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1"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FEA1C-455C-4120-8E91-92E2DC4DBFC4}" type="datetimeFigureOut">
              <a:rPr lang="en-US" smtClean="0"/>
              <a:t>11/20/2018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28947-26B1-4377-AB44-2B585493C121}" type="slidenum">
              <a:rPr lang="en-US" smtClean="0"/>
              <a:t>‹#›</a:t>
            </a:fld>
            <a:endParaRPr lang="en-US"/>
          </a:p>
        </p:txBody>
      </p:sp>
    </p:spTree>
    <p:extLst>
      <p:ext uri="{BB962C8B-B14F-4D97-AF65-F5344CB8AC3E}">
        <p14:creationId xmlns:p14="http://schemas.microsoft.com/office/powerpoint/2010/main" val="76808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89ACCFF-CBFB-40DD-BF31-6F1DD9D832D5}"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359014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9ACCFF-CBFB-40DD-BF31-6F1DD9D832D5}"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184840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9ACCFF-CBFB-40DD-BF31-6F1DD9D832D5}"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107169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9ACCFF-CBFB-40DD-BF31-6F1DD9D832D5}"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233362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ACCFF-CBFB-40DD-BF31-6F1DD9D832D5}"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184327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89ACCFF-CBFB-40DD-BF31-6F1DD9D832D5}" type="datetimeFigureOut">
              <a:rPr lang="en-GB" smtClean="0"/>
              <a:t>20/11/2018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189734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89ACCFF-CBFB-40DD-BF31-6F1DD9D832D5}" type="datetimeFigureOut">
              <a:rPr lang="en-GB" smtClean="0"/>
              <a:t>20/11/2018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266164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89ACCFF-CBFB-40DD-BF31-6F1DD9D832D5}" type="datetimeFigureOut">
              <a:rPr lang="en-GB" smtClean="0"/>
              <a:t>20/11/2018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363921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ACCFF-CBFB-40DD-BF31-6F1DD9D832D5}" type="datetimeFigureOut">
              <a:rPr lang="en-GB" smtClean="0"/>
              <a:t>20/11/2018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342241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ACCFF-CBFB-40DD-BF31-6F1DD9D832D5}" type="datetimeFigureOut">
              <a:rPr lang="en-GB" smtClean="0"/>
              <a:t>20/11/2018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247506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ACCFF-CBFB-40DD-BF31-6F1DD9D832D5}" type="datetimeFigureOut">
              <a:rPr lang="en-GB" smtClean="0"/>
              <a:t>20/11/2018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D2756D-F4EB-4EEF-BC04-0A232F100F8B}" type="slidenum">
              <a:rPr lang="en-GB" smtClean="0"/>
              <a:t>‹#›</a:t>
            </a:fld>
            <a:endParaRPr lang="en-GB"/>
          </a:p>
        </p:txBody>
      </p:sp>
    </p:spTree>
    <p:extLst>
      <p:ext uri="{BB962C8B-B14F-4D97-AF65-F5344CB8AC3E}">
        <p14:creationId xmlns:p14="http://schemas.microsoft.com/office/powerpoint/2010/main" val="332016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ACCFF-CBFB-40DD-BF31-6F1DD9D832D5}" type="datetimeFigureOut">
              <a:rPr lang="en-GB" smtClean="0"/>
              <a:t>20/11/2018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756D-F4EB-4EEF-BC04-0A232F100F8B}" type="slidenum">
              <a:rPr lang="en-GB" smtClean="0"/>
              <a:t>‹#›</a:t>
            </a:fld>
            <a:endParaRPr lang="en-GB"/>
          </a:p>
        </p:txBody>
      </p:sp>
    </p:spTree>
    <p:extLst>
      <p:ext uri="{BB962C8B-B14F-4D97-AF65-F5344CB8AC3E}">
        <p14:creationId xmlns:p14="http://schemas.microsoft.com/office/powerpoint/2010/main" val="112623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0EFE16E-C1CD-4FA6-8BF1-3A6B6C04A4AE}"/>
              </a:ext>
            </a:extLst>
          </p:cNvPr>
          <p:cNvSpPr/>
          <p:nvPr/>
        </p:nvSpPr>
        <p:spPr>
          <a:xfrm>
            <a:off x="971600" y="260647"/>
            <a:ext cx="7056784" cy="5130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Smart Healthcare System</a:t>
            </a:r>
          </a:p>
        </p:txBody>
      </p:sp>
      <p:sp>
        <p:nvSpPr>
          <p:cNvPr id="11" name="Rectangle: Rounded Corners 10">
            <a:extLst>
              <a:ext uri="{FF2B5EF4-FFF2-40B4-BE49-F238E27FC236}">
                <a16:creationId xmlns:a16="http://schemas.microsoft.com/office/drawing/2014/main" id="{EB7835BE-F9F3-4959-AD5A-C6DD20DC23B9}"/>
              </a:ext>
            </a:extLst>
          </p:cNvPr>
          <p:cNvSpPr/>
          <p:nvPr/>
        </p:nvSpPr>
        <p:spPr>
          <a:xfrm>
            <a:off x="212452" y="1127371"/>
            <a:ext cx="956632"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ADMIN</a:t>
            </a:r>
          </a:p>
        </p:txBody>
      </p:sp>
      <p:sp>
        <p:nvSpPr>
          <p:cNvPr id="13" name="Rectangle: Rounded Corners 12">
            <a:extLst>
              <a:ext uri="{FF2B5EF4-FFF2-40B4-BE49-F238E27FC236}">
                <a16:creationId xmlns:a16="http://schemas.microsoft.com/office/drawing/2014/main" id="{E03C09B4-3389-4DA3-9CCB-F9FA593F71E8}"/>
              </a:ext>
            </a:extLst>
          </p:cNvPr>
          <p:cNvSpPr/>
          <p:nvPr/>
        </p:nvSpPr>
        <p:spPr>
          <a:xfrm>
            <a:off x="7550068" y="1087673"/>
            <a:ext cx="956632" cy="517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DOCTOR</a:t>
            </a:r>
          </a:p>
        </p:txBody>
      </p:sp>
      <p:sp>
        <p:nvSpPr>
          <p:cNvPr id="14" name="Rectangle: Rounded Corners 13">
            <a:extLst>
              <a:ext uri="{FF2B5EF4-FFF2-40B4-BE49-F238E27FC236}">
                <a16:creationId xmlns:a16="http://schemas.microsoft.com/office/drawing/2014/main" id="{D23E23C2-35B3-4201-BAD5-46DC685FF06B}"/>
              </a:ext>
            </a:extLst>
          </p:cNvPr>
          <p:cNvSpPr/>
          <p:nvPr/>
        </p:nvSpPr>
        <p:spPr>
          <a:xfrm>
            <a:off x="4659732" y="1127371"/>
            <a:ext cx="956632" cy="5297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EXISTING USER</a:t>
            </a:r>
          </a:p>
        </p:txBody>
      </p:sp>
      <p:sp>
        <p:nvSpPr>
          <p:cNvPr id="15" name="Rectangle: Rounded Corners 14">
            <a:extLst>
              <a:ext uri="{FF2B5EF4-FFF2-40B4-BE49-F238E27FC236}">
                <a16:creationId xmlns:a16="http://schemas.microsoft.com/office/drawing/2014/main" id="{C0C99C9A-F40F-4E49-95FB-93228CD1F1F5}"/>
              </a:ext>
            </a:extLst>
          </p:cNvPr>
          <p:cNvSpPr/>
          <p:nvPr/>
        </p:nvSpPr>
        <p:spPr>
          <a:xfrm>
            <a:off x="2939821" y="1112749"/>
            <a:ext cx="1296144" cy="5297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PATIENT REGISTRATION</a:t>
            </a:r>
          </a:p>
        </p:txBody>
      </p:sp>
      <p:sp>
        <p:nvSpPr>
          <p:cNvPr id="16" name="Rectangle: Rounded Corners 15">
            <a:extLst>
              <a:ext uri="{FF2B5EF4-FFF2-40B4-BE49-F238E27FC236}">
                <a16:creationId xmlns:a16="http://schemas.microsoft.com/office/drawing/2014/main" id="{F7821A49-692A-44DB-9531-8C5B1E9F5AAD}"/>
              </a:ext>
            </a:extLst>
          </p:cNvPr>
          <p:cNvSpPr/>
          <p:nvPr/>
        </p:nvSpPr>
        <p:spPr>
          <a:xfrm>
            <a:off x="6064456" y="1092492"/>
            <a:ext cx="1126388" cy="5297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RESET PASSWORD</a:t>
            </a:r>
          </a:p>
        </p:txBody>
      </p:sp>
      <p:sp>
        <p:nvSpPr>
          <p:cNvPr id="17" name="Rectangle: Rounded Corners 16">
            <a:extLst>
              <a:ext uri="{FF2B5EF4-FFF2-40B4-BE49-F238E27FC236}">
                <a16:creationId xmlns:a16="http://schemas.microsoft.com/office/drawing/2014/main" id="{D9BAEAD1-61E5-4AC6-A710-32639CE6C0D7}"/>
              </a:ext>
            </a:extLst>
          </p:cNvPr>
          <p:cNvSpPr/>
          <p:nvPr/>
        </p:nvSpPr>
        <p:spPr>
          <a:xfrm>
            <a:off x="1482784" y="1127371"/>
            <a:ext cx="1196128"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EMERGENCY</a:t>
            </a:r>
          </a:p>
        </p:txBody>
      </p:sp>
      <p:sp>
        <p:nvSpPr>
          <p:cNvPr id="19" name="Rounded Rectangle 11">
            <a:extLst>
              <a:ext uri="{FF2B5EF4-FFF2-40B4-BE49-F238E27FC236}">
                <a16:creationId xmlns:a16="http://schemas.microsoft.com/office/drawing/2014/main" id="{1EF69611-BAFD-4F71-997D-59D94052B3A1}"/>
              </a:ext>
            </a:extLst>
          </p:cNvPr>
          <p:cNvSpPr/>
          <p:nvPr/>
        </p:nvSpPr>
        <p:spPr>
          <a:xfrm>
            <a:off x="0" y="2057985"/>
            <a:ext cx="1492943" cy="33843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VIEW ALL DOCTORS</a:t>
            </a:r>
          </a:p>
          <a:p>
            <a:endParaRPr lang="en-IN" sz="1400" dirty="0">
              <a:solidFill>
                <a:schemeClr val="tx1"/>
              </a:solidFill>
            </a:endParaRPr>
          </a:p>
          <a:p>
            <a:r>
              <a:rPr lang="en-IN" sz="1400" dirty="0">
                <a:solidFill>
                  <a:schemeClr val="tx1"/>
                </a:solidFill>
              </a:rPr>
              <a:t>VIEW ALL PATIENTS</a:t>
            </a:r>
          </a:p>
          <a:p>
            <a:endParaRPr lang="en-IN" sz="1400" dirty="0">
              <a:solidFill>
                <a:schemeClr val="tx1"/>
              </a:solidFill>
            </a:endParaRPr>
          </a:p>
          <a:p>
            <a:r>
              <a:rPr lang="en-IN" sz="1400" dirty="0">
                <a:solidFill>
                  <a:schemeClr val="tx1"/>
                </a:solidFill>
              </a:rPr>
              <a:t>ADD DOCTORS</a:t>
            </a:r>
          </a:p>
          <a:p>
            <a:endParaRPr lang="en-IN" sz="1400" dirty="0">
              <a:solidFill>
                <a:schemeClr val="tx1"/>
              </a:solidFill>
            </a:endParaRPr>
          </a:p>
          <a:p>
            <a:r>
              <a:rPr lang="en-IN" sz="1400" dirty="0">
                <a:solidFill>
                  <a:schemeClr val="tx1"/>
                </a:solidFill>
              </a:rPr>
              <a:t>ASSIGN DOCTORS</a:t>
            </a:r>
          </a:p>
          <a:p>
            <a:endParaRPr lang="en-IN" sz="1400" dirty="0">
              <a:solidFill>
                <a:schemeClr val="tx1"/>
              </a:solidFill>
            </a:endParaRPr>
          </a:p>
          <a:p>
            <a:r>
              <a:rPr lang="en-IN" sz="1400" dirty="0">
                <a:solidFill>
                  <a:schemeClr val="tx1"/>
                </a:solidFill>
              </a:rPr>
              <a:t>DATABASE     MANAGEMENT</a:t>
            </a:r>
          </a:p>
          <a:p>
            <a:endParaRPr lang="en-IN" sz="1400" dirty="0">
              <a:solidFill>
                <a:schemeClr val="tx1"/>
              </a:solidFill>
            </a:endParaRPr>
          </a:p>
          <a:p>
            <a:r>
              <a:rPr lang="en-IN" sz="1400" dirty="0">
                <a:solidFill>
                  <a:schemeClr val="tx1"/>
                </a:solidFill>
              </a:rPr>
              <a:t>DELETE DOCTOR</a:t>
            </a:r>
          </a:p>
        </p:txBody>
      </p:sp>
      <p:sp>
        <p:nvSpPr>
          <p:cNvPr id="20" name="Rounded Rectangle 12">
            <a:extLst>
              <a:ext uri="{FF2B5EF4-FFF2-40B4-BE49-F238E27FC236}">
                <a16:creationId xmlns:a16="http://schemas.microsoft.com/office/drawing/2014/main" id="{ADBF238E-3E91-4FF5-B337-B576BB710918}"/>
              </a:ext>
            </a:extLst>
          </p:cNvPr>
          <p:cNvSpPr/>
          <p:nvPr/>
        </p:nvSpPr>
        <p:spPr>
          <a:xfrm>
            <a:off x="7834122" y="2723948"/>
            <a:ext cx="1242866" cy="33843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SEE PATIENT ALLOCATED</a:t>
            </a:r>
          </a:p>
          <a:p>
            <a:endParaRPr lang="en-IN" sz="1400" dirty="0">
              <a:solidFill>
                <a:schemeClr val="tx1"/>
              </a:solidFill>
            </a:endParaRPr>
          </a:p>
          <a:p>
            <a:r>
              <a:rPr lang="en-IN" sz="1400" dirty="0">
                <a:solidFill>
                  <a:schemeClr val="tx1"/>
                </a:solidFill>
              </a:rPr>
              <a:t>EDIT PROFILE</a:t>
            </a:r>
          </a:p>
          <a:p>
            <a:endParaRPr lang="en-IN" sz="1400" dirty="0">
              <a:solidFill>
                <a:schemeClr val="tx1"/>
              </a:solidFill>
            </a:endParaRPr>
          </a:p>
          <a:p>
            <a:r>
              <a:rPr lang="en-IN" sz="1400" dirty="0">
                <a:solidFill>
                  <a:schemeClr val="tx1"/>
                </a:solidFill>
              </a:rPr>
              <a:t>VIEW PROFILE</a:t>
            </a:r>
          </a:p>
          <a:p>
            <a:endParaRPr lang="en-IN" sz="1400" dirty="0">
              <a:solidFill>
                <a:schemeClr val="tx1"/>
              </a:solidFill>
            </a:endParaRPr>
          </a:p>
          <a:p>
            <a:r>
              <a:rPr lang="en-IN" sz="1400" dirty="0">
                <a:solidFill>
                  <a:schemeClr val="tx1"/>
                </a:solidFill>
              </a:rPr>
              <a:t>PATIENT VIEWED</a:t>
            </a:r>
          </a:p>
          <a:p>
            <a:endParaRPr lang="en-IN" sz="1400" dirty="0">
              <a:solidFill>
                <a:schemeClr val="tx1"/>
              </a:solidFill>
            </a:endParaRPr>
          </a:p>
          <a:p>
            <a:r>
              <a:rPr lang="en-IN" sz="1400" dirty="0">
                <a:solidFill>
                  <a:schemeClr val="tx1"/>
                </a:solidFill>
              </a:rPr>
              <a:t>REFERRAL</a:t>
            </a:r>
          </a:p>
        </p:txBody>
      </p:sp>
      <p:sp>
        <p:nvSpPr>
          <p:cNvPr id="22" name="Rectangle: Rounded Corners 21">
            <a:extLst>
              <a:ext uri="{FF2B5EF4-FFF2-40B4-BE49-F238E27FC236}">
                <a16:creationId xmlns:a16="http://schemas.microsoft.com/office/drawing/2014/main" id="{CAB0EE8B-B421-4B89-877D-759178C3AF18}"/>
              </a:ext>
            </a:extLst>
          </p:cNvPr>
          <p:cNvSpPr/>
          <p:nvPr/>
        </p:nvSpPr>
        <p:spPr>
          <a:xfrm>
            <a:off x="8120356" y="1952010"/>
            <a:ext cx="956632" cy="517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NORMAL</a:t>
            </a:r>
          </a:p>
        </p:txBody>
      </p:sp>
      <p:sp>
        <p:nvSpPr>
          <p:cNvPr id="23" name="Rectangle: Rounded Corners 22">
            <a:extLst>
              <a:ext uri="{FF2B5EF4-FFF2-40B4-BE49-F238E27FC236}">
                <a16:creationId xmlns:a16="http://schemas.microsoft.com/office/drawing/2014/main" id="{DE3D4BAA-2DF6-4B4B-A379-9F27E4A4ABD4}"/>
              </a:ext>
            </a:extLst>
          </p:cNvPr>
          <p:cNvSpPr/>
          <p:nvPr/>
        </p:nvSpPr>
        <p:spPr>
          <a:xfrm>
            <a:off x="7088230" y="1956533"/>
            <a:ext cx="956632" cy="46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HOD</a:t>
            </a:r>
          </a:p>
        </p:txBody>
      </p:sp>
      <p:sp>
        <p:nvSpPr>
          <p:cNvPr id="25" name="Rounded Rectangle 12">
            <a:extLst>
              <a:ext uri="{FF2B5EF4-FFF2-40B4-BE49-F238E27FC236}">
                <a16:creationId xmlns:a16="http://schemas.microsoft.com/office/drawing/2014/main" id="{DEF27C7A-E877-48A3-BACA-1BB6C33C9999}"/>
              </a:ext>
            </a:extLst>
          </p:cNvPr>
          <p:cNvSpPr/>
          <p:nvPr/>
        </p:nvSpPr>
        <p:spPr>
          <a:xfrm>
            <a:off x="6466797" y="2723948"/>
            <a:ext cx="1242866" cy="33843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SET OPD START TIMING</a:t>
            </a:r>
          </a:p>
          <a:p>
            <a:endParaRPr lang="en-IN" sz="1400" dirty="0">
              <a:solidFill>
                <a:schemeClr val="tx1"/>
              </a:solidFill>
            </a:endParaRPr>
          </a:p>
          <a:p>
            <a:r>
              <a:rPr lang="en-IN" sz="1400" dirty="0">
                <a:solidFill>
                  <a:schemeClr val="tx1"/>
                </a:solidFill>
              </a:rPr>
              <a:t>SET OPD END TIMING</a:t>
            </a:r>
          </a:p>
          <a:p>
            <a:endParaRPr lang="en-IN" sz="1400" dirty="0">
              <a:solidFill>
                <a:schemeClr val="tx1"/>
              </a:solidFill>
            </a:endParaRPr>
          </a:p>
          <a:p>
            <a:r>
              <a:rPr lang="en-IN" sz="1400" dirty="0">
                <a:solidFill>
                  <a:schemeClr val="tx1"/>
                </a:solidFill>
              </a:rPr>
              <a:t>DOCTOR ROOM NO</a:t>
            </a:r>
          </a:p>
          <a:p>
            <a:endParaRPr lang="en-IN" sz="1400" dirty="0">
              <a:solidFill>
                <a:schemeClr val="tx1"/>
              </a:solidFill>
            </a:endParaRPr>
          </a:p>
          <a:p>
            <a:r>
              <a:rPr lang="en-IN" sz="1400" dirty="0">
                <a:solidFill>
                  <a:schemeClr val="tx1"/>
                </a:solidFill>
              </a:rPr>
              <a:t>EXTENSION NO</a:t>
            </a:r>
          </a:p>
          <a:p>
            <a:endParaRPr lang="en-IN" sz="1400" dirty="0">
              <a:solidFill>
                <a:schemeClr val="tx1"/>
              </a:solidFill>
            </a:endParaRPr>
          </a:p>
          <a:p>
            <a:r>
              <a:rPr lang="en-IN" sz="1400" dirty="0">
                <a:solidFill>
                  <a:schemeClr val="tx1"/>
                </a:solidFill>
              </a:rPr>
              <a:t>ASSIGN DOCTOR TO OPD</a:t>
            </a:r>
          </a:p>
        </p:txBody>
      </p:sp>
      <p:sp>
        <p:nvSpPr>
          <p:cNvPr id="26" name="Rounded Rectangle 13">
            <a:extLst>
              <a:ext uri="{FF2B5EF4-FFF2-40B4-BE49-F238E27FC236}">
                <a16:creationId xmlns:a16="http://schemas.microsoft.com/office/drawing/2014/main" id="{81F7CE1F-61DE-416A-BABB-0BCF788575CF}"/>
              </a:ext>
            </a:extLst>
          </p:cNvPr>
          <p:cNvSpPr/>
          <p:nvPr/>
        </p:nvSpPr>
        <p:spPr>
          <a:xfrm>
            <a:off x="4391577" y="2303441"/>
            <a:ext cx="1492942" cy="4521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SEARCH DOCTOR</a:t>
            </a:r>
          </a:p>
          <a:p>
            <a:endParaRPr lang="en-IN" sz="1400" dirty="0">
              <a:solidFill>
                <a:schemeClr val="tx1"/>
              </a:solidFill>
            </a:endParaRPr>
          </a:p>
          <a:p>
            <a:r>
              <a:rPr lang="en-IN" sz="1400" dirty="0">
                <a:solidFill>
                  <a:schemeClr val="tx1"/>
                </a:solidFill>
              </a:rPr>
              <a:t>SEARCH OPD TIMING</a:t>
            </a:r>
          </a:p>
          <a:p>
            <a:endParaRPr lang="en-IN" sz="1400" dirty="0">
              <a:solidFill>
                <a:schemeClr val="tx1"/>
              </a:solidFill>
            </a:endParaRPr>
          </a:p>
          <a:p>
            <a:r>
              <a:rPr lang="en-IN" sz="1400" dirty="0">
                <a:solidFill>
                  <a:schemeClr val="tx1"/>
                </a:solidFill>
              </a:rPr>
              <a:t>VIEW DOCTOR PROFILE</a:t>
            </a:r>
          </a:p>
          <a:p>
            <a:endParaRPr lang="en-IN" sz="1400" dirty="0">
              <a:solidFill>
                <a:schemeClr val="tx1"/>
              </a:solidFill>
            </a:endParaRPr>
          </a:p>
          <a:p>
            <a:r>
              <a:rPr lang="en-IN" sz="1400" dirty="0">
                <a:solidFill>
                  <a:schemeClr val="tx1"/>
                </a:solidFill>
              </a:rPr>
              <a:t>VIEW PAST HISTORY</a:t>
            </a:r>
          </a:p>
          <a:p>
            <a:endParaRPr lang="en-IN" sz="1400" dirty="0">
              <a:solidFill>
                <a:schemeClr val="tx1"/>
              </a:solidFill>
            </a:endParaRPr>
          </a:p>
          <a:p>
            <a:r>
              <a:rPr lang="en-IN" sz="1400" dirty="0">
                <a:solidFill>
                  <a:schemeClr val="tx1"/>
                </a:solidFill>
              </a:rPr>
              <a:t>VIEW PROFILE</a:t>
            </a:r>
          </a:p>
          <a:p>
            <a:endParaRPr lang="en-IN" sz="1400" dirty="0">
              <a:solidFill>
                <a:schemeClr val="tx1"/>
              </a:solidFill>
            </a:endParaRPr>
          </a:p>
          <a:p>
            <a:r>
              <a:rPr lang="en-IN" sz="1400" dirty="0">
                <a:solidFill>
                  <a:schemeClr val="tx1"/>
                </a:solidFill>
              </a:rPr>
              <a:t>NEW APPOINTMENT (OPD,LOCAL)</a:t>
            </a:r>
          </a:p>
          <a:p>
            <a:endParaRPr lang="en-IN" sz="1400" dirty="0">
              <a:solidFill>
                <a:schemeClr val="tx1"/>
              </a:solidFill>
            </a:endParaRPr>
          </a:p>
          <a:p>
            <a:r>
              <a:rPr lang="en-IN" sz="1400" dirty="0">
                <a:solidFill>
                  <a:schemeClr val="tx1"/>
                </a:solidFill>
              </a:rPr>
              <a:t>EDIT PROFILE</a:t>
            </a:r>
            <a:endParaRPr lang="en-GB" sz="1400" dirty="0">
              <a:solidFill>
                <a:schemeClr val="tx1"/>
              </a:solidFill>
            </a:endParaRPr>
          </a:p>
        </p:txBody>
      </p:sp>
      <p:sp>
        <p:nvSpPr>
          <p:cNvPr id="27" name="Rounded Rectangle 13">
            <a:extLst>
              <a:ext uri="{FF2B5EF4-FFF2-40B4-BE49-F238E27FC236}">
                <a16:creationId xmlns:a16="http://schemas.microsoft.com/office/drawing/2014/main" id="{F6438E61-E499-4B72-87B6-EB1ECCC7B99F}"/>
              </a:ext>
            </a:extLst>
          </p:cNvPr>
          <p:cNvSpPr/>
          <p:nvPr/>
        </p:nvSpPr>
        <p:spPr>
          <a:xfrm>
            <a:off x="1648864" y="2939841"/>
            <a:ext cx="1474067" cy="3884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PATIENT PERSONAL DETAILS</a:t>
            </a:r>
          </a:p>
          <a:p>
            <a:endParaRPr lang="en-IN" sz="1400" dirty="0">
              <a:solidFill>
                <a:schemeClr val="tx1"/>
              </a:solidFill>
            </a:endParaRPr>
          </a:p>
          <a:p>
            <a:r>
              <a:rPr lang="en-IN" sz="1400" dirty="0">
                <a:solidFill>
                  <a:schemeClr val="tx1"/>
                </a:solidFill>
              </a:rPr>
              <a:t>PATIENT MEDICAL HISTORY</a:t>
            </a:r>
          </a:p>
          <a:p>
            <a:endParaRPr lang="en-IN" sz="1400" dirty="0">
              <a:solidFill>
                <a:schemeClr val="tx1"/>
              </a:solidFill>
            </a:endParaRPr>
          </a:p>
          <a:p>
            <a:r>
              <a:rPr lang="en-IN" sz="1400" dirty="0">
                <a:solidFill>
                  <a:schemeClr val="tx1"/>
                </a:solidFill>
              </a:rPr>
              <a:t>DOCTOR PERSONAL DETAILS</a:t>
            </a:r>
          </a:p>
          <a:p>
            <a:endParaRPr lang="en-IN" sz="1400" dirty="0">
              <a:solidFill>
                <a:schemeClr val="tx1"/>
              </a:solidFill>
            </a:endParaRPr>
          </a:p>
          <a:p>
            <a:r>
              <a:rPr lang="en-IN" sz="1400" dirty="0">
                <a:solidFill>
                  <a:schemeClr val="tx1"/>
                </a:solidFill>
              </a:rPr>
              <a:t>DOCTOR PROFESSIONAL DETAILS</a:t>
            </a:r>
          </a:p>
          <a:p>
            <a:endParaRPr lang="en-IN" sz="1400" dirty="0">
              <a:solidFill>
                <a:schemeClr val="tx1"/>
              </a:solidFill>
            </a:endParaRPr>
          </a:p>
          <a:p>
            <a:r>
              <a:rPr lang="en-IN" sz="1400" dirty="0">
                <a:solidFill>
                  <a:schemeClr val="tx1"/>
                </a:solidFill>
              </a:rPr>
              <a:t>HOD MANAGEMENT</a:t>
            </a:r>
          </a:p>
        </p:txBody>
      </p:sp>
      <p:sp>
        <p:nvSpPr>
          <p:cNvPr id="33" name="Arrow: Down 32">
            <a:extLst>
              <a:ext uri="{FF2B5EF4-FFF2-40B4-BE49-F238E27FC236}">
                <a16:creationId xmlns:a16="http://schemas.microsoft.com/office/drawing/2014/main" id="{64C7C370-5C33-4A67-B48D-A25B687D4040}"/>
              </a:ext>
            </a:extLst>
          </p:cNvPr>
          <p:cNvSpPr/>
          <p:nvPr/>
        </p:nvSpPr>
        <p:spPr>
          <a:xfrm>
            <a:off x="539552" y="1631427"/>
            <a:ext cx="151216" cy="426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6801012E-A1BD-42E9-9DB4-483039D679EF}"/>
              </a:ext>
            </a:extLst>
          </p:cNvPr>
          <p:cNvSpPr/>
          <p:nvPr/>
        </p:nvSpPr>
        <p:spPr>
          <a:xfrm>
            <a:off x="1331640" y="4581128"/>
            <a:ext cx="28576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DDE36D88-F4C1-4E22-9242-3A598233D163}"/>
              </a:ext>
            </a:extLst>
          </p:cNvPr>
          <p:cNvSpPr/>
          <p:nvPr/>
        </p:nvSpPr>
        <p:spPr>
          <a:xfrm>
            <a:off x="7855785" y="2415493"/>
            <a:ext cx="140364" cy="337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CA15C4AF-86FE-4CB5-A696-9BE85E85DF75}"/>
              </a:ext>
            </a:extLst>
          </p:cNvPr>
          <p:cNvSpPr/>
          <p:nvPr/>
        </p:nvSpPr>
        <p:spPr>
          <a:xfrm>
            <a:off x="7229372" y="2418264"/>
            <a:ext cx="140364" cy="305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E2C51B9D-637E-49B4-905E-2D6EDE9556B0}"/>
              </a:ext>
            </a:extLst>
          </p:cNvPr>
          <p:cNvSpPr/>
          <p:nvPr/>
        </p:nvSpPr>
        <p:spPr>
          <a:xfrm>
            <a:off x="8506700" y="2469988"/>
            <a:ext cx="140364" cy="253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C074CFB-CCA0-4766-990A-9CF72B282DBB}"/>
              </a:ext>
            </a:extLst>
          </p:cNvPr>
          <p:cNvSpPr/>
          <p:nvPr/>
        </p:nvSpPr>
        <p:spPr>
          <a:xfrm>
            <a:off x="8237191" y="1622254"/>
            <a:ext cx="151216" cy="3277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92A74BDC-646F-4751-831D-4AD9BC8A7D76}"/>
              </a:ext>
            </a:extLst>
          </p:cNvPr>
          <p:cNvSpPr/>
          <p:nvPr/>
        </p:nvSpPr>
        <p:spPr>
          <a:xfrm>
            <a:off x="7634055" y="1605651"/>
            <a:ext cx="151216" cy="3277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3607D9B5-5737-4CC9-AE30-4B181A2F8F2A}"/>
              </a:ext>
            </a:extLst>
          </p:cNvPr>
          <p:cNvSpPr/>
          <p:nvPr/>
        </p:nvSpPr>
        <p:spPr>
          <a:xfrm>
            <a:off x="5137620" y="1657133"/>
            <a:ext cx="151216" cy="646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6BAEE65D-DA32-4D57-908C-A7C22B27AC52}"/>
              </a:ext>
            </a:extLst>
          </p:cNvPr>
          <p:cNvCxnSpPr>
            <a:stCxn id="4" idx="2"/>
            <a:endCxn id="13" idx="0"/>
          </p:cNvCxnSpPr>
          <p:nvPr/>
        </p:nvCxnSpPr>
        <p:spPr>
          <a:xfrm rot="16200000" flipH="1">
            <a:off x="6107213" y="-833499"/>
            <a:ext cx="313951" cy="3528392"/>
          </a:xfrm>
          <a:prstGeom prst="bentConnector3">
            <a:avLst>
              <a:gd name="adj1" fmla="val 186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95610775-83F4-44B6-947E-14E6795B5FAC}"/>
              </a:ext>
            </a:extLst>
          </p:cNvPr>
          <p:cNvCxnSpPr>
            <a:cxnSpLocks/>
            <a:stCxn id="4" idx="2"/>
            <a:endCxn id="11" idx="0"/>
          </p:cNvCxnSpPr>
          <p:nvPr/>
        </p:nvCxnSpPr>
        <p:spPr>
          <a:xfrm rot="5400000">
            <a:off x="2418556" y="-954066"/>
            <a:ext cx="353649" cy="3809224"/>
          </a:xfrm>
          <a:prstGeom prst="bentConnector3">
            <a:avLst>
              <a:gd name="adj1" fmla="val 181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2A681D53-BF8F-4DCD-804C-74C2E4D78D23}"/>
              </a:ext>
            </a:extLst>
          </p:cNvPr>
          <p:cNvCxnSpPr>
            <a:cxnSpLocks/>
            <a:stCxn id="4" idx="2"/>
            <a:endCxn id="17" idx="0"/>
          </p:cNvCxnSpPr>
          <p:nvPr/>
        </p:nvCxnSpPr>
        <p:spPr>
          <a:xfrm rot="5400000">
            <a:off x="3113596" y="-259026"/>
            <a:ext cx="353649" cy="2419144"/>
          </a:xfrm>
          <a:prstGeom prst="bentConnector3">
            <a:avLst>
              <a:gd name="adj1" fmla="val 340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2CB445B1-CA1F-4BA7-9CCF-78EFB8E0E9B3}"/>
              </a:ext>
            </a:extLst>
          </p:cNvPr>
          <p:cNvCxnSpPr>
            <a:cxnSpLocks/>
            <a:stCxn id="4" idx="2"/>
            <a:endCxn id="16" idx="0"/>
          </p:cNvCxnSpPr>
          <p:nvPr/>
        </p:nvCxnSpPr>
        <p:spPr>
          <a:xfrm rot="16200000" flipH="1">
            <a:off x="5404436" y="-130722"/>
            <a:ext cx="318770" cy="2127658"/>
          </a:xfrm>
          <a:prstGeom prst="bentConnector3">
            <a:avLst>
              <a:gd name="adj1" fmla="val 36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CEF173DF-7D31-48C7-AD50-3874D62FBE90}"/>
              </a:ext>
            </a:extLst>
          </p:cNvPr>
          <p:cNvCxnSpPr>
            <a:cxnSpLocks/>
            <a:stCxn id="4" idx="2"/>
            <a:endCxn id="15" idx="0"/>
          </p:cNvCxnSpPr>
          <p:nvPr/>
        </p:nvCxnSpPr>
        <p:spPr>
          <a:xfrm rot="5400000">
            <a:off x="3874430" y="487186"/>
            <a:ext cx="339027" cy="912099"/>
          </a:xfrm>
          <a:prstGeom prst="bentConnector3">
            <a:avLst>
              <a:gd name="adj1" fmla="val 54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7F11C5FC-AC57-4B77-AB59-C91F591A4691}"/>
              </a:ext>
            </a:extLst>
          </p:cNvPr>
          <p:cNvCxnSpPr>
            <a:cxnSpLocks/>
            <a:stCxn id="4" idx="2"/>
            <a:endCxn id="14" idx="0"/>
          </p:cNvCxnSpPr>
          <p:nvPr/>
        </p:nvCxnSpPr>
        <p:spPr>
          <a:xfrm rot="16200000" flipH="1">
            <a:off x="4642196" y="631518"/>
            <a:ext cx="353649" cy="638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8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3200" dirty="0"/>
              <a:t>MAJOR ISSUES AND CHALLENGES</a:t>
            </a:r>
            <a:endParaRPr lang="en-GB" sz="3200" dirty="0"/>
          </a:p>
        </p:txBody>
      </p:sp>
      <p:sp>
        <p:nvSpPr>
          <p:cNvPr id="3" name="Content Placeholder 2"/>
          <p:cNvSpPr>
            <a:spLocks noGrp="1"/>
          </p:cNvSpPr>
          <p:nvPr>
            <p:ph idx="1"/>
          </p:nvPr>
        </p:nvSpPr>
        <p:spPr>
          <a:xfrm>
            <a:off x="457200" y="836712"/>
            <a:ext cx="8229600" cy="5616624"/>
          </a:xfrm>
        </p:spPr>
        <p:txBody>
          <a:bodyPr>
            <a:normAutofit/>
          </a:bodyPr>
          <a:lstStyle/>
          <a:p>
            <a:r>
              <a:rPr lang="en-IN" sz="1800" dirty="0"/>
              <a:t>Connectivity with </a:t>
            </a:r>
            <a:r>
              <a:rPr lang="en-IN" sz="1800" dirty="0" err="1"/>
              <a:t>MySql</a:t>
            </a:r>
            <a:r>
              <a:rPr lang="en-IN" sz="1800" dirty="0"/>
              <a:t> Workbench posed a major challenge.</a:t>
            </a:r>
          </a:p>
          <a:p>
            <a:r>
              <a:rPr lang="en-IN" sz="1800" dirty="0"/>
              <a:t>Passing the user input from Python to </a:t>
            </a:r>
            <a:r>
              <a:rPr lang="en-IN" sz="1800" dirty="0" err="1"/>
              <a:t>MySql</a:t>
            </a:r>
            <a:r>
              <a:rPr lang="en-IN" sz="1800" dirty="0"/>
              <a:t> was difficult to understand at first.</a:t>
            </a:r>
          </a:p>
          <a:p>
            <a:r>
              <a:rPr lang="en-IN" sz="1800" dirty="0"/>
              <a:t>Understanding the classes relationships and flow was a major hurdle for the project.</a:t>
            </a:r>
          </a:p>
          <a:p>
            <a:r>
              <a:rPr lang="en-IN" sz="1800" dirty="0"/>
              <a:t>Implementing the relationships in the </a:t>
            </a:r>
            <a:r>
              <a:rPr lang="en-IN" sz="1800" dirty="0" err="1"/>
              <a:t>MySql</a:t>
            </a:r>
            <a:r>
              <a:rPr lang="en-IN" sz="1800" dirty="0"/>
              <a:t> tables so as to have modularity as well as avoiding redundancy was challenging and took effort to develop the database.</a:t>
            </a:r>
          </a:p>
          <a:p>
            <a:r>
              <a:rPr lang="en-IN" sz="1800" dirty="0"/>
              <a:t>Understanding the best suited algorithm for the automatic allotment of the patients based upon the already built database was difficult to understand as we did not wanted to change the already built program for this algorithm.</a:t>
            </a:r>
          </a:p>
          <a:p>
            <a:r>
              <a:rPr lang="en-IN" sz="1800" dirty="0"/>
              <a:t>Assignment of the patients to a new doctor(generally HOD) if in case a doctor is being removed from the Hospital was a bonus which we tried to show in the code.</a:t>
            </a:r>
          </a:p>
          <a:p>
            <a:r>
              <a:rPr lang="en-IN" sz="1800" dirty="0"/>
              <a:t>Understanding the testing part was difficult as this was something new that we learnt along the course of the project development cycle.</a:t>
            </a:r>
          </a:p>
          <a:p>
            <a:r>
              <a:rPr lang="en-IN" sz="1800" dirty="0"/>
              <a:t>Relating the classes and showing relationships among them was challenging as the code was getting complex with each option being implemented.</a:t>
            </a:r>
          </a:p>
          <a:p>
            <a:r>
              <a:rPr lang="en-IN" sz="1800" dirty="0"/>
              <a:t>Calling the </a:t>
            </a:r>
            <a:r>
              <a:rPr lang="en-IN" sz="1800" dirty="0" err="1"/>
              <a:t>mysql</a:t>
            </a:r>
            <a:r>
              <a:rPr lang="en-IN" sz="1800" dirty="0"/>
              <a:t> queries and understanding errors(during run time) was difficult to understand.</a:t>
            </a:r>
          </a:p>
          <a:p>
            <a:pPr marL="0" indent="0">
              <a:buNone/>
            </a:pPr>
            <a:endParaRPr lang="en-GB" dirty="0"/>
          </a:p>
        </p:txBody>
      </p:sp>
    </p:spTree>
    <p:extLst>
      <p:ext uri="{BB962C8B-B14F-4D97-AF65-F5344CB8AC3E}">
        <p14:creationId xmlns:p14="http://schemas.microsoft.com/office/powerpoint/2010/main" val="168983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lang="en-IN" sz="3200" dirty="0"/>
              <a:t>AUTOMATIC PATIENT ALLOTMENT ALGORITHM</a:t>
            </a:r>
            <a:endParaRPr lang="en-GB" sz="4000" dirty="0"/>
          </a:p>
        </p:txBody>
      </p:sp>
      <p:sp>
        <p:nvSpPr>
          <p:cNvPr id="4" name="Rectangle: Rounded Corners 3">
            <a:extLst>
              <a:ext uri="{FF2B5EF4-FFF2-40B4-BE49-F238E27FC236}">
                <a16:creationId xmlns:a16="http://schemas.microsoft.com/office/drawing/2014/main" id="{0026FE15-5CD2-4DA9-B8A6-E969E871BED3}"/>
              </a:ext>
            </a:extLst>
          </p:cNvPr>
          <p:cNvSpPr/>
          <p:nvPr/>
        </p:nvSpPr>
        <p:spPr>
          <a:xfrm>
            <a:off x="3491880" y="785909"/>
            <a:ext cx="1368152"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PATIENT</a:t>
            </a:r>
          </a:p>
        </p:txBody>
      </p:sp>
      <p:sp>
        <p:nvSpPr>
          <p:cNvPr id="5" name="Rectangle: Rounded Corners 4">
            <a:extLst>
              <a:ext uri="{FF2B5EF4-FFF2-40B4-BE49-F238E27FC236}">
                <a16:creationId xmlns:a16="http://schemas.microsoft.com/office/drawing/2014/main" id="{D0015A88-CD99-492D-8BC7-9B154BF05D8A}"/>
              </a:ext>
            </a:extLst>
          </p:cNvPr>
          <p:cNvSpPr/>
          <p:nvPr/>
        </p:nvSpPr>
        <p:spPr>
          <a:xfrm>
            <a:off x="683568" y="1540359"/>
            <a:ext cx="2520280" cy="2464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ALREADY LOGGED IN</a:t>
            </a:r>
          </a:p>
        </p:txBody>
      </p:sp>
      <p:sp>
        <p:nvSpPr>
          <p:cNvPr id="6" name="Rectangle: Rounded Corners 5">
            <a:extLst>
              <a:ext uri="{FF2B5EF4-FFF2-40B4-BE49-F238E27FC236}">
                <a16:creationId xmlns:a16="http://schemas.microsoft.com/office/drawing/2014/main" id="{EF396DCC-7BF0-4F3B-B2A6-19813ABB5007}"/>
              </a:ext>
            </a:extLst>
          </p:cNvPr>
          <p:cNvSpPr/>
          <p:nvPr/>
        </p:nvSpPr>
        <p:spPr>
          <a:xfrm>
            <a:off x="5148064" y="1540358"/>
            <a:ext cx="2952328"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EMERGENCY</a:t>
            </a:r>
          </a:p>
        </p:txBody>
      </p:sp>
      <p:sp>
        <p:nvSpPr>
          <p:cNvPr id="7" name="Rectangle: Rounded Corners 6">
            <a:extLst>
              <a:ext uri="{FF2B5EF4-FFF2-40B4-BE49-F238E27FC236}">
                <a16:creationId xmlns:a16="http://schemas.microsoft.com/office/drawing/2014/main" id="{CD3616A5-03B6-4663-80FE-A6FAA374C282}"/>
              </a:ext>
            </a:extLst>
          </p:cNvPr>
          <p:cNvSpPr/>
          <p:nvPr/>
        </p:nvSpPr>
        <p:spPr>
          <a:xfrm>
            <a:off x="686168" y="1914315"/>
            <a:ext cx="2520280" cy="2464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NEW APPOINTMENT</a:t>
            </a:r>
          </a:p>
        </p:txBody>
      </p:sp>
      <p:sp>
        <p:nvSpPr>
          <p:cNvPr id="12" name="Rectangle: Rounded Corners 11">
            <a:extLst>
              <a:ext uri="{FF2B5EF4-FFF2-40B4-BE49-F238E27FC236}">
                <a16:creationId xmlns:a16="http://schemas.microsoft.com/office/drawing/2014/main" id="{C5CD97D3-7E5F-4670-AD63-9077F8EC235C}"/>
              </a:ext>
            </a:extLst>
          </p:cNvPr>
          <p:cNvSpPr/>
          <p:nvPr/>
        </p:nvSpPr>
        <p:spPr>
          <a:xfrm>
            <a:off x="678066" y="3397697"/>
            <a:ext cx="2520280" cy="6242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Provide Token to user and Store record in </a:t>
            </a:r>
            <a:r>
              <a:rPr lang="en-US" sz="1400" dirty="0" err="1"/>
              <a:t>unassigned_patient</a:t>
            </a:r>
            <a:r>
              <a:rPr lang="en-US" sz="1400" dirty="0"/>
              <a:t> table</a:t>
            </a:r>
          </a:p>
        </p:txBody>
      </p:sp>
      <p:sp>
        <p:nvSpPr>
          <p:cNvPr id="13" name="Rectangle: Rounded Corners 12">
            <a:extLst>
              <a:ext uri="{FF2B5EF4-FFF2-40B4-BE49-F238E27FC236}">
                <a16:creationId xmlns:a16="http://schemas.microsoft.com/office/drawing/2014/main" id="{9B4E0EB3-D101-41AA-A948-E7055D4A8FB5}"/>
              </a:ext>
            </a:extLst>
          </p:cNvPr>
          <p:cNvSpPr/>
          <p:nvPr/>
        </p:nvSpPr>
        <p:spPr>
          <a:xfrm>
            <a:off x="678066" y="2307333"/>
            <a:ext cx="2520280" cy="348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OPD/LOCAL</a:t>
            </a:r>
          </a:p>
        </p:txBody>
      </p:sp>
      <p:sp>
        <p:nvSpPr>
          <p:cNvPr id="14" name="Rectangle: Rounded Corners 13">
            <a:extLst>
              <a:ext uri="{FF2B5EF4-FFF2-40B4-BE49-F238E27FC236}">
                <a16:creationId xmlns:a16="http://schemas.microsoft.com/office/drawing/2014/main" id="{7338DC9B-64CC-4E5C-87EF-E9B4D32B76DD}"/>
              </a:ext>
            </a:extLst>
          </p:cNvPr>
          <p:cNvSpPr/>
          <p:nvPr/>
        </p:nvSpPr>
        <p:spPr>
          <a:xfrm>
            <a:off x="678066" y="5427368"/>
            <a:ext cx="2520280" cy="881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Assign the best suited doctor to the Patient and remove the record from </a:t>
            </a:r>
            <a:r>
              <a:rPr lang="en-US" sz="1400" dirty="0" err="1"/>
              <a:t>unassigned_patient</a:t>
            </a:r>
            <a:r>
              <a:rPr lang="en-US" sz="1400" dirty="0"/>
              <a:t> table</a:t>
            </a:r>
            <a:r>
              <a:rPr lang="en-US" dirty="0"/>
              <a:t> </a:t>
            </a:r>
          </a:p>
        </p:txBody>
      </p:sp>
      <p:sp>
        <p:nvSpPr>
          <p:cNvPr id="15" name="Rectangle: Rounded Corners 14">
            <a:extLst>
              <a:ext uri="{FF2B5EF4-FFF2-40B4-BE49-F238E27FC236}">
                <a16:creationId xmlns:a16="http://schemas.microsoft.com/office/drawing/2014/main" id="{6722C110-D5F6-4A9E-9652-DBC6ED81358F}"/>
              </a:ext>
            </a:extLst>
          </p:cNvPr>
          <p:cNvSpPr/>
          <p:nvPr/>
        </p:nvSpPr>
        <p:spPr>
          <a:xfrm>
            <a:off x="678066" y="4806509"/>
            <a:ext cx="2520280"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Check for Doctors in given Department OPD selected</a:t>
            </a:r>
          </a:p>
        </p:txBody>
      </p:sp>
      <p:sp>
        <p:nvSpPr>
          <p:cNvPr id="16" name="Rectangle: Rounded Corners 15">
            <a:extLst>
              <a:ext uri="{FF2B5EF4-FFF2-40B4-BE49-F238E27FC236}">
                <a16:creationId xmlns:a16="http://schemas.microsoft.com/office/drawing/2014/main" id="{4470116D-40CD-4771-8B8B-3270482C9976}"/>
              </a:ext>
            </a:extLst>
          </p:cNvPr>
          <p:cNvSpPr/>
          <p:nvPr/>
        </p:nvSpPr>
        <p:spPr>
          <a:xfrm>
            <a:off x="678066" y="2776838"/>
            <a:ext cx="2520280"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Enter Department for which appointment is needed</a:t>
            </a:r>
          </a:p>
        </p:txBody>
      </p:sp>
      <p:sp>
        <p:nvSpPr>
          <p:cNvPr id="17" name="Rectangle: Rounded Corners 16">
            <a:extLst>
              <a:ext uri="{FF2B5EF4-FFF2-40B4-BE49-F238E27FC236}">
                <a16:creationId xmlns:a16="http://schemas.microsoft.com/office/drawing/2014/main" id="{46B781B1-A340-4B1C-8A52-A040E44773F8}"/>
              </a:ext>
            </a:extLst>
          </p:cNvPr>
          <p:cNvSpPr/>
          <p:nvPr/>
        </p:nvSpPr>
        <p:spPr>
          <a:xfrm>
            <a:off x="678066" y="4185650"/>
            <a:ext cx="2520280"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Fetch Department Name for a given Patient ID</a:t>
            </a:r>
          </a:p>
        </p:txBody>
      </p:sp>
      <p:sp>
        <p:nvSpPr>
          <p:cNvPr id="18" name="Rectangle: Rounded Corners 17">
            <a:extLst>
              <a:ext uri="{FF2B5EF4-FFF2-40B4-BE49-F238E27FC236}">
                <a16:creationId xmlns:a16="http://schemas.microsoft.com/office/drawing/2014/main" id="{68CB4785-DDC7-4FB1-8F6F-05CF21B659AF}"/>
              </a:ext>
            </a:extLst>
          </p:cNvPr>
          <p:cNvSpPr/>
          <p:nvPr/>
        </p:nvSpPr>
        <p:spPr>
          <a:xfrm>
            <a:off x="5148313" y="2211578"/>
            <a:ext cx="2952328"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Enter the Patient Name and Department needed</a:t>
            </a:r>
            <a:endParaRPr lang="en-US" dirty="0"/>
          </a:p>
        </p:txBody>
      </p:sp>
      <p:sp>
        <p:nvSpPr>
          <p:cNvPr id="21" name="Rectangle: Rounded Corners 20">
            <a:extLst>
              <a:ext uri="{FF2B5EF4-FFF2-40B4-BE49-F238E27FC236}">
                <a16:creationId xmlns:a16="http://schemas.microsoft.com/office/drawing/2014/main" id="{75859900-F0FC-4E1F-8E24-58CED58194F2}"/>
              </a:ext>
            </a:extLst>
          </p:cNvPr>
          <p:cNvSpPr/>
          <p:nvPr/>
        </p:nvSpPr>
        <p:spPr>
          <a:xfrm>
            <a:off x="5941849" y="5868344"/>
            <a:ext cx="2520281" cy="2464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Exit</a:t>
            </a:r>
            <a:endParaRPr lang="en-US" dirty="0"/>
          </a:p>
        </p:txBody>
      </p:sp>
      <p:sp>
        <p:nvSpPr>
          <p:cNvPr id="22" name="Rectangle: Rounded Corners 21">
            <a:extLst>
              <a:ext uri="{FF2B5EF4-FFF2-40B4-BE49-F238E27FC236}">
                <a16:creationId xmlns:a16="http://schemas.microsoft.com/office/drawing/2014/main" id="{E6260346-A4A3-46F1-98DC-86456764103C}"/>
              </a:ext>
            </a:extLst>
          </p:cNvPr>
          <p:cNvSpPr/>
          <p:nvPr/>
        </p:nvSpPr>
        <p:spPr>
          <a:xfrm>
            <a:off x="5148064" y="2915334"/>
            <a:ext cx="2520280" cy="6242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Provide Token to user and Store record in </a:t>
            </a:r>
            <a:r>
              <a:rPr lang="en-US" sz="1400" dirty="0" err="1"/>
              <a:t>unassigned_patient</a:t>
            </a:r>
            <a:r>
              <a:rPr lang="en-US" sz="1400" dirty="0"/>
              <a:t> table</a:t>
            </a:r>
          </a:p>
        </p:txBody>
      </p:sp>
      <p:cxnSp>
        <p:nvCxnSpPr>
          <p:cNvPr id="24" name="Connector: Elbow 23">
            <a:extLst>
              <a:ext uri="{FF2B5EF4-FFF2-40B4-BE49-F238E27FC236}">
                <a16:creationId xmlns:a16="http://schemas.microsoft.com/office/drawing/2014/main" id="{7320BB70-6FF8-4324-988D-FEB2CC360BC3}"/>
              </a:ext>
            </a:extLst>
          </p:cNvPr>
          <p:cNvCxnSpPr>
            <a:cxnSpLocks/>
            <a:stCxn id="4" idx="2"/>
            <a:endCxn id="5" idx="0"/>
          </p:cNvCxnSpPr>
          <p:nvPr/>
        </p:nvCxnSpPr>
        <p:spPr>
          <a:xfrm rot="5400000">
            <a:off x="2911207" y="275609"/>
            <a:ext cx="297251" cy="2232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3971401-7BD7-43B5-990D-D3D78E816CD2}"/>
              </a:ext>
            </a:extLst>
          </p:cNvPr>
          <p:cNvCxnSpPr>
            <a:cxnSpLocks/>
            <a:stCxn id="4" idx="2"/>
            <a:endCxn id="6" idx="0"/>
          </p:cNvCxnSpPr>
          <p:nvPr/>
        </p:nvCxnSpPr>
        <p:spPr>
          <a:xfrm rot="16200000" flipH="1">
            <a:off x="5251467" y="167597"/>
            <a:ext cx="297250" cy="2448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C06E72-789C-480A-AAEB-96AFA1FE0074}"/>
              </a:ext>
            </a:extLst>
          </p:cNvPr>
          <p:cNvCxnSpPr>
            <a:cxnSpLocks/>
            <a:stCxn id="5" idx="2"/>
            <a:endCxn id="7" idx="0"/>
          </p:cNvCxnSpPr>
          <p:nvPr/>
        </p:nvCxnSpPr>
        <p:spPr>
          <a:xfrm>
            <a:off x="1943708" y="1786807"/>
            <a:ext cx="2600" cy="12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DD53D84-B919-435F-B6EE-73A2207ED874}"/>
              </a:ext>
            </a:extLst>
          </p:cNvPr>
          <p:cNvCxnSpPr>
            <a:cxnSpLocks/>
            <a:endCxn id="13" idx="0"/>
          </p:cNvCxnSpPr>
          <p:nvPr/>
        </p:nvCxnSpPr>
        <p:spPr>
          <a:xfrm flipH="1">
            <a:off x="1938206" y="2179066"/>
            <a:ext cx="9554" cy="128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E3C796-3BEE-4ED3-ADB8-C26213BB6E2C}"/>
              </a:ext>
            </a:extLst>
          </p:cNvPr>
          <p:cNvCxnSpPr>
            <a:cxnSpLocks/>
          </p:cNvCxnSpPr>
          <p:nvPr/>
        </p:nvCxnSpPr>
        <p:spPr>
          <a:xfrm flipH="1">
            <a:off x="1965375" y="2654705"/>
            <a:ext cx="9554" cy="128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2A5C5F-AB10-4C5A-BB6B-0EC5C0A6161F}"/>
              </a:ext>
            </a:extLst>
          </p:cNvPr>
          <p:cNvCxnSpPr>
            <a:cxnSpLocks/>
            <a:endCxn id="12" idx="0"/>
          </p:cNvCxnSpPr>
          <p:nvPr/>
        </p:nvCxnSpPr>
        <p:spPr>
          <a:xfrm flipH="1">
            <a:off x="1938206" y="3248876"/>
            <a:ext cx="16356" cy="148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AA9EED8-AC8A-4151-B60D-B553640BC7A8}"/>
              </a:ext>
            </a:extLst>
          </p:cNvPr>
          <p:cNvCxnSpPr>
            <a:cxnSpLocks/>
            <a:endCxn id="17" idx="0"/>
          </p:cNvCxnSpPr>
          <p:nvPr/>
        </p:nvCxnSpPr>
        <p:spPr>
          <a:xfrm flipH="1">
            <a:off x="1938206" y="4042544"/>
            <a:ext cx="1674" cy="14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2ADE5C8-3E6E-496C-ABC8-1C7DA0183E18}"/>
              </a:ext>
            </a:extLst>
          </p:cNvPr>
          <p:cNvCxnSpPr>
            <a:cxnSpLocks/>
            <a:stCxn id="17" idx="2"/>
            <a:endCxn id="15" idx="0"/>
          </p:cNvCxnSpPr>
          <p:nvPr/>
        </p:nvCxnSpPr>
        <p:spPr>
          <a:xfrm>
            <a:off x="1938206" y="4642849"/>
            <a:ext cx="0" cy="16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610F6CF-4F11-46B4-9662-CE41228133A2}"/>
              </a:ext>
            </a:extLst>
          </p:cNvPr>
          <p:cNvCxnSpPr>
            <a:cxnSpLocks/>
            <a:endCxn id="14" idx="0"/>
          </p:cNvCxnSpPr>
          <p:nvPr/>
        </p:nvCxnSpPr>
        <p:spPr>
          <a:xfrm flipH="1">
            <a:off x="1938206" y="5275953"/>
            <a:ext cx="11580" cy="15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D5540E-FEA0-447D-BDD0-193E525EB0BE}"/>
              </a:ext>
            </a:extLst>
          </p:cNvPr>
          <p:cNvCxnSpPr>
            <a:cxnSpLocks/>
          </p:cNvCxnSpPr>
          <p:nvPr/>
        </p:nvCxnSpPr>
        <p:spPr>
          <a:xfrm>
            <a:off x="6632816" y="2001424"/>
            <a:ext cx="8102" cy="21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80512BA-F3AC-4746-BFE7-2348EB0B3A60}"/>
              </a:ext>
            </a:extLst>
          </p:cNvPr>
          <p:cNvCxnSpPr>
            <a:cxnSpLocks/>
          </p:cNvCxnSpPr>
          <p:nvPr/>
        </p:nvCxnSpPr>
        <p:spPr>
          <a:xfrm>
            <a:off x="6616126" y="2727746"/>
            <a:ext cx="8102" cy="21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30F3555-46FF-430C-A363-3E5191207FDB}"/>
              </a:ext>
            </a:extLst>
          </p:cNvPr>
          <p:cNvCxnSpPr>
            <a:cxnSpLocks/>
            <a:endCxn id="17" idx="3"/>
          </p:cNvCxnSpPr>
          <p:nvPr/>
        </p:nvCxnSpPr>
        <p:spPr>
          <a:xfrm rot="5400000" flipH="1" flipV="1">
            <a:off x="1743758" y="5220767"/>
            <a:ext cx="2261104" cy="648071"/>
          </a:xfrm>
          <a:prstGeom prst="bentConnector4">
            <a:avLst>
              <a:gd name="adj1" fmla="val 10104"/>
              <a:gd name="adj2" fmla="val 1352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50081FC-BBF6-40CC-BD39-9FF629AA193A}"/>
              </a:ext>
            </a:extLst>
          </p:cNvPr>
          <p:cNvCxnSpPr>
            <a:cxnSpLocks/>
            <a:stCxn id="22" idx="2"/>
            <a:endCxn id="15" idx="3"/>
          </p:cNvCxnSpPr>
          <p:nvPr/>
        </p:nvCxnSpPr>
        <p:spPr>
          <a:xfrm rot="5400000">
            <a:off x="4055534" y="2682439"/>
            <a:ext cx="1495482" cy="32098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AE4AD97-E61D-41A9-91D3-882027510AB1}"/>
              </a:ext>
            </a:extLst>
          </p:cNvPr>
          <p:cNvSpPr txBox="1"/>
          <p:nvPr/>
        </p:nvSpPr>
        <p:spPr>
          <a:xfrm>
            <a:off x="4559300" y="4735142"/>
            <a:ext cx="1159326" cy="338554"/>
          </a:xfrm>
          <a:prstGeom prst="rect">
            <a:avLst/>
          </a:prstGeom>
          <a:noFill/>
        </p:spPr>
        <p:txBody>
          <a:bodyPr wrap="square" rtlCol="0">
            <a:spAutoFit/>
          </a:bodyPr>
          <a:lstStyle/>
          <a:p>
            <a:r>
              <a:rPr lang="en-US" sz="1600" dirty="0"/>
              <a:t>Priority</a:t>
            </a:r>
          </a:p>
        </p:txBody>
      </p:sp>
      <p:sp>
        <p:nvSpPr>
          <p:cNvPr id="68" name="TextBox 67">
            <a:extLst>
              <a:ext uri="{FF2B5EF4-FFF2-40B4-BE49-F238E27FC236}">
                <a16:creationId xmlns:a16="http://schemas.microsoft.com/office/drawing/2014/main" id="{3CA8625B-8630-4C35-9D99-86120B9CF040}"/>
              </a:ext>
            </a:extLst>
          </p:cNvPr>
          <p:cNvSpPr txBox="1"/>
          <p:nvPr/>
        </p:nvSpPr>
        <p:spPr>
          <a:xfrm>
            <a:off x="1326138" y="6521465"/>
            <a:ext cx="1224136" cy="307777"/>
          </a:xfrm>
          <a:prstGeom prst="rect">
            <a:avLst/>
          </a:prstGeom>
          <a:noFill/>
          <a:ln>
            <a:solidFill>
              <a:schemeClr val="accent1">
                <a:shade val="50000"/>
              </a:schemeClr>
            </a:solidFill>
          </a:ln>
        </p:spPr>
        <p:txBody>
          <a:bodyPr wrap="square" rtlCol="0">
            <a:spAutoFit/>
          </a:bodyPr>
          <a:lstStyle/>
          <a:p>
            <a:r>
              <a:rPr lang="en-US" sz="1400" dirty="0"/>
              <a:t>Table Empty</a:t>
            </a:r>
          </a:p>
        </p:txBody>
      </p:sp>
      <p:cxnSp>
        <p:nvCxnSpPr>
          <p:cNvPr id="74" name="Connector: Elbow 73">
            <a:extLst>
              <a:ext uri="{FF2B5EF4-FFF2-40B4-BE49-F238E27FC236}">
                <a16:creationId xmlns:a16="http://schemas.microsoft.com/office/drawing/2014/main" id="{5C56A422-28B4-43A9-8397-B12B357EE891}"/>
              </a:ext>
            </a:extLst>
          </p:cNvPr>
          <p:cNvCxnSpPr>
            <a:cxnSpLocks/>
            <a:stCxn id="68" idx="3"/>
            <a:endCxn id="21" idx="2"/>
          </p:cNvCxnSpPr>
          <p:nvPr/>
        </p:nvCxnSpPr>
        <p:spPr>
          <a:xfrm flipV="1">
            <a:off x="2550274" y="6114793"/>
            <a:ext cx="4651716" cy="560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BF92BD2-BE21-4BED-AAA8-C067F1040B27}"/>
              </a:ext>
            </a:extLst>
          </p:cNvPr>
          <p:cNvCxnSpPr>
            <a:cxnSpLocks/>
            <a:endCxn id="68" idx="0"/>
          </p:cNvCxnSpPr>
          <p:nvPr/>
        </p:nvCxnSpPr>
        <p:spPr>
          <a:xfrm>
            <a:off x="1938206" y="6309320"/>
            <a:ext cx="0" cy="212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8B79FBB-3F5F-4F56-979C-13A89C3DFCE3}"/>
              </a:ext>
            </a:extLst>
          </p:cNvPr>
          <p:cNvSpPr txBox="1"/>
          <p:nvPr/>
        </p:nvSpPr>
        <p:spPr>
          <a:xfrm>
            <a:off x="4260464" y="6413973"/>
            <a:ext cx="1620180" cy="338554"/>
          </a:xfrm>
          <a:prstGeom prst="rect">
            <a:avLst/>
          </a:prstGeom>
          <a:noFill/>
        </p:spPr>
        <p:txBody>
          <a:bodyPr wrap="square" rtlCol="0">
            <a:spAutoFit/>
          </a:bodyPr>
          <a:lstStyle/>
          <a:p>
            <a:r>
              <a:rPr lang="en-US" sz="1600" dirty="0"/>
              <a:t>Yes</a:t>
            </a:r>
            <a:endParaRPr lang="en-US" dirty="0"/>
          </a:p>
        </p:txBody>
      </p:sp>
      <p:sp>
        <p:nvSpPr>
          <p:cNvPr id="91" name="TextBox 90">
            <a:extLst>
              <a:ext uri="{FF2B5EF4-FFF2-40B4-BE49-F238E27FC236}">
                <a16:creationId xmlns:a16="http://schemas.microsoft.com/office/drawing/2014/main" id="{AD993E5F-3F65-4AEE-BD99-3BCC00C98FBF}"/>
              </a:ext>
            </a:extLst>
          </p:cNvPr>
          <p:cNvSpPr txBox="1"/>
          <p:nvPr/>
        </p:nvSpPr>
        <p:spPr>
          <a:xfrm>
            <a:off x="3345112" y="5621818"/>
            <a:ext cx="930602" cy="338554"/>
          </a:xfrm>
          <a:prstGeom prst="rect">
            <a:avLst/>
          </a:prstGeom>
          <a:noFill/>
        </p:spPr>
        <p:txBody>
          <a:bodyPr wrap="square" rtlCol="0">
            <a:spAutoFit/>
          </a:bodyPr>
          <a:lstStyle/>
          <a:p>
            <a:r>
              <a:rPr lang="en-US" sz="1600" dirty="0"/>
              <a:t>No</a:t>
            </a:r>
            <a:endParaRPr lang="en-US" dirty="0"/>
          </a:p>
        </p:txBody>
      </p:sp>
    </p:spTree>
    <p:extLst>
      <p:ext uri="{BB962C8B-B14F-4D97-AF65-F5344CB8AC3E}">
        <p14:creationId xmlns:p14="http://schemas.microsoft.com/office/powerpoint/2010/main" val="235424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CONTRIBUTION</a:t>
            </a:r>
            <a:endParaRPr lang="en-GB" dirty="0"/>
          </a:p>
        </p:txBody>
      </p:sp>
      <p:sp>
        <p:nvSpPr>
          <p:cNvPr id="3" name="Content Placeholder 2"/>
          <p:cNvSpPr>
            <a:spLocks noGrp="1"/>
          </p:cNvSpPr>
          <p:nvPr>
            <p:ph idx="1"/>
          </p:nvPr>
        </p:nvSpPr>
        <p:spPr/>
        <p:txBody>
          <a:bodyPr>
            <a:normAutofit/>
          </a:bodyPr>
          <a:lstStyle/>
          <a:p>
            <a:r>
              <a:rPr lang="en-IN" sz="1800" dirty="0"/>
              <a:t>VIVEK PRAKASH(MT18179)-</a:t>
            </a:r>
          </a:p>
          <a:p>
            <a:pPr marL="0" indent="0">
              <a:buNone/>
            </a:pPr>
            <a:r>
              <a:rPr lang="en-IN" sz="1800" dirty="0"/>
              <a:t>	Testing the code for errors and developing cases for the same.</a:t>
            </a:r>
          </a:p>
          <a:p>
            <a:pPr marL="0" indent="0">
              <a:buNone/>
            </a:pPr>
            <a:r>
              <a:rPr lang="en-IN" sz="1800" dirty="0"/>
              <a:t>	Creation of initial program structure.</a:t>
            </a:r>
            <a:endParaRPr lang="en-GB" sz="1800" dirty="0"/>
          </a:p>
          <a:p>
            <a:endParaRPr lang="en-IN" sz="1800" dirty="0"/>
          </a:p>
          <a:p>
            <a:r>
              <a:rPr lang="en-IN" sz="1800" dirty="0"/>
              <a:t>PIYUSH SRIVASTAVA(MT18184)- </a:t>
            </a:r>
          </a:p>
          <a:p>
            <a:pPr marL="0" indent="0">
              <a:buNone/>
            </a:pPr>
            <a:r>
              <a:rPr lang="en-IN" sz="1800" dirty="0"/>
              <a:t>	Database creation and handling</a:t>
            </a:r>
          </a:p>
          <a:p>
            <a:pPr marL="0" indent="0">
              <a:buNone/>
            </a:pPr>
            <a:r>
              <a:rPr lang="en-IN" sz="1800" dirty="0"/>
              <a:t>	Creation of DB queries to fetch data based upon the selection at the Front 	End.	</a:t>
            </a:r>
          </a:p>
          <a:p>
            <a:pPr marL="0" indent="0">
              <a:buNone/>
            </a:pPr>
            <a:endParaRPr lang="en-IN" sz="1800" dirty="0"/>
          </a:p>
          <a:p>
            <a:r>
              <a:rPr lang="en-IN" sz="1800" dirty="0"/>
              <a:t>JITENDRA YADAV(MT18203)- </a:t>
            </a:r>
          </a:p>
          <a:p>
            <a:pPr marL="0" indent="0">
              <a:buNone/>
            </a:pPr>
            <a:r>
              <a:rPr lang="en-IN" sz="1800" dirty="0"/>
              <a:t>	Establishment relationships among classes</a:t>
            </a:r>
          </a:p>
          <a:p>
            <a:pPr marL="0" indent="0">
              <a:buNone/>
            </a:pPr>
            <a:r>
              <a:rPr lang="en-IN" sz="1800" dirty="0"/>
              <a:t>	Taken into account for the exceptions and smooth functioning of the 	program.</a:t>
            </a:r>
          </a:p>
        </p:txBody>
      </p:sp>
    </p:spTree>
    <p:extLst>
      <p:ext uri="{BB962C8B-B14F-4D97-AF65-F5344CB8AC3E}">
        <p14:creationId xmlns:p14="http://schemas.microsoft.com/office/powerpoint/2010/main" val="2373795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391</Words>
  <Application>Microsoft Office PowerPoint</Application>
  <PresentationFormat>On-screen Show (4:3)</PresentationFormat>
  <Paragraphs>100</Paragraphs>
  <Slides>4</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MAJOR ISSUES AND CHALLENGES</vt:lpstr>
      <vt:lpstr>AUTOMATIC PATIENT ALLOTMENT ALGORITHM</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ayush</cp:lastModifiedBy>
  <cp:revision>20</cp:revision>
  <dcterms:created xsi:type="dcterms:W3CDTF">2018-11-20T05:06:20Z</dcterms:created>
  <dcterms:modified xsi:type="dcterms:W3CDTF">2018-11-20T08:31:27Z</dcterms:modified>
</cp:coreProperties>
</file>