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Open Sauce Bold" charset="1" panose="00000800000000000000"/>
      <p:regular r:id="rId13"/>
    </p:embeddedFont>
    <p:embeddedFont>
      <p:font typeface="Open Sauce Italics" charset="1" panose="00000500000000000000"/>
      <p:regular r:id="rId14"/>
    </p:embeddedFont>
    <p:embeddedFont>
      <p:font typeface="Open Sauce" charset="1" panose="00000500000000000000"/>
      <p:regular r:id="rId15"/>
    </p:embeddedFont>
    <p:embeddedFont>
      <p:font typeface="Canva Sans Bold" charset="1" panose="020B0803030501040103"/>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https://github.com/ISCX/CICFlowMeter" TargetMode="External" Type="http://schemas.openxmlformats.org/officeDocument/2006/relationships/hyperlink"/><Relationship Id="rId11" Target="http://www.netflowmeter.ca/netflowmeter.html" TargetMode="External" Type="http://schemas.openxmlformats.org/officeDocument/2006/relationships/hyperlink"/><Relationship Id="rId2" Target="../media/image3.png" Type="http://schemas.openxmlformats.org/officeDocument/2006/relationships/image"/><Relationship Id="rId3" Target="../media/image4.svg" Type="http://schemas.openxmlformats.org/officeDocument/2006/relationships/image"/><Relationship Id="rId4" Target="../media/image11.jpe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1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jpeg" Type="http://schemas.openxmlformats.org/officeDocument/2006/relationships/image"/><Relationship Id="rId11" Target="../media/image17.jpeg" Type="http://schemas.openxmlformats.org/officeDocument/2006/relationships/image"/><Relationship Id="rId12" Target="../media/image18.jpeg" Type="http://schemas.openxmlformats.org/officeDocument/2006/relationships/image"/><Relationship Id="rId13" Target="../media/image19.jpeg" Type="http://schemas.openxmlformats.org/officeDocument/2006/relationships/image"/><Relationship Id="rId14" Target="../media/image20.jpe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3972F0"/>
        </a:solidFill>
      </p:bgPr>
    </p:bg>
    <p:spTree>
      <p:nvGrpSpPr>
        <p:cNvPr id="1" name=""/>
        <p:cNvGrpSpPr/>
        <p:nvPr/>
      </p:nvGrpSpPr>
      <p:grpSpPr>
        <a:xfrm>
          <a:off x="0" y="0"/>
          <a:ext cx="0" cy="0"/>
          <a:chOff x="0" y="0"/>
          <a:chExt cx="0" cy="0"/>
        </a:xfrm>
      </p:grpSpPr>
      <p:grpSp>
        <p:nvGrpSpPr>
          <p:cNvPr name="Group 2" id="2"/>
          <p:cNvGrpSpPr/>
          <p:nvPr/>
        </p:nvGrpSpPr>
        <p:grpSpPr>
          <a:xfrm rot="0">
            <a:off x="0" y="-1396453"/>
            <a:ext cx="18288000" cy="11083773"/>
            <a:chOff x="0" y="0"/>
            <a:chExt cx="4816593" cy="2919183"/>
          </a:xfrm>
        </p:grpSpPr>
        <p:sp>
          <p:nvSpPr>
            <p:cNvPr name="Freeform 3" id="3"/>
            <p:cNvSpPr/>
            <p:nvPr/>
          </p:nvSpPr>
          <p:spPr>
            <a:xfrm flipH="false" flipV="false" rot="0">
              <a:off x="0" y="0"/>
              <a:ext cx="4816592" cy="2919183"/>
            </a:xfrm>
            <a:custGeom>
              <a:avLst/>
              <a:gdLst/>
              <a:ahLst/>
              <a:cxnLst/>
              <a:rect r="r" b="b" t="t" l="l"/>
              <a:pathLst>
                <a:path h="2919183" w="4816592">
                  <a:moveTo>
                    <a:pt x="21590" y="0"/>
                  </a:moveTo>
                  <a:lnTo>
                    <a:pt x="4795002" y="0"/>
                  </a:lnTo>
                  <a:cubicBezTo>
                    <a:pt x="4800728" y="0"/>
                    <a:pt x="4806220" y="2275"/>
                    <a:pt x="4810269" y="6324"/>
                  </a:cubicBezTo>
                  <a:cubicBezTo>
                    <a:pt x="4814318" y="10372"/>
                    <a:pt x="4816592" y="15864"/>
                    <a:pt x="4816592" y="21590"/>
                  </a:cubicBezTo>
                  <a:lnTo>
                    <a:pt x="4816592" y="2897593"/>
                  </a:lnTo>
                  <a:cubicBezTo>
                    <a:pt x="4816592" y="2909517"/>
                    <a:pt x="4806926" y="2919183"/>
                    <a:pt x="4795002" y="2919183"/>
                  </a:cubicBezTo>
                  <a:lnTo>
                    <a:pt x="21590" y="2919183"/>
                  </a:lnTo>
                  <a:cubicBezTo>
                    <a:pt x="15864" y="2919183"/>
                    <a:pt x="10372" y="2916908"/>
                    <a:pt x="6324" y="2912859"/>
                  </a:cubicBezTo>
                  <a:cubicBezTo>
                    <a:pt x="2275" y="2908811"/>
                    <a:pt x="0" y="2903319"/>
                    <a:pt x="0" y="2897593"/>
                  </a:cubicBezTo>
                  <a:lnTo>
                    <a:pt x="0" y="21590"/>
                  </a:lnTo>
                  <a:cubicBezTo>
                    <a:pt x="0" y="9666"/>
                    <a:pt x="9666" y="0"/>
                    <a:pt x="21590" y="0"/>
                  </a:cubicBezTo>
                  <a:close/>
                </a:path>
              </a:pathLst>
            </a:custGeom>
            <a:solidFill>
              <a:srgbClr val="FFFFFF"/>
            </a:solidFill>
          </p:spPr>
        </p:sp>
        <p:sp>
          <p:nvSpPr>
            <p:cNvPr name="TextBox 4" id="4"/>
            <p:cNvSpPr txBox="true"/>
            <p:nvPr/>
          </p:nvSpPr>
          <p:spPr>
            <a:xfrm>
              <a:off x="0" y="-38100"/>
              <a:ext cx="4816593" cy="295728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9996199" y="-7188235"/>
            <a:ext cx="9529995" cy="9529995"/>
          </a:xfrm>
          <a:custGeom>
            <a:avLst/>
            <a:gdLst/>
            <a:ahLst/>
            <a:cxnLst/>
            <a:rect r="r" b="b" t="t" l="l"/>
            <a:pathLst>
              <a:path h="9529995" w="9529995">
                <a:moveTo>
                  <a:pt x="0" y="0"/>
                </a:moveTo>
                <a:lnTo>
                  <a:pt x="9529995" y="0"/>
                </a:lnTo>
                <a:lnTo>
                  <a:pt x="9529995" y="9529995"/>
                </a:lnTo>
                <a:lnTo>
                  <a:pt x="0" y="9529995"/>
                </a:lnTo>
                <a:lnTo>
                  <a:pt x="0" y="0"/>
                </a:lnTo>
                <a:close/>
              </a:path>
            </a:pathLst>
          </a:custGeom>
          <a:blipFill>
            <a:blip r:embed="rId2">
              <a:alphaModFix amt="46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true" rot="0">
            <a:off x="-810926" y="7857092"/>
            <a:ext cx="9529995" cy="9529995"/>
          </a:xfrm>
          <a:custGeom>
            <a:avLst/>
            <a:gdLst/>
            <a:ahLst/>
            <a:cxnLst/>
            <a:rect r="r" b="b" t="t" l="l"/>
            <a:pathLst>
              <a:path h="9529995" w="9529995">
                <a:moveTo>
                  <a:pt x="0" y="9529995"/>
                </a:moveTo>
                <a:lnTo>
                  <a:pt x="9529996" y="9529995"/>
                </a:lnTo>
                <a:lnTo>
                  <a:pt x="9529996" y="0"/>
                </a:lnTo>
                <a:lnTo>
                  <a:pt x="0" y="0"/>
                </a:lnTo>
                <a:lnTo>
                  <a:pt x="0" y="9529995"/>
                </a:lnTo>
                <a:close/>
              </a:path>
            </a:pathLst>
          </a:custGeom>
          <a:blipFill>
            <a:blip r:embed="rId2">
              <a:alphaModFix amt="77000"/>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150814" y="1730578"/>
            <a:ext cx="3412922" cy="341292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972F0">
                    <a:alpha val="100000"/>
                  </a:srgbClr>
                </a:gs>
                <a:gs pos="100000">
                  <a:srgbClr val="1CDAFF">
                    <a:alpha val="100000"/>
                  </a:srgbClr>
                </a:gs>
              </a:gsLst>
              <a:lin ang="5400000"/>
            </a:gra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15173618" y="5790628"/>
            <a:ext cx="2498104" cy="2498104"/>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972F0">
                    <a:alpha val="100000"/>
                  </a:srgbClr>
                </a:gs>
                <a:gs pos="100000">
                  <a:srgbClr val="1CDAFF">
                    <a:alpha val="100000"/>
                  </a:srgbClr>
                </a:gs>
              </a:gsLst>
              <a:lin ang="5400000"/>
            </a:gra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10024774" y="1730578"/>
            <a:ext cx="2785139" cy="2785139"/>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628650" cap="sq">
              <a:gradFill>
                <a:gsLst>
                  <a:gs pos="0">
                    <a:srgbClr val="3972F0">
                      <a:alpha val="100000"/>
                    </a:srgbClr>
                  </a:gs>
                  <a:gs pos="100000">
                    <a:srgbClr val="1CDAFF">
                      <a:alpha val="100000"/>
                    </a:srgbClr>
                  </a:gs>
                </a:gsLst>
                <a:lin ang="5400000"/>
              </a:gradFill>
              <a:prstDash val="solid"/>
              <a:miter/>
            </a:ln>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2283410" y="1374835"/>
            <a:ext cx="583642" cy="612601"/>
          </a:xfrm>
          <a:custGeom>
            <a:avLst/>
            <a:gdLst/>
            <a:ahLst/>
            <a:cxnLst/>
            <a:rect r="r" b="b" t="t" l="l"/>
            <a:pathLst>
              <a:path h="612601" w="583642">
                <a:moveTo>
                  <a:pt x="0" y="0"/>
                </a:moveTo>
                <a:lnTo>
                  <a:pt x="583642" y="0"/>
                </a:lnTo>
                <a:lnTo>
                  <a:pt x="583642" y="612601"/>
                </a:lnTo>
                <a:lnTo>
                  <a:pt x="0" y="6126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638862" y="5313037"/>
            <a:ext cx="779675" cy="718763"/>
          </a:xfrm>
          <a:custGeom>
            <a:avLst/>
            <a:gdLst/>
            <a:ahLst/>
            <a:cxnLst/>
            <a:rect r="r" b="b" t="t" l="l"/>
            <a:pathLst>
              <a:path h="718763" w="779675">
                <a:moveTo>
                  <a:pt x="0" y="0"/>
                </a:moveTo>
                <a:lnTo>
                  <a:pt x="779676" y="0"/>
                </a:lnTo>
                <a:lnTo>
                  <a:pt x="779676" y="718763"/>
                </a:lnTo>
                <a:lnTo>
                  <a:pt x="0" y="718763"/>
                </a:lnTo>
                <a:lnTo>
                  <a:pt x="0" y="0"/>
                </a:lnTo>
                <a:close/>
              </a:path>
            </a:pathLst>
          </a:custGeom>
          <a:blipFill>
            <a:blip r:embed="rId6">
              <a:extLst>
                <a:ext uri="{96DAC541-7B7A-43D3-8B79-37D633B846F1}">
                  <asvg:svgBlip xmlns:asvg="http://schemas.microsoft.com/office/drawing/2016/SVG/main" r:embed="rId7"/>
                </a:ext>
              </a:extLst>
            </a:blip>
            <a:stretch>
              <a:fillRect l="-31484" t="-39236" r="-39297" b="-46019"/>
            </a:stretch>
          </a:blipFill>
        </p:spPr>
      </p:sp>
      <p:sp>
        <p:nvSpPr>
          <p:cNvPr name="Freeform 18" id="18"/>
          <p:cNvSpPr/>
          <p:nvPr/>
        </p:nvSpPr>
        <p:spPr>
          <a:xfrm flipH="false" flipV="false" rot="2599173">
            <a:off x="16532390" y="1707782"/>
            <a:ext cx="609542" cy="561922"/>
          </a:xfrm>
          <a:custGeom>
            <a:avLst/>
            <a:gdLst/>
            <a:ahLst/>
            <a:cxnLst/>
            <a:rect r="r" b="b" t="t" l="l"/>
            <a:pathLst>
              <a:path h="561922" w="609542">
                <a:moveTo>
                  <a:pt x="0" y="0"/>
                </a:moveTo>
                <a:lnTo>
                  <a:pt x="609542" y="0"/>
                </a:lnTo>
                <a:lnTo>
                  <a:pt x="609542" y="561922"/>
                </a:lnTo>
                <a:lnTo>
                  <a:pt x="0" y="561922"/>
                </a:lnTo>
                <a:lnTo>
                  <a:pt x="0" y="0"/>
                </a:lnTo>
                <a:close/>
              </a:path>
            </a:pathLst>
          </a:custGeom>
          <a:blipFill>
            <a:blip r:embed="rId6">
              <a:extLst>
                <a:ext uri="{96DAC541-7B7A-43D3-8B79-37D633B846F1}">
                  <asvg:svgBlip xmlns:asvg="http://schemas.microsoft.com/office/drawing/2016/SVG/main" r:embed="rId7"/>
                </a:ext>
              </a:extLst>
            </a:blip>
            <a:stretch>
              <a:fillRect l="-31484" t="-39236" r="-39297" b="-46019"/>
            </a:stretch>
          </a:blipFill>
        </p:spPr>
      </p:sp>
      <p:sp>
        <p:nvSpPr>
          <p:cNvPr name="Freeform 19" id="19"/>
          <p:cNvSpPr/>
          <p:nvPr/>
        </p:nvSpPr>
        <p:spPr>
          <a:xfrm flipH="false" flipV="false" rot="0">
            <a:off x="9510142" y="8167271"/>
            <a:ext cx="486056" cy="448083"/>
          </a:xfrm>
          <a:custGeom>
            <a:avLst/>
            <a:gdLst/>
            <a:ahLst/>
            <a:cxnLst/>
            <a:rect r="r" b="b" t="t" l="l"/>
            <a:pathLst>
              <a:path h="448083" w="486056">
                <a:moveTo>
                  <a:pt x="0" y="0"/>
                </a:moveTo>
                <a:lnTo>
                  <a:pt x="486057" y="0"/>
                </a:lnTo>
                <a:lnTo>
                  <a:pt x="486057" y="448084"/>
                </a:lnTo>
                <a:lnTo>
                  <a:pt x="0" y="448084"/>
                </a:lnTo>
                <a:lnTo>
                  <a:pt x="0" y="0"/>
                </a:lnTo>
                <a:close/>
              </a:path>
            </a:pathLst>
          </a:custGeom>
          <a:blipFill>
            <a:blip r:embed="rId6">
              <a:extLst>
                <a:ext uri="{96DAC541-7B7A-43D3-8B79-37D633B846F1}">
                  <asvg:svgBlip xmlns:asvg="http://schemas.microsoft.com/office/drawing/2016/SVG/main" r:embed="rId7"/>
                </a:ext>
              </a:extLst>
            </a:blip>
            <a:stretch>
              <a:fillRect l="-31484" t="-39236" r="-39297" b="-46019"/>
            </a:stretch>
          </a:blipFill>
        </p:spPr>
      </p:sp>
      <p:sp>
        <p:nvSpPr>
          <p:cNvPr name="Freeform 20" id="20"/>
          <p:cNvSpPr/>
          <p:nvPr/>
        </p:nvSpPr>
        <p:spPr>
          <a:xfrm flipH="false" flipV="false" rot="0">
            <a:off x="-1327786" y="8288732"/>
            <a:ext cx="1766866" cy="969568"/>
          </a:xfrm>
          <a:custGeom>
            <a:avLst/>
            <a:gdLst/>
            <a:ahLst/>
            <a:cxnLst/>
            <a:rect r="r" b="b" t="t" l="l"/>
            <a:pathLst>
              <a:path h="969568" w="1766866">
                <a:moveTo>
                  <a:pt x="0" y="0"/>
                </a:moveTo>
                <a:lnTo>
                  <a:pt x="1766866" y="0"/>
                </a:lnTo>
                <a:lnTo>
                  <a:pt x="1766866" y="969568"/>
                </a:lnTo>
                <a:lnTo>
                  <a:pt x="0" y="96956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0">
            <a:off x="17404567" y="3896607"/>
            <a:ext cx="1766866" cy="969568"/>
          </a:xfrm>
          <a:custGeom>
            <a:avLst/>
            <a:gdLst/>
            <a:ahLst/>
            <a:cxnLst/>
            <a:rect r="r" b="b" t="t" l="l"/>
            <a:pathLst>
              <a:path h="969568" w="1766866">
                <a:moveTo>
                  <a:pt x="0" y="0"/>
                </a:moveTo>
                <a:lnTo>
                  <a:pt x="1766866" y="0"/>
                </a:lnTo>
                <a:lnTo>
                  <a:pt x="1766866" y="969568"/>
                </a:lnTo>
                <a:lnTo>
                  <a:pt x="0" y="96956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2" id="22"/>
          <p:cNvSpPr/>
          <p:nvPr/>
        </p:nvSpPr>
        <p:spPr>
          <a:xfrm flipH="false" flipV="false" rot="0">
            <a:off x="11059098" y="2424006"/>
            <a:ext cx="5778062" cy="5778062"/>
          </a:xfrm>
          <a:custGeom>
            <a:avLst/>
            <a:gdLst/>
            <a:ahLst/>
            <a:cxnLst/>
            <a:rect r="r" b="b" t="t" l="l"/>
            <a:pathLst>
              <a:path h="5778062" w="5778062">
                <a:moveTo>
                  <a:pt x="0" y="0"/>
                </a:moveTo>
                <a:lnTo>
                  <a:pt x="5778063" y="0"/>
                </a:lnTo>
                <a:lnTo>
                  <a:pt x="5778063" y="5778062"/>
                </a:lnTo>
                <a:lnTo>
                  <a:pt x="0" y="5778062"/>
                </a:lnTo>
                <a:lnTo>
                  <a:pt x="0" y="0"/>
                </a:lnTo>
                <a:close/>
              </a:path>
            </a:pathLst>
          </a:custGeom>
          <a:blipFill>
            <a:blip r:embed="rId10"/>
            <a:stretch>
              <a:fillRect l="0" t="0" r="0" b="0"/>
            </a:stretch>
          </a:blipFill>
        </p:spPr>
      </p:sp>
      <p:sp>
        <p:nvSpPr>
          <p:cNvPr name="TextBox 23" id="23"/>
          <p:cNvSpPr txBox="true"/>
          <p:nvPr/>
        </p:nvSpPr>
        <p:spPr>
          <a:xfrm rot="0">
            <a:off x="2283410" y="3296588"/>
            <a:ext cx="7328942" cy="1749425"/>
          </a:xfrm>
          <a:prstGeom prst="rect">
            <a:avLst/>
          </a:prstGeom>
        </p:spPr>
        <p:txBody>
          <a:bodyPr anchor="t" rtlCol="false" tIns="0" lIns="0" bIns="0" rIns="0">
            <a:spAutoFit/>
          </a:bodyPr>
          <a:lstStyle/>
          <a:p>
            <a:pPr algn="l">
              <a:lnSpc>
                <a:spcPts val="7000"/>
              </a:lnSpc>
            </a:pPr>
            <a:r>
              <a:rPr lang="en-US" sz="5000" spc="-350">
                <a:solidFill>
                  <a:srgbClr val="000000"/>
                </a:solidFill>
                <a:latin typeface="Open Sauce Bold"/>
                <a:ea typeface="Open Sauce Bold"/>
                <a:cs typeface="Open Sauce Bold"/>
                <a:sym typeface="Open Sauce Bold"/>
              </a:rPr>
              <a:t>Detection of Cyber Attack in Network</a:t>
            </a:r>
          </a:p>
        </p:txBody>
      </p:sp>
      <p:sp>
        <p:nvSpPr>
          <p:cNvPr name="TextBox 24" id="24"/>
          <p:cNvSpPr txBox="true"/>
          <p:nvPr/>
        </p:nvSpPr>
        <p:spPr>
          <a:xfrm rot="0">
            <a:off x="2283410" y="5048250"/>
            <a:ext cx="8006408" cy="1739900"/>
          </a:xfrm>
          <a:prstGeom prst="rect">
            <a:avLst/>
          </a:prstGeom>
        </p:spPr>
        <p:txBody>
          <a:bodyPr anchor="t" rtlCol="false" tIns="0" lIns="0" bIns="0" rIns="0">
            <a:spAutoFit/>
          </a:bodyPr>
          <a:lstStyle/>
          <a:p>
            <a:pPr algn="l">
              <a:lnSpc>
                <a:spcPts val="6999"/>
              </a:lnSpc>
            </a:pPr>
            <a:r>
              <a:rPr lang="en-US" sz="4999" spc="-349">
                <a:solidFill>
                  <a:srgbClr val="3972F0"/>
                </a:solidFill>
                <a:latin typeface="Open Sauce Bold"/>
                <a:ea typeface="Open Sauce Bold"/>
                <a:cs typeface="Open Sauce Bold"/>
                <a:sym typeface="Open Sauce Bold"/>
              </a:rPr>
              <a:t>using Machine Learning Techniques</a:t>
            </a:r>
          </a:p>
        </p:txBody>
      </p:sp>
      <p:sp>
        <p:nvSpPr>
          <p:cNvPr name="TextBox 25" id="25"/>
          <p:cNvSpPr txBox="true"/>
          <p:nvPr/>
        </p:nvSpPr>
        <p:spPr>
          <a:xfrm rot="0">
            <a:off x="2283410" y="7221969"/>
            <a:ext cx="5258106" cy="1288005"/>
          </a:xfrm>
          <a:prstGeom prst="rect">
            <a:avLst/>
          </a:prstGeom>
        </p:spPr>
        <p:txBody>
          <a:bodyPr anchor="t" rtlCol="false" tIns="0" lIns="0" bIns="0" rIns="0">
            <a:spAutoFit/>
          </a:bodyPr>
          <a:lstStyle/>
          <a:p>
            <a:pPr algn="l">
              <a:lnSpc>
                <a:spcPts val="5178"/>
              </a:lnSpc>
            </a:pPr>
            <a:r>
              <a:rPr lang="en-US" sz="3699">
                <a:solidFill>
                  <a:srgbClr val="707070"/>
                </a:solidFill>
                <a:latin typeface="Open Sauce Italics"/>
                <a:ea typeface="Open Sauce Italics"/>
                <a:cs typeface="Open Sauce Italics"/>
                <a:sym typeface="Open Sauce Italics"/>
              </a:rPr>
              <a:t>Group 15</a:t>
            </a:r>
          </a:p>
          <a:p>
            <a:pPr algn="l">
              <a:lnSpc>
                <a:spcPts val="5178"/>
              </a:lnSpc>
            </a:pPr>
            <a:r>
              <a:rPr lang="en-US" sz="3699">
                <a:solidFill>
                  <a:srgbClr val="707070"/>
                </a:solidFill>
                <a:latin typeface="Open Sauce Italics"/>
                <a:ea typeface="Open Sauce Italics"/>
                <a:cs typeface="Open Sauce Italics"/>
                <a:sym typeface="Open Sauce Italics"/>
              </a:rPr>
              <a:t>Guide:- Neha Lahane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120347" y="0"/>
            <a:ext cx="6858000" cy="10287000"/>
            <a:chOff x="0" y="0"/>
            <a:chExt cx="6350000" cy="9525000"/>
          </a:xfrm>
        </p:grpSpPr>
        <p:sp>
          <p:nvSpPr>
            <p:cNvPr name="Freeform 3" id="3"/>
            <p:cNvSpPr/>
            <p:nvPr/>
          </p:nvSpPr>
          <p:spPr>
            <a:xfrm flipH="false" flipV="false" rot="0">
              <a:off x="0" y="0"/>
              <a:ext cx="6350000" cy="9525000"/>
            </a:xfrm>
            <a:custGeom>
              <a:avLst/>
              <a:gdLst/>
              <a:ahLst/>
              <a:cxnLst/>
              <a:rect r="r" b="b" t="t" l="l"/>
              <a:pathLst>
                <a:path h="9525000" w="6350000">
                  <a:moveTo>
                    <a:pt x="0" y="9042400"/>
                  </a:moveTo>
                  <a:lnTo>
                    <a:pt x="0" y="482600"/>
                  </a:lnTo>
                  <a:cubicBezTo>
                    <a:pt x="0" y="215900"/>
                    <a:pt x="215900" y="0"/>
                    <a:pt x="482600" y="0"/>
                  </a:cubicBezTo>
                  <a:lnTo>
                    <a:pt x="5867400" y="0"/>
                  </a:lnTo>
                  <a:cubicBezTo>
                    <a:pt x="6134100" y="0"/>
                    <a:pt x="6350000" y="217170"/>
                    <a:pt x="6350000" y="482600"/>
                  </a:cubicBezTo>
                  <a:lnTo>
                    <a:pt x="6350000" y="9042400"/>
                  </a:lnTo>
                  <a:cubicBezTo>
                    <a:pt x="6350000" y="9309100"/>
                    <a:pt x="6134100" y="9525000"/>
                    <a:pt x="5867400" y="9525000"/>
                  </a:cubicBezTo>
                  <a:lnTo>
                    <a:pt x="482600" y="9525000"/>
                  </a:lnTo>
                  <a:cubicBezTo>
                    <a:pt x="217170" y="9525000"/>
                    <a:pt x="0" y="9309100"/>
                    <a:pt x="0" y="9042400"/>
                  </a:cubicBezTo>
                  <a:close/>
                </a:path>
              </a:pathLst>
            </a:custGeom>
            <a:blipFill>
              <a:blip r:embed="rId2"/>
              <a:stretch>
                <a:fillRect l="-62570" t="0" r="-62570" b="0"/>
              </a:stretch>
            </a:blipFill>
          </p:spPr>
        </p:sp>
      </p:grpSp>
      <p:grpSp>
        <p:nvGrpSpPr>
          <p:cNvPr name="Group 4" id="4"/>
          <p:cNvGrpSpPr/>
          <p:nvPr/>
        </p:nvGrpSpPr>
        <p:grpSpPr>
          <a:xfrm rot="0">
            <a:off x="17645944" y="-1278586"/>
            <a:ext cx="3352813" cy="12844173"/>
            <a:chOff x="0" y="0"/>
            <a:chExt cx="883046" cy="3382827"/>
          </a:xfrm>
        </p:grpSpPr>
        <p:sp>
          <p:nvSpPr>
            <p:cNvPr name="Freeform 5" id="5"/>
            <p:cNvSpPr/>
            <p:nvPr/>
          </p:nvSpPr>
          <p:spPr>
            <a:xfrm flipH="false" flipV="false" rot="0">
              <a:off x="0" y="0"/>
              <a:ext cx="883046" cy="3382827"/>
            </a:xfrm>
            <a:custGeom>
              <a:avLst/>
              <a:gdLst/>
              <a:ahLst/>
              <a:cxnLst/>
              <a:rect r="r" b="b" t="t" l="l"/>
              <a:pathLst>
                <a:path h="3382827" w="883046">
                  <a:moveTo>
                    <a:pt x="117763" y="0"/>
                  </a:moveTo>
                  <a:lnTo>
                    <a:pt x="765282" y="0"/>
                  </a:lnTo>
                  <a:cubicBezTo>
                    <a:pt x="830321" y="0"/>
                    <a:pt x="883046" y="52724"/>
                    <a:pt x="883046" y="117763"/>
                  </a:cubicBezTo>
                  <a:lnTo>
                    <a:pt x="883046" y="3265064"/>
                  </a:lnTo>
                  <a:cubicBezTo>
                    <a:pt x="883046" y="3296297"/>
                    <a:pt x="870638" y="3326250"/>
                    <a:pt x="848554" y="3348335"/>
                  </a:cubicBezTo>
                  <a:cubicBezTo>
                    <a:pt x="826469" y="3370420"/>
                    <a:pt x="796515" y="3382827"/>
                    <a:pt x="765282" y="3382827"/>
                  </a:cubicBezTo>
                  <a:lnTo>
                    <a:pt x="117763" y="3382827"/>
                  </a:lnTo>
                  <a:cubicBezTo>
                    <a:pt x="52724" y="3382827"/>
                    <a:pt x="0" y="3330103"/>
                    <a:pt x="0" y="3265064"/>
                  </a:cubicBezTo>
                  <a:lnTo>
                    <a:pt x="0" y="117763"/>
                  </a:lnTo>
                  <a:cubicBezTo>
                    <a:pt x="0" y="52724"/>
                    <a:pt x="52724" y="0"/>
                    <a:pt x="117763" y="0"/>
                  </a:cubicBezTo>
                  <a:close/>
                </a:path>
              </a:pathLst>
            </a:custGeom>
            <a:solidFill>
              <a:srgbClr val="3972F0"/>
            </a:solidFill>
          </p:spPr>
        </p:sp>
        <p:sp>
          <p:nvSpPr>
            <p:cNvPr name="TextBox 6" id="6"/>
            <p:cNvSpPr txBox="true"/>
            <p:nvPr/>
          </p:nvSpPr>
          <p:spPr>
            <a:xfrm>
              <a:off x="0" y="-38100"/>
              <a:ext cx="883046" cy="3420927"/>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300010" y="1028700"/>
            <a:ext cx="441626" cy="463538"/>
          </a:xfrm>
          <a:custGeom>
            <a:avLst/>
            <a:gdLst/>
            <a:ahLst/>
            <a:cxnLst/>
            <a:rect r="r" b="b" t="t" l="l"/>
            <a:pathLst>
              <a:path h="463538" w="441626">
                <a:moveTo>
                  <a:pt x="0" y="0"/>
                </a:moveTo>
                <a:lnTo>
                  <a:pt x="441626" y="0"/>
                </a:lnTo>
                <a:lnTo>
                  <a:pt x="441626" y="463538"/>
                </a:lnTo>
                <a:lnTo>
                  <a:pt x="0" y="46353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8235148" y="3083180"/>
            <a:ext cx="2138034" cy="213803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628650" cap="sq">
              <a:gradFill>
                <a:gsLst>
                  <a:gs pos="0">
                    <a:srgbClr val="3972F0">
                      <a:alpha val="100000"/>
                    </a:srgbClr>
                  </a:gs>
                  <a:gs pos="100000">
                    <a:srgbClr val="1CDAFF">
                      <a:alpha val="100000"/>
                    </a:srgbClr>
                  </a:gs>
                </a:gsLst>
                <a:lin ang="5400000"/>
              </a:grad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741636" y="2482829"/>
            <a:ext cx="8728857" cy="2240303"/>
            <a:chOff x="0" y="0"/>
            <a:chExt cx="2298958" cy="590039"/>
          </a:xfrm>
        </p:grpSpPr>
        <p:sp>
          <p:nvSpPr>
            <p:cNvPr name="Freeform 12" id="12"/>
            <p:cNvSpPr/>
            <p:nvPr/>
          </p:nvSpPr>
          <p:spPr>
            <a:xfrm flipH="false" flipV="false" rot="0">
              <a:off x="0" y="0"/>
              <a:ext cx="2298958" cy="590039"/>
            </a:xfrm>
            <a:custGeom>
              <a:avLst/>
              <a:gdLst/>
              <a:ahLst/>
              <a:cxnLst/>
              <a:rect r="r" b="b" t="t" l="l"/>
              <a:pathLst>
                <a:path h="590039" w="2298958">
                  <a:moveTo>
                    <a:pt x="19513" y="0"/>
                  </a:moveTo>
                  <a:lnTo>
                    <a:pt x="2279446" y="0"/>
                  </a:lnTo>
                  <a:cubicBezTo>
                    <a:pt x="2284621" y="0"/>
                    <a:pt x="2289584" y="2056"/>
                    <a:pt x="2293243" y="5715"/>
                  </a:cubicBezTo>
                  <a:cubicBezTo>
                    <a:pt x="2296902" y="9374"/>
                    <a:pt x="2298958" y="14337"/>
                    <a:pt x="2298958" y="19513"/>
                  </a:cubicBezTo>
                  <a:lnTo>
                    <a:pt x="2298958" y="570526"/>
                  </a:lnTo>
                  <a:cubicBezTo>
                    <a:pt x="2298958" y="575701"/>
                    <a:pt x="2296902" y="580664"/>
                    <a:pt x="2293243" y="584323"/>
                  </a:cubicBezTo>
                  <a:cubicBezTo>
                    <a:pt x="2289584" y="587983"/>
                    <a:pt x="2284621" y="590039"/>
                    <a:pt x="2279446" y="590039"/>
                  </a:cubicBezTo>
                  <a:lnTo>
                    <a:pt x="19513" y="590039"/>
                  </a:lnTo>
                  <a:cubicBezTo>
                    <a:pt x="8736" y="590039"/>
                    <a:pt x="0" y="581303"/>
                    <a:pt x="0" y="570526"/>
                  </a:cubicBezTo>
                  <a:lnTo>
                    <a:pt x="0" y="19513"/>
                  </a:lnTo>
                  <a:cubicBezTo>
                    <a:pt x="0" y="14337"/>
                    <a:pt x="2056" y="9374"/>
                    <a:pt x="5715" y="5715"/>
                  </a:cubicBezTo>
                  <a:cubicBezTo>
                    <a:pt x="9374" y="2056"/>
                    <a:pt x="14337" y="0"/>
                    <a:pt x="19513" y="0"/>
                  </a:cubicBezTo>
                  <a:close/>
                </a:path>
              </a:pathLst>
            </a:custGeom>
            <a:solidFill>
              <a:srgbClr val="F1F1F1"/>
            </a:solidFill>
          </p:spPr>
        </p:sp>
        <p:sp>
          <p:nvSpPr>
            <p:cNvPr name="TextBox 13" id="13"/>
            <p:cNvSpPr txBox="true"/>
            <p:nvPr/>
          </p:nvSpPr>
          <p:spPr>
            <a:xfrm>
              <a:off x="0" y="-38100"/>
              <a:ext cx="2298958" cy="628139"/>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1028700" y="618035"/>
            <a:ext cx="6766416" cy="1668276"/>
          </a:xfrm>
          <a:prstGeom prst="rect">
            <a:avLst/>
          </a:prstGeom>
        </p:spPr>
        <p:txBody>
          <a:bodyPr anchor="t" rtlCol="false" tIns="0" lIns="0" bIns="0" rIns="0">
            <a:spAutoFit/>
          </a:bodyPr>
          <a:lstStyle/>
          <a:p>
            <a:pPr algn="l">
              <a:lnSpc>
                <a:spcPts val="13731"/>
              </a:lnSpc>
            </a:pPr>
            <a:r>
              <a:rPr lang="en-US" sz="9808" spc="-686">
                <a:solidFill>
                  <a:srgbClr val="000000"/>
                </a:solidFill>
                <a:latin typeface="Open Sauce Bold"/>
                <a:ea typeface="Open Sauce Bold"/>
                <a:cs typeface="Open Sauce Bold"/>
                <a:sym typeface="Open Sauce Bold"/>
              </a:rPr>
              <a:t>Topic</a:t>
            </a:r>
          </a:p>
        </p:txBody>
      </p:sp>
      <p:grpSp>
        <p:nvGrpSpPr>
          <p:cNvPr name="Group 15" id="15"/>
          <p:cNvGrpSpPr/>
          <p:nvPr/>
        </p:nvGrpSpPr>
        <p:grpSpPr>
          <a:xfrm rot="0">
            <a:off x="3956564" y="6871983"/>
            <a:ext cx="8728857" cy="1919546"/>
            <a:chOff x="0" y="0"/>
            <a:chExt cx="2298958" cy="505559"/>
          </a:xfrm>
        </p:grpSpPr>
        <p:sp>
          <p:nvSpPr>
            <p:cNvPr name="Freeform 16" id="16"/>
            <p:cNvSpPr/>
            <p:nvPr/>
          </p:nvSpPr>
          <p:spPr>
            <a:xfrm flipH="false" flipV="false" rot="0">
              <a:off x="0" y="0"/>
              <a:ext cx="2298958" cy="505559"/>
            </a:xfrm>
            <a:custGeom>
              <a:avLst/>
              <a:gdLst/>
              <a:ahLst/>
              <a:cxnLst/>
              <a:rect r="r" b="b" t="t" l="l"/>
              <a:pathLst>
                <a:path h="505559" w="2298958">
                  <a:moveTo>
                    <a:pt x="19513" y="0"/>
                  </a:moveTo>
                  <a:lnTo>
                    <a:pt x="2279446" y="0"/>
                  </a:lnTo>
                  <a:cubicBezTo>
                    <a:pt x="2284621" y="0"/>
                    <a:pt x="2289584" y="2056"/>
                    <a:pt x="2293243" y="5715"/>
                  </a:cubicBezTo>
                  <a:cubicBezTo>
                    <a:pt x="2296902" y="9374"/>
                    <a:pt x="2298958" y="14337"/>
                    <a:pt x="2298958" y="19513"/>
                  </a:cubicBezTo>
                  <a:lnTo>
                    <a:pt x="2298958" y="486047"/>
                  </a:lnTo>
                  <a:cubicBezTo>
                    <a:pt x="2298958" y="491222"/>
                    <a:pt x="2296902" y="496185"/>
                    <a:pt x="2293243" y="499844"/>
                  </a:cubicBezTo>
                  <a:cubicBezTo>
                    <a:pt x="2289584" y="503504"/>
                    <a:pt x="2284621" y="505559"/>
                    <a:pt x="2279446" y="505559"/>
                  </a:cubicBezTo>
                  <a:lnTo>
                    <a:pt x="19513" y="505559"/>
                  </a:lnTo>
                  <a:cubicBezTo>
                    <a:pt x="14337" y="505559"/>
                    <a:pt x="9374" y="503504"/>
                    <a:pt x="5715" y="499844"/>
                  </a:cubicBezTo>
                  <a:cubicBezTo>
                    <a:pt x="2056" y="496185"/>
                    <a:pt x="0" y="491222"/>
                    <a:pt x="0" y="486047"/>
                  </a:cubicBezTo>
                  <a:lnTo>
                    <a:pt x="0" y="19513"/>
                  </a:lnTo>
                  <a:cubicBezTo>
                    <a:pt x="0" y="14337"/>
                    <a:pt x="2056" y="9374"/>
                    <a:pt x="5715" y="5715"/>
                  </a:cubicBezTo>
                  <a:cubicBezTo>
                    <a:pt x="9374" y="2056"/>
                    <a:pt x="14337" y="0"/>
                    <a:pt x="19513" y="0"/>
                  </a:cubicBezTo>
                  <a:close/>
                </a:path>
              </a:pathLst>
            </a:custGeom>
            <a:solidFill>
              <a:srgbClr val="1CDAFF"/>
            </a:solidFill>
          </p:spPr>
        </p:sp>
        <p:sp>
          <p:nvSpPr>
            <p:cNvPr name="TextBox 17" id="17"/>
            <p:cNvSpPr txBox="true"/>
            <p:nvPr/>
          </p:nvSpPr>
          <p:spPr>
            <a:xfrm>
              <a:off x="0" y="-38100"/>
              <a:ext cx="2298958" cy="543659"/>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0">
            <a:off x="-296541" y="8571620"/>
            <a:ext cx="1766866" cy="969568"/>
          </a:xfrm>
          <a:custGeom>
            <a:avLst/>
            <a:gdLst/>
            <a:ahLst/>
            <a:cxnLst/>
            <a:rect r="r" b="b" t="t" l="l"/>
            <a:pathLst>
              <a:path h="969568" w="1766866">
                <a:moveTo>
                  <a:pt x="0" y="0"/>
                </a:moveTo>
                <a:lnTo>
                  <a:pt x="1766867" y="0"/>
                </a:lnTo>
                <a:lnTo>
                  <a:pt x="1766867" y="969568"/>
                </a:lnTo>
                <a:lnTo>
                  <a:pt x="0" y="9695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9" id="19"/>
          <p:cNvSpPr/>
          <p:nvPr/>
        </p:nvSpPr>
        <p:spPr>
          <a:xfrm flipH="false" flipV="false" rot="0">
            <a:off x="8915331" y="1034117"/>
            <a:ext cx="1766866" cy="969568"/>
          </a:xfrm>
          <a:custGeom>
            <a:avLst/>
            <a:gdLst/>
            <a:ahLst/>
            <a:cxnLst/>
            <a:rect r="r" b="b" t="t" l="l"/>
            <a:pathLst>
              <a:path h="969568" w="1766866">
                <a:moveTo>
                  <a:pt x="0" y="0"/>
                </a:moveTo>
                <a:lnTo>
                  <a:pt x="1766866" y="0"/>
                </a:lnTo>
                <a:lnTo>
                  <a:pt x="1766866" y="969568"/>
                </a:lnTo>
                <a:lnTo>
                  <a:pt x="0" y="9695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0" id="20"/>
          <p:cNvGrpSpPr/>
          <p:nvPr/>
        </p:nvGrpSpPr>
        <p:grpSpPr>
          <a:xfrm rot="0">
            <a:off x="-1086669" y="6262692"/>
            <a:ext cx="1673561" cy="1673561"/>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972F0">
                    <a:alpha val="100000"/>
                  </a:srgbClr>
                </a:gs>
                <a:gs pos="100000">
                  <a:srgbClr val="1CDAFF">
                    <a:alpha val="100000"/>
                  </a:srgbClr>
                </a:gs>
              </a:gsLst>
              <a:lin ang="5400000"/>
            </a:gradFill>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3" id="23"/>
          <p:cNvGrpSpPr/>
          <p:nvPr/>
        </p:nvGrpSpPr>
        <p:grpSpPr>
          <a:xfrm rot="0">
            <a:off x="6955556" y="9608854"/>
            <a:ext cx="2843208" cy="2843208"/>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972F0">
                    <a:alpha val="100000"/>
                  </a:srgbClr>
                </a:gs>
                <a:gs pos="100000">
                  <a:srgbClr val="1CDAFF">
                    <a:alpha val="100000"/>
                  </a:srgbClr>
                </a:gs>
              </a:gsLst>
              <a:lin ang="5400000"/>
            </a:gradFill>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26" id="26"/>
          <p:cNvSpPr/>
          <p:nvPr/>
        </p:nvSpPr>
        <p:spPr>
          <a:xfrm flipH="false" flipV="false" rot="2599173">
            <a:off x="5895202" y="2126596"/>
            <a:ext cx="565249" cy="521089"/>
          </a:xfrm>
          <a:custGeom>
            <a:avLst/>
            <a:gdLst/>
            <a:ahLst/>
            <a:cxnLst/>
            <a:rect r="r" b="b" t="t" l="l"/>
            <a:pathLst>
              <a:path h="521089" w="565249">
                <a:moveTo>
                  <a:pt x="0" y="0"/>
                </a:moveTo>
                <a:lnTo>
                  <a:pt x="565249" y="0"/>
                </a:lnTo>
                <a:lnTo>
                  <a:pt x="565249" y="521089"/>
                </a:lnTo>
                <a:lnTo>
                  <a:pt x="0" y="521089"/>
                </a:lnTo>
                <a:lnTo>
                  <a:pt x="0" y="0"/>
                </a:lnTo>
                <a:close/>
              </a:path>
            </a:pathLst>
          </a:custGeom>
          <a:blipFill>
            <a:blip r:embed="rId7">
              <a:extLst>
                <a:ext uri="{96DAC541-7B7A-43D3-8B79-37D633B846F1}">
                  <asvg:svgBlip xmlns:asvg="http://schemas.microsoft.com/office/drawing/2016/SVG/main" r:embed="rId8"/>
                </a:ext>
              </a:extLst>
            </a:blip>
            <a:stretch>
              <a:fillRect l="-31484" t="-39236" r="-39297" b="-46019"/>
            </a:stretch>
          </a:blipFill>
        </p:spPr>
      </p:sp>
      <p:sp>
        <p:nvSpPr>
          <p:cNvPr name="TextBox 27" id="27"/>
          <p:cNvSpPr txBox="true"/>
          <p:nvPr/>
        </p:nvSpPr>
        <p:spPr>
          <a:xfrm rot="0">
            <a:off x="965250" y="2762561"/>
            <a:ext cx="8281628" cy="1590675"/>
          </a:xfrm>
          <a:prstGeom prst="rect">
            <a:avLst/>
          </a:prstGeom>
        </p:spPr>
        <p:txBody>
          <a:bodyPr anchor="t" rtlCol="false" tIns="0" lIns="0" bIns="0" rIns="0">
            <a:spAutoFit/>
          </a:bodyPr>
          <a:lstStyle/>
          <a:p>
            <a:pPr algn="l">
              <a:lnSpc>
                <a:spcPts val="2100"/>
              </a:lnSpc>
            </a:pPr>
            <a:r>
              <a:rPr lang="en-US" sz="1500">
                <a:solidFill>
                  <a:srgbClr val="000000"/>
                </a:solidFill>
                <a:latin typeface="Open Sauce"/>
                <a:ea typeface="Open Sauce"/>
                <a:cs typeface="Open Sauce"/>
                <a:sym typeface="Open Sauce"/>
              </a:rPr>
              <a:t>Being able to identify cyber attacks in a network is vital and machine learning techniques have nicely worked out in this area. The usage of machine learning for computing purpose is so significant because it can analyze huge amounts of data for a pattern, to be able to draw some pretty good conclusions, or for taking a factor in the real-time process of, that would be the better choice of approach. As a result, companies are able to quickly address probable threats and avoid attacks.</a:t>
            </a:r>
          </a:p>
        </p:txBody>
      </p:sp>
      <p:sp>
        <p:nvSpPr>
          <p:cNvPr name="TextBox 28" id="28"/>
          <p:cNvSpPr txBox="true"/>
          <p:nvPr/>
        </p:nvSpPr>
        <p:spPr>
          <a:xfrm rot="0">
            <a:off x="4267728" y="7025605"/>
            <a:ext cx="8172349" cy="1564004"/>
          </a:xfrm>
          <a:prstGeom prst="rect">
            <a:avLst/>
          </a:prstGeom>
        </p:spPr>
        <p:txBody>
          <a:bodyPr anchor="t" rtlCol="false" tIns="0" lIns="0" bIns="0" rIns="0">
            <a:spAutoFit/>
          </a:bodyPr>
          <a:lstStyle/>
          <a:p>
            <a:pPr algn="l">
              <a:lnSpc>
                <a:spcPts val="2520"/>
              </a:lnSpc>
            </a:pPr>
            <a:r>
              <a:rPr lang="en-US" sz="1800">
                <a:solidFill>
                  <a:srgbClr val="000000"/>
                </a:solidFill>
                <a:latin typeface="Open Sauce"/>
                <a:ea typeface="Open Sauce"/>
                <a:cs typeface="Open Sauce"/>
                <a:sym typeface="Open Sauce"/>
              </a:rPr>
              <a:t>Among these datasets some are generated with only one or two types of attacks, which are due to the lack of filesystem diversity and volume, some others do not contain a large set of known attacks and still, some of them (false traffic data) are not relevant to real-world data. While others also miss a feature set and metadata.</a:t>
            </a:r>
          </a:p>
        </p:txBody>
      </p:sp>
      <p:sp>
        <p:nvSpPr>
          <p:cNvPr name="TextBox 29" id="29"/>
          <p:cNvSpPr txBox="true"/>
          <p:nvPr/>
        </p:nvSpPr>
        <p:spPr>
          <a:xfrm rot="0">
            <a:off x="3956564" y="5018407"/>
            <a:ext cx="6766416" cy="1668276"/>
          </a:xfrm>
          <a:prstGeom prst="rect">
            <a:avLst/>
          </a:prstGeom>
        </p:spPr>
        <p:txBody>
          <a:bodyPr anchor="t" rtlCol="false" tIns="0" lIns="0" bIns="0" rIns="0">
            <a:spAutoFit/>
          </a:bodyPr>
          <a:lstStyle/>
          <a:p>
            <a:pPr algn="l">
              <a:lnSpc>
                <a:spcPts val="13731"/>
              </a:lnSpc>
            </a:pPr>
            <a:r>
              <a:rPr lang="en-US" sz="9808" spc="-686">
                <a:solidFill>
                  <a:srgbClr val="000000"/>
                </a:solidFill>
                <a:latin typeface="Open Sauce Bold"/>
                <a:ea typeface="Open Sauce Bold"/>
                <a:cs typeface="Open Sauce Bold"/>
                <a:sym typeface="Open Sauce Bold"/>
              </a:rPr>
              <a:t>Dataset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97986" y="1034117"/>
            <a:ext cx="441626" cy="463538"/>
          </a:xfrm>
          <a:custGeom>
            <a:avLst/>
            <a:gdLst/>
            <a:ahLst/>
            <a:cxnLst/>
            <a:rect r="r" b="b" t="t" l="l"/>
            <a:pathLst>
              <a:path h="463538" w="441626">
                <a:moveTo>
                  <a:pt x="0" y="0"/>
                </a:moveTo>
                <a:lnTo>
                  <a:pt x="441625" y="0"/>
                </a:lnTo>
                <a:lnTo>
                  <a:pt x="441625" y="463539"/>
                </a:lnTo>
                <a:lnTo>
                  <a:pt x="0" y="4635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026458" y="-698443"/>
            <a:ext cx="1396886" cy="139688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972F0">
                    <a:alpha val="100000"/>
                  </a:srgbClr>
                </a:gs>
                <a:gs pos="100000">
                  <a:srgbClr val="1CDAFF">
                    <a:alpha val="100000"/>
                  </a:srgbClr>
                </a:gs>
              </a:gsLst>
              <a:lin ang="5400000"/>
            </a:gra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7083507" y="6311028"/>
            <a:ext cx="1396886" cy="139688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972F0">
                    <a:alpha val="100000"/>
                  </a:srgbClr>
                </a:gs>
                <a:gs pos="100000">
                  <a:srgbClr val="1CDAFF">
                    <a:alpha val="100000"/>
                  </a:srgbClr>
                </a:gs>
              </a:gsLst>
              <a:lin ang="5400000"/>
            </a:gra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597986" y="1610868"/>
            <a:ext cx="6882408" cy="1242865"/>
          </a:xfrm>
          <a:prstGeom prst="rect">
            <a:avLst/>
          </a:prstGeom>
        </p:spPr>
        <p:txBody>
          <a:bodyPr anchor="t" rtlCol="false" tIns="0" lIns="0" bIns="0" rIns="0">
            <a:spAutoFit/>
          </a:bodyPr>
          <a:lstStyle/>
          <a:p>
            <a:pPr algn="l">
              <a:lnSpc>
                <a:spcPts val="10245"/>
              </a:lnSpc>
            </a:pPr>
            <a:r>
              <a:rPr lang="en-US" sz="7318" spc="-512">
                <a:solidFill>
                  <a:srgbClr val="000000"/>
                </a:solidFill>
                <a:latin typeface="Open Sauce Bold"/>
                <a:ea typeface="Open Sauce Bold"/>
                <a:cs typeface="Open Sauce Bold"/>
                <a:sym typeface="Open Sauce Bold"/>
              </a:rPr>
              <a:t>Abstract</a:t>
            </a:r>
          </a:p>
        </p:txBody>
      </p:sp>
      <p:sp>
        <p:nvSpPr>
          <p:cNvPr name="Freeform 10" id="10"/>
          <p:cNvSpPr/>
          <p:nvPr/>
        </p:nvSpPr>
        <p:spPr>
          <a:xfrm flipH="false" flipV="false" rot="0">
            <a:off x="1597986" y="6628000"/>
            <a:ext cx="6500010" cy="4330631"/>
          </a:xfrm>
          <a:custGeom>
            <a:avLst/>
            <a:gdLst/>
            <a:ahLst/>
            <a:cxnLst/>
            <a:rect r="r" b="b" t="t" l="l"/>
            <a:pathLst>
              <a:path h="4330631" w="6500010">
                <a:moveTo>
                  <a:pt x="0" y="0"/>
                </a:moveTo>
                <a:lnTo>
                  <a:pt x="6500009" y="0"/>
                </a:lnTo>
                <a:lnTo>
                  <a:pt x="6500009" y="4330631"/>
                </a:lnTo>
                <a:lnTo>
                  <a:pt x="0" y="4330631"/>
                </a:lnTo>
                <a:lnTo>
                  <a:pt x="0" y="0"/>
                </a:lnTo>
                <a:close/>
              </a:path>
            </a:pathLst>
          </a:custGeom>
          <a:blipFill>
            <a:blip r:embed="rId4"/>
            <a:stretch>
              <a:fillRect l="0" t="0" r="0" b="0"/>
            </a:stretch>
          </a:blipFill>
        </p:spPr>
      </p:sp>
      <p:grpSp>
        <p:nvGrpSpPr>
          <p:cNvPr name="Group 11" id="11"/>
          <p:cNvGrpSpPr/>
          <p:nvPr/>
        </p:nvGrpSpPr>
        <p:grpSpPr>
          <a:xfrm rot="0">
            <a:off x="397194" y="9528902"/>
            <a:ext cx="2843208" cy="284320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972F0">
                    <a:alpha val="100000"/>
                  </a:srgbClr>
                </a:gs>
                <a:gs pos="100000">
                  <a:srgbClr val="1CDAFF">
                    <a:alpha val="100000"/>
                  </a:srgbClr>
                </a:gs>
              </a:gsLst>
              <a:lin ang="5400000"/>
            </a:gra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883433" y="4489895"/>
            <a:ext cx="1766866" cy="969568"/>
          </a:xfrm>
          <a:custGeom>
            <a:avLst/>
            <a:gdLst/>
            <a:ahLst/>
            <a:cxnLst/>
            <a:rect r="r" b="b" t="t" l="l"/>
            <a:pathLst>
              <a:path h="969568" w="1766866">
                <a:moveTo>
                  <a:pt x="0" y="0"/>
                </a:moveTo>
                <a:lnTo>
                  <a:pt x="1766866" y="0"/>
                </a:lnTo>
                <a:lnTo>
                  <a:pt x="1766866" y="969568"/>
                </a:lnTo>
                <a:lnTo>
                  <a:pt x="0" y="9695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5400000">
            <a:off x="8597549" y="7890083"/>
            <a:ext cx="1766866" cy="969568"/>
          </a:xfrm>
          <a:custGeom>
            <a:avLst/>
            <a:gdLst/>
            <a:ahLst/>
            <a:cxnLst/>
            <a:rect r="r" b="b" t="t" l="l"/>
            <a:pathLst>
              <a:path h="969568" w="1766866">
                <a:moveTo>
                  <a:pt x="0" y="0"/>
                </a:moveTo>
                <a:lnTo>
                  <a:pt x="1766867" y="0"/>
                </a:lnTo>
                <a:lnTo>
                  <a:pt x="1766867" y="969568"/>
                </a:lnTo>
                <a:lnTo>
                  <a:pt x="0" y="9695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6" id="16"/>
          <p:cNvGrpSpPr/>
          <p:nvPr/>
        </p:nvGrpSpPr>
        <p:grpSpPr>
          <a:xfrm rot="0">
            <a:off x="17645944" y="-1278586"/>
            <a:ext cx="3352813" cy="12844173"/>
            <a:chOff x="0" y="0"/>
            <a:chExt cx="883046" cy="3382827"/>
          </a:xfrm>
        </p:grpSpPr>
        <p:sp>
          <p:nvSpPr>
            <p:cNvPr name="Freeform 17" id="17"/>
            <p:cNvSpPr/>
            <p:nvPr/>
          </p:nvSpPr>
          <p:spPr>
            <a:xfrm flipH="false" flipV="false" rot="0">
              <a:off x="0" y="0"/>
              <a:ext cx="883046" cy="3382827"/>
            </a:xfrm>
            <a:custGeom>
              <a:avLst/>
              <a:gdLst/>
              <a:ahLst/>
              <a:cxnLst/>
              <a:rect r="r" b="b" t="t" l="l"/>
              <a:pathLst>
                <a:path h="3382827" w="883046">
                  <a:moveTo>
                    <a:pt x="117763" y="0"/>
                  </a:moveTo>
                  <a:lnTo>
                    <a:pt x="765282" y="0"/>
                  </a:lnTo>
                  <a:cubicBezTo>
                    <a:pt x="830321" y="0"/>
                    <a:pt x="883046" y="52724"/>
                    <a:pt x="883046" y="117763"/>
                  </a:cubicBezTo>
                  <a:lnTo>
                    <a:pt x="883046" y="3265064"/>
                  </a:lnTo>
                  <a:cubicBezTo>
                    <a:pt x="883046" y="3296297"/>
                    <a:pt x="870638" y="3326250"/>
                    <a:pt x="848554" y="3348335"/>
                  </a:cubicBezTo>
                  <a:cubicBezTo>
                    <a:pt x="826469" y="3370420"/>
                    <a:pt x="796515" y="3382827"/>
                    <a:pt x="765282" y="3382827"/>
                  </a:cubicBezTo>
                  <a:lnTo>
                    <a:pt x="117763" y="3382827"/>
                  </a:lnTo>
                  <a:cubicBezTo>
                    <a:pt x="52724" y="3382827"/>
                    <a:pt x="0" y="3330103"/>
                    <a:pt x="0" y="3265064"/>
                  </a:cubicBezTo>
                  <a:lnTo>
                    <a:pt x="0" y="117763"/>
                  </a:lnTo>
                  <a:cubicBezTo>
                    <a:pt x="0" y="52724"/>
                    <a:pt x="52724" y="0"/>
                    <a:pt x="117763" y="0"/>
                  </a:cubicBezTo>
                  <a:close/>
                </a:path>
              </a:pathLst>
            </a:custGeom>
            <a:solidFill>
              <a:srgbClr val="3972F0"/>
            </a:solidFill>
          </p:spPr>
        </p:sp>
        <p:sp>
          <p:nvSpPr>
            <p:cNvPr name="TextBox 18" id="18"/>
            <p:cNvSpPr txBox="true"/>
            <p:nvPr/>
          </p:nvSpPr>
          <p:spPr>
            <a:xfrm>
              <a:off x="0" y="-38100"/>
              <a:ext cx="883046" cy="3420927"/>
            </a:xfrm>
            <a:prstGeom prst="rect">
              <a:avLst/>
            </a:prstGeom>
          </p:spPr>
          <p:txBody>
            <a:bodyPr anchor="ctr" rtlCol="false" tIns="50800" lIns="50800" bIns="50800" rIns="50800"/>
            <a:lstStyle/>
            <a:p>
              <a:pPr algn="ctr">
                <a:lnSpc>
                  <a:spcPts val="2659"/>
                </a:lnSpc>
              </a:pPr>
            </a:p>
          </p:txBody>
        </p:sp>
      </p:grpSp>
      <p:sp>
        <p:nvSpPr>
          <p:cNvPr name="Freeform 19" id="19"/>
          <p:cNvSpPr/>
          <p:nvPr/>
        </p:nvSpPr>
        <p:spPr>
          <a:xfrm flipH="false" flipV="false" rot="2599173">
            <a:off x="6677154" y="1575429"/>
            <a:ext cx="635068" cy="585453"/>
          </a:xfrm>
          <a:custGeom>
            <a:avLst/>
            <a:gdLst/>
            <a:ahLst/>
            <a:cxnLst/>
            <a:rect r="r" b="b" t="t" l="l"/>
            <a:pathLst>
              <a:path h="585453" w="635068">
                <a:moveTo>
                  <a:pt x="0" y="0"/>
                </a:moveTo>
                <a:lnTo>
                  <a:pt x="635068" y="0"/>
                </a:lnTo>
                <a:lnTo>
                  <a:pt x="635068" y="585453"/>
                </a:lnTo>
                <a:lnTo>
                  <a:pt x="0" y="585453"/>
                </a:lnTo>
                <a:lnTo>
                  <a:pt x="0" y="0"/>
                </a:lnTo>
                <a:close/>
              </a:path>
            </a:pathLst>
          </a:custGeom>
          <a:blipFill>
            <a:blip r:embed="rId7">
              <a:extLst>
                <a:ext uri="{96DAC541-7B7A-43D3-8B79-37D633B846F1}">
                  <asvg:svgBlip xmlns:asvg="http://schemas.microsoft.com/office/drawing/2016/SVG/main" r:embed="rId8"/>
                </a:ext>
              </a:extLst>
            </a:blip>
            <a:stretch>
              <a:fillRect l="-31484" t="-39236" r="-39297" b="-46019"/>
            </a:stretch>
          </a:blipFill>
        </p:spPr>
      </p:sp>
      <p:sp>
        <p:nvSpPr>
          <p:cNvPr name="Freeform 20" id="20"/>
          <p:cNvSpPr/>
          <p:nvPr/>
        </p:nvSpPr>
        <p:spPr>
          <a:xfrm flipH="false" flipV="false" rot="0">
            <a:off x="10481572" y="-352163"/>
            <a:ext cx="6404865" cy="3933654"/>
          </a:xfrm>
          <a:custGeom>
            <a:avLst/>
            <a:gdLst/>
            <a:ahLst/>
            <a:cxnLst/>
            <a:rect r="r" b="b" t="t" l="l"/>
            <a:pathLst>
              <a:path h="3933654" w="6404865">
                <a:moveTo>
                  <a:pt x="0" y="0"/>
                </a:moveTo>
                <a:lnTo>
                  <a:pt x="6404864" y="0"/>
                </a:lnTo>
                <a:lnTo>
                  <a:pt x="6404864" y="3933654"/>
                </a:lnTo>
                <a:lnTo>
                  <a:pt x="0" y="3933654"/>
                </a:lnTo>
                <a:lnTo>
                  <a:pt x="0" y="0"/>
                </a:lnTo>
                <a:close/>
              </a:path>
            </a:pathLst>
          </a:custGeom>
          <a:blipFill>
            <a:blip r:embed="rId9"/>
            <a:stretch>
              <a:fillRect l="0" t="0" r="0" b="0"/>
            </a:stretch>
          </a:blipFill>
        </p:spPr>
      </p:sp>
      <p:sp>
        <p:nvSpPr>
          <p:cNvPr name="TextBox 21" id="21"/>
          <p:cNvSpPr txBox="true"/>
          <p:nvPr/>
        </p:nvSpPr>
        <p:spPr>
          <a:xfrm rot="0">
            <a:off x="1597986" y="3088998"/>
            <a:ext cx="6500010" cy="3135630"/>
          </a:xfrm>
          <a:prstGeom prst="rect">
            <a:avLst/>
          </a:prstGeom>
        </p:spPr>
        <p:txBody>
          <a:bodyPr anchor="t" rtlCol="false" tIns="0" lIns="0" bIns="0" rIns="0">
            <a:spAutoFit/>
          </a:bodyPr>
          <a:lstStyle/>
          <a:p>
            <a:pPr algn="l">
              <a:lnSpc>
                <a:spcPts val="2520"/>
              </a:lnSpc>
            </a:pPr>
            <a:r>
              <a:rPr lang="en-US" sz="1800">
                <a:solidFill>
                  <a:srgbClr val="000000"/>
                </a:solidFill>
                <a:latin typeface="Open Sauce"/>
                <a:ea typeface="Open Sauce"/>
                <a:cs typeface="Open Sauce"/>
                <a:sym typeface="Open Sauce"/>
              </a:rPr>
              <a:t>The input text presents a formal, concise summary of a study on the application of machine learning techniques to detect cyber attacks in network-based systems. The tone is academic and informative, with a focus on the effectiveness of different machine learning algorithms. The content is structured logically, first addressing the problem of traditional intrusion detection systems, then introducing machine learning as a solution, and finally mentioning the evaluation of these algorithms using a specific dataset.</a:t>
            </a:r>
          </a:p>
        </p:txBody>
      </p:sp>
      <p:sp>
        <p:nvSpPr>
          <p:cNvPr name="TextBox 22" id="22"/>
          <p:cNvSpPr txBox="true"/>
          <p:nvPr/>
        </p:nvSpPr>
        <p:spPr>
          <a:xfrm rot="0">
            <a:off x="10481572" y="4028123"/>
            <a:ext cx="6404865" cy="3449954"/>
          </a:xfrm>
          <a:prstGeom prst="rect">
            <a:avLst/>
          </a:prstGeom>
        </p:spPr>
        <p:txBody>
          <a:bodyPr anchor="t" rtlCol="false" tIns="0" lIns="0" bIns="0" rIns="0">
            <a:spAutoFit/>
          </a:bodyPr>
          <a:lstStyle/>
          <a:p>
            <a:pPr algn="l">
              <a:lnSpc>
                <a:spcPts val="2520"/>
              </a:lnSpc>
            </a:pPr>
            <a:r>
              <a:rPr lang="en-US" sz="1800">
                <a:solidFill>
                  <a:srgbClr val="000000"/>
                </a:solidFill>
                <a:latin typeface="Open Sauce"/>
                <a:ea typeface="Open Sauce"/>
                <a:cs typeface="Open Sauce"/>
                <a:sym typeface="Open Sauce"/>
              </a:rPr>
              <a:t>DDos.csv dataset is composed of good data (benign flows and the most common attacks) which are very similar to real world data (PCAPS). The dataset systematically appends information generated from </a:t>
            </a:r>
            <a:r>
              <a:rPr lang="en-US" sz="1800">
                <a:solidFill>
                  <a:srgbClr val="000000"/>
                </a:solidFill>
                <a:latin typeface="Open Sauce"/>
                <a:ea typeface="Open Sauce"/>
                <a:cs typeface="Open Sauce"/>
                <a:sym typeface="Open Sauce"/>
                <a:hlinkClick r:id="rId10" tooltip="https://github.com/ISCX/CICFlowMeter"/>
              </a:rPr>
              <a:t>the flow of network traffic and offers the labeled traffic based on the time stam</a:t>
            </a:r>
            <a:r>
              <a:rPr lang="en-US" sz="1800">
                <a:solidFill>
                  <a:srgbClr val="000000"/>
                </a:solidFill>
                <a:latin typeface="Open Sauce"/>
                <a:ea typeface="Open Sauce"/>
                <a:cs typeface="Open Sauce"/>
                <a:sym typeface="Open Sauce"/>
              </a:rPr>
              <a:t>p, the source and destination IPs, source and destination ports, protocols and attack (CSV files). Also available is the </a:t>
            </a:r>
            <a:r>
              <a:rPr lang="en-US" sz="1800">
                <a:solidFill>
                  <a:srgbClr val="000000"/>
                </a:solidFill>
                <a:latin typeface="Open Sauce"/>
                <a:ea typeface="Open Sauce"/>
                <a:cs typeface="Open Sauce"/>
                <a:sym typeface="Open Sauce"/>
                <a:hlinkClick r:id="rId11" tooltip="http://www.netflowmeter.ca/netflowmeter.html"/>
              </a:rPr>
              <a:t>NetFlowMeter</a:t>
            </a:r>
            <a:r>
              <a:rPr lang="en-US" sz="1800">
                <a:solidFill>
                  <a:srgbClr val="000000"/>
                </a:solidFill>
                <a:latin typeface="Open Sauce"/>
                <a:ea typeface="Open Sauce"/>
                <a:cs typeface="Open Sauce"/>
                <a:sym typeface="Open Sauce"/>
              </a:rPr>
              <a:t>. The NetFlowMeter is capable of providing some real-time and historical data like IP, port, and flow which can be very useful for traffic analysis (tar.gz files).</a:t>
            </a:r>
          </a:p>
        </p:txBody>
      </p:sp>
      <p:sp>
        <p:nvSpPr>
          <p:cNvPr name="TextBox 23" id="23"/>
          <p:cNvSpPr txBox="true"/>
          <p:nvPr/>
        </p:nvSpPr>
        <p:spPr>
          <a:xfrm rot="0">
            <a:off x="10480116" y="7669814"/>
            <a:ext cx="6404865" cy="1878329"/>
          </a:xfrm>
          <a:prstGeom prst="rect">
            <a:avLst/>
          </a:prstGeom>
        </p:spPr>
        <p:txBody>
          <a:bodyPr anchor="t" rtlCol="false" tIns="0" lIns="0" bIns="0" rIns="0">
            <a:spAutoFit/>
          </a:bodyPr>
          <a:lstStyle/>
          <a:p>
            <a:pPr algn="l">
              <a:lnSpc>
                <a:spcPts val="2520"/>
              </a:lnSpc>
            </a:pPr>
            <a:r>
              <a:rPr lang="en-US" sz="1800">
                <a:solidFill>
                  <a:srgbClr val="000000"/>
                </a:solidFill>
                <a:latin typeface="Open Sauce"/>
                <a:ea typeface="Open Sauce"/>
                <a:cs typeface="Open Sauce"/>
                <a:sym typeface="Open Sauce"/>
              </a:rPr>
              <a:t>Among these datasets some are generated with only one or two types of attacks, which are due to the lack of filesystem diversity and volume, some others do not contain a large set of known attacks and still, some of them (false traffic data) are not relevant to real-world data. While others also miss a feature set and metadata.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224499" y="0"/>
            <a:ext cx="6858000" cy="10287000"/>
            <a:chOff x="0" y="0"/>
            <a:chExt cx="6350000" cy="9525000"/>
          </a:xfrm>
        </p:grpSpPr>
        <p:sp>
          <p:nvSpPr>
            <p:cNvPr name="Freeform 3" id="3"/>
            <p:cNvSpPr/>
            <p:nvPr/>
          </p:nvSpPr>
          <p:spPr>
            <a:xfrm flipH="false" flipV="false" rot="0">
              <a:off x="0" y="0"/>
              <a:ext cx="6350000" cy="9525000"/>
            </a:xfrm>
            <a:custGeom>
              <a:avLst/>
              <a:gdLst/>
              <a:ahLst/>
              <a:cxnLst/>
              <a:rect r="r" b="b" t="t" l="l"/>
              <a:pathLst>
                <a:path h="9525000" w="6350000">
                  <a:moveTo>
                    <a:pt x="0" y="9042400"/>
                  </a:moveTo>
                  <a:lnTo>
                    <a:pt x="0" y="482600"/>
                  </a:lnTo>
                  <a:cubicBezTo>
                    <a:pt x="0" y="215900"/>
                    <a:pt x="215900" y="0"/>
                    <a:pt x="482600" y="0"/>
                  </a:cubicBezTo>
                  <a:lnTo>
                    <a:pt x="5867400" y="0"/>
                  </a:lnTo>
                  <a:cubicBezTo>
                    <a:pt x="6134100" y="0"/>
                    <a:pt x="6350000" y="217170"/>
                    <a:pt x="6350000" y="482600"/>
                  </a:cubicBezTo>
                  <a:lnTo>
                    <a:pt x="6350000" y="9042400"/>
                  </a:lnTo>
                  <a:cubicBezTo>
                    <a:pt x="6350000" y="9309100"/>
                    <a:pt x="6134100" y="9525000"/>
                    <a:pt x="5867400" y="9525000"/>
                  </a:cubicBezTo>
                  <a:lnTo>
                    <a:pt x="482600" y="9525000"/>
                  </a:lnTo>
                  <a:cubicBezTo>
                    <a:pt x="217170" y="9525000"/>
                    <a:pt x="0" y="9309100"/>
                    <a:pt x="0" y="9042400"/>
                  </a:cubicBezTo>
                  <a:close/>
                </a:path>
              </a:pathLst>
            </a:custGeom>
            <a:blipFill>
              <a:blip r:embed="rId2"/>
              <a:stretch>
                <a:fillRect l="-62570" t="0" r="-62570" b="0"/>
              </a:stretch>
            </a:blipFill>
          </p:spPr>
        </p:sp>
      </p:grpSp>
      <p:grpSp>
        <p:nvGrpSpPr>
          <p:cNvPr name="Group 4" id="4"/>
          <p:cNvGrpSpPr/>
          <p:nvPr/>
        </p:nvGrpSpPr>
        <p:grpSpPr>
          <a:xfrm rot="0">
            <a:off x="17645944" y="-1278586"/>
            <a:ext cx="3352813" cy="12844173"/>
            <a:chOff x="0" y="0"/>
            <a:chExt cx="883046" cy="3382827"/>
          </a:xfrm>
        </p:grpSpPr>
        <p:sp>
          <p:nvSpPr>
            <p:cNvPr name="Freeform 5" id="5"/>
            <p:cNvSpPr/>
            <p:nvPr/>
          </p:nvSpPr>
          <p:spPr>
            <a:xfrm flipH="false" flipV="false" rot="0">
              <a:off x="0" y="0"/>
              <a:ext cx="883046" cy="3382827"/>
            </a:xfrm>
            <a:custGeom>
              <a:avLst/>
              <a:gdLst/>
              <a:ahLst/>
              <a:cxnLst/>
              <a:rect r="r" b="b" t="t" l="l"/>
              <a:pathLst>
                <a:path h="3382827" w="883046">
                  <a:moveTo>
                    <a:pt x="117763" y="0"/>
                  </a:moveTo>
                  <a:lnTo>
                    <a:pt x="765282" y="0"/>
                  </a:lnTo>
                  <a:cubicBezTo>
                    <a:pt x="830321" y="0"/>
                    <a:pt x="883046" y="52724"/>
                    <a:pt x="883046" y="117763"/>
                  </a:cubicBezTo>
                  <a:lnTo>
                    <a:pt x="883046" y="3265064"/>
                  </a:lnTo>
                  <a:cubicBezTo>
                    <a:pt x="883046" y="3296297"/>
                    <a:pt x="870638" y="3326250"/>
                    <a:pt x="848554" y="3348335"/>
                  </a:cubicBezTo>
                  <a:cubicBezTo>
                    <a:pt x="826469" y="3370420"/>
                    <a:pt x="796515" y="3382827"/>
                    <a:pt x="765282" y="3382827"/>
                  </a:cubicBezTo>
                  <a:lnTo>
                    <a:pt x="117763" y="3382827"/>
                  </a:lnTo>
                  <a:cubicBezTo>
                    <a:pt x="52724" y="3382827"/>
                    <a:pt x="0" y="3330103"/>
                    <a:pt x="0" y="3265064"/>
                  </a:cubicBezTo>
                  <a:lnTo>
                    <a:pt x="0" y="117763"/>
                  </a:lnTo>
                  <a:cubicBezTo>
                    <a:pt x="0" y="52724"/>
                    <a:pt x="52724" y="0"/>
                    <a:pt x="117763" y="0"/>
                  </a:cubicBezTo>
                  <a:close/>
                </a:path>
              </a:pathLst>
            </a:custGeom>
            <a:solidFill>
              <a:srgbClr val="3972F0"/>
            </a:solidFill>
          </p:spPr>
        </p:sp>
        <p:sp>
          <p:nvSpPr>
            <p:cNvPr name="TextBox 6" id="6"/>
            <p:cNvSpPr txBox="true"/>
            <p:nvPr/>
          </p:nvSpPr>
          <p:spPr>
            <a:xfrm>
              <a:off x="0" y="-38100"/>
              <a:ext cx="883046" cy="3420927"/>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366080" y="775251"/>
            <a:ext cx="441626" cy="463538"/>
          </a:xfrm>
          <a:custGeom>
            <a:avLst/>
            <a:gdLst/>
            <a:ahLst/>
            <a:cxnLst/>
            <a:rect r="r" b="b" t="t" l="l"/>
            <a:pathLst>
              <a:path h="463538" w="441626">
                <a:moveTo>
                  <a:pt x="0" y="0"/>
                </a:moveTo>
                <a:lnTo>
                  <a:pt x="441625" y="0"/>
                </a:lnTo>
                <a:lnTo>
                  <a:pt x="441625" y="463538"/>
                </a:lnTo>
                <a:lnTo>
                  <a:pt x="0" y="46353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8235148" y="3083180"/>
            <a:ext cx="2138034" cy="213803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628650" cap="sq">
              <a:gradFill>
                <a:gsLst>
                  <a:gs pos="0">
                    <a:srgbClr val="3972F0">
                      <a:alpha val="100000"/>
                    </a:srgbClr>
                  </a:gs>
                  <a:gs pos="100000">
                    <a:srgbClr val="1CDAFF">
                      <a:alpha val="100000"/>
                    </a:srgbClr>
                  </a:gs>
                </a:gsLst>
                <a:lin ang="5400000"/>
              </a:grad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807705" y="2570430"/>
            <a:ext cx="8728857" cy="2148658"/>
            <a:chOff x="0" y="0"/>
            <a:chExt cx="2298958" cy="565902"/>
          </a:xfrm>
        </p:grpSpPr>
        <p:sp>
          <p:nvSpPr>
            <p:cNvPr name="Freeform 12" id="12"/>
            <p:cNvSpPr/>
            <p:nvPr/>
          </p:nvSpPr>
          <p:spPr>
            <a:xfrm flipH="false" flipV="false" rot="0">
              <a:off x="0" y="0"/>
              <a:ext cx="2298958" cy="565902"/>
            </a:xfrm>
            <a:custGeom>
              <a:avLst/>
              <a:gdLst/>
              <a:ahLst/>
              <a:cxnLst/>
              <a:rect r="r" b="b" t="t" l="l"/>
              <a:pathLst>
                <a:path h="565902" w="2298958">
                  <a:moveTo>
                    <a:pt x="19513" y="0"/>
                  </a:moveTo>
                  <a:lnTo>
                    <a:pt x="2279446" y="0"/>
                  </a:lnTo>
                  <a:cubicBezTo>
                    <a:pt x="2284621" y="0"/>
                    <a:pt x="2289584" y="2056"/>
                    <a:pt x="2293243" y="5715"/>
                  </a:cubicBezTo>
                  <a:cubicBezTo>
                    <a:pt x="2296902" y="9374"/>
                    <a:pt x="2298958" y="14337"/>
                    <a:pt x="2298958" y="19513"/>
                  </a:cubicBezTo>
                  <a:lnTo>
                    <a:pt x="2298958" y="546389"/>
                  </a:lnTo>
                  <a:cubicBezTo>
                    <a:pt x="2298958" y="557166"/>
                    <a:pt x="2290222" y="565902"/>
                    <a:pt x="2279446" y="565902"/>
                  </a:cubicBezTo>
                  <a:lnTo>
                    <a:pt x="19513" y="565902"/>
                  </a:lnTo>
                  <a:cubicBezTo>
                    <a:pt x="14337" y="565902"/>
                    <a:pt x="9374" y="563846"/>
                    <a:pt x="5715" y="560187"/>
                  </a:cubicBezTo>
                  <a:cubicBezTo>
                    <a:pt x="2056" y="556527"/>
                    <a:pt x="0" y="551564"/>
                    <a:pt x="0" y="546389"/>
                  </a:cubicBezTo>
                  <a:lnTo>
                    <a:pt x="0" y="19513"/>
                  </a:lnTo>
                  <a:cubicBezTo>
                    <a:pt x="0" y="14337"/>
                    <a:pt x="2056" y="9374"/>
                    <a:pt x="5715" y="5715"/>
                  </a:cubicBezTo>
                  <a:cubicBezTo>
                    <a:pt x="9374" y="2056"/>
                    <a:pt x="14337" y="0"/>
                    <a:pt x="19513" y="0"/>
                  </a:cubicBezTo>
                  <a:close/>
                </a:path>
              </a:pathLst>
            </a:custGeom>
            <a:solidFill>
              <a:srgbClr val="F1F1F1"/>
            </a:solidFill>
          </p:spPr>
        </p:sp>
        <p:sp>
          <p:nvSpPr>
            <p:cNvPr name="TextBox 13" id="13"/>
            <p:cNvSpPr txBox="true"/>
            <p:nvPr/>
          </p:nvSpPr>
          <p:spPr>
            <a:xfrm>
              <a:off x="0" y="-38100"/>
              <a:ext cx="2298958" cy="604002"/>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1028700" y="594276"/>
            <a:ext cx="5786187" cy="1668276"/>
          </a:xfrm>
          <a:prstGeom prst="rect">
            <a:avLst/>
          </a:prstGeom>
        </p:spPr>
        <p:txBody>
          <a:bodyPr anchor="t" rtlCol="false" tIns="0" lIns="0" bIns="0" rIns="0">
            <a:spAutoFit/>
          </a:bodyPr>
          <a:lstStyle/>
          <a:p>
            <a:pPr algn="l">
              <a:lnSpc>
                <a:spcPts val="13731"/>
              </a:lnSpc>
            </a:pPr>
            <a:r>
              <a:rPr lang="en-US" sz="9808" spc="-686">
                <a:solidFill>
                  <a:srgbClr val="000000"/>
                </a:solidFill>
                <a:latin typeface="Open Sauce Bold"/>
                <a:ea typeface="Open Sauce Bold"/>
                <a:cs typeface="Open Sauce Bold"/>
                <a:sym typeface="Open Sauce Bold"/>
              </a:rPr>
              <a:t>SRS</a:t>
            </a:r>
          </a:p>
        </p:txBody>
      </p:sp>
      <p:sp>
        <p:nvSpPr>
          <p:cNvPr name="TextBox 15" id="15"/>
          <p:cNvSpPr txBox="true"/>
          <p:nvPr/>
        </p:nvSpPr>
        <p:spPr>
          <a:xfrm rot="0">
            <a:off x="1094770" y="2706240"/>
            <a:ext cx="8115300" cy="1878329"/>
          </a:xfrm>
          <a:prstGeom prst="rect">
            <a:avLst/>
          </a:prstGeom>
        </p:spPr>
        <p:txBody>
          <a:bodyPr anchor="t" rtlCol="false" tIns="0" lIns="0" bIns="0" rIns="0">
            <a:spAutoFit/>
          </a:bodyPr>
          <a:lstStyle/>
          <a:p>
            <a:pPr algn="l">
              <a:lnSpc>
                <a:spcPts val="2520"/>
              </a:lnSpc>
            </a:pPr>
            <a:r>
              <a:rPr lang="en-US" sz="1800">
                <a:solidFill>
                  <a:srgbClr val="000000"/>
                </a:solidFill>
                <a:latin typeface="Open Sauce"/>
                <a:ea typeface="Open Sauce"/>
                <a:cs typeface="Open Sauce"/>
                <a:sym typeface="Open Sauce"/>
              </a:rPr>
              <a:t>The Software Requirement Specification (SRS) document outlines the development of a system to detect cyber attacks using machine learning. It details the system's purpose, scope, functional and non-functional requirements, user interfaces, and deliverables. The system will monitor network traffic in real-time, detect anomalies, and generate alerts and reports, ensuring enhanced network security.</a:t>
            </a:r>
          </a:p>
        </p:txBody>
      </p:sp>
      <p:grpSp>
        <p:nvGrpSpPr>
          <p:cNvPr name="Group 16" id="16"/>
          <p:cNvGrpSpPr/>
          <p:nvPr/>
        </p:nvGrpSpPr>
        <p:grpSpPr>
          <a:xfrm rot="0">
            <a:off x="3430688" y="6816101"/>
            <a:ext cx="9851505" cy="2963546"/>
            <a:chOff x="0" y="0"/>
            <a:chExt cx="2594635" cy="780522"/>
          </a:xfrm>
        </p:grpSpPr>
        <p:sp>
          <p:nvSpPr>
            <p:cNvPr name="Freeform 17" id="17"/>
            <p:cNvSpPr/>
            <p:nvPr/>
          </p:nvSpPr>
          <p:spPr>
            <a:xfrm flipH="false" flipV="false" rot="0">
              <a:off x="0" y="0"/>
              <a:ext cx="2594635" cy="780522"/>
            </a:xfrm>
            <a:custGeom>
              <a:avLst/>
              <a:gdLst/>
              <a:ahLst/>
              <a:cxnLst/>
              <a:rect r="r" b="b" t="t" l="l"/>
              <a:pathLst>
                <a:path h="780522" w="2594635">
                  <a:moveTo>
                    <a:pt x="17289" y="0"/>
                  </a:moveTo>
                  <a:lnTo>
                    <a:pt x="2577346" y="0"/>
                  </a:lnTo>
                  <a:cubicBezTo>
                    <a:pt x="2581931" y="0"/>
                    <a:pt x="2586329" y="1822"/>
                    <a:pt x="2589571" y="5064"/>
                  </a:cubicBezTo>
                  <a:cubicBezTo>
                    <a:pt x="2592813" y="8306"/>
                    <a:pt x="2594635" y="12704"/>
                    <a:pt x="2594635" y="17289"/>
                  </a:cubicBezTo>
                  <a:lnTo>
                    <a:pt x="2594635" y="763233"/>
                  </a:lnTo>
                  <a:cubicBezTo>
                    <a:pt x="2594635" y="767819"/>
                    <a:pt x="2592813" y="772216"/>
                    <a:pt x="2589571" y="775458"/>
                  </a:cubicBezTo>
                  <a:cubicBezTo>
                    <a:pt x="2586329" y="778701"/>
                    <a:pt x="2581931" y="780522"/>
                    <a:pt x="2577346" y="780522"/>
                  </a:cubicBezTo>
                  <a:lnTo>
                    <a:pt x="17289" y="780522"/>
                  </a:lnTo>
                  <a:cubicBezTo>
                    <a:pt x="12704" y="780522"/>
                    <a:pt x="8306" y="778701"/>
                    <a:pt x="5064" y="775458"/>
                  </a:cubicBezTo>
                  <a:cubicBezTo>
                    <a:pt x="1822" y="772216"/>
                    <a:pt x="0" y="767819"/>
                    <a:pt x="0" y="763233"/>
                  </a:cubicBezTo>
                  <a:lnTo>
                    <a:pt x="0" y="17289"/>
                  </a:lnTo>
                  <a:cubicBezTo>
                    <a:pt x="0" y="12704"/>
                    <a:pt x="1822" y="8306"/>
                    <a:pt x="5064" y="5064"/>
                  </a:cubicBezTo>
                  <a:cubicBezTo>
                    <a:pt x="8306" y="1822"/>
                    <a:pt x="12704" y="0"/>
                    <a:pt x="17289" y="0"/>
                  </a:cubicBezTo>
                  <a:close/>
                </a:path>
              </a:pathLst>
            </a:custGeom>
            <a:solidFill>
              <a:srgbClr val="1CDAFF"/>
            </a:solidFill>
          </p:spPr>
        </p:sp>
        <p:sp>
          <p:nvSpPr>
            <p:cNvPr name="TextBox 18" id="18"/>
            <p:cNvSpPr txBox="true"/>
            <p:nvPr/>
          </p:nvSpPr>
          <p:spPr>
            <a:xfrm>
              <a:off x="0" y="-38100"/>
              <a:ext cx="2594635" cy="818622"/>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3743308" y="7066467"/>
            <a:ext cx="9249175" cy="2506979"/>
          </a:xfrm>
          <a:prstGeom prst="rect">
            <a:avLst/>
          </a:prstGeom>
        </p:spPr>
        <p:txBody>
          <a:bodyPr anchor="t" rtlCol="false" tIns="0" lIns="0" bIns="0" rIns="0">
            <a:spAutoFit/>
          </a:bodyPr>
          <a:lstStyle/>
          <a:p>
            <a:pPr algn="l">
              <a:lnSpc>
                <a:spcPts val="2520"/>
              </a:lnSpc>
            </a:pPr>
            <a:r>
              <a:rPr lang="en-US" sz="1800">
                <a:solidFill>
                  <a:srgbClr val="000000"/>
                </a:solidFill>
                <a:latin typeface="Open Sauce"/>
                <a:ea typeface="Open Sauce"/>
                <a:cs typeface="Open Sauce"/>
                <a:sym typeface="Open Sauce"/>
              </a:rPr>
              <a:t>The document is a Functional Requirement Specification (FRS) for a project aimed at detecting cyber-attacks using machine learning techniques. It outlines the purpose, background, and scope of the project, focusing on using algorithms like artificial neural networks and random forests to identify and prevent cyber threats. The document details functionalities, including data ingestion, preprocessing, model development, real-time detection, and integration with existing systems, ensuring enhanced cybersecurity through automated detection and actionable insights.</a:t>
            </a:r>
          </a:p>
        </p:txBody>
      </p:sp>
      <p:sp>
        <p:nvSpPr>
          <p:cNvPr name="Freeform 20" id="20"/>
          <p:cNvSpPr/>
          <p:nvPr/>
        </p:nvSpPr>
        <p:spPr>
          <a:xfrm flipH="false" flipV="false" rot="0">
            <a:off x="-296541" y="8571620"/>
            <a:ext cx="1766866" cy="969568"/>
          </a:xfrm>
          <a:custGeom>
            <a:avLst/>
            <a:gdLst/>
            <a:ahLst/>
            <a:cxnLst/>
            <a:rect r="r" b="b" t="t" l="l"/>
            <a:pathLst>
              <a:path h="969568" w="1766866">
                <a:moveTo>
                  <a:pt x="0" y="0"/>
                </a:moveTo>
                <a:lnTo>
                  <a:pt x="1766867" y="0"/>
                </a:lnTo>
                <a:lnTo>
                  <a:pt x="1766867" y="969568"/>
                </a:lnTo>
                <a:lnTo>
                  <a:pt x="0" y="9695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1" id="21"/>
          <p:cNvSpPr/>
          <p:nvPr/>
        </p:nvSpPr>
        <p:spPr>
          <a:xfrm flipH="false" flipV="false" rot="0">
            <a:off x="8915331" y="1034117"/>
            <a:ext cx="1766866" cy="969568"/>
          </a:xfrm>
          <a:custGeom>
            <a:avLst/>
            <a:gdLst/>
            <a:ahLst/>
            <a:cxnLst/>
            <a:rect r="r" b="b" t="t" l="l"/>
            <a:pathLst>
              <a:path h="969568" w="1766866">
                <a:moveTo>
                  <a:pt x="0" y="0"/>
                </a:moveTo>
                <a:lnTo>
                  <a:pt x="1766866" y="0"/>
                </a:lnTo>
                <a:lnTo>
                  <a:pt x="1766866" y="969568"/>
                </a:lnTo>
                <a:lnTo>
                  <a:pt x="0" y="9695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2" id="22"/>
          <p:cNvGrpSpPr/>
          <p:nvPr/>
        </p:nvGrpSpPr>
        <p:grpSpPr>
          <a:xfrm rot="0">
            <a:off x="-1086669" y="6262692"/>
            <a:ext cx="1673561" cy="1673561"/>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972F0">
                    <a:alpha val="100000"/>
                  </a:srgbClr>
                </a:gs>
                <a:gs pos="100000">
                  <a:srgbClr val="1CDAFF">
                    <a:alpha val="100000"/>
                  </a:srgbClr>
                </a:gs>
              </a:gsLst>
              <a:lin ang="5400000"/>
            </a:gra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5" id="25"/>
          <p:cNvGrpSpPr/>
          <p:nvPr/>
        </p:nvGrpSpPr>
        <p:grpSpPr>
          <a:xfrm rot="0">
            <a:off x="6955556" y="9608854"/>
            <a:ext cx="2843208" cy="2843208"/>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972F0">
                    <a:alpha val="100000"/>
                  </a:srgbClr>
                </a:gs>
                <a:gs pos="100000">
                  <a:srgbClr val="1CDAFF">
                    <a:alpha val="100000"/>
                  </a:srgbClr>
                </a:gs>
              </a:gsLst>
              <a:lin ang="5400000"/>
            </a:gradFill>
          </p:spPr>
        </p:sp>
        <p:sp>
          <p:nvSpPr>
            <p:cNvPr name="TextBox 27" id="2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28" id="28"/>
          <p:cNvSpPr/>
          <p:nvPr/>
        </p:nvSpPr>
        <p:spPr>
          <a:xfrm flipH="false" flipV="false" rot="2599173">
            <a:off x="5895202" y="2126596"/>
            <a:ext cx="565249" cy="521089"/>
          </a:xfrm>
          <a:custGeom>
            <a:avLst/>
            <a:gdLst/>
            <a:ahLst/>
            <a:cxnLst/>
            <a:rect r="r" b="b" t="t" l="l"/>
            <a:pathLst>
              <a:path h="521089" w="565249">
                <a:moveTo>
                  <a:pt x="0" y="0"/>
                </a:moveTo>
                <a:lnTo>
                  <a:pt x="565249" y="0"/>
                </a:lnTo>
                <a:lnTo>
                  <a:pt x="565249" y="521089"/>
                </a:lnTo>
                <a:lnTo>
                  <a:pt x="0" y="521089"/>
                </a:lnTo>
                <a:lnTo>
                  <a:pt x="0" y="0"/>
                </a:lnTo>
                <a:close/>
              </a:path>
            </a:pathLst>
          </a:custGeom>
          <a:blipFill>
            <a:blip r:embed="rId7">
              <a:extLst>
                <a:ext uri="{96DAC541-7B7A-43D3-8B79-37D633B846F1}">
                  <asvg:svgBlip xmlns:asvg="http://schemas.microsoft.com/office/drawing/2016/SVG/main" r:embed="rId8"/>
                </a:ext>
              </a:extLst>
            </a:blip>
            <a:stretch>
              <a:fillRect l="-31484" t="-39236" r="-39297" b="-46019"/>
            </a:stretch>
          </a:blipFill>
        </p:spPr>
      </p:sp>
      <p:sp>
        <p:nvSpPr>
          <p:cNvPr name="TextBox 29" id="29"/>
          <p:cNvSpPr txBox="true"/>
          <p:nvPr/>
        </p:nvSpPr>
        <p:spPr>
          <a:xfrm rot="0">
            <a:off x="3423883" y="5040239"/>
            <a:ext cx="5786187" cy="1668276"/>
          </a:xfrm>
          <a:prstGeom prst="rect">
            <a:avLst/>
          </a:prstGeom>
        </p:spPr>
        <p:txBody>
          <a:bodyPr anchor="t" rtlCol="false" tIns="0" lIns="0" bIns="0" rIns="0">
            <a:spAutoFit/>
          </a:bodyPr>
          <a:lstStyle/>
          <a:p>
            <a:pPr algn="l">
              <a:lnSpc>
                <a:spcPts val="13731"/>
              </a:lnSpc>
            </a:pPr>
            <a:r>
              <a:rPr lang="en-US" sz="9808" spc="-686">
                <a:solidFill>
                  <a:srgbClr val="000000"/>
                </a:solidFill>
                <a:latin typeface="Open Sauce Bold"/>
                <a:ea typeface="Open Sauce Bold"/>
                <a:cs typeface="Open Sauce Bold"/>
                <a:sym typeface="Open Sauce Bold"/>
              </a:rPr>
              <a:t>FRS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648350" y="721476"/>
            <a:ext cx="2138034" cy="213803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628650" cap="sq">
              <a:gradFill>
                <a:gsLst>
                  <a:gs pos="0">
                    <a:srgbClr val="3972F0">
                      <a:alpha val="100000"/>
                    </a:srgbClr>
                  </a:gs>
                  <a:gs pos="100000">
                    <a:srgbClr val="1CDAFF">
                      <a:alpha val="100000"/>
                    </a:srgbClr>
                  </a:gs>
                </a:gsLst>
                <a:lin ang="5400000"/>
              </a:gra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717367" y="-1278586"/>
            <a:ext cx="10281391" cy="12844173"/>
            <a:chOff x="0" y="0"/>
            <a:chExt cx="2707856" cy="3382827"/>
          </a:xfrm>
        </p:grpSpPr>
        <p:sp>
          <p:nvSpPr>
            <p:cNvPr name="Freeform 6" id="6"/>
            <p:cNvSpPr/>
            <p:nvPr/>
          </p:nvSpPr>
          <p:spPr>
            <a:xfrm flipH="false" flipV="false" rot="0">
              <a:off x="0" y="0"/>
              <a:ext cx="2707856" cy="3382827"/>
            </a:xfrm>
            <a:custGeom>
              <a:avLst/>
              <a:gdLst/>
              <a:ahLst/>
              <a:cxnLst/>
              <a:rect r="r" b="b" t="t" l="l"/>
              <a:pathLst>
                <a:path h="3382827" w="2707856">
                  <a:moveTo>
                    <a:pt x="38403" y="0"/>
                  </a:moveTo>
                  <a:lnTo>
                    <a:pt x="2669453" y="0"/>
                  </a:lnTo>
                  <a:cubicBezTo>
                    <a:pt x="2679638" y="0"/>
                    <a:pt x="2689406" y="4046"/>
                    <a:pt x="2696608" y="11248"/>
                  </a:cubicBezTo>
                  <a:cubicBezTo>
                    <a:pt x="2703810" y="18450"/>
                    <a:pt x="2707856" y="28218"/>
                    <a:pt x="2707856" y="38403"/>
                  </a:cubicBezTo>
                  <a:lnTo>
                    <a:pt x="2707856" y="3344424"/>
                  </a:lnTo>
                  <a:cubicBezTo>
                    <a:pt x="2707856" y="3354609"/>
                    <a:pt x="2703810" y="3364377"/>
                    <a:pt x="2696608" y="3371579"/>
                  </a:cubicBezTo>
                  <a:cubicBezTo>
                    <a:pt x="2689406" y="3378781"/>
                    <a:pt x="2679638" y="3382827"/>
                    <a:pt x="2669453" y="3382827"/>
                  </a:cubicBezTo>
                  <a:lnTo>
                    <a:pt x="38403" y="3382827"/>
                  </a:lnTo>
                  <a:cubicBezTo>
                    <a:pt x="28218" y="3382827"/>
                    <a:pt x="18450" y="3378781"/>
                    <a:pt x="11248" y="3371579"/>
                  </a:cubicBezTo>
                  <a:cubicBezTo>
                    <a:pt x="4046" y="3364377"/>
                    <a:pt x="0" y="3354609"/>
                    <a:pt x="0" y="3344424"/>
                  </a:cubicBezTo>
                  <a:lnTo>
                    <a:pt x="0" y="38403"/>
                  </a:lnTo>
                  <a:cubicBezTo>
                    <a:pt x="0" y="28218"/>
                    <a:pt x="4046" y="18450"/>
                    <a:pt x="11248" y="11248"/>
                  </a:cubicBezTo>
                  <a:cubicBezTo>
                    <a:pt x="18450" y="4046"/>
                    <a:pt x="28218" y="0"/>
                    <a:pt x="38403" y="0"/>
                  </a:cubicBezTo>
                  <a:close/>
                </a:path>
              </a:pathLst>
            </a:custGeom>
            <a:gradFill rotWithShape="true">
              <a:gsLst>
                <a:gs pos="0">
                  <a:srgbClr val="3972F0">
                    <a:alpha val="100000"/>
                  </a:srgbClr>
                </a:gs>
                <a:gs pos="100000">
                  <a:srgbClr val="1CDAFF">
                    <a:alpha val="100000"/>
                  </a:srgbClr>
                </a:gs>
              </a:gsLst>
              <a:lin ang="5400000"/>
            </a:gradFill>
          </p:spPr>
        </p:sp>
        <p:sp>
          <p:nvSpPr>
            <p:cNvPr name="TextBox 7" id="7"/>
            <p:cNvSpPr txBox="true"/>
            <p:nvPr/>
          </p:nvSpPr>
          <p:spPr>
            <a:xfrm>
              <a:off x="0" y="-38100"/>
              <a:ext cx="2707856" cy="342092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368760" y="1163498"/>
            <a:ext cx="441626" cy="463538"/>
          </a:xfrm>
          <a:custGeom>
            <a:avLst/>
            <a:gdLst/>
            <a:ahLst/>
            <a:cxnLst/>
            <a:rect r="r" b="b" t="t" l="l"/>
            <a:pathLst>
              <a:path h="463538" w="441626">
                <a:moveTo>
                  <a:pt x="0" y="0"/>
                </a:moveTo>
                <a:lnTo>
                  <a:pt x="441625" y="0"/>
                </a:lnTo>
                <a:lnTo>
                  <a:pt x="441625" y="463538"/>
                </a:lnTo>
                <a:lnTo>
                  <a:pt x="0" y="4635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086669" y="6262692"/>
            <a:ext cx="1673561" cy="1673561"/>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972F0">
                    <a:alpha val="100000"/>
                  </a:srgbClr>
                </a:gs>
                <a:gs pos="100000">
                  <a:srgbClr val="1CDAFF">
                    <a:alpha val="100000"/>
                  </a:srgbClr>
                </a:gs>
              </a:gsLst>
              <a:lin ang="5400000"/>
            </a:gra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17020776" y="528088"/>
            <a:ext cx="1766866" cy="969568"/>
          </a:xfrm>
          <a:custGeom>
            <a:avLst/>
            <a:gdLst/>
            <a:ahLst/>
            <a:cxnLst/>
            <a:rect r="r" b="b" t="t" l="l"/>
            <a:pathLst>
              <a:path h="969568" w="1766866">
                <a:moveTo>
                  <a:pt x="0" y="0"/>
                </a:moveTo>
                <a:lnTo>
                  <a:pt x="1766866" y="0"/>
                </a:lnTo>
                <a:lnTo>
                  <a:pt x="1766866" y="969568"/>
                </a:lnTo>
                <a:lnTo>
                  <a:pt x="0" y="9695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3" id="13"/>
          <p:cNvGrpSpPr/>
          <p:nvPr/>
        </p:nvGrpSpPr>
        <p:grpSpPr>
          <a:xfrm rot="0">
            <a:off x="0" y="9828123"/>
            <a:ext cx="18288000" cy="12844173"/>
            <a:chOff x="0" y="0"/>
            <a:chExt cx="4816593" cy="3382827"/>
          </a:xfrm>
        </p:grpSpPr>
        <p:sp>
          <p:nvSpPr>
            <p:cNvPr name="Freeform 14" id="14"/>
            <p:cNvSpPr/>
            <p:nvPr/>
          </p:nvSpPr>
          <p:spPr>
            <a:xfrm flipH="false" flipV="false" rot="0">
              <a:off x="0" y="0"/>
              <a:ext cx="4816592" cy="3382827"/>
            </a:xfrm>
            <a:custGeom>
              <a:avLst/>
              <a:gdLst/>
              <a:ahLst/>
              <a:cxnLst/>
              <a:rect r="r" b="b" t="t" l="l"/>
              <a:pathLst>
                <a:path h="3382827" w="4816592">
                  <a:moveTo>
                    <a:pt x="21590" y="0"/>
                  </a:moveTo>
                  <a:lnTo>
                    <a:pt x="4795002" y="0"/>
                  </a:lnTo>
                  <a:cubicBezTo>
                    <a:pt x="4800728" y="0"/>
                    <a:pt x="4806220" y="2275"/>
                    <a:pt x="4810269" y="6324"/>
                  </a:cubicBezTo>
                  <a:cubicBezTo>
                    <a:pt x="4814318" y="10372"/>
                    <a:pt x="4816592" y="15864"/>
                    <a:pt x="4816592" y="21590"/>
                  </a:cubicBezTo>
                  <a:lnTo>
                    <a:pt x="4816592" y="3361237"/>
                  </a:lnTo>
                  <a:cubicBezTo>
                    <a:pt x="4816592" y="3366963"/>
                    <a:pt x="4814318" y="3372455"/>
                    <a:pt x="4810269" y="3376504"/>
                  </a:cubicBezTo>
                  <a:cubicBezTo>
                    <a:pt x="4806220" y="3380553"/>
                    <a:pt x="4800728" y="3382827"/>
                    <a:pt x="4795002" y="3382827"/>
                  </a:cubicBezTo>
                  <a:lnTo>
                    <a:pt x="21590" y="3382827"/>
                  </a:lnTo>
                  <a:cubicBezTo>
                    <a:pt x="9666" y="3382827"/>
                    <a:pt x="0" y="3373161"/>
                    <a:pt x="0" y="3361237"/>
                  </a:cubicBezTo>
                  <a:lnTo>
                    <a:pt x="0" y="21590"/>
                  </a:lnTo>
                  <a:cubicBezTo>
                    <a:pt x="0" y="9666"/>
                    <a:pt x="9666" y="0"/>
                    <a:pt x="21590" y="0"/>
                  </a:cubicBezTo>
                  <a:close/>
                </a:path>
              </a:pathLst>
            </a:custGeom>
            <a:solidFill>
              <a:srgbClr val="3972F0"/>
            </a:solidFill>
          </p:spPr>
        </p:sp>
        <p:sp>
          <p:nvSpPr>
            <p:cNvPr name="TextBox 15" id="15"/>
            <p:cNvSpPr txBox="true"/>
            <p:nvPr/>
          </p:nvSpPr>
          <p:spPr>
            <a:xfrm>
              <a:off x="0" y="-38100"/>
              <a:ext cx="4816593" cy="3420927"/>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366080" y="9171889"/>
            <a:ext cx="1766866" cy="969568"/>
          </a:xfrm>
          <a:custGeom>
            <a:avLst/>
            <a:gdLst/>
            <a:ahLst/>
            <a:cxnLst/>
            <a:rect r="r" b="b" t="t" l="l"/>
            <a:pathLst>
              <a:path h="969568" w="1766866">
                <a:moveTo>
                  <a:pt x="0" y="0"/>
                </a:moveTo>
                <a:lnTo>
                  <a:pt x="1766866" y="0"/>
                </a:lnTo>
                <a:lnTo>
                  <a:pt x="1766866" y="969568"/>
                </a:lnTo>
                <a:lnTo>
                  <a:pt x="0" y="9695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2599173">
            <a:off x="9245747" y="2372133"/>
            <a:ext cx="565249" cy="521089"/>
          </a:xfrm>
          <a:custGeom>
            <a:avLst/>
            <a:gdLst/>
            <a:ahLst/>
            <a:cxnLst/>
            <a:rect r="r" b="b" t="t" l="l"/>
            <a:pathLst>
              <a:path h="521089" w="565249">
                <a:moveTo>
                  <a:pt x="0" y="0"/>
                </a:moveTo>
                <a:lnTo>
                  <a:pt x="565249" y="0"/>
                </a:lnTo>
                <a:lnTo>
                  <a:pt x="565249" y="521089"/>
                </a:lnTo>
                <a:lnTo>
                  <a:pt x="0" y="521089"/>
                </a:lnTo>
                <a:lnTo>
                  <a:pt x="0" y="0"/>
                </a:lnTo>
                <a:close/>
              </a:path>
            </a:pathLst>
          </a:custGeom>
          <a:blipFill>
            <a:blip r:embed="rId8">
              <a:extLst>
                <a:ext uri="{96DAC541-7B7A-43D3-8B79-37D633B846F1}">
                  <asvg:svgBlip xmlns:asvg="http://schemas.microsoft.com/office/drawing/2016/SVG/main" r:embed="rId9"/>
                </a:ext>
              </a:extLst>
            </a:blip>
            <a:stretch>
              <a:fillRect l="-31484" t="-39236" r="-39297" b="-46019"/>
            </a:stretch>
          </a:blipFill>
        </p:spPr>
      </p:sp>
      <p:sp>
        <p:nvSpPr>
          <p:cNvPr name="Freeform 18" id="18"/>
          <p:cNvSpPr/>
          <p:nvPr/>
        </p:nvSpPr>
        <p:spPr>
          <a:xfrm flipH="false" flipV="false" rot="2599173">
            <a:off x="424886" y="6042191"/>
            <a:ext cx="326694" cy="301171"/>
          </a:xfrm>
          <a:custGeom>
            <a:avLst/>
            <a:gdLst/>
            <a:ahLst/>
            <a:cxnLst/>
            <a:rect r="r" b="b" t="t" l="l"/>
            <a:pathLst>
              <a:path h="301171" w="326694">
                <a:moveTo>
                  <a:pt x="0" y="0"/>
                </a:moveTo>
                <a:lnTo>
                  <a:pt x="326693" y="0"/>
                </a:lnTo>
                <a:lnTo>
                  <a:pt x="326693" y="301171"/>
                </a:lnTo>
                <a:lnTo>
                  <a:pt x="0" y="301171"/>
                </a:lnTo>
                <a:lnTo>
                  <a:pt x="0" y="0"/>
                </a:lnTo>
                <a:close/>
              </a:path>
            </a:pathLst>
          </a:custGeom>
          <a:blipFill>
            <a:blip r:embed="rId8">
              <a:extLst>
                <a:ext uri="{96DAC541-7B7A-43D3-8B79-37D633B846F1}">
                  <asvg:svgBlip xmlns:asvg="http://schemas.microsoft.com/office/drawing/2016/SVG/main" r:embed="rId9"/>
                </a:ext>
              </a:extLst>
            </a:blip>
            <a:stretch>
              <a:fillRect l="-31484" t="-39236" r="-39297" b="-46019"/>
            </a:stretch>
          </a:blipFill>
        </p:spPr>
      </p:sp>
      <p:sp>
        <p:nvSpPr>
          <p:cNvPr name="Freeform 19" id="19"/>
          <p:cNvSpPr/>
          <p:nvPr/>
        </p:nvSpPr>
        <p:spPr>
          <a:xfrm flipH="false" flipV="false" rot="0">
            <a:off x="366080" y="1654912"/>
            <a:ext cx="4601967" cy="3675397"/>
          </a:xfrm>
          <a:custGeom>
            <a:avLst/>
            <a:gdLst/>
            <a:ahLst/>
            <a:cxnLst/>
            <a:rect r="r" b="b" t="t" l="l"/>
            <a:pathLst>
              <a:path h="3675397" w="4601967">
                <a:moveTo>
                  <a:pt x="0" y="0"/>
                </a:moveTo>
                <a:lnTo>
                  <a:pt x="4601967" y="0"/>
                </a:lnTo>
                <a:lnTo>
                  <a:pt x="4601967" y="3675397"/>
                </a:lnTo>
                <a:lnTo>
                  <a:pt x="0" y="3675397"/>
                </a:lnTo>
                <a:lnTo>
                  <a:pt x="0" y="0"/>
                </a:lnTo>
                <a:close/>
              </a:path>
            </a:pathLst>
          </a:custGeom>
          <a:blipFill>
            <a:blip r:embed="rId10"/>
            <a:stretch>
              <a:fillRect l="0" t="0" r="0" b="0"/>
            </a:stretch>
          </a:blipFill>
        </p:spPr>
      </p:sp>
      <p:sp>
        <p:nvSpPr>
          <p:cNvPr name="Freeform 20" id="20"/>
          <p:cNvSpPr/>
          <p:nvPr/>
        </p:nvSpPr>
        <p:spPr>
          <a:xfrm flipH="false" flipV="false" rot="0">
            <a:off x="5299270" y="5630421"/>
            <a:ext cx="5127756" cy="3887311"/>
          </a:xfrm>
          <a:custGeom>
            <a:avLst/>
            <a:gdLst/>
            <a:ahLst/>
            <a:cxnLst/>
            <a:rect r="r" b="b" t="t" l="l"/>
            <a:pathLst>
              <a:path h="3887311" w="5127756">
                <a:moveTo>
                  <a:pt x="0" y="0"/>
                </a:moveTo>
                <a:lnTo>
                  <a:pt x="5127757" y="0"/>
                </a:lnTo>
                <a:lnTo>
                  <a:pt x="5127757" y="3887311"/>
                </a:lnTo>
                <a:lnTo>
                  <a:pt x="0" y="3887311"/>
                </a:lnTo>
                <a:lnTo>
                  <a:pt x="0" y="0"/>
                </a:lnTo>
                <a:close/>
              </a:path>
            </a:pathLst>
          </a:custGeom>
          <a:blipFill>
            <a:blip r:embed="rId11"/>
            <a:stretch>
              <a:fillRect l="0" t="0" r="0" b="0"/>
            </a:stretch>
          </a:blipFill>
        </p:spPr>
      </p:sp>
      <p:sp>
        <p:nvSpPr>
          <p:cNvPr name="Freeform 21" id="21"/>
          <p:cNvSpPr/>
          <p:nvPr/>
        </p:nvSpPr>
        <p:spPr>
          <a:xfrm flipH="false" flipV="false" rot="0">
            <a:off x="11700659" y="1043169"/>
            <a:ext cx="5729454" cy="2547682"/>
          </a:xfrm>
          <a:custGeom>
            <a:avLst/>
            <a:gdLst/>
            <a:ahLst/>
            <a:cxnLst/>
            <a:rect r="r" b="b" t="t" l="l"/>
            <a:pathLst>
              <a:path h="2547682" w="5729454">
                <a:moveTo>
                  <a:pt x="0" y="0"/>
                </a:moveTo>
                <a:lnTo>
                  <a:pt x="5729454" y="0"/>
                </a:lnTo>
                <a:lnTo>
                  <a:pt x="5729454" y="2547682"/>
                </a:lnTo>
                <a:lnTo>
                  <a:pt x="0" y="2547682"/>
                </a:lnTo>
                <a:lnTo>
                  <a:pt x="0" y="0"/>
                </a:lnTo>
                <a:close/>
              </a:path>
            </a:pathLst>
          </a:custGeom>
          <a:blipFill>
            <a:blip r:embed="rId12"/>
            <a:stretch>
              <a:fillRect l="0" t="0" r="0" b="0"/>
            </a:stretch>
          </a:blipFill>
        </p:spPr>
      </p:sp>
      <p:sp>
        <p:nvSpPr>
          <p:cNvPr name="Freeform 22" id="22"/>
          <p:cNvSpPr/>
          <p:nvPr/>
        </p:nvSpPr>
        <p:spPr>
          <a:xfrm flipH="false" flipV="false" rot="0">
            <a:off x="11700659" y="4026901"/>
            <a:ext cx="5729454" cy="2473065"/>
          </a:xfrm>
          <a:custGeom>
            <a:avLst/>
            <a:gdLst/>
            <a:ahLst/>
            <a:cxnLst/>
            <a:rect r="r" b="b" t="t" l="l"/>
            <a:pathLst>
              <a:path h="2473065" w="5729454">
                <a:moveTo>
                  <a:pt x="0" y="0"/>
                </a:moveTo>
                <a:lnTo>
                  <a:pt x="5729454" y="0"/>
                </a:lnTo>
                <a:lnTo>
                  <a:pt x="5729454" y="2473065"/>
                </a:lnTo>
                <a:lnTo>
                  <a:pt x="0" y="2473065"/>
                </a:lnTo>
                <a:lnTo>
                  <a:pt x="0" y="0"/>
                </a:lnTo>
                <a:close/>
              </a:path>
            </a:pathLst>
          </a:custGeom>
          <a:blipFill>
            <a:blip r:embed="rId13"/>
            <a:stretch>
              <a:fillRect l="0" t="0" r="0" b="0"/>
            </a:stretch>
          </a:blipFill>
        </p:spPr>
      </p:sp>
      <p:sp>
        <p:nvSpPr>
          <p:cNvPr name="Freeform 23" id="23"/>
          <p:cNvSpPr/>
          <p:nvPr/>
        </p:nvSpPr>
        <p:spPr>
          <a:xfrm flipH="false" flipV="false" rot="0">
            <a:off x="11700659" y="6852391"/>
            <a:ext cx="5729454" cy="2707835"/>
          </a:xfrm>
          <a:custGeom>
            <a:avLst/>
            <a:gdLst/>
            <a:ahLst/>
            <a:cxnLst/>
            <a:rect r="r" b="b" t="t" l="l"/>
            <a:pathLst>
              <a:path h="2707835" w="5729454">
                <a:moveTo>
                  <a:pt x="0" y="0"/>
                </a:moveTo>
                <a:lnTo>
                  <a:pt x="5729454" y="0"/>
                </a:lnTo>
                <a:lnTo>
                  <a:pt x="5729454" y="2707835"/>
                </a:lnTo>
                <a:lnTo>
                  <a:pt x="0" y="2707835"/>
                </a:lnTo>
                <a:lnTo>
                  <a:pt x="0" y="0"/>
                </a:lnTo>
                <a:close/>
              </a:path>
            </a:pathLst>
          </a:custGeom>
          <a:blipFill>
            <a:blip r:embed="rId14"/>
            <a:stretch>
              <a:fillRect l="0" t="0" r="0" b="0"/>
            </a:stretch>
          </a:blipFill>
        </p:spPr>
      </p:sp>
      <p:sp>
        <p:nvSpPr>
          <p:cNvPr name="TextBox 24" id="24"/>
          <p:cNvSpPr txBox="true"/>
          <p:nvPr/>
        </p:nvSpPr>
        <p:spPr>
          <a:xfrm rot="0">
            <a:off x="1523091" y="254790"/>
            <a:ext cx="5884621" cy="1242865"/>
          </a:xfrm>
          <a:prstGeom prst="rect">
            <a:avLst/>
          </a:prstGeom>
        </p:spPr>
        <p:txBody>
          <a:bodyPr anchor="t" rtlCol="false" tIns="0" lIns="0" bIns="0" rIns="0">
            <a:spAutoFit/>
          </a:bodyPr>
          <a:lstStyle/>
          <a:p>
            <a:pPr algn="l">
              <a:lnSpc>
                <a:spcPts val="10245"/>
              </a:lnSpc>
            </a:pPr>
            <a:r>
              <a:rPr lang="en-US" sz="7318" spc="-512">
                <a:solidFill>
                  <a:srgbClr val="000000"/>
                </a:solidFill>
                <a:latin typeface="Open Sauce Bold"/>
                <a:ea typeface="Open Sauce Bold"/>
                <a:cs typeface="Open Sauce Bold"/>
                <a:sym typeface="Open Sauce Bold"/>
              </a:rPr>
              <a:t>About Code</a:t>
            </a:r>
          </a:p>
        </p:txBody>
      </p:sp>
      <p:sp>
        <p:nvSpPr>
          <p:cNvPr name="TextBox 25" id="25"/>
          <p:cNvSpPr txBox="true"/>
          <p:nvPr/>
        </p:nvSpPr>
        <p:spPr>
          <a:xfrm rot="0">
            <a:off x="13406021" y="157078"/>
            <a:ext cx="3044847" cy="656294"/>
          </a:xfrm>
          <a:prstGeom prst="rect">
            <a:avLst/>
          </a:prstGeom>
        </p:spPr>
        <p:txBody>
          <a:bodyPr anchor="t" rtlCol="false" tIns="0" lIns="0" bIns="0" rIns="0">
            <a:spAutoFit/>
          </a:bodyPr>
          <a:lstStyle/>
          <a:p>
            <a:pPr algn="l">
              <a:lnSpc>
                <a:spcPts val="5301"/>
              </a:lnSpc>
            </a:pPr>
            <a:r>
              <a:rPr lang="en-US" sz="3786" spc="-265">
                <a:solidFill>
                  <a:srgbClr val="FFFFFF"/>
                </a:solidFill>
                <a:latin typeface="Open Sauce Bold"/>
                <a:ea typeface="Open Sauce Bold"/>
                <a:cs typeface="Open Sauce Bold"/>
                <a:sym typeface="Open Sauce Bold"/>
              </a:rPr>
              <a:t>Accuracy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97986" y="1034117"/>
            <a:ext cx="441626" cy="463538"/>
          </a:xfrm>
          <a:custGeom>
            <a:avLst/>
            <a:gdLst/>
            <a:ahLst/>
            <a:cxnLst/>
            <a:rect r="r" b="b" t="t" l="l"/>
            <a:pathLst>
              <a:path h="463538" w="441626">
                <a:moveTo>
                  <a:pt x="0" y="0"/>
                </a:moveTo>
                <a:lnTo>
                  <a:pt x="441625" y="0"/>
                </a:lnTo>
                <a:lnTo>
                  <a:pt x="441625" y="463539"/>
                </a:lnTo>
                <a:lnTo>
                  <a:pt x="0" y="4635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366982" y="569576"/>
            <a:ext cx="8058521" cy="1708151"/>
          </a:xfrm>
          <a:prstGeom prst="rect">
            <a:avLst/>
          </a:prstGeom>
        </p:spPr>
        <p:txBody>
          <a:bodyPr anchor="t" rtlCol="false" tIns="0" lIns="0" bIns="0" rIns="0">
            <a:spAutoFit/>
          </a:bodyPr>
          <a:lstStyle/>
          <a:p>
            <a:pPr algn="l">
              <a:lnSpc>
                <a:spcPts val="13999"/>
              </a:lnSpc>
            </a:pPr>
            <a:r>
              <a:rPr lang="en-US" sz="9999" spc="-699">
                <a:solidFill>
                  <a:srgbClr val="000000"/>
                </a:solidFill>
                <a:latin typeface="Open Sauce Bold"/>
                <a:ea typeface="Open Sauce Bold"/>
                <a:cs typeface="Open Sauce Bold"/>
                <a:sym typeface="Open Sauce Bold"/>
              </a:rPr>
              <a:t>Future Scope</a:t>
            </a:r>
          </a:p>
        </p:txBody>
      </p:sp>
      <p:grpSp>
        <p:nvGrpSpPr>
          <p:cNvPr name="Group 4" id="4"/>
          <p:cNvGrpSpPr/>
          <p:nvPr/>
        </p:nvGrpSpPr>
        <p:grpSpPr>
          <a:xfrm rot="0">
            <a:off x="-17259300" y="-1690561"/>
            <a:ext cx="17966065" cy="12844173"/>
            <a:chOff x="0" y="0"/>
            <a:chExt cx="4731803" cy="3382827"/>
          </a:xfrm>
        </p:grpSpPr>
        <p:sp>
          <p:nvSpPr>
            <p:cNvPr name="Freeform 5" id="5"/>
            <p:cNvSpPr/>
            <p:nvPr/>
          </p:nvSpPr>
          <p:spPr>
            <a:xfrm flipH="false" flipV="false" rot="0">
              <a:off x="0" y="0"/>
              <a:ext cx="4731803" cy="3382827"/>
            </a:xfrm>
            <a:custGeom>
              <a:avLst/>
              <a:gdLst/>
              <a:ahLst/>
              <a:cxnLst/>
              <a:rect r="r" b="b" t="t" l="l"/>
              <a:pathLst>
                <a:path h="3382827" w="4731803">
                  <a:moveTo>
                    <a:pt x="21977" y="0"/>
                  </a:moveTo>
                  <a:lnTo>
                    <a:pt x="4709826" y="0"/>
                  </a:lnTo>
                  <a:cubicBezTo>
                    <a:pt x="4715655" y="0"/>
                    <a:pt x="4721245" y="2315"/>
                    <a:pt x="4725366" y="6437"/>
                  </a:cubicBezTo>
                  <a:cubicBezTo>
                    <a:pt x="4729488" y="10558"/>
                    <a:pt x="4731803" y="16148"/>
                    <a:pt x="4731803" y="21977"/>
                  </a:cubicBezTo>
                  <a:lnTo>
                    <a:pt x="4731803" y="3360850"/>
                  </a:lnTo>
                  <a:cubicBezTo>
                    <a:pt x="4731803" y="3366679"/>
                    <a:pt x="4729488" y="3372269"/>
                    <a:pt x="4725366" y="3376390"/>
                  </a:cubicBezTo>
                  <a:cubicBezTo>
                    <a:pt x="4721245" y="3380512"/>
                    <a:pt x="4715655" y="3382827"/>
                    <a:pt x="4709826" y="3382827"/>
                  </a:cubicBezTo>
                  <a:lnTo>
                    <a:pt x="21977" y="3382827"/>
                  </a:lnTo>
                  <a:cubicBezTo>
                    <a:pt x="16148" y="3382827"/>
                    <a:pt x="10558" y="3380512"/>
                    <a:pt x="6437" y="3376390"/>
                  </a:cubicBezTo>
                  <a:cubicBezTo>
                    <a:pt x="2315" y="3372269"/>
                    <a:pt x="0" y="3366679"/>
                    <a:pt x="0" y="3360850"/>
                  </a:cubicBezTo>
                  <a:lnTo>
                    <a:pt x="0" y="21977"/>
                  </a:lnTo>
                  <a:cubicBezTo>
                    <a:pt x="0" y="16148"/>
                    <a:pt x="2315" y="10558"/>
                    <a:pt x="6437" y="6437"/>
                  </a:cubicBezTo>
                  <a:cubicBezTo>
                    <a:pt x="10558" y="2315"/>
                    <a:pt x="16148" y="0"/>
                    <a:pt x="21977" y="0"/>
                  </a:cubicBezTo>
                  <a:close/>
                </a:path>
              </a:pathLst>
            </a:custGeom>
            <a:solidFill>
              <a:srgbClr val="3972F0"/>
            </a:solidFill>
          </p:spPr>
        </p:sp>
        <p:sp>
          <p:nvSpPr>
            <p:cNvPr name="TextBox 6" id="6"/>
            <p:cNvSpPr txBox="true"/>
            <p:nvPr/>
          </p:nvSpPr>
          <p:spPr>
            <a:xfrm>
              <a:off x="0" y="-38100"/>
              <a:ext cx="4731803" cy="3420927"/>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9496171" y="8455378"/>
            <a:ext cx="9529995" cy="9529995"/>
          </a:xfrm>
          <a:custGeom>
            <a:avLst/>
            <a:gdLst/>
            <a:ahLst/>
            <a:cxnLst/>
            <a:rect r="r" b="b" t="t" l="l"/>
            <a:pathLst>
              <a:path h="9529995" w="9529995">
                <a:moveTo>
                  <a:pt x="0" y="0"/>
                </a:moveTo>
                <a:lnTo>
                  <a:pt x="9529995" y="0"/>
                </a:lnTo>
                <a:lnTo>
                  <a:pt x="9529995" y="9529995"/>
                </a:lnTo>
                <a:lnTo>
                  <a:pt x="0" y="9529995"/>
                </a:lnTo>
                <a:lnTo>
                  <a:pt x="0" y="0"/>
                </a:lnTo>
                <a:close/>
              </a:path>
            </a:pathLst>
          </a:custGeom>
          <a:blipFill>
            <a:blip r:embed="rId4">
              <a:alphaModFix amt="46000"/>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4092036" y="-7723877"/>
            <a:ext cx="9529995" cy="9529995"/>
          </a:xfrm>
          <a:custGeom>
            <a:avLst/>
            <a:gdLst/>
            <a:ahLst/>
            <a:cxnLst/>
            <a:rect r="r" b="b" t="t" l="l"/>
            <a:pathLst>
              <a:path h="9529995" w="9529995">
                <a:moveTo>
                  <a:pt x="0" y="0"/>
                </a:moveTo>
                <a:lnTo>
                  <a:pt x="9529995" y="0"/>
                </a:lnTo>
                <a:lnTo>
                  <a:pt x="9529995" y="9529995"/>
                </a:lnTo>
                <a:lnTo>
                  <a:pt x="0" y="9529995"/>
                </a:lnTo>
                <a:lnTo>
                  <a:pt x="0" y="0"/>
                </a:lnTo>
                <a:close/>
              </a:path>
            </a:pathLst>
          </a:custGeom>
          <a:blipFill>
            <a:blip r:embed="rId4">
              <a:alphaModFix amt="46000"/>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7259300" y="1034117"/>
            <a:ext cx="1766866" cy="969568"/>
          </a:xfrm>
          <a:custGeom>
            <a:avLst/>
            <a:gdLst/>
            <a:ahLst/>
            <a:cxnLst/>
            <a:rect r="r" b="b" t="t" l="l"/>
            <a:pathLst>
              <a:path h="969568" w="1766866">
                <a:moveTo>
                  <a:pt x="0" y="0"/>
                </a:moveTo>
                <a:lnTo>
                  <a:pt x="1766866" y="0"/>
                </a:lnTo>
                <a:lnTo>
                  <a:pt x="1766866" y="969568"/>
                </a:lnTo>
                <a:lnTo>
                  <a:pt x="0" y="9695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935365" y="8773516"/>
            <a:ext cx="1766866" cy="969568"/>
          </a:xfrm>
          <a:custGeom>
            <a:avLst/>
            <a:gdLst/>
            <a:ahLst/>
            <a:cxnLst/>
            <a:rect r="r" b="b" t="t" l="l"/>
            <a:pathLst>
              <a:path h="969568" w="1766866">
                <a:moveTo>
                  <a:pt x="0" y="0"/>
                </a:moveTo>
                <a:lnTo>
                  <a:pt x="1766866" y="0"/>
                </a:lnTo>
                <a:lnTo>
                  <a:pt x="1766866" y="969568"/>
                </a:lnTo>
                <a:lnTo>
                  <a:pt x="0" y="9695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2599173">
            <a:off x="14839376" y="3295970"/>
            <a:ext cx="630036" cy="580815"/>
          </a:xfrm>
          <a:custGeom>
            <a:avLst/>
            <a:gdLst/>
            <a:ahLst/>
            <a:cxnLst/>
            <a:rect r="r" b="b" t="t" l="l"/>
            <a:pathLst>
              <a:path h="580815" w="630036">
                <a:moveTo>
                  <a:pt x="0" y="0"/>
                </a:moveTo>
                <a:lnTo>
                  <a:pt x="630037" y="0"/>
                </a:lnTo>
                <a:lnTo>
                  <a:pt x="630037" y="580815"/>
                </a:lnTo>
                <a:lnTo>
                  <a:pt x="0" y="580815"/>
                </a:lnTo>
                <a:lnTo>
                  <a:pt x="0" y="0"/>
                </a:lnTo>
                <a:close/>
              </a:path>
            </a:pathLst>
          </a:custGeom>
          <a:blipFill>
            <a:blip r:embed="rId8">
              <a:extLst>
                <a:ext uri="{96DAC541-7B7A-43D3-8B79-37D633B846F1}">
                  <asvg:svgBlip xmlns:asvg="http://schemas.microsoft.com/office/drawing/2016/SVG/main" r:embed="rId9"/>
                </a:ext>
              </a:extLst>
            </a:blip>
            <a:stretch>
              <a:fillRect l="-31484" t="-39236" r="-39297" b="-46019"/>
            </a:stretch>
          </a:blipFill>
        </p:spPr>
      </p:sp>
      <p:sp>
        <p:nvSpPr>
          <p:cNvPr name="Freeform 12" id="12"/>
          <p:cNvSpPr/>
          <p:nvPr/>
        </p:nvSpPr>
        <p:spPr>
          <a:xfrm flipH="false" flipV="false" rot="2599173">
            <a:off x="17527732" y="7507074"/>
            <a:ext cx="472106" cy="435223"/>
          </a:xfrm>
          <a:custGeom>
            <a:avLst/>
            <a:gdLst/>
            <a:ahLst/>
            <a:cxnLst/>
            <a:rect r="r" b="b" t="t" l="l"/>
            <a:pathLst>
              <a:path h="435223" w="472106">
                <a:moveTo>
                  <a:pt x="0" y="0"/>
                </a:moveTo>
                <a:lnTo>
                  <a:pt x="472106" y="0"/>
                </a:lnTo>
                <a:lnTo>
                  <a:pt x="472106" y="435223"/>
                </a:lnTo>
                <a:lnTo>
                  <a:pt x="0" y="435223"/>
                </a:lnTo>
                <a:lnTo>
                  <a:pt x="0" y="0"/>
                </a:lnTo>
                <a:close/>
              </a:path>
            </a:pathLst>
          </a:custGeom>
          <a:blipFill>
            <a:blip r:embed="rId8">
              <a:extLst>
                <a:ext uri="{96DAC541-7B7A-43D3-8B79-37D633B846F1}">
                  <asvg:svgBlip xmlns:asvg="http://schemas.microsoft.com/office/drawing/2016/SVG/main" r:embed="rId9"/>
                </a:ext>
              </a:extLst>
            </a:blip>
            <a:stretch>
              <a:fillRect l="-31484" t="-39236" r="-39297" b="-46019"/>
            </a:stretch>
          </a:blipFill>
        </p:spPr>
      </p:sp>
      <p:grpSp>
        <p:nvGrpSpPr>
          <p:cNvPr name="Group 13" id="13"/>
          <p:cNvGrpSpPr/>
          <p:nvPr/>
        </p:nvGrpSpPr>
        <p:grpSpPr>
          <a:xfrm rot="5400000">
            <a:off x="6093427" y="-2314846"/>
            <a:ext cx="6605631" cy="16735085"/>
            <a:chOff x="0" y="0"/>
            <a:chExt cx="1739755" cy="4407595"/>
          </a:xfrm>
        </p:grpSpPr>
        <p:sp>
          <p:nvSpPr>
            <p:cNvPr name="Freeform 14" id="14"/>
            <p:cNvSpPr/>
            <p:nvPr/>
          </p:nvSpPr>
          <p:spPr>
            <a:xfrm flipH="false" flipV="false" rot="0">
              <a:off x="0" y="0"/>
              <a:ext cx="1739755" cy="4407595"/>
            </a:xfrm>
            <a:custGeom>
              <a:avLst/>
              <a:gdLst/>
              <a:ahLst/>
              <a:cxnLst/>
              <a:rect r="r" b="b" t="t" l="l"/>
              <a:pathLst>
                <a:path h="4407595" w="1739755">
                  <a:moveTo>
                    <a:pt x="59773" y="0"/>
                  </a:moveTo>
                  <a:lnTo>
                    <a:pt x="1679982" y="0"/>
                  </a:lnTo>
                  <a:cubicBezTo>
                    <a:pt x="1695834" y="0"/>
                    <a:pt x="1711038" y="6297"/>
                    <a:pt x="1722248" y="17507"/>
                  </a:cubicBezTo>
                  <a:cubicBezTo>
                    <a:pt x="1733457" y="28717"/>
                    <a:pt x="1739755" y="43920"/>
                    <a:pt x="1739755" y="59773"/>
                  </a:cubicBezTo>
                  <a:lnTo>
                    <a:pt x="1739755" y="4347821"/>
                  </a:lnTo>
                  <a:cubicBezTo>
                    <a:pt x="1739755" y="4363674"/>
                    <a:pt x="1733457" y="4378878"/>
                    <a:pt x="1722248" y="4390087"/>
                  </a:cubicBezTo>
                  <a:cubicBezTo>
                    <a:pt x="1711038" y="4401297"/>
                    <a:pt x="1695834" y="4407595"/>
                    <a:pt x="1679982" y="4407595"/>
                  </a:cubicBezTo>
                  <a:lnTo>
                    <a:pt x="59773" y="4407595"/>
                  </a:lnTo>
                  <a:cubicBezTo>
                    <a:pt x="43920" y="4407595"/>
                    <a:pt x="28717" y="4401297"/>
                    <a:pt x="17507" y="4390087"/>
                  </a:cubicBezTo>
                  <a:cubicBezTo>
                    <a:pt x="6297" y="4378878"/>
                    <a:pt x="0" y="4363674"/>
                    <a:pt x="0" y="4347821"/>
                  </a:cubicBezTo>
                  <a:lnTo>
                    <a:pt x="0" y="59773"/>
                  </a:lnTo>
                  <a:cubicBezTo>
                    <a:pt x="0" y="43920"/>
                    <a:pt x="6297" y="28717"/>
                    <a:pt x="17507" y="17507"/>
                  </a:cubicBezTo>
                  <a:cubicBezTo>
                    <a:pt x="28717" y="6297"/>
                    <a:pt x="43920" y="0"/>
                    <a:pt x="59773" y="0"/>
                  </a:cubicBezTo>
                  <a:close/>
                </a:path>
              </a:pathLst>
            </a:custGeom>
            <a:solidFill>
              <a:srgbClr val="3972F0"/>
            </a:solidFill>
          </p:spPr>
        </p:sp>
        <p:sp>
          <p:nvSpPr>
            <p:cNvPr name="TextBox 15" id="15"/>
            <p:cNvSpPr txBox="true"/>
            <p:nvPr/>
          </p:nvSpPr>
          <p:spPr>
            <a:xfrm>
              <a:off x="0" y="-38100"/>
              <a:ext cx="1739755" cy="4445695"/>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1394395" y="3267863"/>
            <a:ext cx="15774145" cy="5470594"/>
          </a:xfrm>
          <a:prstGeom prst="rect">
            <a:avLst/>
          </a:prstGeom>
        </p:spPr>
        <p:txBody>
          <a:bodyPr anchor="t" rtlCol="false" tIns="0" lIns="0" bIns="0" rIns="0">
            <a:spAutoFit/>
          </a:bodyPr>
          <a:lstStyle/>
          <a:p>
            <a:pPr algn="l">
              <a:lnSpc>
                <a:spcPts val="2446"/>
              </a:lnSpc>
              <a:spcBef>
                <a:spcPct val="0"/>
              </a:spcBef>
            </a:pPr>
            <a:r>
              <a:rPr lang="en-US" sz="1747">
                <a:solidFill>
                  <a:srgbClr val="FFFFFF"/>
                </a:solidFill>
                <a:latin typeface="Canva Sans Bold"/>
                <a:ea typeface="Canva Sans Bold"/>
                <a:cs typeface="Canva Sans Bold"/>
                <a:sym typeface="Canva Sans Bold"/>
              </a:rPr>
              <a:t>The future scope of detection of cyber attacks in networks using machine learning techniques is vast and promising. With the increasing complexity of cyber threats, machine learning algorithms can play a crucial role in detecting and preventing these attacks. The use of machine learning techniques can improvethe accuracy and efficiency of cyber attack detection systems.</a:t>
            </a:r>
          </a:p>
          <a:p>
            <a:pPr algn="l">
              <a:lnSpc>
                <a:spcPts val="2446"/>
              </a:lnSpc>
              <a:spcBef>
                <a:spcPct val="0"/>
              </a:spcBef>
            </a:pPr>
          </a:p>
          <a:p>
            <a:pPr algn="l">
              <a:lnSpc>
                <a:spcPts val="2446"/>
              </a:lnSpc>
              <a:spcBef>
                <a:spcPct val="0"/>
              </a:spcBef>
            </a:pPr>
            <a:r>
              <a:rPr lang="en-US" sz="1747">
                <a:solidFill>
                  <a:srgbClr val="FFFFFF"/>
                </a:solidFill>
                <a:latin typeface="Canva Sans Bold"/>
                <a:ea typeface="Canva Sans Bold"/>
                <a:cs typeface="Canva Sans Bold"/>
                <a:sym typeface="Canva Sans Bold"/>
              </a:rPr>
              <a:t>Some potential future work could include designing adaptive algorithms that can evolve with emerging cyber threats and update their models accordingly. This can ensure long-term effectiveness in cyber threat detection without the need for frequent retraining or manual adjustments.</a:t>
            </a:r>
          </a:p>
          <a:p>
            <a:pPr algn="l">
              <a:lnSpc>
                <a:spcPts val="2446"/>
              </a:lnSpc>
              <a:spcBef>
                <a:spcPct val="0"/>
              </a:spcBef>
            </a:pPr>
          </a:p>
          <a:p>
            <a:pPr algn="l">
              <a:lnSpc>
                <a:spcPts val="2446"/>
              </a:lnSpc>
              <a:spcBef>
                <a:spcPct val="0"/>
              </a:spcBef>
            </a:pPr>
            <a:r>
              <a:rPr lang="en-US" sz="1747">
                <a:solidFill>
                  <a:srgbClr val="FFFFFF"/>
                </a:solidFill>
                <a:latin typeface="Canva Sans Bold"/>
                <a:ea typeface="Canva Sans Bold"/>
                <a:cs typeface="Canva Sans Bold"/>
                <a:sym typeface="Canva Sans Bold"/>
              </a:rPr>
              <a:t>Additionally, the integration of machine learning with other technologies such as IoT, cloud computing, and big data analytics can further enhance the capabilities of cyber attack detection systems.</a:t>
            </a:r>
          </a:p>
          <a:p>
            <a:pPr algn="l">
              <a:lnSpc>
                <a:spcPts val="2446"/>
              </a:lnSpc>
              <a:spcBef>
                <a:spcPct val="0"/>
              </a:spcBef>
            </a:pPr>
          </a:p>
          <a:p>
            <a:pPr algn="l">
              <a:lnSpc>
                <a:spcPts val="2446"/>
              </a:lnSpc>
              <a:spcBef>
                <a:spcPct val="0"/>
              </a:spcBef>
            </a:pPr>
            <a:r>
              <a:rPr lang="en-US" sz="1747">
                <a:solidFill>
                  <a:srgbClr val="FFFFFF"/>
                </a:solidFill>
                <a:latin typeface="Canva Sans Bold"/>
                <a:ea typeface="Canva Sans Bold"/>
                <a:cs typeface="Canva Sans Bold"/>
                <a:sym typeface="Canva Sans Bold"/>
              </a:rPr>
              <a:t>The potential applications of machine learning in cyber attack detection are numerous, including:</a:t>
            </a:r>
          </a:p>
          <a:p>
            <a:pPr algn="l">
              <a:lnSpc>
                <a:spcPts val="2446"/>
              </a:lnSpc>
              <a:spcBef>
                <a:spcPct val="0"/>
              </a:spcBef>
            </a:pPr>
          </a:p>
          <a:p>
            <a:pPr algn="l">
              <a:lnSpc>
                <a:spcPts val="2446"/>
              </a:lnSpc>
              <a:spcBef>
                <a:spcPct val="0"/>
              </a:spcBef>
            </a:pPr>
            <a:r>
              <a:rPr lang="en-US" sz="1747">
                <a:solidFill>
                  <a:srgbClr val="FFFFFF"/>
                </a:solidFill>
                <a:latin typeface="Canva Sans Bold"/>
                <a:ea typeface="Canva Sans Bold"/>
                <a:cs typeface="Canva Sans Bold"/>
                <a:sym typeface="Canva Sans Bold"/>
              </a:rPr>
              <a:t>Anomaly detection: Machine learning algorithms can be trained to identify unusual patterns in network traffic that may indicate a cyber attack.</a:t>
            </a:r>
          </a:p>
          <a:p>
            <a:pPr algn="l">
              <a:lnSpc>
                <a:spcPts val="2446"/>
              </a:lnSpc>
              <a:spcBef>
                <a:spcPct val="0"/>
              </a:spcBef>
            </a:pPr>
            <a:r>
              <a:rPr lang="en-US" sz="1747">
                <a:solidFill>
                  <a:srgbClr val="FFFFFF"/>
                </a:solidFill>
                <a:latin typeface="Canva Sans Bold"/>
                <a:ea typeface="Canva Sans Bold"/>
                <a:cs typeface="Canva Sans Bold"/>
                <a:sym typeface="Canva Sans Bold"/>
              </a:rPr>
              <a:t>Predictive analytics: Machine learning models can be used to predict the likelihood of a cyber attack based on historical data and other factors.</a:t>
            </a:r>
          </a:p>
          <a:p>
            <a:pPr algn="l">
              <a:lnSpc>
                <a:spcPts val="2446"/>
              </a:lnSpc>
              <a:spcBef>
                <a:spcPct val="0"/>
              </a:spcBef>
            </a:pPr>
            <a:r>
              <a:rPr lang="en-US" sz="1747">
                <a:solidFill>
                  <a:srgbClr val="FFFFFF"/>
                </a:solidFill>
                <a:latin typeface="Canva Sans Bold"/>
                <a:ea typeface="Canva Sans Bold"/>
                <a:cs typeface="Canva Sans Bold"/>
                <a:sym typeface="Canva Sans Bold"/>
              </a:rPr>
              <a:t>Incident response: Machine learning algorithms can help automate the incident response process by identifying the source and scope of a cyber attack.</a:t>
            </a:r>
          </a:p>
          <a:p>
            <a:pPr algn="l">
              <a:lnSpc>
                <a:spcPts val="2446"/>
              </a:lnSpc>
              <a:spcBef>
                <a:spcPct val="0"/>
              </a:spcBef>
            </a:pPr>
            <a:r>
              <a:rPr lang="en-US" sz="1747">
                <a:solidFill>
                  <a:srgbClr val="FFFFFF"/>
                </a:solidFill>
                <a:latin typeface="Canva Sans Bold"/>
                <a:ea typeface="Canva Sans Bold"/>
                <a:cs typeface="Canva Sans Bold"/>
                <a:sym typeface="Canva Sans Bold"/>
              </a:rPr>
              <a:t>Overall, the future of cyber attack detection using machine learning techniques is promising, and ongoing research and development in this area can lead to more effective and efficient detection systems.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97986" y="1034117"/>
            <a:ext cx="441626" cy="463538"/>
          </a:xfrm>
          <a:custGeom>
            <a:avLst/>
            <a:gdLst/>
            <a:ahLst/>
            <a:cxnLst/>
            <a:rect r="r" b="b" t="t" l="l"/>
            <a:pathLst>
              <a:path h="463538" w="441626">
                <a:moveTo>
                  <a:pt x="0" y="0"/>
                </a:moveTo>
                <a:lnTo>
                  <a:pt x="441625" y="0"/>
                </a:lnTo>
                <a:lnTo>
                  <a:pt x="441625" y="463539"/>
                </a:lnTo>
                <a:lnTo>
                  <a:pt x="0" y="4635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455734" y="4122096"/>
            <a:ext cx="2395329" cy="239532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628650" cap="sq">
              <a:gradFill>
                <a:gsLst>
                  <a:gs pos="0">
                    <a:srgbClr val="3972F0">
                      <a:alpha val="100000"/>
                    </a:srgbClr>
                  </a:gs>
                  <a:gs pos="100000">
                    <a:srgbClr val="1CDAFF">
                      <a:alpha val="100000"/>
                    </a:srgbClr>
                  </a:gs>
                </a:gsLst>
                <a:lin ang="5400000"/>
              </a:gradFill>
              <a:prstDash val="solid"/>
              <a:miter/>
            </a:ln>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0" y="4122096"/>
            <a:ext cx="18288000" cy="7405583"/>
            <a:chOff x="0" y="0"/>
            <a:chExt cx="4816593" cy="1950442"/>
          </a:xfrm>
        </p:grpSpPr>
        <p:sp>
          <p:nvSpPr>
            <p:cNvPr name="Freeform 7" id="7"/>
            <p:cNvSpPr/>
            <p:nvPr/>
          </p:nvSpPr>
          <p:spPr>
            <a:xfrm flipH="false" flipV="false" rot="0">
              <a:off x="0" y="0"/>
              <a:ext cx="4816592" cy="1950442"/>
            </a:xfrm>
            <a:custGeom>
              <a:avLst/>
              <a:gdLst/>
              <a:ahLst/>
              <a:cxnLst/>
              <a:rect r="r" b="b" t="t" l="l"/>
              <a:pathLst>
                <a:path h="1950442" w="4816592">
                  <a:moveTo>
                    <a:pt x="21590" y="0"/>
                  </a:moveTo>
                  <a:lnTo>
                    <a:pt x="4795002" y="0"/>
                  </a:lnTo>
                  <a:cubicBezTo>
                    <a:pt x="4800728" y="0"/>
                    <a:pt x="4806220" y="2275"/>
                    <a:pt x="4810269" y="6324"/>
                  </a:cubicBezTo>
                  <a:cubicBezTo>
                    <a:pt x="4814318" y="10372"/>
                    <a:pt x="4816592" y="15864"/>
                    <a:pt x="4816592" y="21590"/>
                  </a:cubicBezTo>
                  <a:lnTo>
                    <a:pt x="4816592" y="1928852"/>
                  </a:lnTo>
                  <a:cubicBezTo>
                    <a:pt x="4816592" y="1940776"/>
                    <a:pt x="4806926" y="1950442"/>
                    <a:pt x="4795002" y="1950442"/>
                  </a:cubicBezTo>
                  <a:lnTo>
                    <a:pt x="21590" y="1950442"/>
                  </a:lnTo>
                  <a:cubicBezTo>
                    <a:pt x="15864" y="1950442"/>
                    <a:pt x="10372" y="1948167"/>
                    <a:pt x="6324" y="1944118"/>
                  </a:cubicBezTo>
                  <a:cubicBezTo>
                    <a:pt x="2275" y="1940069"/>
                    <a:pt x="0" y="1934578"/>
                    <a:pt x="0" y="1928852"/>
                  </a:cubicBezTo>
                  <a:lnTo>
                    <a:pt x="0" y="21590"/>
                  </a:lnTo>
                  <a:cubicBezTo>
                    <a:pt x="0" y="9666"/>
                    <a:pt x="9666" y="0"/>
                    <a:pt x="21590" y="0"/>
                  </a:cubicBezTo>
                  <a:close/>
                </a:path>
              </a:pathLst>
            </a:custGeom>
            <a:solidFill>
              <a:srgbClr val="3972F0"/>
            </a:solidFill>
          </p:spPr>
        </p:sp>
        <p:sp>
          <p:nvSpPr>
            <p:cNvPr name="TextBox 8" id="8"/>
            <p:cNvSpPr txBox="true"/>
            <p:nvPr/>
          </p:nvSpPr>
          <p:spPr>
            <a:xfrm>
              <a:off x="0" y="-38100"/>
              <a:ext cx="4816593" cy="1988542"/>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4764998" y="5511876"/>
            <a:ext cx="9529995" cy="9529995"/>
          </a:xfrm>
          <a:custGeom>
            <a:avLst/>
            <a:gdLst/>
            <a:ahLst/>
            <a:cxnLst/>
            <a:rect r="r" b="b" t="t" l="l"/>
            <a:pathLst>
              <a:path h="9529995" w="9529995">
                <a:moveTo>
                  <a:pt x="0" y="0"/>
                </a:moveTo>
                <a:lnTo>
                  <a:pt x="9529996" y="0"/>
                </a:lnTo>
                <a:lnTo>
                  <a:pt x="9529996" y="9529996"/>
                </a:lnTo>
                <a:lnTo>
                  <a:pt x="0" y="9529996"/>
                </a:lnTo>
                <a:lnTo>
                  <a:pt x="0" y="0"/>
                </a:lnTo>
                <a:close/>
              </a:path>
            </a:pathLst>
          </a:custGeom>
          <a:blipFill>
            <a:blip r:embed="rId4">
              <a:alphaModFix amt="46000"/>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6094119" y="-7263081"/>
            <a:ext cx="9529995" cy="9529995"/>
          </a:xfrm>
          <a:custGeom>
            <a:avLst/>
            <a:gdLst/>
            <a:ahLst/>
            <a:cxnLst/>
            <a:rect r="r" b="b" t="t" l="l"/>
            <a:pathLst>
              <a:path h="9529995" w="9529995">
                <a:moveTo>
                  <a:pt x="0" y="0"/>
                </a:moveTo>
                <a:lnTo>
                  <a:pt x="9529996" y="0"/>
                </a:lnTo>
                <a:lnTo>
                  <a:pt x="9529996" y="9529995"/>
                </a:lnTo>
                <a:lnTo>
                  <a:pt x="0" y="9529995"/>
                </a:lnTo>
                <a:lnTo>
                  <a:pt x="0" y="0"/>
                </a:lnTo>
                <a:close/>
              </a:path>
            </a:pathLst>
          </a:custGeom>
          <a:blipFill>
            <a:blip r:embed="rId4">
              <a:alphaModFix amt="46000"/>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8881" y="2131123"/>
            <a:ext cx="1766866" cy="969568"/>
          </a:xfrm>
          <a:custGeom>
            <a:avLst/>
            <a:gdLst/>
            <a:ahLst/>
            <a:cxnLst/>
            <a:rect r="r" b="b" t="t" l="l"/>
            <a:pathLst>
              <a:path h="969568" w="1766866">
                <a:moveTo>
                  <a:pt x="0" y="0"/>
                </a:moveTo>
                <a:lnTo>
                  <a:pt x="1766867" y="0"/>
                </a:lnTo>
                <a:lnTo>
                  <a:pt x="1766867" y="969568"/>
                </a:lnTo>
                <a:lnTo>
                  <a:pt x="0" y="9695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6937137" y="3637312"/>
            <a:ext cx="1766866" cy="969568"/>
          </a:xfrm>
          <a:custGeom>
            <a:avLst/>
            <a:gdLst/>
            <a:ahLst/>
            <a:cxnLst/>
            <a:rect r="r" b="b" t="t" l="l"/>
            <a:pathLst>
              <a:path h="969568" w="1766866">
                <a:moveTo>
                  <a:pt x="0" y="0"/>
                </a:moveTo>
                <a:lnTo>
                  <a:pt x="1766866" y="0"/>
                </a:lnTo>
                <a:lnTo>
                  <a:pt x="1766866" y="969568"/>
                </a:lnTo>
                <a:lnTo>
                  <a:pt x="0" y="9695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3" id="13"/>
          <p:cNvGrpSpPr/>
          <p:nvPr/>
        </p:nvGrpSpPr>
        <p:grpSpPr>
          <a:xfrm rot="0">
            <a:off x="16128024" y="8110547"/>
            <a:ext cx="1692546" cy="169254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972F0">
                    <a:alpha val="100000"/>
                  </a:srgbClr>
                </a:gs>
                <a:gs pos="100000">
                  <a:srgbClr val="1CDAFF">
                    <a:alpha val="100000"/>
                  </a:srgbClr>
                </a:gs>
              </a:gsLst>
              <a:lin ang="5400000"/>
            </a:gra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2599173">
            <a:off x="15766333" y="3529757"/>
            <a:ext cx="723382" cy="666868"/>
          </a:xfrm>
          <a:custGeom>
            <a:avLst/>
            <a:gdLst/>
            <a:ahLst/>
            <a:cxnLst/>
            <a:rect r="r" b="b" t="t" l="l"/>
            <a:pathLst>
              <a:path h="666868" w="723382">
                <a:moveTo>
                  <a:pt x="0" y="0"/>
                </a:moveTo>
                <a:lnTo>
                  <a:pt x="723382" y="0"/>
                </a:lnTo>
                <a:lnTo>
                  <a:pt x="723382" y="666868"/>
                </a:lnTo>
                <a:lnTo>
                  <a:pt x="0" y="666868"/>
                </a:lnTo>
                <a:lnTo>
                  <a:pt x="0" y="0"/>
                </a:lnTo>
                <a:close/>
              </a:path>
            </a:pathLst>
          </a:custGeom>
          <a:blipFill>
            <a:blip r:embed="rId8">
              <a:extLst>
                <a:ext uri="{96DAC541-7B7A-43D3-8B79-37D633B846F1}">
                  <asvg:svgBlip xmlns:asvg="http://schemas.microsoft.com/office/drawing/2016/SVG/main" r:embed="rId9"/>
                </a:ext>
              </a:extLst>
            </a:blip>
            <a:stretch>
              <a:fillRect l="-31484" t="-39236" r="-39297" b="-46019"/>
            </a:stretch>
          </a:blipFill>
        </p:spPr>
      </p:sp>
      <p:sp>
        <p:nvSpPr>
          <p:cNvPr name="Freeform 17" id="17"/>
          <p:cNvSpPr/>
          <p:nvPr/>
        </p:nvSpPr>
        <p:spPr>
          <a:xfrm flipH="false" flipV="false" rot="0">
            <a:off x="12370450" y="1247723"/>
            <a:ext cx="4249477" cy="4249477"/>
          </a:xfrm>
          <a:custGeom>
            <a:avLst/>
            <a:gdLst/>
            <a:ahLst/>
            <a:cxnLst/>
            <a:rect r="r" b="b" t="t" l="l"/>
            <a:pathLst>
              <a:path h="4249477" w="4249477">
                <a:moveTo>
                  <a:pt x="0" y="0"/>
                </a:moveTo>
                <a:lnTo>
                  <a:pt x="4249476" y="0"/>
                </a:lnTo>
                <a:lnTo>
                  <a:pt x="4249476" y="4249476"/>
                </a:lnTo>
                <a:lnTo>
                  <a:pt x="0" y="4249476"/>
                </a:lnTo>
                <a:lnTo>
                  <a:pt x="0" y="0"/>
                </a:lnTo>
                <a:close/>
              </a:path>
            </a:pathLst>
          </a:custGeom>
          <a:blipFill>
            <a:blip r:embed="rId10"/>
            <a:stretch>
              <a:fillRect l="0" t="0" r="0" b="0"/>
            </a:stretch>
          </a:blipFill>
        </p:spPr>
      </p:sp>
      <p:sp>
        <p:nvSpPr>
          <p:cNvPr name="TextBox 18" id="18"/>
          <p:cNvSpPr txBox="true"/>
          <p:nvPr/>
        </p:nvSpPr>
        <p:spPr>
          <a:xfrm rot="0">
            <a:off x="1818798" y="771525"/>
            <a:ext cx="10834600" cy="2299984"/>
          </a:xfrm>
          <a:prstGeom prst="rect">
            <a:avLst/>
          </a:prstGeom>
        </p:spPr>
        <p:txBody>
          <a:bodyPr anchor="t" rtlCol="false" tIns="0" lIns="0" bIns="0" rIns="0">
            <a:spAutoFit/>
          </a:bodyPr>
          <a:lstStyle/>
          <a:p>
            <a:pPr algn="l">
              <a:lnSpc>
                <a:spcPts val="18863"/>
              </a:lnSpc>
            </a:pPr>
            <a:r>
              <a:rPr lang="en-US" sz="13474" spc="-943">
                <a:solidFill>
                  <a:srgbClr val="000000"/>
                </a:solidFill>
                <a:latin typeface="Open Sauce Bold"/>
                <a:ea typeface="Open Sauce Bold"/>
                <a:cs typeface="Open Sauce Bold"/>
                <a:sym typeface="Open Sauce Bold"/>
              </a:rPr>
              <a:t>Thank You</a:t>
            </a:r>
          </a:p>
        </p:txBody>
      </p:sp>
      <p:sp>
        <p:nvSpPr>
          <p:cNvPr name="TextBox 19" id="19"/>
          <p:cNvSpPr txBox="true"/>
          <p:nvPr/>
        </p:nvSpPr>
        <p:spPr>
          <a:xfrm rot="0">
            <a:off x="1597986" y="7197551"/>
            <a:ext cx="8103210" cy="2266950"/>
          </a:xfrm>
          <a:prstGeom prst="rect">
            <a:avLst/>
          </a:prstGeom>
        </p:spPr>
        <p:txBody>
          <a:bodyPr anchor="t" rtlCol="false" tIns="0" lIns="0" bIns="0" rIns="0">
            <a:spAutoFit/>
          </a:bodyPr>
          <a:lstStyle/>
          <a:p>
            <a:pPr algn="l" marL="647700" indent="-323850" lvl="1">
              <a:lnSpc>
                <a:spcPts val="4500"/>
              </a:lnSpc>
              <a:buFont typeface="Arial"/>
              <a:buChar char="•"/>
            </a:pPr>
            <a:r>
              <a:rPr lang="en-US" sz="3000">
                <a:solidFill>
                  <a:srgbClr val="FFFFFF"/>
                </a:solidFill>
                <a:latin typeface="Open Sauce Bold"/>
                <a:ea typeface="Open Sauce Bold"/>
                <a:cs typeface="Open Sauce Bold"/>
                <a:sym typeface="Open Sauce Bold"/>
              </a:rPr>
              <a:t>Piyush Shende :- 240350125050</a:t>
            </a:r>
          </a:p>
          <a:p>
            <a:pPr algn="l" marL="647700" indent="-323850" lvl="1">
              <a:lnSpc>
                <a:spcPts val="4500"/>
              </a:lnSpc>
              <a:buFont typeface="Arial"/>
              <a:buChar char="•"/>
            </a:pPr>
            <a:r>
              <a:rPr lang="en-US" sz="3000">
                <a:solidFill>
                  <a:srgbClr val="FFFFFF"/>
                </a:solidFill>
                <a:latin typeface="Open Sauce Bold"/>
                <a:ea typeface="Open Sauce Bold"/>
                <a:cs typeface="Open Sauce Bold"/>
                <a:sym typeface="Open Sauce Bold"/>
              </a:rPr>
              <a:t>Pranshu Mishra :- 240350125053</a:t>
            </a:r>
          </a:p>
          <a:p>
            <a:pPr algn="l" marL="647700" indent="-323850" lvl="1">
              <a:lnSpc>
                <a:spcPts val="4500"/>
              </a:lnSpc>
              <a:buFont typeface="Arial"/>
              <a:buChar char="•"/>
            </a:pPr>
            <a:r>
              <a:rPr lang="en-US" sz="3000">
                <a:solidFill>
                  <a:srgbClr val="FFFFFF"/>
                </a:solidFill>
                <a:latin typeface="Open Sauce Bold"/>
                <a:ea typeface="Open Sauce Bold"/>
                <a:cs typeface="Open Sauce Bold"/>
                <a:sym typeface="Open Sauce Bold"/>
              </a:rPr>
              <a:t>Vedang Jadhav :- 240350125068</a:t>
            </a:r>
          </a:p>
          <a:p>
            <a:pPr algn="l" marL="647700" indent="-323850" lvl="1">
              <a:lnSpc>
                <a:spcPts val="4500"/>
              </a:lnSpc>
              <a:buFont typeface="Arial"/>
              <a:buChar char="•"/>
            </a:pPr>
            <a:r>
              <a:rPr lang="en-US" sz="3000">
                <a:solidFill>
                  <a:srgbClr val="FFFFFF"/>
                </a:solidFill>
                <a:latin typeface="Open Sauce Bold"/>
                <a:ea typeface="Open Sauce Bold"/>
                <a:cs typeface="Open Sauce Bold"/>
                <a:sym typeface="Open Sauce Bold"/>
              </a:rPr>
              <a:t>Utkarsha Payghan :- 240350125049</a:t>
            </a:r>
          </a:p>
        </p:txBody>
      </p:sp>
      <p:sp>
        <p:nvSpPr>
          <p:cNvPr name="TextBox 20" id="20"/>
          <p:cNvSpPr txBox="true"/>
          <p:nvPr/>
        </p:nvSpPr>
        <p:spPr>
          <a:xfrm rot="0">
            <a:off x="1960273" y="4783945"/>
            <a:ext cx="10551651" cy="1733480"/>
          </a:xfrm>
          <a:prstGeom prst="rect">
            <a:avLst/>
          </a:prstGeom>
        </p:spPr>
        <p:txBody>
          <a:bodyPr anchor="t" rtlCol="false" tIns="0" lIns="0" bIns="0" rIns="0">
            <a:spAutoFit/>
          </a:bodyPr>
          <a:lstStyle/>
          <a:p>
            <a:pPr algn="l">
              <a:lnSpc>
                <a:spcPts val="14178"/>
              </a:lnSpc>
            </a:pPr>
            <a:r>
              <a:rPr lang="en-US" sz="10127" spc="-708">
                <a:solidFill>
                  <a:srgbClr val="FFFFFF"/>
                </a:solidFill>
                <a:latin typeface="Open Sauce Bold"/>
                <a:ea typeface="Open Sauce Bold"/>
                <a:cs typeface="Open Sauce Bold"/>
                <a:sym typeface="Open Sauce Bold"/>
              </a:rPr>
              <a:t>Team Members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DAGNnJFRPZg</dc:identifier>
  <dcterms:modified xsi:type="dcterms:W3CDTF">2011-08-01T06:04:30Z</dcterms:modified>
  <cp:revision>1</cp:revision>
  <dc:title>Copy of Blue Professional Business Strategy Presentation</dc:title>
</cp:coreProperties>
</file>