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058400" cy="10058400"/>
  <p:notesSz cx="10058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68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7255" y="2304795"/>
            <a:ext cx="5981065" cy="8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" y="2650870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4400" y="2568320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97255" y="3178428"/>
            <a:ext cx="5981065" cy="8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3292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3292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3292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33957"/>
            <a:ext cx="5968390" cy="82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3292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2866389"/>
            <a:ext cx="5968390" cy="4401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b35046dc-7428-4cff-968d-ef4c3e9e6c9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ata.gov.s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piyushbhatia993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ursquar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mag/Coursera_Capstone/tree/master/saved_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5"/>
            <a:ext cx="3239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933957"/>
            <a:ext cx="4692650" cy="8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95"/>
              </a:spcBef>
            </a:pPr>
            <a:r>
              <a:rPr spc="-5" dirty="0"/>
              <a:t>CAPSTONE PROJECT: BATTLE OF 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NEIGHBORHOODS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1993138"/>
            <a:ext cx="46316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23292D"/>
                </a:solidFill>
                <a:latin typeface="Segoe UI"/>
                <a:cs typeface="Segoe UI"/>
              </a:rPr>
              <a:t>Singapore Visitors </a:t>
            </a:r>
            <a:r>
              <a:rPr sz="1300" b="1" spc="-10" dirty="0">
                <a:solidFill>
                  <a:srgbClr val="23292D"/>
                </a:solidFill>
                <a:latin typeface="Segoe UI"/>
                <a:cs typeface="Segoe UI"/>
              </a:rPr>
              <a:t>and </a:t>
            </a:r>
            <a:r>
              <a:rPr sz="1300" b="1" spc="-5" dirty="0">
                <a:solidFill>
                  <a:srgbClr val="23292D"/>
                </a:solidFill>
                <a:latin typeface="Segoe UI"/>
                <a:cs typeface="Segoe UI"/>
              </a:rPr>
              <a:t>Expatriates Venue Recommendation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866389"/>
            <a:ext cx="5904865" cy="4401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indent="-141605">
              <a:lnSpc>
                <a:spcPct val="100000"/>
              </a:lnSpc>
              <a:spcBef>
                <a:spcPts val="95"/>
              </a:spcBef>
              <a:buAutoNum type="romanUcPeriod"/>
              <a:tabLst>
                <a:tab pos="154940" algn="l"/>
              </a:tabLst>
            </a:pPr>
            <a:r>
              <a:rPr sz="1300" b="1" spc="-5" dirty="0">
                <a:solidFill>
                  <a:srgbClr val="23292D"/>
                </a:solidFill>
                <a:latin typeface="Segoe UI"/>
                <a:cs typeface="Segoe UI"/>
              </a:rPr>
              <a:t>INTRODUCTION</a:t>
            </a: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292D"/>
              </a:buClr>
              <a:buFont typeface="Segoe UI"/>
              <a:buAutoNum type="romanUcPeriod"/>
            </a:pPr>
            <a:endParaRPr sz="1700">
              <a:latin typeface="Times New Roman"/>
              <a:cs typeface="Times New Roman"/>
            </a:endParaRPr>
          </a:p>
          <a:p>
            <a:pPr marL="12700" marR="39370">
              <a:lnSpc>
                <a:spcPct val="110300"/>
              </a:lnSpc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Singapore is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small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country and one of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most visited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countries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 Asia. There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are a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lot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websites where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travelers can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check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and retrieve recommendations of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places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stay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visit. However, most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these websites provides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recommendation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simply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based  on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usual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tourist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attractions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key residential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areas that are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mostly expensive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already  known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for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travelers based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on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certain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keywords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like "Hotel",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"Backpackers" etc. The  intention on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this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project is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collect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and provide a data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driven recommendation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that  can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supplement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recommendation with statistical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data. This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will also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be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utilizing 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data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retrieved from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Singapore open data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sources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and FourSquare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API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venue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recommendations.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The sample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recommender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 this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notebook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will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provide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following use case</a:t>
            </a:r>
            <a:r>
              <a:rPr sz="1200" spc="-2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scenario: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469265" marR="730885" lvl="1" indent="-227965">
              <a:lnSpc>
                <a:spcPct val="10820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A person planning to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visit Singapore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as a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Tourist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or an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Expat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and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looking for 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a reasonable</a:t>
            </a:r>
            <a:r>
              <a:rPr sz="11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accommodation.</a:t>
            </a:r>
            <a:endParaRPr sz="1100">
              <a:latin typeface="Segoe UI"/>
              <a:cs typeface="Segoe UI"/>
            </a:endParaRPr>
          </a:p>
          <a:p>
            <a:pPr marL="469265" marR="264160" lvl="1" indent="-227965">
              <a:lnSpc>
                <a:spcPct val="109100"/>
              </a:lnSpc>
              <a:spcBef>
                <a:spcPts val="34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The user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wants to receive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venue recommendation where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he can stay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or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rent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an HDB  apartment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with close proximity to places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of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interest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or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search category</a:t>
            </a:r>
            <a:r>
              <a:rPr sz="1100" spc="3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option.</a:t>
            </a:r>
            <a:endParaRPr sz="1100">
              <a:latin typeface="Segoe UI"/>
              <a:cs typeface="Segoe UI"/>
            </a:endParaRPr>
          </a:p>
          <a:p>
            <a:pPr marL="469265" marR="5080" lvl="1" indent="-227965">
              <a:lnSpc>
                <a:spcPct val="109100"/>
              </a:lnSpc>
              <a:spcBef>
                <a:spcPts val="34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The recommendation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should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not only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present the most viable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option, but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also present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a 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comparison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table of all possible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town</a:t>
            </a:r>
            <a:r>
              <a:rPr sz="1100" spc="-3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venues.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For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this demonstration, this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notebook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will make use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following</a:t>
            </a:r>
            <a:r>
              <a:rPr sz="1200" spc="-3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data: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3405885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553709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619" y="5852858"/>
            <a:ext cx="3922395" cy="952500"/>
          </a:xfrm>
          <a:custGeom>
            <a:avLst/>
            <a:gdLst/>
            <a:ahLst/>
            <a:cxnLst/>
            <a:rect l="l" t="t" r="r" b="b"/>
            <a:pathLst>
              <a:path w="3922395" h="952500">
                <a:moveTo>
                  <a:pt x="0" y="952499"/>
                </a:moveTo>
                <a:lnTo>
                  <a:pt x="3922395" y="952499"/>
                </a:lnTo>
                <a:lnTo>
                  <a:pt x="3922395" y="0"/>
                </a:lnTo>
                <a:lnTo>
                  <a:pt x="0" y="0"/>
                </a:lnTo>
                <a:lnTo>
                  <a:pt x="0" y="952499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800" y="6511188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442975"/>
            <a:ext cx="30778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spc="-5" dirty="0">
                <a:latin typeface="Calibri"/>
                <a:cs typeface="Calibri"/>
              </a:rPr>
              <a:t>Final Assignment: Capstone Project: Battle of</a:t>
            </a:r>
            <a:r>
              <a:rPr sz="950" b="1" spc="40" dirty="0">
                <a:latin typeface="Calibri"/>
                <a:cs typeface="Calibri"/>
              </a:rPr>
              <a:t> </a:t>
            </a:r>
            <a:r>
              <a:rPr sz="950" b="1" spc="-5" dirty="0">
                <a:latin typeface="Calibri"/>
                <a:cs typeface="Calibri"/>
              </a:rPr>
              <a:t>Neighborhoods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1051306"/>
            <a:ext cx="31578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Analysis of Singapore Town most visited venues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6189726"/>
            <a:ext cx="1372235" cy="62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955"/>
              </a:lnSpc>
              <a:spcBef>
                <a:spcPts val="100"/>
              </a:spcBef>
              <a:buAutoNum type="arabicPlain"/>
              <a:tabLst>
                <a:tab pos="241300" algn="l"/>
                <a:tab pos="241935" algn="l"/>
              </a:tabLst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Japanese</a:t>
            </a:r>
            <a:r>
              <a:rPr sz="800" spc="-3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Restaurants</a:t>
            </a:r>
            <a:endParaRPr sz="800">
              <a:latin typeface="Consolas"/>
              <a:cs typeface="Consolas"/>
            </a:endParaRPr>
          </a:p>
          <a:p>
            <a:pPr marL="291465" indent="-278765">
              <a:lnSpc>
                <a:spcPts val="940"/>
              </a:lnSpc>
              <a:buAutoNum type="arabicPlain"/>
              <a:tabLst>
                <a:tab pos="291465" algn="l"/>
                <a:tab pos="29210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Chinese</a:t>
            </a:r>
            <a:r>
              <a:rPr sz="800" spc="-6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Restaurants</a:t>
            </a:r>
            <a:endParaRPr sz="800">
              <a:latin typeface="Consolas"/>
              <a:cs typeface="Consolas"/>
            </a:endParaRPr>
          </a:p>
          <a:p>
            <a:pPr marL="736600" indent="-723900">
              <a:lnSpc>
                <a:spcPts val="935"/>
              </a:lnSpc>
              <a:buAutoNum type="arabicPlain"/>
              <a:tabLst>
                <a:tab pos="736600" algn="l"/>
                <a:tab pos="737235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Food</a:t>
            </a:r>
            <a:r>
              <a:rPr sz="800" spc="-6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Courts</a:t>
            </a:r>
            <a:endParaRPr sz="800">
              <a:latin typeface="Consolas"/>
              <a:cs typeface="Consolas"/>
            </a:endParaRPr>
          </a:p>
          <a:p>
            <a:pPr marL="177165" indent="-164465">
              <a:lnSpc>
                <a:spcPts val="935"/>
              </a:lnSpc>
              <a:buAutoNum type="arabicPlain"/>
              <a:tabLst>
                <a:tab pos="17780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Fast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Food</a:t>
            </a:r>
            <a:r>
              <a:rPr sz="800" spc="-5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Restaurants</a:t>
            </a:r>
            <a:endParaRPr sz="800">
              <a:latin typeface="Consolas"/>
              <a:cs typeface="Consolas"/>
            </a:endParaRPr>
          </a:p>
          <a:p>
            <a:pPr marL="1067435" indent="-1054735">
              <a:lnSpc>
                <a:spcPts val="950"/>
              </a:lnSpc>
              <a:buAutoNum type="arabicPlain"/>
              <a:tabLst>
                <a:tab pos="1067435" algn="l"/>
                <a:tab pos="106807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Cafés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9754" y="6189726"/>
            <a:ext cx="259079" cy="62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ts val="955"/>
              </a:lnSpc>
              <a:spcBef>
                <a:spcPts val="100"/>
              </a:spcBef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0</a:t>
            </a:r>
            <a:r>
              <a:rPr sz="800" spc="-15" dirty="0">
                <a:solidFill>
                  <a:srgbClr val="23292D"/>
                </a:solidFill>
                <a:latin typeface="Consolas"/>
                <a:cs typeface="Consolas"/>
              </a:rPr>
              <a:t>.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11</a:t>
            </a:r>
            <a:endParaRPr sz="800">
              <a:latin typeface="Consolas"/>
              <a:cs typeface="Consolas"/>
            </a:endParaRPr>
          </a:p>
          <a:p>
            <a:pPr marL="15875">
              <a:lnSpc>
                <a:spcPts val="940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0.11</a:t>
            </a:r>
            <a:endParaRPr sz="800">
              <a:latin typeface="Consolas"/>
              <a:cs typeface="Consolas"/>
            </a:endParaRPr>
          </a:p>
          <a:p>
            <a:pPr marL="14604">
              <a:lnSpc>
                <a:spcPts val="935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0.08</a:t>
            </a:r>
            <a:endParaRPr sz="800">
              <a:latin typeface="Consolas"/>
              <a:cs typeface="Consolas"/>
            </a:endParaRPr>
          </a:p>
          <a:p>
            <a:pPr marL="14604">
              <a:lnSpc>
                <a:spcPts val="950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0.08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50" spc="-5" dirty="0">
                <a:solidFill>
                  <a:srgbClr val="23292D"/>
                </a:solidFill>
                <a:latin typeface="Consolas"/>
                <a:cs typeface="Consolas"/>
              </a:rPr>
              <a:t>0.08</a:t>
            </a:r>
            <a:endParaRPr sz="750">
              <a:latin typeface="Consolas"/>
              <a:cs typeface="Consola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98286" y="1600580"/>
          <a:ext cx="8261982" cy="4627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5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70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23292D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23292D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23292D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574">
                <a:tc gridSpan="2">
                  <a:txBody>
                    <a:bodyPr/>
                    <a:lstStyle/>
                    <a:p>
                      <a:pPr marL="17780">
                        <a:lnSpc>
                          <a:spcPts val="950"/>
                        </a:lnSpc>
                        <a:spcBef>
                          <a:spcPts val="30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ANG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MO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KIO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084580">
                        <a:lnSpc>
                          <a:spcPts val="95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venue</a:t>
                      </a:r>
                      <a:r>
                        <a:rPr sz="800" spc="3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381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950"/>
                        </a:lnSpc>
                        <a:spcBef>
                          <a:spcPts val="30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9050">
                        <a:lnSpc>
                          <a:spcPts val="95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3810" marB="0">
                    <a:solidFill>
                      <a:srgbClr val="F6F8F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42875" marR="2223770" indent="215900">
                        <a:lnSpc>
                          <a:spcPts val="940"/>
                        </a:lnSpc>
                        <a:spcBef>
                          <a:spcPts val="80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Bubble Tea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 0.06  American Restaurants  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1016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89">
                <a:tc>
                  <a:txBody>
                    <a:bodyPr/>
                    <a:lstStyle/>
                    <a:p>
                      <a:pPr marL="17780">
                        <a:lnSpc>
                          <a:spcPts val="755"/>
                        </a:lnSpc>
                        <a:tabLst>
                          <a:tab pos="741680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	Food</a:t>
                      </a:r>
                      <a:r>
                        <a:rPr sz="800" spc="-4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75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75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75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Sandwich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Places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75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7780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 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Italian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825"/>
                        </a:lnSpc>
                        <a:tabLst>
                          <a:tab pos="246379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	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Japanese</a:t>
                      </a:r>
                      <a:r>
                        <a:rPr sz="800" spc="-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635">
                <a:tc>
                  <a:txBody>
                    <a:bodyPr/>
                    <a:lstStyle/>
                    <a:p>
                      <a:pPr marL="17780">
                        <a:lnSpc>
                          <a:spcPts val="825"/>
                        </a:lnSpc>
                        <a:tabLst>
                          <a:tab pos="63944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	Dessert</a:t>
                      </a:r>
                      <a:r>
                        <a:rPr sz="800" spc="-4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2329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23292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23292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585">
                <a:tc>
                  <a:txBody>
                    <a:bodyPr/>
                    <a:lstStyle/>
                    <a:p>
                      <a:pPr marL="17780">
                        <a:lnSpc>
                          <a:spcPts val="755"/>
                        </a:lnSpc>
                        <a:tabLst>
                          <a:tab pos="41084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	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Sushi</a:t>
                      </a:r>
                      <a:r>
                        <a:rPr sz="800" spc="-2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75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23292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23292D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23292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17780">
                        <a:lnSpc>
                          <a:spcPts val="869"/>
                        </a:lnSpc>
                        <a:tabLst>
                          <a:tab pos="107251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	Cafés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86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1251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  <a:tabLst>
                          <a:tab pos="69151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	Snack</a:t>
                      </a:r>
                      <a:r>
                        <a:rPr sz="800" spc="-3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Places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444">
                <a:tc>
                  <a:txBody>
                    <a:bodyPr/>
                    <a:lstStyle/>
                    <a:p>
                      <a:pPr marL="17780">
                        <a:lnSpc>
                          <a:spcPts val="869"/>
                        </a:lnSpc>
                        <a:tabLst>
                          <a:tab pos="63944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	Noodle</a:t>
                      </a:r>
                      <a:r>
                        <a:rPr sz="800" spc="-4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Houses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869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894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894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BUKIT BATOK</a:t>
                      </a:r>
                      <a:r>
                        <a:rPr sz="800" spc="-2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7780">
                        <a:lnSpc>
                          <a:spcPts val="835"/>
                        </a:lnSpc>
                        <a:tabLst>
                          <a:tab pos="41084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	Ramen</a:t>
                      </a:r>
                      <a:r>
                        <a:rPr sz="800" spc="-3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u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9530">
                        <a:lnSpc>
                          <a:spcPts val="78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835"/>
                        </a:lnSpc>
                        <a:tabLst>
                          <a:tab pos="741680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	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069">
                        <a:lnSpc>
                          <a:spcPts val="79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0.27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5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Coffee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785">
                        <a:lnSpc>
                          <a:spcPts val="79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Chinese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5880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340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9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Japanese</a:t>
                      </a:r>
                      <a:r>
                        <a:rPr sz="800" spc="-4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055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2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83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83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Sandwich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Places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83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7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75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75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Ice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Cream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75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762">
                <a:tc gridSpan="2">
                  <a:txBody>
                    <a:bodyPr/>
                    <a:lstStyle/>
                    <a:p>
                      <a:pPr marL="17780">
                        <a:lnSpc>
                          <a:spcPts val="95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BEDOK</a:t>
                      </a:r>
                      <a:r>
                        <a:rPr sz="800" spc="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7780">
                        <a:lnSpc>
                          <a:spcPts val="935"/>
                        </a:lnSpc>
                        <a:tabLst>
                          <a:tab pos="236791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venue	freq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3175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9050">
                        <a:lnSpc>
                          <a:spcPts val="95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94945">
                        <a:lnSpc>
                          <a:spcPts val="8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Italian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spc="36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0.05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359410">
                        <a:lnSpc>
                          <a:spcPts val="95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Thai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spc="38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2681">
                <a:tc>
                  <a:txBody>
                    <a:bodyPr/>
                    <a:lstStyle/>
                    <a:p>
                      <a:pPr marL="17780">
                        <a:lnSpc>
                          <a:spcPts val="855"/>
                        </a:lnSpc>
                        <a:tabLst>
                          <a:tab pos="741680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	Coffee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85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0.21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75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75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Asian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7785">
                        <a:lnSpc>
                          <a:spcPts val="75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7780">
                        <a:lnSpc>
                          <a:spcPts val="825"/>
                        </a:lnSpc>
                        <a:tabLst>
                          <a:tab pos="80581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	Food</a:t>
                      </a:r>
                      <a:r>
                        <a:rPr sz="800" spc="-7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7254">
                <a:tc>
                  <a:txBody>
                    <a:bodyPr/>
                    <a:lstStyle/>
                    <a:p>
                      <a:pPr marL="17780">
                        <a:lnSpc>
                          <a:spcPts val="825"/>
                        </a:lnSpc>
                        <a:tabLst>
                          <a:tab pos="46291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	Sushi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2329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23292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23292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0489">
                <a:tc>
                  <a:txBody>
                    <a:bodyPr/>
                    <a:lstStyle/>
                    <a:p>
                      <a:pPr marL="17780">
                        <a:lnSpc>
                          <a:spcPts val="755"/>
                        </a:lnSpc>
                        <a:tabLst>
                          <a:tab pos="29654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	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Japanese</a:t>
                      </a:r>
                      <a:r>
                        <a:rPr sz="800" spc="-2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75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23292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23292D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23292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9634">
                <a:tc>
                  <a:txBody>
                    <a:bodyPr/>
                    <a:lstStyle/>
                    <a:p>
                      <a:pPr marL="17780">
                        <a:lnSpc>
                          <a:spcPts val="825"/>
                        </a:lnSpc>
                        <a:tabLst>
                          <a:tab pos="246379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	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1251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  <a:tabLst>
                          <a:tab pos="29654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	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American</a:t>
                      </a:r>
                      <a:r>
                        <a:rPr sz="800" spc="-2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3421">
                <a:tc>
                  <a:txBody>
                    <a:bodyPr/>
                    <a:lstStyle/>
                    <a:p>
                      <a:pPr marL="17780">
                        <a:lnSpc>
                          <a:spcPts val="869"/>
                        </a:lnSpc>
                        <a:tabLst>
                          <a:tab pos="360680" algn="l"/>
                        </a:tabLst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	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Chinese</a:t>
                      </a:r>
                      <a:r>
                        <a:rPr sz="750" spc="-3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685">
                        <a:lnSpc>
                          <a:spcPts val="869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7780">
                        <a:lnSpc>
                          <a:spcPts val="89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BUKIT MERAH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8894">
                <a:tc>
                  <a:txBody>
                    <a:bodyPr/>
                    <a:lstStyle/>
                    <a:p>
                      <a:pPr marL="17780">
                        <a:lnSpc>
                          <a:spcPts val="835"/>
                        </a:lnSpc>
                        <a:tabLst>
                          <a:tab pos="57721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	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Sandwich</a:t>
                      </a:r>
                      <a:r>
                        <a:rPr sz="800" spc="-3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Places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venue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Indonesian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1280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Chinese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ur</a:t>
                      </a:r>
                      <a:r>
                        <a:rPr sz="800" spc="-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0.44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L="17780">
                        <a:lnSpc>
                          <a:spcPts val="790"/>
                        </a:lnSpc>
                        <a:tabLst>
                          <a:tab pos="41084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	Indian</a:t>
                      </a:r>
                      <a:r>
                        <a:rPr sz="800" spc="-5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7630">
                        <a:lnSpc>
                          <a:spcPts val="79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</a:t>
                      </a:r>
                      <a:r>
                        <a:rPr sz="800" spc="-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ee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79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0.22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963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83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83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83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800" spc="-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ur</a:t>
                      </a:r>
                      <a:r>
                        <a:rPr sz="800" spc="-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3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887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349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Bis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ros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887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Cafés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58688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ts val="95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BISHAN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&gt;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082675">
                        <a:lnSpc>
                          <a:spcPts val="9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venue</a:t>
                      </a:r>
                      <a:r>
                        <a:rPr sz="800" spc="26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750">
                        <a:latin typeface="Consolas"/>
                        <a:cs typeface="Consolas"/>
                      </a:endParaRPr>
                    </a:p>
                    <a:p>
                      <a:pPr marL="15875">
                        <a:lnSpc>
                          <a:spcPts val="790"/>
                        </a:lnSpc>
                        <a:tabLst>
                          <a:tab pos="689610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	Coffee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r>
                        <a:rPr sz="800" spc="3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81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7780">
                        <a:lnSpc>
                          <a:spcPts val="95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9050">
                        <a:lnSpc>
                          <a:spcPts val="950"/>
                        </a:lnSpc>
                        <a:spcBef>
                          <a:spcPts val="85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9050">
                        <a:lnSpc>
                          <a:spcPts val="9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9050">
                        <a:lnSpc>
                          <a:spcPts val="78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91515">
                        <a:lnSpc>
                          <a:spcPts val="81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Malay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914400">
                        <a:lnSpc>
                          <a:spcPts val="95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Noodle</a:t>
                      </a:r>
                      <a:r>
                        <a:rPr sz="800" spc="-8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Houses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80645">
                        <a:lnSpc>
                          <a:spcPts val="950"/>
                        </a:lnSpc>
                        <a:spcBef>
                          <a:spcPts val="85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Modern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European</a:t>
                      </a:r>
                      <a:r>
                        <a:rPr sz="800" spc="-4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537845" marR="66675">
                        <a:lnSpc>
                          <a:spcPts val="950"/>
                        </a:lnSpc>
                        <a:spcBef>
                          <a:spcPts val="25"/>
                        </a:spcBef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Miscellaneous</a:t>
                      </a:r>
                      <a:r>
                        <a:rPr sz="800" spc="-4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 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Mexican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1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31115">
                        <a:lnSpc>
                          <a:spcPts val="95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26670">
                        <a:lnSpc>
                          <a:spcPts val="950"/>
                        </a:lnSpc>
                        <a:spcBef>
                          <a:spcPts val="85"/>
                        </a:spcBef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36195">
                        <a:lnSpc>
                          <a:spcPts val="94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36195">
                        <a:lnSpc>
                          <a:spcPts val="78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689225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4716907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6757873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800" y="2702051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7800" y="4728717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7800" y="6769048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1700" y="442975"/>
            <a:ext cx="308038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spc="-5" dirty="0">
                <a:latin typeface="Calibri"/>
                <a:cs typeface="Calibri"/>
              </a:rPr>
              <a:t>Final Assignment: Capstone Project: Battle of</a:t>
            </a:r>
            <a:r>
              <a:rPr sz="950" b="1" spc="5" dirty="0">
                <a:latin typeface="Calibri"/>
                <a:cs typeface="Calibri"/>
              </a:rPr>
              <a:t> </a:t>
            </a:r>
            <a:r>
              <a:rPr sz="950" b="1" dirty="0">
                <a:latin typeface="Calibri"/>
                <a:cs typeface="Calibri"/>
              </a:rPr>
              <a:t>Neighborhoods</a:t>
            </a:r>
            <a:endParaRPr sz="95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96619" y="960374"/>
          <a:ext cx="8268968" cy="1440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76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874">
                <a:tc gridSpan="2">
                  <a:txBody>
                    <a:bodyPr/>
                    <a:lstStyle/>
                    <a:p>
                      <a:pPr marL="17780">
                        <a:lnSpc>
                          <a:spcPts val="88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BUKIT PANJANG</a:t>
                      </a:r>
                      <a:r>
                        <a:rPr sz="800" spc="2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134745">
                        <a:lnSpc>
                          <a:spcPts val="95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venue</a:t>
                      </a:r>
                      <a:r>
                        <a:rPr sz="800" spc="3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89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05">
                        <a:lnSpc>
                          <a:spcPts val="89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CLEMENTI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927100">
                        <a:lnSpc>
                          <a:spcPts val="944"/>
                        </a:lnSpc>
                        <a:spcBef>
                          <a:spcPts val="70"/>
                        </a:spcBef>
                        <a:tabLst>
                          <a:tab pos="1384300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venue	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5">
                <a:tc>
                  <a:txBody>
                    <a:bodyPr/>
                    <a:lstStyle/>
                    <a:p>
                      <a:pPr marL="17780">
                        <a:lnSpc>
                          <a:spcPts val="755"/>
                        </a:lnSpc>
                        <a:tabLst>
                          <a:tab pos="360680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	Chinese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75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0.20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819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819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8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819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0.24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34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  <a:tabLst>
                          <a:tab pos="41084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	Indian</a:t>
                      </a:r>
                      <a:r>
                        <a:rPr sz="800" spc="-4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84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34">
                <a:tc>
                  <a:txBody>
                    <a:bodyPr/>
                    <a:lstStyle/>
                    <a:p>
                      <a:pPr marL="17780">
                        <a:lnSpc>
                          <a:spcPts val="780"/>
                        </a:lnSpc>
                        <a:tabLst>
                          <a:tab pos="52514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	Thai</a:t>
                      </a:r>
                      <a:r>
                        <a:rPr sz="800" spc="-4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78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Coffee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84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  <a:tabLst>
                          <a:tab pos="80581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	Food</a:t>
                      </a:r>
                      <a:r>
                        <a:rPr sz="800" spc="-5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Dim Sum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  <a:tabLst>
                          <a:tab pos="69151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	Burger</a:t>
                      </a:r>
                      <a:r>
                        <a:rPr sz="800" spc="-4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Joints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Japanese</a:t>
                      </a:r>
                      <a:r>
                        <a:rPr sz="800" spc="-4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  <a:tabLst>
                          <a:tab pos="360680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	Seafood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Thai</a:t>
                      </a:r>
                      <a:r>
                        <a:rPr sz="800" spc="-7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Vietnamese</a:t>
                      </a:r>
                      <a:r>
                        <a:rPr sz="800" spc="-5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Asian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  <a:tabLst>
                          <a:tab pos="46291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	Asian</a:t>
                      </a:r>
                      <a:r>
                        <a:rPr sz="800" spc="-3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Chinese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  <a:tabLst>
                          <a:tab pos="69151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	Noodle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Houses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Fried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Chicken</a:t>
                      </a:r>
                      <a:r>
                        <a:rPr sz="800" spc="-7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Joints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586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  <a:tabLst>
                          <a:tab pos="1122680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	Cafés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819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819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Caf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é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819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96619" y="3001772"/>
          <a:ext cx="8274684" cy="1426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5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4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8865">
                <a:tc>
                  <a:txBody>
                    <a:bodyPr/>
                    <a:lstStyle/>
                    <a:p>
                      <a:pPr marL="17780">
                        <a:lnSpc>
                          <a:spcPts val="894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88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CENTRAL</a:t>
                      </a:r>
                      <a:r>
                        <a:rPr sz="800" spc="-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970280" marR="43815" indent="12065" algn="r">
                        <a:lnSpc>
                          <a:spcPts val="94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u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e  Caf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é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8895" marR="2239010">
                        <a:lnSpc>
                          <a:spcPct val="10400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sz="75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</a:t>
                      </a: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q  0</a:t>
                      </a:r>
                      <a:r>
                        <a:rPr sz="75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.0</a:t>
                      </a: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254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780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ts val="86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marR="3175">
                        <a:lnSpc>
                          <a:spcPts val="89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GEYLANG</a:t>
                      </a:r>
                      <a:r>
                        <a:rPr sz="800" spc="-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R="109855" algn="r">
                        <a:lnSpc>
                          <a:spcPts val="95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u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R="108585" algn="r">
                        <a:lnSpc>
                          <a:spcPts val="86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Chinese</a:t>
                      </a:r>
                      <a:r>
                        <a:rPr sz="75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ts val="865"/>
                        </a:lnSpc>
                        <a:spcBef>
                          <a:spcPts val="25"/>
                        </a:spcBef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0.24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127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34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Chinese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84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785" marR="3175">
                        <a:lnSpc>
                          <a:spcPts val="84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Dim Sum</a:t>
                      </a:r>
                      <a:r>
                        <a:rPr sz="750" spc="-5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84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0.12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94">
                <a:tc>
                  <a:txBody>
                    <a:bodyPr/>
                    <a:lstStyle/>
                    <a:p>
                      <a:pPr marL="17780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Coffee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78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3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Ramen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78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3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8419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Vegetarian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/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Vegan</a:t>
                      </a:r>
                      <a:r>
                        <a:rPr sz="800" spc="-2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78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3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Coffee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Din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77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3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Noodle</a:t>
                      </a:r>
                      <a:r>
                        <a:rPr sz="800" spc="-8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Houses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760">
                <a:tc>
                  <a:txBody>
                    <a:bodyPr/>
                    <a:lstStyle/>
                    <a:p>
                      <a:pPr marL="17780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78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Japanese</a:t>
                      </a:r>
                      <a:r>
                        <a:rPr sz="800" spc="-4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78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44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44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Seafood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844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903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Hotpot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79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9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BBQ</a:t>
                      </a:r>
                      <a:r>
                        <a:rPr sz="800" spc="-8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Joints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79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Noodle</a:t>
                      </a:r>
                      <a:r>
                        <a:rPr sz="800" spc="-8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Houses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97485" marR="3175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299">
                <a:tc>
                  <a:txBody>
                    <a:bodyPr/>
                    <a:lstStyle/>
                    <a:p>
                      <a:pPr marL="17780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5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835"/>
                        </a:lnSpc>
                        <a:spcBef>
                          <a:spcPts val="20"/>
                        </a:spcBef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254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426084" marR="3175">
                        <a:lnSpc>
                          <a:spcPts val="835"/>
                        </a:lnSpc>
                        <a:spcBef>
                          <a:spcPts val="20"/>
                        </a:spcBef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Asian</a:t>
                      </a:r>
                      <a:r>
                        <a:rPr sz="750" spc="-2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254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835"/>
                        </a:lnSpc>
                        <a:spcBef>
                          <a:spcPts val="20"/>
                        </a:spcBef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254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96619" y="5029072"/>
          <a:ext cx="8265794" cy="1441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778">
                <a:tc>
                  <a:txBody>
                    <a:bodyPr/>
                    <a:lstStyle/>
                    <a:p>
                      <a:pPr marL="17780">
                        <a:lnSpc>
                          <a:spcPts val="894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894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CHOA CHU KANG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&gt;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6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86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HOUGANG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72970" algn="r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venue</a:t>
                      </a:r>
                      <a:r>
                        <a:rPr sz="800" spc="2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953135">
                        <a:lnSpc>
                          <a:spcPts val="840"/>
                        </a:lnSpc>
                        <a:tabLst>
                          <a:tab pos="141033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venue	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58365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 Restaurants</a:t>
                      </a:r>
                      <a:r>
                        <a:rPr sz="800" spc="4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39445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r>
                        <a:rPr sz="800" spc="42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58365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r>
                        <a:rPr sz="800" spc="3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 Restaurants</a:t>
                      </a:r>
                      <a:r>
                        <a:rPr sz="800" spc="4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66620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Coffee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r>
                        <a:rPr sz="800" spc="3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Coffee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r>
                        <a:rPr sz="800" spc="42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062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61540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Noodle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Houses</a:t>
                      </a:r>
                      <a:r>
                        <a:rPr sz="800" spc="3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Asian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062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66620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Asian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spc="37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Chinese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spc="42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61540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Dessert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r>
                        <a:rPr sz="800" spc="35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37210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Dessert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r>
                        <a:rPr sz="800" spc="42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968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61540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Burger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Joints</a:t>
                      </a:r>
                      <a:r>
                        <a:rPr sz="800" spc="3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75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635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969644">
                        <a:lnSpc>
                          <a:spcPts val="875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Cafés</a:t>
                      </a:r>
                      <a:r>
                        <a:rPr sz="800" spc="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635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633">
                <a:tc>
                  <a:txBody>
                    <a:bodyPr/>
                    <a:lstStyle/>
                    <a:p>
                      <a:pPr marL="17780">
                        <a:lnSpc>
                          <a:spcPts val="7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7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Portuguese Restaurants</a:t>
                      </a:r>
                      <a:r>
                        <a:rPr sz="800" spc="42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Fish &amp;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Chips Shops</a:t>
                      </a:r>
                      <a:r>
                        <a:rPr sz="800" spc="40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6491">
                <a:tc>
                  <a:txBody>
                    <a:bodyPr/>
                    <a:lstStyle/>
                    <a:p>
                      <a:pPr marL="17780">
                        <a:lnSpc>
                          <a:spcPts val="7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62175" algn="r">
                        <a:lnSpc>
                          <a:spcPts val="7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Sandwich Places</a:t>
                      </a:r>
                      <a:r>
                        <a:rPr sz="800" spc="3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94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ts val="894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Sandwich Places</a:t>
                      </a:r>
                      <a:r>
                        <a:rPr sz="800" spc="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5823">
                <a:tc>
                  <a:txBody>
                    <a:bodyPr/>
                    <a:lstStyle/>
                    <a:p>
                      <a:pPr marL="17780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72970" algn="r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Cafés</a:t>
                      </a:r>
                      <a:r>
                        <a:rPr sz="800" spc="35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1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ts val="81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Shopping Malls</a:t>
                      </a:r>
                      <a:r>
                        <a:rPr sz="800" spc="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619" y="959485"/>
            <a:ext cx="3922395" cy="1428115"/>
          </a:xfrm>
          <a:custGeom>
            <a:avLst/>
            <a:gdLst/>
            <a:ahLst/>
            <a:cxnLst/>
            <a:rect l="l" t="t" r="r" b="b"/>
            <a:pathLst>
              <a:path w="3922395" h="1428114">
                <a:moveTo>
                  <a:pt x="0" y="1428115"/>
                </a:moveTo>
                <a:lnTo>
                  <a:pt x="3922395" y="1428115"/>
                </a:lnTo>
                <a:lnTo>
                  <a:pt x="3922395" y="0"/>
                </a:lnTo>
                <a:lnTo>
                  <a:pt x="0" y="0"/>
                </a:lnTo>
                <a:lnTo>
                  <a:pt x="0" y="1428115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2689225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4716907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6745096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0654" y="960500"/>
            <a:ext cx="3922395" cy="1427480"/>
          </a:xfrm>
          <a:custGeom>
            <a:avLst/>
            <a:gdLst/>
            <a:ahLst/>
            <a:cxnLst/>
            <a:rect l="l" t="t" r="r" b="b"/>
            <a:pathLst>
              <a:path w="3922395" h="1427480">
                <a:moveTo>
                  <a:pt x="0" y="1427479"/>
                </a:moveTo>
                <a:lnTo>
                  <a:pt x="3922395" y="1427479"/>
                </a:lnTo>
                <a:lnTo>
                  <a:pt x="3922395" y="0"/>
                </a:lnTo>
                <a:lnTo>
                  <a:pt x="0" y="0"/>
                </a:lnTo>
                <a:lnTo>
                  <a:pt x="0" y="1427479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7800" y="2701925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4729607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7800" y="6759511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1700" y="442975"/>
            <a:ext cx="30778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spc="-5" dirty="0">
                <a:latin typeface="Calibri"/>
                <a:cs typeface="Calibri"/>
              </a:rPr>
              <a:t>Final Assignment: Capstone Project: Battle of</a:t>
            </a:r>
            <a:r>
              <a:rPr sz="950" b="1" spc="40" dirty="0">
                <a:latin typeface="Calibri"/>
                <a:cs typeface="Calibri"/>
              </a:rPr>
              <a:t> </a:t>
            </a:r>
            <a:r>
              <a:rPr sz="950" b="1" spc="-5" dirty="0">
                <a:latin typeface="Calibri"/>
                <a:cs typeface="Calibri"/>
              </a:rPr>
              <a:t>Neighborhoods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938530"/>
            <a:ext cx="12541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#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Town=&lt; JURONG EAST</a:t>
            </a:r>
            <a:r>
              <a:rPr sz="800" spc="-4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1176274"/>
            <a:ext cx="8191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50"/>
              </a:lnSpc>
              <a:spcBef>
                <a:spcPts val="100"/>
              </a:spcBef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0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940"/>
              </a:lnSpc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1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940"/>
              </a:lnSpc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2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950"/>
              </a:lnSpc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3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4904" y="1057401"/>
            <a:ext cx="1200150" cy="625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2865" marR="10795" indent="838200" algn="r">
              <a:lnSpc>
                <a:spcPct val="97900"/>
              </a:lnSpc>
              <a:spcBef>
                <a:spcPts val="125"/>
              </a:spcBef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ven</a:t>
            </a:r>
            <a:r>
              <a:rPr sz="800" spc="-10" dirty="0">
                <a:solidFill>
                  <a:srgbClr val="23292D"/>
                </a:solidFill>
                <a:latin typeface="Consolas"/>
                <a:cs typeface="Consolas"/>
              </a:rPr>
              <a:t>u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e  Food</a:t>
            </a:r>
            <a:r>
              <a:rPr sz="800" spc="-9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Courts 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 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Japanese</a:t>
            </a:r>
            <a:r>
              <a:rPr sz="800" spc="-4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Restaurants 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 Chinese</a:t>
            </a:r>
            <a:r>
              <a:rPr sz="800" spc="-8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Restaurants</a:t>
            </a:r>
            <a:endParaRPr sz="800">
              <a:latin typeface="Consolas"/>
              <a:cs typeface="Consolas"/>
            </a:endParaRPr>
          </a:p>
          <a:p>
            <a:pPr marR="5080" algn="r">
              <a:lnSpc>
                <a:spcPts val="935"/>
              </a:lnSpc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Fast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Food</a:t>
            </a:r>
            <a:r>
              <a:rPr sz="800" spc="-5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Restaurants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4345" y="1063497"/>
            <a:ext cx="265430" cy="619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894"/>
              </a:lnSpc>
              <a:spcBef>
                <a:spcPts val="105"/>
              </a:spcBef>
            </a:pPr>
            <a:r>
              <a:rPr sz="750" spc="-5" dirty="0">
                <a:solidFill>
                  <a:srgbClr val="23292D"/>
                </a:solidFill>
                <a:latin typeface="Consolas"/>
                <a:cs typeface="Consolas"/>
              </a:rPr>
              <a:t>freq</a:t>
            </a:r>
            <a:endParaRPr sz="750">
              <a:latin typeface="Consolas"/>
              <a:cs typeface="Consolas"/>
            </a:endParaRPr>
          </a:p>
          <a:p>
            <a:pPr marL="14604">
              <a:lnSpc>
                <a:spcPts val="940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0.13</a:t>
            </a:r>
            <a:endParaRPr sz="800">
              <a:latin typeface="Consolas"/>
              <a:cs typeface="Consolas"/>
            </a:endParaRPr>
          </a:p>
          <a:p>
            <a:pPr marL="21590">
              <a:lnSpc>
                <a:spcPts val="940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0.13</a:t>
            </a:r>
            <a:endParaRPr sz="800">
              <a:latin typeface="Consolas"/>
              <a:cs typeface="Consolas"/>
            </a:endParaRPr>
          </a:p>
          <a:p>
            <a:pPr marL="17780">
              <a:lnSpc>
                <a:spcPts val="940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0.10</a:t>
            </a:r>
            <a:endParaRPr sz="800">
              <a:latin typeface="Consolas"/>
              <a:cs typeface="Consolas"/>
            </a:endParaRPr>
          </a:p>
          <a:p>
            <a:pPr marL="28575">
              <a:lnSpc>
                <a:spcPts val="950"/>
              </a:lnSpc>
            </a:pPr>
            <a:r>
              <a:rPr sz="800" spc="-15" dirty="0">
                <a:solidFill>
                  <a:srgbClr val="23292D"/>
                </a:solidFill>
                <a:latin typeface="Consolas"/>
                <a:cs typeface="Consolas"/>
              </a:rPr>
              <a:t>0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.08</a:t>
            </a:r>
            <a:endParaRPr sz="800">
              <a:latin typeface="Consolas"/>
              <a:cs typeface="Consola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48360" y="1692260"/>
          <a:ext cx="2036444" cy="339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489">
                <a:tc>
                  <a:txBody>
                    <a:bodyPr/>
                    <a:lstStyle/>
                    <a:p>
                      <a:pPr marL="127000">
                        <a:lnSpc>
                          <a:spcPts val="76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75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Caf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é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75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27000">
                        <a:lnSpc>
                          <a:spcPts val="82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Coffee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89">
                <a:tc>
                  <a:txBody>
                    <a:bodyPr/>
                    <a:lstStyle/>
                    <a:p>
                      <a:pPr marL="127000">
                        <a:lnSpc>
                          <a:spcPts val="77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r">
                        <a:lnSpc>
                          <a:spcPts val="77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Din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77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01700" y="2009901"/>
            <a:ext cx="1541780" cy="386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165" indent="-164465">
              <a:lnSpc>
                <a:spcPts val="950"/>
              </a:lnSpc>
              <a:spcBef>
                <a:spcPts val="105"/>
              </a:spcBef>
              <a:buAutoNum type="arabicPlain" startAt="7"/>
              <a:tabLst>
                <a:tab pos="17780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Chinese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Breakfast</a:t>
            </a:r>
            <a:r>
              <a:rPr sz="800" spc="-6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Places</a:t>
            </a:r>
            <a:endParaRPr sz="800">
              <a:latin typeface="Consolas"/>
              <a:cs typeface="Consolas"/>
            </a:endParaRPr>
          </a:p>
          <a:p>
            <a:pPr marL="572135" indent="-559435">
              <a:lnSpc>
                <a:spcPts val="935"/>
              </a:lnSpc>
              <a:buAutoNum type="arabicPlain" startAt="7"/>
              <a:tabLst>
                <a:tab pos="572135" algn="l"/>
                <a:tab pos="57277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Ramen</a:t>
            </a:r>
            <a:r>
              <a:rPr sz="800" spc="-5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Restaurants</a:t>
            </a:r>
            <a:endParaRPr sz="800">
              <a:latin typeface="Consolas"/>
              <a:cs typeface="Consolas"/>
            </a:endParaRPr>
          </a:p>
          <a:p>
            <a:pPr marL="800735" indent="-788035">
              <a:lnSpc>
                <a:spcPts val="950"/>
              </a:lnSpc>
              <a:buAutoNum type="arabicPlain" startAt="7"/>
              <a:tabLst>
                <a:tab pos="800735" algn="l"/>
                <a:tab pos="80137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Noodle</a:t>
            </a:r>
            <a:r>
              <a:rPr sz="800" spc="-6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Houses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9205" y="2009901"/>
            <a:ext cx="257810" cy="386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50"/>
              </a:lnSpc>
              <a:spcBef>
                <a:spcPts val="105"/>
              </a:spcBef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0.03</a:t>
            </a:r>
            <a:endParaRPr sz="800">
              <a:latin typeface="Consolas"/>
              <a:cs typeface="Consolas"/>
            </a:endParaRPr>
          </a:p>
          <a:p>
            <a:pPr marL="15875">
              <a:lnSpc>
                <a:spcPts val="935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0.03</a:t>
            </a:r>
            <a:endParaRPr sz="800">
              <a:latin typeface="Consolas"/>
              <a:cs typeface="Consolas"/>
            </a:endParaRPr>
          </a:p>
          <a:p>
            <a:pPr marL="22225">
              <a:lnSpc>
                <a:spcPts val="950"/>
              </a:lnSpc>
            </a:pPr>
            <a:r>
              <a:rPr sz="800" spc="-15" dirty="0">
                <a:solidFill>
                  <a:srgbClr val="23292D"/>
                </a:solidFill>
                <a:latin typeface="Consolas"/>
                <a:cs typeface="Consolas"/>
              </a:rPr>
              <a:t>0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.</a:t>
            </a:r>
            <a:r>
              <a:rPr sz="800" spc="-10" dirty="0">
                <a:solidFill>
                  <a:srgbClr val="23292D"/>
                </a:solidFill>
                <a:latin typeface="Consolas"/>
                <a:cs typeface="Consolas"/>
              </a:rPr>
              <a:t>0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3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5989" y="949198"/>
            <a:ext cx="1538605" cy="25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10"/>
              </a:lnSpc>
              <a:spcBef>
                <a:spcPts val="100"/>
              </a:spcBef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# Town=&lt;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MARINE PARADE</a:t>
            </a:r>
            <a:r>
              <a:rPr sz="800" spc="-3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L="965200">
              <a:lnSpc>
                <a:spcPts val="910"/>
              </a:lnSpc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venue</a:t>
            </a:r>
            <a:r>
              <a:rPr sz="800" spc="-6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freq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45989" y="1188465"/>
            <a:ext cx="1263650" cy="121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indent="-507365">
              <a:lnSpc>
                <a:spcPts val="950"/>
              </a:lnSpc>
              <a:spcBef>
                <a:spcPts val="100"/>
              </a:spcBef>
              <a:buAutoNum type="arabicPlain"/>
              <a:tabLst>
                <a:tab pos="520065" algn="l"/>
                <a:tab pos="52070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Noodle</a:t>
            </a:r>
            <a:r>
              <a:rPr sz="800" spc="-6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Houses</a:t>
            </a:r>
            <a:endParaRPr sz="800">
              <a:latin typeface="Consolas"/>
              <a:cs typeface="Consolas"/>
            </a:endParaRPr>
          </a:p>
          <a:p>
            <a:pPr marL="177165" indent="-164465">
              <a:lnSpc>
                <a:spcPts val="940"/>
              </a:lnSpc>
              <a:buAutoNum type="arabicPlain"/>
              <a:tabLst>
                <a:tab pos="17780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Chinese</a:t>
            </a:r>
            <a:r>
              <a:rPr sz="800" spc="-8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Restaurants</a:t>
            </a:r>
            <a:endParaRPr sz="800">
              <a:latin typeface="Consolas"/>
              <a:cs typeface="Consolas"/>
            </a:endParaRPr>
          </a:p>
          <a:p>
            <a:pPr marL="177165" indent="-164465">
              <a:lnSpc>
                <a:spcPts val="940"/>
              </a:lnSpc>
              <a:buAutoNum type="arabicPlain"/>
              <a:tabLst>
                <a:tab pos="17780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Seafood</a:t>
            </a:r>
            <a:r>
              <a:rPr sz="800" spc="-8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Restaurants</a:t>
            </a:r>
            <a:endParaRPr sz="800">
              <a:latin typeface="Consolas"/>
              <a:cs typeface="Consolas"/>
            </a:endParaRPr>
          </a:p>
          <a:p>
            <a:pPr marL="291465" indent="-278765">
              <a:lnSpc>
                <a:spcPts val="935"/>
              </a:lnSpc>
              <a:buAutoNum type="arabicPlain"/>
              <a:tabLst>
                <a:tab pos="291465" algn="l"/>
                <a:tab pos="29210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Asian</a:t>
            </a:r>
            <a:r>
              <a:rPr sz="800" spc="-5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Restaurants</a:t>
            </a:r>
            <a:endParaRPr sz="800">
              <a:latin typeface="Consolas"/>
              <a:cs typeface="Consolas"/>
            </a:endParaRPr>
          </a:p>
          <a:p>
            <a:pPr marL="685800" indent="-673100">
              <a:lnSpc>
                <a:spcPts val="935"/>
              </a:lnSpc>
              <a:buAutoNum type="arabicPlain"/>
              <a:tabLst>
                <a:tab pos="685800" algn="l"/>
                <a:tab pos="686435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BBQ</a:t>
            </a:r>
            <a:r>
              <a:rPr sz="800" spc="-8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Joints</a:t>
            </a:r>
            <a:endParaRPr sz="800">
              <a:latin typeface="Consolas"/>
              <a:cs typeface="Consolas"/>
            </a:endParaRPr>
          </a:p>
          <a:p>
            <a:pPr marL="1003300" indent="-990600">
              <a:lnSpc>
                <a:spcPts val="935"/>
              </a:lnSpc>
              <a:buAutoNum type="arabicPlain"/>
              <a:tabLst>
                <a:tab pos="1002665" algn="l"/>
                <a:tab pos="100330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Bars</a:t>
            </a:r>
            <a:endParaRPr sz="800">
              <a:latin typeface="Consolas"/>
              <a:cs typeface="Consolas"/>
            </a:endParaRPr>
          </a:p>
          <a:p>
            <a:pPr marL="177165" indent="-164465">
              <a:lnSpc>
                <a:spcPts val="935"/>
              </a:lnSpc>
              <a:buAutoNum type="arabicPlain"/>
              <a:tabLst>
                <a:tab pos="17780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Dim Sum</a:t>
            </a:r>
            <a:r>
              <a:rPr sz="800" spc="-7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Restaurants</a:t>
            </a:r>
            <a:endParaRPr sz="800">
              <a:latin typeface="Consolas"/>
              <a:cs typeface="Consolas"/>
            </a:endParaRPr>
          </a:p>
          <a:p>
            <a:pPr marL="355600" indent="-342900">
              <a:lnSpc>
                <a:spcPts val="935"/>
              </a:lnSpc>
              <a:buAutoNum type="arabicPlain"/>
              <a:tabLst>
                <a:tab pos="354965" algn="l"/>
                <a:tab pos="35560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Thai</a:t>
            </a:r>
            <a:r>
              <a:rPr sz="800" spc="-5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Restaurants</a:t>
            </a:r>
            <a:endParaRPr sz="800">
              <a:latin typeface="Consolas"/>
              <a:cs typeface="Consolas"/>
            </a:endParaRPr>
          </a:p>
          <a:p>
            <a:pPr marL="520065" indent="-507365">
              <a:lnSpc>
                <a:spcPts val="935"/>
              </a:lnSpc>
              <a:buAutoNum type="arabicPlain"/>
              <a:tabLst>
                <a:tab pos="520065" algn="l"/>
                <a:tab pos="52070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Dessert</a:t>
            </a:r>
            <a:r>
              <a:rPr sz="800" spc="-8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Shops</a:t>
            </a:r>
            <a:endParaRPr sz="800">
              <a:latin typeface="Consolas"/>
              <a:cs typeface="Consolas"/>
            </a:endParaRPr>
          </a:p>
          <a:p>
            <a:pPr marL="571500" indent="-558800">
              <a:lnSpc>
                <a:spcPts val="950"/>
              </a:lnSpc>
              <a:buAutoNum type="arabicPlain"/>
              <a:tabLst>
                <a:tab pos="571500" algn="l"/>
                <a:tab pos="572135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Coffee</a:t>
            </a:r>
            <a:r>
              <a:rPr sz="800" spc="-9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Shops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79489" y="1188465"/>
            <a:ext cx="263525" cy="121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950"/>
              </a:lnSpc>
              <a:spcBef>
                <a:spcPts val="100"/>
              </a:spcBef>
            </a:pPr>
            <a:r>
              <a:rPr sz="800" spc="-15" dirty="0">
                <a:solidFill>
                  <a:srgbClr val="23292D"/>
                </a:solidFill>
                <a:latin typeface="Consolas"/>
                <a:cs typeface="Consolas"/>
              </a:rPr>
              <a:t>0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.</a:t>
            </a:r>
            <a:r>
              <a:rPr sz="800" spc="-10" dirty="0">
                <a:solidFill>
                  <a:srgbClr val="23292D"/>
                </a:solidFill>
                <a:latin typeface="Consolas"/>
                <a:cs typeface="Consolas"/>
              </a:rPr>
              <a:t>2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9</a:t>
            </a:r>
            <a:endParaRPr sz="800">
              <a:latin typeface="Consolas"/>
              <a:cs typeface="Consolas"/>
            </a:endParaRPr>
          </a:p>
          <a:p>
            <a:pPr marL="15875">
              <a:lnSpc>
                <a:spcPts val="940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0.14</a:t>
            </a:r>
            <a:endParaRPr sz="800">
              <a:latin typeface="Consolas"/>
              <a:cs typeface="Consolas"/>
            </a:endParaRPr>
          </a:p>
          <a:p>
            <a:pPr marL="15875">
              <a:lnSpc>
                <a:spcPts val="940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0.10</a:t>
            </a:r>
            <a:endParaRPr sz="800">
              <a:latin typeface="Consolas"/>
              <a:cs typeface="Consolas"/>
            </a:endParaRPr>
          </a:p>
          <a:p>
            <a:pPr marL="19050">
              <a:lnSpc>
                <a:spcPts val="935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0.10</a:t>
            </a:r>
            <a:endParaRPr sz="800">
              <a:latin typeface="Consolas"/>
              <a:cs typeface="Consolas"/>
            </a:endParaRPr>
          </a:p>
          <a:p>
            <a:pPr marL="24130">
              <a:lnSpc>
                <a:spcPts val="950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0.05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ts val="894"/>
              </a:lnSpc>
              <a:spcBef>
                <a:spcPts val="30"/>
              </a:spcBef>
            </a:pPr>
            <a:r>
              <a:rPr sz="750" spc="-5" dirty="0">
                <a:solidFill>
                  <a:srgbClr val="23292D"/>
                </a:solidFill>
                <a:latin typeface="Consolas"/>
                <a:cs typeface="Consolas"/>
              </a:rPr>
              <a:t>0.05</a:t>
            </a:r>
            <a:endParaRPr sz="750">
              <a:latin typeface="Consolas"/>
              <a:cs typeface="Consolas"/>
            </a:endParaRPr>
          </a:p>
          <a:p>
            <a:pPr marL="15875">
              <a:lnSpc>
                <a:spcPts val="940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0.05</a:t>
            </a:r>
            <a:endParaRPr sz="800">
              <a:latin typeface="Consolas"/>
              <a:cs typeface="Consolas"/>
            </a:endParaRPr>
          </a:p>
          <a:p>
            <a:pPr marL="26670">
              <a:lnSpc>
                <a:spcPts val="935"/>
              </a:lnSpc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0.</a:t>
            </a:r>
            <a:r>
              <a:rPr sz="800" spc="-15" dirty="0">
                <a:solidFill>
                  <a:srgbClr val="23292D"/>
                </a:solidFill>
                <a:latin typeface="Consolas"/>
                <a:cs typeface="Consolas"/>
              </a:rPr>
              <a:t>0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5</a:t>
            </a:r>
            <a:endParaRPr sz="800">
              <a:latin typeface="Consolas"/>
              <a:cs typeface="Consolas"/>
            </a:endParaRPr>
          </a:p>
          <a:p>
            <a:pPr marL="25400">
              <a:lnSpc>
                <a:spcPts val="935"/>
              </a:lnSpc>
            </a:pPr>
            <a:r>
              <a:rPr sz="800" spc="-15" dirty="0">
                <a:solidFill>
                  <a:srgbClr val="23292D"/>
                </a:solidFill>
                <a:latin typeface="Consolas"/>
                <a:cs typeface="Consolas"/>
              </a:rPr>
              <a:t>0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.</a:t>
            </a:r>
            <a:r>
              <a:rPr sz="800" spc="-10" dirty="0">
                <a:solidFill>
                  <a:srgbClr val="23292D"/>
                </a:solidFill>
                <a:latin typeface="Consolas"/>
                <a:cs typeface="Consolas"/>
              </a:rPr>
              <a:t>0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5</a:t>
            </a:r>
            <a:endParaRPr sz="800">
              <a:latin typeface="Consolas"/>
              <a:cs typeface="Consolas"/>
            </a:endParaRPr>
          </a:p>
          <a:p>
            <a:pPr marL="20955">
              <a:lnSpc>
                <a:spcPts val="950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0.05</a:t>
            </a:r>
            <a:endParaRPr sz="800">
              <a:latin typeface="Consolas"/>
              <a:cs typeface="Consola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96619" y="3001645"/>
          <a:ext cx="8265794" cy="1426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032">
                <a:tc>
                  <a:txBody>
                    <a:bodyPr/>
                    <a:lstStyle/>
                    <a:p>
                      <a:pPr marL="17780">
                        <a:lnSpc>
                          <a:spcPts val="894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894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JURONG WEST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6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86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PASIR RIS</a:t>
                      </a:r>
                      <a:r>
                        <a:rPr sz="800" spc="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72970" algn="r">
                        <a:lnSpc>
                          <a:spcPts val="77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venue</a:t>
                      </a:r>
                      <a:r>
                        <a:rPr sz="800" spc="2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3901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venue</a:t>
                      </a:r>
                      <a:r>
                        <a:rPr sz="800" spc="26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7780">
                        <a:lnSpc>
                          <a:spcPts val="77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59000" algn="r">
                        <a:lnSpc>
                          <a:spcPts val="77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 Restaurants</a:t>
                      </a:r>
                      <a:r>
                        <a:rPr sz="800" spc="39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 Restaurants</a:t>
                      </a:r>
                      <a:r>
                        <a:rPr sz="800" spc="42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34">
                <a:tc>
                  <a:txBody>
                    <a:bodyPr/>
                    <a:lstStyle/>
                    <a:p>
                      <a:pPr marL="17780">
                        <a:lnSpc>
                          <a:spcPts val="77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57095" algn="r">
                        <a:lnSpc>
                          <a:spcPts val="77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Chinese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spc="36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22500" algn="r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r>
                        <a:rPr sz="800" spc="3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65350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Asian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spc="38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16785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Coffee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r>
                        <a:rPr sz="800" spc="3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65350" algn="r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Japanese Restaurants</a:t>
                      </a:r>
                      <a:r>
                        <a:rPr sz="800" spc="4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14880" algn="r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Sandwich Places</a:t>
                      </a:r>
                      <a:r>
                        <a:rPr sz="800" spc="40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58365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r>
                        <a:rPr sz="800" spc="3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Hong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Kong Restaurants</a:t>
                      </a:r>
                      <a:r>
                        <a:rPr sz="800" spc="4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72970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Cafés</a:t>
                      </a:r>
                      <a:r>
                        <a:rPr sz="800" spc="35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11705" algn="r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Bakeries</a:t>
                      </a:r>
                      <a:r>
                        <a:rPr sz="800" spc="38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998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66620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Wings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Joints</a:t>
                      </a:r>
                      <a:r>
                        <a:rPr sz="800" spc="36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19325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Asian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spc="37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8999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63445" algn="r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Sandwich Places</a:t>
                      </a:r>
                      <a:r>
                        <a:rPr sz="800" spc="40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2123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Italian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spc="36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159000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Hong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Kong Restaurants</a:t>
                      </a:r>
                      <a:r>
                        <a:rPr sz="800" spc="39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19325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Sushi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spc="37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5076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Indonesian Restaurants</a:t>
                      </a:r>
                      <a:r>
                        <a:rPr sz="800" spc="42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0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22500" algn="r">
                        <a:lnSpc>
                          <a:spcPts val="80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spc="3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96619" y="5017261"/>
          <a:ext cx="8266428" cy="144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91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509">
                <a:tc gridSpan="2">
                  <a:txBody>
                    <a:bodyPr/>
                    <a:lstStyle/>
                    <a:p>
                      <a:pPr marL="17780">
                        <a:lnSpc>
                          <a:spcPts val="919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 Town=&lt;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KALLANG/WHAMPOA</a:t>
                      </a:r>
                      <a:r>
                        <a:rPr sz="800" spc="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970280">
                        <a:lnSpc>
                          <a:spcPts val="919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venue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254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3810" marB="0">
                    <a:solidFill>
                      <a:srgbClr val="F6F8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905">
                        <a:lnSpc>
                          <a:spcPts val="950"/>
                        </a:lnSpc>
                        <a:spcBef>
                          <a:spcPts val="30"/>
                        </a:spcBef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PUNGGOL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064260">
                        <a:lnSpc>
                          <a:spcPts val="930"/>
                        </a:lnSpc>
                        <a:tabLst>
                          <a:tab pos="1521460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venue	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381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63">
                <a:tc>
                  <a:txBody>
                    <a:bodyPr/>
                    <a:lstStyle/>
                    <a:p>
                      <a:pPr marL="17780">
                        <a:lnSpc>
                          <a:spcPts val="755"/>
                        </a:lnSpc>
                        <a:tabLst>
                          <a:tab pos="63944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	Food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75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0.20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819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819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75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819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0.16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  <a:tabLst>
                          <a:tab pos="52514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	Noodle</a:t>
                      </a:r>
                      <a:r>
                        <a:rPr sz="800" spc="-4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Houses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83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83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Seafood</a:t>
                      </a:r>
                      <a:r>
                        <a:rPr sz="75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83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0.08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09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  <a:tabLst>
                          <a:tab pos="57721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	Snack</a:t>
                      </a:r>
                      <a:r>
                        <a:rPr sz="800" spc="-4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Places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83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83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Food</a:t>
                      </a:r>
                      <a:r>
                        <a:rPr sz="750" spc="-3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83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0.08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084">
                <a:tc>
                  <a:txBody>
                    <a:bodyPr/>
                    <a:lstStyle/>
                    <a:p>
                      <a:pPr marL="17780">
                        <a:lnSpc>
                          <a:spcPts val="780"/>
                        </a:lnSpc>
                        <a:tabLst>
                          <a:tab pos="69151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	BBQ</a:t>
                      </a:r>
                      <a:r>
                        <a:rPr sz="800" spc="-4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Joints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78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Caf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é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84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0.08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088">
                <a:tc>
                  <a:txBody>
                    <a:bodyPr/>
                    <a:lstStyle/>
                    <a:p>
                      <a:pPr marL="17780">
                        <a:lnSpc>
                          <a:spcPts val="78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 Chinese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78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844"/>
                        </a:lnSpc>
                        <a:spcBef>
                          <a:spcPts val="15"/>
                        </a:spcBef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1905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844"/>
                        </a:lnSpc>
                        <a:spcBef>
                          <a:spcPts val="15"/>
                        </a:spcBef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Soup</a:t>
                      </a:r>
                      <a:r>
                        <a:rPr sz="75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Places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1905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844"/>
                        </a:lnSpc>
                        <a:spcBef>
                          <a:spcPts val="15"/>
                        </a:spcBef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1905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5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 Seafood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75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83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83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Ramen</a:t>
                      </a:r>
                      <a:r>
                        <a:rPr sz="750" spc="-6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83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marL="17780">
                        <a:lnSpc>
                          <a:spcPts val="755"/>
                        </a:lnSpc>
                        <a:tabLst>
                          <a:tab pos="63944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	Soup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Places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75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83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83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Sandwich</a:t>
                      </a:r>
                      <a:r>
                        <a:rPr sz="750" spc="-7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Places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83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279">
                <a:tc>
                  <a:txBody>
                    <a:bodyPr/>
                    <a:lstStyle/>
                    <a:p>
                      <a:pPr marL="17780">
                        <a:lnSpc>
                          <a:spcPts val="765"/>
                        </a:lnSpc>
                        <a:tabLst>
                          <a:tab pos="360680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	Thai</a:t>
                      </a:r>
                      <a:r>
                        <a:rPr sz="800" spc="-4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76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88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88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Comfort Food</a:t>
                      </a:r>
                      <a:r>
                        <a:rPr sz="750" spc="-3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ts val="88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988">
                <a:tc>
                  <a:txBody>
                    <a:bodyPr/>
                    <a:lstStyle/>
                    <a:p>
                      <a:pPr marL="17780">
                        <a:lnSpc>
                          <a:spcPts val="685"/>
                        </a:lnSpc>
                        <a:tabLst>
                          <a:tab pos="246379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	Indian</a:t>
                      </a:r>
                      <a:r>
                        <a:rPr sz="800" spc="-4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68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76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76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Coffee</a:t>
                      </a:r>
                      <a:r>
                        <a:rPr sz="75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76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087">
                <a:tc>
                  <a:txBody>
                    <a:bodyPr/>
                    <a:lstStyle/>
                    <a:p>
                      <a:pPr marL="17780">
                        <a:lnSpc>
                          <a:spcPts val="76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 Italian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76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83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83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Chinese</a:t>
                      </a:r>
                      <a:r>
                        <a:rPr sz="75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83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689225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4716907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6757873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0654" y="960374"/>
            <a:ext cx="3922395" cy="1427480"/>
          </a:xfrm>
          <a:custGeom>
            <a:avLst/>
            <a:gdLst/>
            <a:ahLst/>
            <a:cxnLst/>
            <a:rect l="l" t="t" r="r" b="b"/>
            <a:pathLst>
              <a:path w="3922395" h="1427480">
                <a:moveTo>
                  <a:pt x="0" y="1427479"/>
                </a:moveTo>
                <a:lnTo>
                  <a:pt x="3922395" y="1427479"/>
                </a:lnTo>
                <a:lnTo>
                  <a:pt x="3922395" y="0"/>
                </a:lnTo>
                <a:lnTo>
                  <a:pt x="0" y="0"/>
                </a:lnTo>
                <a:lnTo>
                  <a:pt x="0" y="1427479"/>
                </a:lnTo>
                <a:close/>
              </a:path>
            </a:pathLst>
          </a:custGeom>
          <a:solidFill>
            <a:srgbClr val="F6F8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7800" y="2699766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7800" y="4723765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7800" y="6762254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1700" y="442975"/>
            <a:ext cx="307784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b="1" spc="-5" dirty="0">
                <a:latin typeface="Calibri"/>
                <a:cs typeface="Calibri"/>
              </a:rPr>
              <a:t>Final Assignment: Capstone Project: Battle of</a:t>
            </a:r>
            <a:r>
              <a:rPr sz="950" b="1" spc="40" dirty="0">
                <a:latin typeface="Calibri"/>
                <a:cs typeface="Calibri"/>
              </a:rPr>
              <a:t> </a:t>
            </a:r>
            <a:r>
              <a:rPr sz="950" b="1" spc="-5" dirty="0">
                <a:latin typeface="Calibri"/>
                <a:cs typeface="Calibri"/>
              </a:rPr>
              <a:t>Neighborhoods</a:t>
            </a:r>
            <a:endParaRPr sz="95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96619" y="959485"/>
          <a:ext cx="3959224" cy="1428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4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509">
                <a:tc gridSpan="3">
                  <a:txBody>
                    <a:bodyPr/>
                    <a:lstStyle/>
                    <a:p>
                      <a:pPr marL="17780">
                        <a:lnSpc>
                          <a:spcPts val="90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QUEENSTOWN</a:t>
                      </a:r>
                      <a:r>
                        <a:rPr sz="800" spc="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u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825"/>
                        </a:lnSpc>
                      </a:pPr>
                      <a:r>
                        <a:rPr sz="800" spc="-2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7780" marR="30480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Chinese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825"/>
                        </a:lnSpc>
                      </a:pPr>
                      <a:r>
                        <a:rPr sz="800" spc="-2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0.38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861">
                <a:tc>
                  <a:txBody>
                    <a:bodyPr/>
                    <a:lstStyle/>
                    <a:p>
                      <a:pPr marL="17780" marR="30480">
                        <a:lnSpc>
                          <a:spcPts val="81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7780" marR="30480">
                        <a:lnSpc>
                          <a:spcPts val="9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7780" marR="30480">
                        <a:lnSpc>
                          <a:spcPts val="9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7780" marR="30480">
                        <a:lnSpc>
                          <a:spcPts val="9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7780" marR="30480">
                        <a:lnSpc>
                          <a:spcPts val="9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7780" marR="30480">
                        <a:lnSpc>
                          <a:spcPts val="9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7780">
                        <a:lnSpc>
                          <a:spcPts val="94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 Mode   8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7780" marR="30480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751840">
                        <a:lnSpc>
                          <a:spcPts val="81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97485" marR="69215" indent="228600" algn="r">
                        <a:lnSpc>
                          <a:spcPts val="940"/>
                        </a:lnSpc>
                        <a:spcBef>
                          <a:spcPts val="40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Thai</a:t>
                      </a:r>
                      <a:r>
                        <a:rPr sz="800" spc="-7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Italian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Malay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American</a:t>
                      </a:r>
                      <a:r>
                        <a:rPr sz="800" spc="-4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Macanese</a:t>
                      </a:r>
                      <a:r>
                        <a:rPr sz="800" spc="-4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26670">
                        <a:lnSpc>
                          <a:spcPts val="8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rn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European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259715" marR="68580" algn="r">
                        <a:lnSpc>
                          <a:spcPts val="940"/>
                        </a:lnSpc>
                        <a:spcBef>
                          <a:spcPts val="35"/>
                        </a:spcBef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Miscellaneous</a:t>
                      </a:r>
                      <a:r>
                        <a:rPr sz="800" spc="-4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Mexican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815"/>
                        </a:lnSpc>
                      </a:pPr>
                      <a:r>
                        <a:rPr sz="800" spc="-2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0.25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32384">
                        <a:lnSpc>
                          <a:spcPts val="94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0.12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33655">
                        <a:lnSpc>
                          <a:spcPts val="9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0.12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24765">
                        <a:lnSpc>
                          <a:spcPts val="9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0.12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27940">
                        <a:lnSpc>
                          <a:spcPts val="9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27940">
                        <a:lnSpc>
                          <a:spcPts val="9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24130">
                        <a:lnSpc>
                          <a:spcPts val="9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34290">
                        <a:lnSpc>
                          <a:spcPts val="9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33655">
                        <a:lnSpc>
                          <a:spcPts val="88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258689" y="929995"/>
            <a:ext cx="1303655" cy="28765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#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Town=&lt; SERANGOON</a:t>
            </a:r>
            <a:r>
              <a:rPr sz="800" spc="-2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&gt;</a:t>
            </a:r>
            <a:endParaRPr sz="8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70"/>
              </a:spcBef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ven</a:t>
            </a:r>
            <a:r>
              <a:rPr sz="800" spc="-10" dirty="0">
                <a:solidFill>
                  <a:srgbClr val="23292D"/>
                </a:solidFill>
                <a:latin typeface="Consolas"/>
                <a:cs typeface="Consolas"/>
              </a:rPr>
              <a:t>u</a:t>
            </a: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e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9432" y="1075690"/>
            <a:ext cx="309880" cy="4991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360">
              <a:lnSpc>
                <a:spcPts val="894"/>
              </a:lnSpc>
              <a:spcBef>
                <a:spcPts val="105"/>
              </a:spcBef>
            </a:pPr>
            <a:r>
              <a:rPr sz="750" dirty="0">
                <a:solidFill>
                  <a:srgbClr val="23292D"/>
                </a:solidFill>
                <a:latin typeface="Consolas"/>
                <a:cs typeface="Consolas"/>
              </a:rPr>
              <a:t>f</a:t>
            </a:r>
            <a:r>
              <a:rPr sz="750" spc="-10" dirty="0">
                <a:solidFill>
                  <a:srgbClr val="23292D"/>
                </a:solidFill>
                <a:latin typeface="Consolas"/>
                <a:cs typeface="Consolas"/>
              </a:rPr>
              <a:t>re</a:t>
            </a:r>
            <a:r>
              <a:rPr sz="750" dirty="0">
                <a:solidFill>
                  <a:srgbClr val="23292D"/>
                </a:solidFill>
                <a:latin typeface="Consolas"/>
                <a:cs typeface="Consolas"/>
              </a:rPr>
              <a:t>q</a:t>
            </a:r>
            <a:endParaRPr sz="750">
              <a:latin typeface="Consolas"/>
              <a:cs typeface="Consolas"/>
            </a:endParaRPr>
          </a:p>
          <a:p>
            <a:pPr marL="68580">
              <a:lnSpc>
                <a:spcPts val="955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0.14</a:t>
            </a:r>
            <a:endParaRPr sz="800">
              <a:latin typeface="Consolas"/>
              <a:cs typeface="Consolas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23292D"/>
                </a:solidFill>
                <a:latin typeface="Consolas"/>
                <a:cs typeface="Consolas"/>
              </a:rPr>
              <a:t>0.10</a:t>
            </a:r>
            <a:endParaRPr sz="7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750" dirty="0">
                <a:solidFill>
                  <a:srgbClr val="23292D"/>
                </a:solidFill>
                <a:latin typeface="Consolas"/>
                <a:cs typeface="Consolas"/>
              </a:rPr>
              <a:t>0.10</a:t>
            </a:r>
            <a:endParaRPr sz="7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58689" y="1188465"/>
            <a:ext cx="1351280" cy="1217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indent="-16446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65100" algn="l"/>
              </a:tabLst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Fast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Food</a:t>
            </a:r>
            <a:r>
              <a:rPr sz="800" spc="-5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Restaurants</a:t>
            </a:r>
            <a:endParaRPr sz="800">
              <a:latin typeface="Consolas"/>
              <a:cs typeface="Consolas"/>
            </a:endParaRPr>
          </a:p>
          <a:p>
            <a:pPr marL="673100" indent="-673100">
              <a:lnSpc>
                <a:spcPct val="100000"/>
              </a:lnSpc>
              <a:spcBef>
                <a:spcPts val="40"/>
              </a:spcBef>
              <a:buAutoNum type="arabicPlain"/>
              <a:tabLst>
                <a:tab pos="673100" algn="l"/>
                <a:tab pos="673735" algn="l"/>
              </a:tabLst>
            </a:pPr>
            <a:r>
              <a:rPr sz="750" spc="-5" dirty="0">
                <a:solidFill>
                  <a:srgbClr val="23292D"/>
                </a:solidFill>
                <a:latin typeface="Consolas"/>
                <a:cs typeface="Consolas"/>
              </a:rPr>
              <a:t>Coffee</a:t>
            </a:r>
            <a:r>
              <a:rPr sz="750" spc="-4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750" spc="-5" dirty="0">
                <a:solidFill>
                  <a:srgbClr val="23292D"/>
                </a:solidFill>
                <a:latin typeface="Consolas"/>
                <a:cs typeface="Consolas"/>
              </a:rPr>
              <a:t>Shops</a:t>
            </a:r>
            <a:endParaRPr sz="750">
              <a:latin typeface="Consolas"/>
              <a:cs typeface="Consolas"/>
            </a:endParaRPr>
          </a:p>
          <a:p>
            <a:pPr marR="66675">
              <a:lnSpc>
                <a:spcPct val="104000"/>
              </a:lnSpc>
              <a:buAutoNum type="arabicPlain"/>
              <a:tabLst>
                <a:tab pos="227965" algn="l"/>
                <a:tab pos="228600" algn="l"/>
              </a:tabLst>
            </a:pPr>
            <a:r>
              <a:rPr sz="750" spc="-5" dirty="0">
                <a:solidFill>
                  <a:srgbClr val="23292D"/>
                </a:solidFill>
                <a:latin typeface="Consolas"/>
                <a:cs typeface="Consolas"/>
              </a:rPr>
              <a:t>Japanese Restaurants  </a:t>
            </a:r>
            <a:r>
              <a:rPr sz="750" dirty="0">
                <a:solidFill>
                  <a:srgbClr val="23292D"/>
                </a:solidFill>
                <a:latin typeface="Consolas"/>
                <a:cs typeface="Consolas"/>
              </a:rPr>
              <a:t> 3</a:t>
            </a:r>
            <a:endParaRPr sz="750">
              <a:latin typeface="Consolas"/>
              <a:cs typeface="Consolas"/>
            </a:endParaRPr>
          </a:p>
          <a:p>
            <a:pPr>
              <a:lnSpc>
                <a:spcPts val="919"/>
              </a:lnSpc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4</a:t>
            </a:r>
            <a:endParaRPr sz="800">
              <a:latin typeface="Consolas"/>
              <a:cs typeface="Consolas"/>
            </a:endParaRPr>
          </a:p>
          <a:p>
            <a:pPr>
              <a:lnSpc>
                <a:spcPts val="950"/>
              </a:lnSpc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5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750" dirty="0">
                <a:solidFill>
                  <a:srgbClr val="23292D"/>
                </a:solidFill>
                <a:latin typeface="Consolas"/>
                <a:cs typeface="Consolas"/>
              </a:rPr>
              <a:t>6</a:t>
            </a:r>
            <a:endParaRPr sz="750">
              <a:latin typeface="Consolas"/>
              <a:cs typeface="Consolas"/>
            </a:endParaRPr>
          </a:p>
          <a:p>
            <a:pPr>
              <a:lnSpc>
                <a:spcPts val="885"/>
              </a:lnSpc>
              <a:spcBef>
                <a:spcPts val="35"/>
              </a:spcBef>
            </a:pPr>
            <a:r>
              <a:rPr sz="750" dirty="0">
                <a:solidFill>
                  <a:srgbClr val="23292D"/>
                </a:solidFill>
                <a:latin typeface="Consolas"/>
                <a:cs typeface="Consolas"/>
              </a:rPr>
              <a:t>7</a:t>
            </a:r>
            <a:endParaRPr sz="750">
              <a:latin typeface="Consolas"/>
              <a:cs typeface="Consolas"/>
            </a:endParaRPr>
          </a:p>
          <a:p>
            <a:pPr>
              <a:lnSpc>
                <a:spcPts val="935"/>
              </a:lnSpc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8</a:t>
            </a:r>
            <a:endParaRPr sz="800">
              <a:latin typeface="Consolas"/>
              <a:cs typeface="Consolas"/>
            </a:endParaRPr>
          </a:p>
          <a:p>
            <a:pPr>
              <a:lnSpc>
                <a:spcPts val="950"/>
              </a:lnSpc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9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37580" y="1552702"/>
            <a:ext cx="1407795" cy="85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335" algn="ctr">
              <a:lnSpc>
                <a:spcPts val="885"/>
              </a:lnSpc>
              <a:spcBef>
                <a:spcPts val="105"/>
              </a:spcBef>
            </a:pPr>
            <a:r>
              <a:rPr sz="750" spc="-5" dirty="0">
                <a:solidFill>
                  <a:srgbClr val="23292D"/>
                </a:solidFill>
                <a:latin typeface="Consolas"/>
                <a:cs typeface="Consolas"/>
              </a:rPr>
              <a:t>Indian Restaurants</a:t>
            </a:r>
            <a:r>
              <a:rPr sz="750" spc="38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750" spc="-5" dirty="0">
                <a:solidFill>
                  <a:srgbClr val="23292D"/>
                </a:solidFill>
                <a:latin typeface="Consolas"/>
                <a:cs typeface="Consolas"/>
              </a:rPr>
              <a:t>0.05</a:t>
            </a:r>
            <a:endParaRPr sz="750">
              <a:latin typeface="Consolas"/>
              <a:cs typeface="Consolas"/>
            </a:endParaRPr>
          </a:p>
          <a:p>
            <a:pPr marL="775335">
              <a:lnSpc>
                <a:spcPts val="935"/>
              </a:lnSpc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Cafés</a:t>
            </a:r>
            <a:r>
              <a:rPr sz="800" spc="36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750" spc="-5" dirty="0">
                <a:solidFill>
                  <a:srgbClr val="23292D"/>
                </a:solidFill>
                <a:latin typeface="Consolas"/>
                <a:cs typeface="Consolas"/>
              </a:rPr>
              <a:t>0.05</a:t>
            </a:r>
            <a:endParaRPr sz="750">
              <a:latin typeface="Consolas"/>
              <a:cs typeface="Consolas"/>
            </a:endParaRPr>
          </a:p>
          <a:p>
            <a:pPr marL="444500">
              <a:lnSpc>
                <a:spcPts val="950"/>
              </a:lnSpc>
            </a:pP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Steakhouses</a:t>
            </a:r>
            <a:r>
              <a:rPr sz="800" spc="38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0.05</a:t>
            </a:r>
            <a:endParaRPr sz="800">
              <a:latin typeface="Consolas"/>
              <a:cs typeface="Consolas"/>
            </a:endParaRPr>
          </a:p>
          <a:p>
            <a:pPr marL="114300">
              <a:lnSpc>
                <a:spcPct val="100000"/>
              </a:lnSpc>
              <a:spcBef>
                <a:spcPts val="35"/>
              </a:spcBef>
            </a:pPr>
            <a:r>
              <a:rPr sz="750" spc="-5" dirty="0">
                <a:solidFill>
                  <a:srgbClr val="23292D"/>
                </a:solidFill>
                <a:latin typeface="Consolas"/>
                <a:cs typeface="Consolas"/>
              </a:rPr>
              <a:t>Sushi Restaurants</a:t>
            </a:r>
            <a:r>
              <a:rPr sz="750" spc="36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750" spc="-5" dirty="0">
                <a:solidFill>
                  <a:srgbClr val="23292D"/>
                </a:solidFill>
                <a:latin typeface="Consolas"/>
                <a:cs typeface="Consolas"/>
              </a:rPr>
              <a:t>0.05</a:t>
            </a:r>
            <a:endParaRPr sz="750">
              <a:latin typeface="Consolas"/>
              <a:cs typeface="Consolas"/>
            </a:endParaRPr>
          </a:p>
          <a:p>
            <a:pPr marR="89535" algn="ctr">
              <a:lnSpc>
                <a:spcPts val="885"/>
              </a:lnSpc>
              <a:spcBef>
                <a:spcPts val="40"/>
              </a:spcBef>
            </a:pPr>
            <a:r>
              <a:rPr sz="750" spc="-5" dirty="0">
                <a:solidFill>
                  <a:srgbClr val="23292D"/>
                </a:solidFill>
                <a:latin typeface="Consolas"/>
                <a:cs typeface="Consolas"/>
              </a:rPr>
              <a:t>Chinese Restaurants</a:t>
            </a:r>
            <a:r>
              <a:rPr sz="750" spc="36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750" spc="-5" dirty="0">
                <a:solidFill>
                  <a:srgbClr val="23292D"/>
                </a:solidFill>
                <a:latin typeface="Consolas"/>
                <a:cs typeface="Consolas"/>
              </a:rPr>
              <a:t>0.05</a:t>
            </a:r>
            <a:endParaRPr sz="750">
              <a:latin typeface="Consolas"/>
              <a:cs typeface="Consolas"/>
            </a:endParaRPr>
          </a:p>
          <a:p>
            <a:pPr marL="444500">
              <a:lnSpc>
                <a:spcPts val="935"/>
              </a:lnSpc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Food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Courts</a:t>
            </a:r>
            <a:r>
              <a:rPr sz="800" spc="36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0.05</a:t>
            </a:r>
            <a:endParaRPr sz="800">
              <a:latin typeface="Consolas"/>
              <a:cs typeface="Consolas"/>
            </a:endParaRPr>
          </a:p>
          <a:p>
            <a:pPr marL="165735">
              <a:lnSpc>
                <a:spcPts val="950"/>
              </a:lnSpc>
            </a:pPr>
            <a:r>
              <a:rPr sz="800" dirty="0">
                <a:solidFill>
                  <a:srgbClr val="23292D"/>
                </a:solidFill>
                <a:latin typeface="Consolas"/>
                <a:cs typeface="Consolas"/>
              </a:rPr>
              <a:t>Thai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Restaurants</a:t>
            </a:r>
            <a:r>
              <a:rPr sz="800" spc="37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23292D"/>
                </a:solidFill>
                <a:latin typeface="Consolas"/>
                <a:cs typeface="Consolas"/>
              </a:rPr>
              <a:t>0.05</a:t>
            </a:r>
            <a:endParaRPr sz="800">
              <a:latin typeface="Consolas"/>
              <a:cs typeface="Consola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96619" y="2999485"/>
          <a:ext cx="8265794" cy="142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2667">
                <a:tc>
                  <a:txBody>
                    <a:bodyPr/>
                    <a:lstStyle/>
                    <a:p>
                      <a:pPr marL="17780">
                        <a:lnSpc>
                          <a:spcPts val="894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894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SEMBAWANG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6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86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TAMPINES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39010" algn="r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venue</a:t>
                      </a:r>
                      <a:r>
                        <a:rPr sz="800" spc="26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953135">
                        <a:lnSpc>
                          <a:spcPts val="835"/>
                        </a:lnSpc>
                        <a:tabLst>
                          <a:tab pos="1410335" algn="l"/>
                        </a:tabLst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venue	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7780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22500" algn="r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r>
                        <a:rPr sz="800" spc="3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0.28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39445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r>
                        <a:rPr sz="800" spc="42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0.20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11">
                <a:tc>
                  <a:txBody>
                    <a:bodyPr/>
                    <a:lstStyle/>
                    <a:p>
                      <a:pPr marL="17780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16785" algn="r">
                        <a:lnSpc>
                          <a:spcPts val="78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Coffee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r>
                        <a:rPr sz="800" spc="3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4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84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Coffee Shops </a:t>
                      </a: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0.16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94">
                <a:tc>
                  <a:txBody>
                    <a:bodyPr/>
                    <a:lstStyle/>
                    <a:p>
                      <a:pPr marL="17780">
                        <a:lnSpc>
                          <a:spcPts val="78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19325" algn="r">
                        <a:lnSpc>
                          <a:spcPts val="78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Asian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spc="37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 Restaurants</a:t>
                      </a:r>
                      <a:r>
                        <a:rPr sz="800" spc="4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49">
                <a:tc>
                  <a:txBody>
                    <a:bodyPr/>
                    <a:lstStyle/>
                    <a:p>
                      <a:pPr marL="17780">
                        <a:lnSpc>
                          <a:spcPts val="78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78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 Restaurants</a:t>
                      </a:r>
                      <a:r>
                        <a:rPr sz="800" spc="42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3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83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Italian Restaurants</a:t>
                      </a:r>
                      <a:r>
                        <a:rPr sz="750" spc="39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0.08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7780">
                        <a:lnSpc>
                          <a:spcPts val="78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21230" algn="r">
                        <a:lnSpc>
                          <a:spcPts val="78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Italian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spc="36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3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83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Japanese Restaurants </a:t>
                      </a: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0.08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marL="17780">
                        <a:lnSpc>
                          <a:spcPts val="78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39010" algn="r">
                        <a:lnSpc>
                          <a:spcPts val="78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Bistros</a:t>
                      </a:r>
                      <a:r>
                        <a:rPr sz="800" spc="3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3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83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American Restaurants </a:t>
                      </a: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999">
                <a:tc>
                  <a:txBody>
                    <a:bodyPr/>
                    <a:lstStyle/>
                    <a:p>
                      <a:pPr marL="17780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15515" algn="r">
                        <a:lnSpc>
                          <a:spcPts val="79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Japanese Restaurants</a:t>
                      </a:r>
                      <a:r>
                        <a:rPr sz="800" spc="4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3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83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Seafood Restaurants</a:t>
                      </a:r>
                      <a:r>
                        <a:rPr sz="750" spc="39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8999">
                <a:tc>
                  <a:txBody>
                    <a:bodyPr/>
                    <a:lstStyle/>
                    <a:p>
                      <a:pPr marL="17780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17420" algn="r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Sushi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spc="38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3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83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Fried Chicken Joints</a:t>
                      </a:r>
                      <a:r>
                        <a:rPr sz="750" spc="3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7780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21230" algn="r">
                        <a:lnSpc>
                          <a:spcPts val="79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Chinese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r>
                        <a:rPr sz="800" spc="36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3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83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Dumpling Restaurants </a:t>
                      </a: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5225">
                <a:tc>
                  <a:txBody>
                    <a:bodyPr/>
                    <a:lstStyle/>
                    <a:p>
                      <a:pPr marL="17780">
                        <a:lnSpc>
                          <a:spcPts val="7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239010" algn="r">
                        <a:lnSpc>
                          <a:spcPts val="7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Cafés</a:t>
                      </a:r>
                      <a:r>
                        <a:rPr sz="800" spc="3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0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ts val="80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Pizza Places </a:t>
                      </a: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96619" y="5024120"/>
          <a:ext cx="8265793" cy="1439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5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3317">
                <a:tc>
                  <a:txBody>
                    <a:bodyPr/>
                    <a:lstStyle/>
                    <a:p>
                      <a:pPr marL="17780">
                        <a:lnSpc>
                          <a:spcPts val="894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88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SENGKANG</a:t>
                      </a:r>
                      <a:r>
                        <a:rPr sz="800" spc="-2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R="42545" algn="r">
                        <a:lnSpc>
                          <a:spcPts val="95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u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9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88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TOA PAYOH</a:t>
                      </a:r>
                      <a:r>
                        <a:rPr sz="800" spc="-3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R="60325" algn="r">
                        <a:lnSpc>
                          <a:spcPts val="9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u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07950">
                        <a:lnSpc>
                          <a:spcPts val="900"/>
                        </a:lnSpc>
                        <a:spcBef>
                          <a:spcPts val="5"/>
                        </a:spcBef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635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49">
                <a:tc>
                  <a:txBody>
                    <a:bodyPr/>
                    <a:lstStyle/>
                    <a:p>
                      <a:pPr marL="17780">
                        <a:lnSpc>
                          <a:spcPts val="80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0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80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3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83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Coffee</a:t>
                      </a:r>
                      <a:r>
                        <a:rPr sz="75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83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0.18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94">
                <a:tc>
                  <a:txBody>
                    <a:bodyPr/>
                    <a:lstStyle/>
                    <a:p>
                      <a:pPr marL="17780">
                        <a:lnSpc>
                          <a:spcPts val="80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80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Coffee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80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7780">
                        <a:lnSpc>
                          <a:spcPts val="80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0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80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ts val="83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83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113">
                <a:tc>
                  <a:txBody>
                    <a:bodyPr/>
                    <a:lstStyle/>
                    <a:p>
                      <a:pPr marL="17780">
                        <a:lnSpc>
                          <a:spcPts val="80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80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Caf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é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79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0.18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5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5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Chinese</a:t>
                      </a:r>
                      <a:r>
                        <a:rPr sz="75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5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0.12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155">
                <a:tc>
                  <a:txBody>
                    <a:bodyPr/>
                    <a:lstStyle/>
                    <a:p>
                      <a:pPr marL="17780">
                        <a:lnSpc>
                          <a:spcPts val="85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85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English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85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0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80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Snack</a:t>
                      </a:r>
                      <a:r>
                        <a:rPr sz="75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Places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80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443">
                <a:tc>
                  <a:txBody>
                    <a:bodyPr/>
                    <a:lstStyle/>
                    <a:p>
                      <a:pPr marL="17780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Chinese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869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869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Caf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és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869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087">
                <a:tc>
                  <a:txBody>
                    <a:bodyPr/>
                    <a:lstStyle/>
                    <a:p>
                      <a:pPr marL="17780">
                        <a:lnSpc>
                          <a:spcPts val="80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80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au</a:t>
                      </a:r>
                      <a:r>
                        <a:rPr sz="800" spc="-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sz="800" spc="-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80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3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83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Burger</a:t>
                      </a:r>
                      <a:r>
                        <a:rPr sz="750" spc="-7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Joints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83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634">
                <a:tc>
                  <a:txBody>
                    <a:bodyPr/>
                    <a:lstStyle/>
                    <a:p>
                      <a:pPr marL="17780">
                        <a:lnSpc>
                          <a:spcPts val="80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80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Sushi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80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4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84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Sandwich</a:t>
                      </a:r>
                      <a:r>
                        <a:rPr sz="750" spc="-7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Places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84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634">
                <a:tc>
                  <a:txBody>
                    <a:bodyPr/>
                    <a:lstStyle/>
                    <a:p>
                      <a:pPr marL="17780">
                        <a:lnSpc>
                          <a:spcPts val="81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81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Sandwich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Places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810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40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84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Italian</a:t>
                      </a:r>
                      <a:r>
                        <a:rPr sz="75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40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1229">
                <a:tc>
                  <a:txBody>
                    <a:bodyPr/>
                    <a:lstStyle/>
                    <a:p>
                      <a:pPr marL="17780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Mexican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77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775"/>
                        </a:lnSpc>
                      </a:pPr>
                      <a:r>
                        <a:rPr sz="7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77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Asian</a:t>
                      </a:r>
                      <a:r>
                        <a:rPr sz="750" spc="-6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775"/>
                        </a:lnSpc>
                      </a:pPr>
                      <a:r>
                        <a:rPr sz="75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7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355"/>
            <a:ext cx="3239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2208" y="960374"/>
          <a:ext cx="8270240" cy="1429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7620">
                <a:tc gridSpan="2">
                  <a:txBody>
                    <a:bodyPr/>
                    <a:lstStyle/>
                    <a:p>
                      <a:pPr marL="12065">
                        <a:lnSpc>
                          <a:spcPts val="89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WOODLANDS</a:t>
                      </a:r>
                      <a:r>
                        <a:rPr sz="800" spc="-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37515">
                        <a:lnSpc>
                          <a:spcPts val="89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#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Town=&lt; YISHUN</a:t>
                      </a:r>
                      <a:r>
                        <a:rPr sz="800" spc="-1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u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ven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u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freq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206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Courts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0.28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34">
                <a:tc>
                  <a:txBody>
                    <a:bodyPr/>
                    <a:lstStyle/>
                    <a:p>
                      <a:pPr marL="1206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Japanese</a:t>
                      </a:r>
                      <a:r>
                        <a:rPr sz="800" spc="-4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Hainan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634">
                <a:tc>
                  <a:txBody>
                    <a:bodyPr/>
                    <a:lstStyle/>
                    <a:p>
                      <a:pPr marL="12065">
                        <a:lnSpc>
                          <a:spcPts val="83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3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Caf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é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3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83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3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Hong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Kong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30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206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Halal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206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Coffee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Thai</a:t>
                      </a:r>
                      <a:r>
                        <a:rPr sz="800" spc="-7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 marL="1206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Chinese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0.10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Fast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Food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206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American</a:t>
                      </a:r>
                      <a:r>
                        <a:rPr sz="800" spc="-4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Sushi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206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Italian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Restaurants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Bubble Tea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634">
                <a:tc>
                  <a:txBody>
                    <a:bodyPr/>
                    <a:lstStyle/>
                    <a:p>
                      <a:pPr marL="1206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Fried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Chicken</a:t>
                      </a:r>
                      <a:r>
                        <a:rPr sz="800" spc="-7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Joints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Fish &amp;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Chips</a:t>
                      </a:r>
                      <a:r>
                        <a:rPr sz="800" spc="-8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Shops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82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0885">
                <a:tc>
                  <a:txBody>
                    <a:bodyPr/>
                    <a:lstStyle/>
                    <a:p>
                      <a:pPr marL="12065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Pizza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Places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Burger</a:t>
                      </a:r>
                      <a:r>
                        <a:rPr sz="800" spc="-8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Joints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775"/>
                        </a:lnSpc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Consolas"/>
                          <a:cs typeface="Consolas"/>
                        </a:rPr>
                        <a:t>0.06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05255" y="2704210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443" y="0"/>
                </a:lnTo>
              </a:path>
            </a:pathLst>
          </a:custGeom>
          <a:ln w="12192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9555" y="269811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2"/>
                </a:moveTo>
                <a:lnTo>
                  <a:pt x="12191" y="12192"/>
                </a:lnTo>
                <a:lnTo>
                  <a:pt x="12191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2329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1747" y="2704210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414" y="0"/>
                </a:lnTo>
              </a:path>
            </a:pathLst>
          </a:custGeom>
          <a:ln w="12192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017" y="269811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2329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5210" y="2704210"/>
            <a:ext cx="2499995" cy="0"/>
          </a:xfrm>
          <a:custGeom>
            <a:avLst/>
            <a:gdLst/>
            <a:ahLst/>
            <a:cxnLst/>
            <a:rect l="l" t="t" r="r" b="b"/>
            <a:pathLst>
              <a:path w="2499995">
                <a:moveTo>
                  <a:pt x="0" y="0"/>
                </a:moveTo>
                <a:lnTo>
                  <a:pt x="2499614" y="0"/>
                </a:lnTo>
              </a:path>
            </a:pathLst>
          </a:custGeom>
          <a:ln w="12192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619" y="7192391"/>
            <a:ext cx="5981064" cy="8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35355"/>
            <a:ext cx="3239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478025"/>
            <a:ext cx="18961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RESULTS: Categorized</a:t>
            </a:r>
            <a:r>
              <a:rPr sz="1100" b="1" i="1" spc="-2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Result</a:t>
            </a:r>
            <a:endParaRPr sz="1100">
              <a:latin typeface="Segoe UI"/>
              <a:cs typeface="Segoe U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812" y="1841246"/>
          <a:ext cx="7009128" cy="4650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8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76999"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800" b="1" spc="-95" dirty="0">
                          <a:latin typeface="Arial"/>
                          <a:cs typeface="Arial"/>
                        </a:rPr>
                        <a:t>Town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11454" algn="r">
                        <a:lnSpc>
                          <a:spcPts val="935"/>
                        </a:lnSpc>
                      </a:pPr>
                      <a:r>
                        <a:rPr sz="800" b="1" spc="-70" dirty="0">
                          <a:latin typeface="Arial"/>
                          <a:cs typeface="Arial"/>
                        </a:rPr>
                        <a:t>1st</a:t>
                      </a:r>
                      <a:r>
                        <a:rPr sz="8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197485" algn="r">
                        <a:lnSpc>
                          <a:spcPts val="935"/>
                        </a:lnSpc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2nd</a:t>
                      </a:r>
                      <a:r>
                        <a:rPr sz="8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13995" algn="r">
                        <a:lnSpc>
                          <a:spcPts val="935"/>
                        </a:lnSpc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3rd</a:t>
                      </a:r>
                      <a:r>
                        <a:rPr sz="8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0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10185" algn="r">
                        <a:lnSpc>
                          <a:spcPts val="935"/>
                        </a:lnSpc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4th</a:t>
                      </a:r>
                      <a:r>
                        <a:rPr sz="8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10185" algn="r">
                        <a:lnSpc>
                          <a:spcPts val="935"/>
                        </a:lnSpc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5th</a:t>
                      </a:r>
                      <a:r>
                        <a:rPr sz="8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10185" algn="r">
                        <a:lnSpc>
                          <a:spcPts val="935"/>
                        </a:lnSpc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6th</a:t>
                      </a:r>
                      <a:r>
                        <a:rPr sz="8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ts val="935"/>
                        </a:lnSpc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7th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06375" algn="r">
                        <a:lnSpc>
                          <a:spcPts val="935"/>
                        </a:lnSpc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8th</a:t>
                      </a:r>
                      <a:r>
                        <a:rPr sz="8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635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1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2090" algn="r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6350">
                      <a:solidFill>
                        <a:srgbClr val="DFE1E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5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11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11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11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11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11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11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635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995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  <a:spcBef>
                          <a:spcPts val="5"/>
                        </a:spcBef>
                      </a:pPr>
                      <a:r>
                        <a:rPr sz="800" spc="-105" dirty="0">
                          <a:latin typeface="Arial"/>
                          <a:cs typeface="Arial"/>
                        </a:rPr>
                        <a:t>ANG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14" dirty="0">
                          <a:latin typeface="Arial"/>
                          <a:cs typeface="Arial"/>
                        </a:rPr>
                        <a:t>MO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  <a:spcBef>
                          <a:spcPts val="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  <a:spcBef>
                          <a:spcPts val="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Dessert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  <a:spcBef>
                          <a:spcPts val="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Japanese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  <a:spcBef>
                          <a:spcPts val="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Sushi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Cafés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  <a:spcBef>
                          <a:spcPts val="5"/>
                        </a:spcBef>
                      </a:pPr>
                      <a:r>
                        <a:rPr sz="800" spc="-95" dirty="0">
                          <a:latin typeface="Arial"/>
                          <a:cs typeface="Arial"/>
                        </a:rPr>
                        <a:t>Ramen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  <a:spcBef>
                          <a:spcPts val="5"/>
                        </a:spcBef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Hong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85" dirty="0">
                          <a:latin typeface="Arial"/>
                          <a:cs typeface="Arial"/>
                        </a:rPr>
                        <a:t>Kong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635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45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KIO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635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07">
                <a:tc rowSpan="4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05" dirty="0">
                          <a:latin typeface="Arial"/>
                          <a:cs typeface="Arial"/>
                        </a:rPr>
                        <a:t>BEDOK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  <a:spcBef>
                          <a:spcPts val="54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Sushi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  <a:spcBef>
                          <a:spcPts val="54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Japanese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  <a:spcBef>
                          <a:spcPts val="54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Wings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0" dirty="0">
                          <a:latin typeface="Arial"/>
                          <a:cs typeface="Arial"/>
                        </a:rPr>
                        <a:t>Joints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0" dirty="0">
                          <a:latin typeface="Arial"/>
                          <a:cs typeface="Arial"/>
                        </a:rPr>
                        <a:t>Fried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  <a:spcBef>
                          <a:spcPts val="540"/>
                        </a:spcBef>
                      </a:pPr>
                      <a:r>
                        <a:rPr sz="800" spc="-70" dirty="0">
                          <a:latin typeface="Arial"/>
                          <a:cs typeface="Arial"/>
                        </a:rPr>
                        <a:t>Indian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Chicken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0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635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3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65" dirty="0">
                          <a:latin typeface="Arial"/>
                          <a:cs typeface="Arial"/>
                        </a:rPr>
                        <a:t>Joints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635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471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5" dirty="0">
                          <a:latin typeface="Arial"/>
                          <a:cs typeface="Arial"/>
                        </a:rPr>
                        <a:t>BISHAN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Japanese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Cafés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Bubble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85" dirty="0">
                          <a:latin typeface="Arial"/>
                          <a:cs typeface="Arial"/>
                        </a:rPr>
                        <a:t>Tea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American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635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56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635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22">
                <a:tc row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0"/>
                        </a:lnSpc>
                        <a:spcBef>
                          <a:spcPts val="5"/>
                        </a:spcBef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BUKIT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0"/>
                        </a:lnSpc>
                        <a:spcBef>
                          <a:spcPts val="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0"/>
                        </a:lnSpc>
                        <a:spcBef>
                          <a:spcPts val="5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0"/>
                        </a:lnSpc>
                        <a:spcBef>
                          <a:spcPts val="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Asian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0"/>
                        </a:lnSpc>
                        <a:spcBef>
                          <a:spcPts val="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Thai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Pizza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5" dirty="0">
                          <a:latin typeface="Arial"/>
                          <a:cs typeface="Arial"/>
                        </a:rPr>
                        <a:t>Places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0"/>
                        </a:lnSpc>
                        <a:spcBef>
                          <a:spcPts val="5"/>
                        </a:spcBef>
                      </a:pPr>
                      <a:r>
                        <a:rPr sz="800" spc="-70" dirty="0">
                          <a:latin typeface="Arial"/>
                          <a:cs typeface="Arial"/>
                        </a:rPr>
                        <a:t>Ice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Cream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635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6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100" dirty="0">
                          <a:latin typeface="Arial"/>
                          <a:cs typeface="Arial"/>
                        </a:rPr>
                        <a:t>BATOK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635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101"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  <a:spcBef>
                          <a:spcPts val="530"/>
                        </a:spcBef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BUKIT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  <a:spcBef>
                          <a:spcPts val="530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800" spc="-65" dirty="0">
                          <a:latin typeface="Arial"/>
                          <a:cs typeface="Arial"/>
                        </a:rPr>
                        <a:t>Bistros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Cafés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  <a:spcBef>
                          <a:spcPts val="530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Dongbei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  <a:spcBef>
                          <a:spcPts val="53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Comfort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  <a:spcBef>
                          <a:spcPts val="53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Dessert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64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10" dirty="0">
                          <a:latin typeface="Arial"/>
                          <a:cs typeface="Arial"/>
                        </a:rPr>
                        <a:t>MERAH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6350">
                      <a:solidFill>
                        <a:srgbClr val="DFE1E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55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6881241"/>
            <a:ext cx="3602990" cy="735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23292D"/>
                </a:solidFill>
                <a:latin typeface="Segoe UI"/>
                <a:cs typeface="Segoe UI"/>
              </a:rPr>
              <a:t>RESULTS </a:t>
            </a:r>
            <a:r>
              <a:rPr sz="1300" b="1" spc="-5" dirty="0">
                <a:solidFill>
                  <a:srgbClr val="23292D"/>
                </a:solidFill>
                <a:latin typeface="Segoe UI"/>
                <a:cs typeface="Segoe UI"/>
              </a:rPr>
              <a:t>: </a:t>
            </a:r>
            <a:r>
              <a:rPr sz="1300" b="1" i="1" spc="-5" dirty="0">
                <a:solidFill>
                  <a:srgbClr val="23292D"/>
                </a:solidFill>
                <a:latin typeface="Segoe UI"/>
                <a:cs typeface="Segoe UI"/>
              </a:rPr>
              <a:t>k</a:t>
            </a:r>
            <a:r>
              <a:rPr sz="1300" b="1" spc="-5" dirty="0">
                <a:solidFill>
                  <a:srgbClr val="23292D"/>
                </a:solidFill>
                <a:latin typeface="Segoe UI"/>
                <a:cs typeface="Segoe UI"/>
              </a:rPr>
              <a:t>-means </a:t>
            </a:r>
            <a:r>
              <a:rPr sz="1300" b="1" spc="-10" dirty="0">
                <a:solidFill>
                  <a:srgbClr val="23292D"/>
                </a:solidFill>
                <a:latin typeface="Segoe UI"/>
                <a:cs typeface="Segoe UI"/>
              </a:rPr>
              <a:t>Cluster</a:t>
            </a:r>
            <a:r>
              <a:rPr sz="1300" b="1" spc="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300" b="1" spc="-5" dirty="0">
                <a:solidFill>
                  <a:srgbClr val="23292D"/>
                </a:solidFill>
                <a:latin typeface="Segoe UI"/>
                <a:cs typeface="Segoe UI"/>
              </a:rPr>
              <a:t>Results</a:t>
            </a: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Clustered results for </a:t>
            </a:r>
            <a:r>
              <a:rPr sz="1100" b="1" spc="-5" dirty="0">
                <a:solidFill>
                  <a:srgbClr val="23292D"/>
                </a:solidFill>
                <a:latin typeface="Segoe UI"/>
                <a:cs typeface="Segoe UI"/>
              </a:rPr>
              <a:t>k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-means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to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cluster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with 5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 clusters.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1628" y="7784338"/>
            <a:ext cx="82550" cy="12700"/>
          </a:xfrm>
          <a:custGeom>
            <a:avLst/>
            <a:gdLst/>
            <a:ahLst/>
            <a:cxnLst/>
            <a:rect l="l" t="t" r="r" b="b"/>
            <a:pathLst>
              <a:path w="82550" h="12700">
                <a:moveTo>
                  <a:pt x="0" y="12191"/>
                </a:moveTo>
                <a:lnTo>
                  <a:pt x="82296" y="12191"/>
                </a:lnTo>
                <a:lnTo>
                  <a:pt x="822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FE1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1628" y="8476234"/>
            <a:ext cx="82550" cy="12700"/>
          </a:xfrm>
          <a:custGeom>
            <a:avLst/>
            <a:gdLst/>
            <a:ahLst/>
            <a:cxnLst/>
            <a:rect l="l" t="t" r="r" b="b"/>
            <a:pathLst>
              <a:path w="82550" h="12700">
                <a:moveTo>
                  <a:pt x="0" y="12191"/>
                </a:moveTo>
                <a:lnTo>
                  <a:pt x="82296" y="12191"/>
                </a:lnTo>
                <a:lnTo>
                  <a:pt x="82296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DFE1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1628" y="9020250"/>
            <a:ext cx="82550" cy="12700"/>
          </a:xfrm>
          <a:custGeom>
            <a:avLst/>
            <a:gdLst/>
            <a:ahLst/>
            <a:cxnLst/>
            <a:rect l="l" t="t" r="r" b="b"/>
            <a:pathLst>
              <a:path w="82550" h="12700">
                <a:moveTo>
                  <a:pt x="0" y="12192"/>
                </a:moveTo>
                <a:lnTo>
                  <a:pt x="82296" y="12192"/>
                </a:lnTo>
                <a:lnTo>
                  <a:pt x="82296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DFE1E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81812" y="7784338"/>
          <a:ext cx="6900542" cy="1235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6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0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470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800" b="1" spc="-9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Town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1st</a:t>
                      </a:r>
                      <a:r>
                        <a:rPr sz="800" b="1" spc="-6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2nd</a:t>
                      </a:r>
                      <a:r>
                        <a:rPr sz="800" b="1" spc="-13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3rd</a:t>
                      </a:r>
                      <a:r>
                        <a:rPr sz="800" b="1" spc="-14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4th</a:t>
                      </a:r>
                      <a:r>
                        <a:rPr sz="800" b="1" spc="-13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5th</a:t>
                      </a:r>
                      <a:r>
                        <a:rPr sz="800" b="1" spc="-13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6th</a:t>
                      </a:r>
                      <a:r>
                        <a:rPr sz="800" b="1" spc="-5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7th</a:t>
                      </a:r>
                      <a:r>
                        <a:rPr sz="800" b="1" spc="-13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1295" algn="r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8th</a:t>
                      </a:r>
                      <a:r>
                        <a:rPr sz="800" b="1" spc="-13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930"/>
                        </a:lnSpc>
                        <a:spcBef>
                          <a:spcPts val="15"/>
                        </a:spcBef>
                      </a:pPr>
                      <a:r>
                        <a:rPr sz="800" b="1" spc="-10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930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mm</a:t>
                      </a:r>
                      <a:r>
                        <a:rPr sz="800" b="1" spc="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930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mm</a:t>
                      </a:r>
                      <a:r>
                        <a:rPr sz="800" b="1" spc="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930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mm</a:t>
                      </a:r>
                      <a:r>
                        <a:rPr sz="800" b="1" spc="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ts val="930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mm</a:t>
                      </a:r>
                      <a:r>
                        <a:rPr sz="800" b="1" spc="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930"/>
                        </a:lnSpc>
                        <a:spcBef>
                          <a:spcPts val="15"/>
                        </a:spcBef>
                      </a:pPr>
                      <a:r>
                        <a:rPr sz="800" b="1" spc="-10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2405" algn="r">
                        <a:lnSpc>
                          <a:spcPts val="930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ts val="930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b="1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b="1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b="1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b="1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b="1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b="1" spc="-1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b="1" spc="-1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b="1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10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ANG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Food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5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Dessert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Japanese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Sushi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800" spc="-8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Cafés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9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Ramen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Hong</a:t>
                      </a:r>
                      <a:r>
                        <a:rPr sz="800" spc="-14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Kong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14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</a:t>
                      </a:r>
                      <a:r>
                        <a:rPr sz="800" spc="-5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KIO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spc="-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80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5"/>
            <a:ext cx="3239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1812" y="946403"/>
          <a:ext cx="7009760" cy="3237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2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88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98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117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94957"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778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b="1" spc="-9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Town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1st</a:t>
                      </a:r>
                      <a:r>
                        <a:rPr sz="800" b="1" spc="-14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2nd</a:t>
                      </a:r>
                      <a:r>
                        <a:rPr sz="800" b="1" spc="-5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2565" algn="r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3rd</a:t>
                      </a:r>
                      <a:r>
                        <a:rPr sz="800" b="1" spc="-14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7485" algn="r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4th</a:t>
                      </a:r>
                      <a:r>
                        <a:rPr sz="800" b="1" spc="-13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0185" algn="r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5th</a:t>
                      </a:r>
                      <a:r>
                        <a:rPr sz="800" b="1" spc="-13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6th</a:t>
                      </a:r>
                      <a:r>
                        <a:rPr sz="800" b="1" spc="-5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7th</a:t>
                      </a:r>
                      <a:r>
                        <a:rPr sz="800" b="1" spc="-5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8th</a:t>
                      </a:r>
                      <a:r>
                        <a:rPr sz="800" b="1" spc="-5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1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1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spc="-12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mm</a:t>
                      </a:r>
                      <a:r>
                        <a:rPr sz="800" b="1" spc="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mm</a:t>
                      </a:r>
                      <a:r>
                        <a:rPr sz="800" b="1" spc="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5900" algn="r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mm</a:t>
                      </a:r>
                      <a:r>
                        <a:rPr sz="800" b="1" spc="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spc="-10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spc="-10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spc="-10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8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209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spc="-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800" b="1" spc="-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1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1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49">
                <a:tc rowSpan="4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10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BEDOK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Food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Sushi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Japanese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5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Wings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Joints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7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Fried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Indian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25"/>
                        </a:spcBef>
                      </a:pPr>
                      <a:r>
                        <a:rPr sz="800" spc="-8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Chicken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6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Joints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4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BISHAN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Japanese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8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5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Food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Cafés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8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Bubble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Tea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8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American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4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702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0"/>
                        </a:lnSpc>
                        <a:spcBef>
                          <a:spcPts val="400"/>
                        </a:spcBef>
                      </a:pPr>
                      <a:r>
                        <a:rPr sz="800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BUKIT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Food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0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0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5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0"/>
                        </a:lnSpc>
                        <a:spcBef>
                          <a:spcPts val="400"/>
                        </a:spcBef>
                      </a:pPr>
                      <a:r>
                        <a:rPr sz="800" spc="-8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0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Asian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0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Thai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Pizza</a:t>
                      </a:r>
                      <a:r>
                        <a:rPr sz="800" spc="-5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Places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0"/>
                        </a:lnSpc>
                        <a:spcBef>
                          <a:spcPts val="400"/>
                        </a:spcBef>
                      </a:pPr>
                      <a:r>
                        <a:rPr sz="800" spc="-7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Ice</a:t>
                      </a:r>
                      <a:r>
                        <a:rPr sz="800" spc="-5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Cream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746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10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BATOK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511"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9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BUKIT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8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Food</a:t>
                      </a:r>
                      <a:r>
                        <a:rPr sz="800" spc="-6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800" spc="-6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Bistros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800" spc="-8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Cafés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8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Dongbei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Comfort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Dessert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81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7056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10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MERAH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8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231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solidFill>
                            <a:srgbClr val="23292D"/>
                          </a:solidFill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4320666"/>
            <a:ext cx="327532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RESULTS: Merged Cluster Table with rental</a:t>
            </a:r>
            <a:r>
              <a:rPr sz="1100" b="1" i="1" spc="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prices.</a:t>
            </a:r>
            <a:endParaRPr sz="1100">
              <a:latin typeface="Segoe UI"/>
              <a:cs typeface="Segoe U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812" y="4683886"/>
          <a:ext cx="6996426" cy="4193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17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17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43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9470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800" b="1" spc="-80" dirty="0">
                          <a:latin typeface="Arial"/>
                          <a:cs typeface="Arial"/>
                        </a:rPr>
                        <a:t>median_rent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Latitude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800" b="1" spc="-95" dirty="0">
                          <a:latin typeface="Arial"/>
                          <a:cs typeface="Arial"/>
                        </a:rPr>
                        <a:t>Longitude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Cluster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0" dirty="0">
                          <a:latin typeface="Arial"/>
                          <a:cs typeface="Arial"/>
                        </a:rPr>
                        <a:t>1st</a:t>
                      </a:r>
                      <a:r>
                        <a:rPr sz="8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2nd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3rd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4th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935"/>
                        </a:lnSpc>
                        <a:spcBef>
                          <a:spcPts val="495"/>
                        </a:spcBef>
                      </a:pPr>
                      <a:r>
                        <a:rPr sz="800" b="1" spc="-105" dirty="0">
                          <a:latin typeface="Arial"/>
                          <a:cs typeface="Arial"/>
                        </a:rPr>
                        <a:t>5th</a:t>
                      </a:r>
                      <a:r>
                        <a:rPr sz="80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40" dirty="0">
                          <a:latin typeface="Arial"/>
                          <a:cs typeface="Arial"/>
                        </a:rPr>
                        <a:t>Mos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38100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80" dirty="0">
                          <a:latin typeface="Arial"/>
                          <a:cs typeface="Arial"/>
                        </a:rPr>
                        <a:t>Labels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3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956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800" b="1" spc="-105" dirty="0">
                          <a:latin typeface="Arial"/>
                          <a:cs typeface="Arial"/>
                        </a:rPr>
                        <a:t>Town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51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800" b="1" spc="-110" dirty="0">
                          <a:latin typeface="Arial"/>
                          <a:cs typeface="Arial"/>
                        </a:rPr>
                        <a:t>ANG </a:t>
                      </a:r>
                      <a:r>
                        <a:rPr sz="800" b="1" spc="-114" dirty="0">
                          <a:latin typeface="Arial"/>
                          <a:cs typeface="Arial"/>
                        </a:rPr>
                        <a:t>MO</a:t>
                      </a:r>
                      <a:r>
                        <a:rPr sz="8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KIO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2033.333333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1.369972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103.849588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Dessert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Japanese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3175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Sushi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56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800" b="1" spc="-110" dirty="0">
                          <a:latin typeface="Arial"/>
                          <a:cs typeface="Arial"/>
                        </a:rPr>
                        <a:t>BEDOK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2087.500000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1.324011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103.930172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Sushi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Japanese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6510" algn="r">
                        <a:lnSpc>
                          <a:spcPts val="935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51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800" b="1" spc="-105" dirty="0">
                          <a:latin typeface="Arial"/>
                          <a:cs typeface="Arial"/>
                        </a:rPr>
                        <a:t>BISHAN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2233.333333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1.351042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103.849930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Japanese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 marR="3175">
                        <a:lnSpc>
                          <a:spcPct val="100000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Cou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9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905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sz="800" b="1" spc="-100" dirty="0">
                          <a:latin typeface="Arial"/>
                          <a:cs typeface="Arial"/>
                        </a:rPr>
                        <a:t>BUKIT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14" dirty="0">
                          <a:latin typeface="Arial"/>
                          <a:cs typeface="Arial"/>
                        </a:rPr>
                        <a:t>BATOK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1962.500000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1.348506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103.749222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38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38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38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385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905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3175">
                        <a:lnSpc>
                          <a:spcPts val="935"/>
                        </a:lnSpc>
                        <a:spcBef>
                          <a:spcPts val="38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Asian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80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BUKIT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10" dirty="0">
                          <a:latin typeface="Arial"/>
                          <a:cs typeface="Arial"/>
                        </a:rPr>
                        <a:t>MERAH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2162.500000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1.289642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103.816798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0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0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800" spc="-65" dirty="0">
                          <a:latin typeface="Arial"/>
                          <a:cs typeface="Arial"/>
                        </a:rPr>
                        <a:t>Bistros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0" marR="317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Cafés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7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60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5"/>
            <a:ext cx="3239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1812" y="946403"/>
          <a:ext cx="7009130" cy="8348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2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04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61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04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571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b="1" spc="-80" dirty="0">
                          <a:latin typeface="Arial"/>
                          <a:cs typeface="Arial"/>
                        </a:rPr>
                        <a:t>median_rent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Latitude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47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b="1" spc="-95" dirty="0">
                          <a:latin typeface="Arial"/>
                          <a:cs typeface="Arial"/>
                        </a:rPr>
                        <a:t>Longitude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ts val="935"/>
                        </a:lnSpc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Cluster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44"/>
                        </a:lnSpc>
                        <a:spcBef>
                          <a:spcPts val="495"/>
                        </a:spcBef>
                      </a:pPr>
                      <a:r>
                        <a:rPr sz="800" b="1" spc="-70" dirty="0">
                          <a:latin typeface="Arial"/>
                          <a:cs typeface="Arial"/>
                        </a:rPr>
                        <a:t>1st</a:t>
                      </a:r>
                      <a:r>
                        <a:rPr sz="8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944"/>
                        </a:lnSpc>
                        <a:spcBef>
                          <a:spcPts val="49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2nd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944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3rd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944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4th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944"/>
                        </a:lnSpc>
                        <a:spcBef>
                          <a:spcPts val="495"/>
                        </a:spcBef>
                      </a:pPr>
                      <a:r>
                        <a:rPr sz="800" b="1" spc="-105" dirty="0">
                          <a:latin typeface="Arial"/>
                          <a:cs typeface="Arial"/>
                        </a:rPr>
                        <a:t>5th</a:t>
                      </a:r>
                      <a:r>
                        <a:rPr sz="80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40" dirty="0">
                          <a:latin typeface="Arial"/>
                          <a:cs typeface="Arial"/>
                        </a:rPr>
                        <a:t>Mos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38100">
                        <a:lnSpc>
                          <a:spcPts val="935"/>
                        </a:lnSpc>
                        <a:spcBef>
                          <a:spcPts val="25"/>
                        </a:spcBef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ts val="935"/>
                        </a:lnSpc>
                        <a:spcBef>
                          <a:spcPts val="25"/>
                        </a:spcBef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ts val="935"/>
                        </a:lnSpc>
                        <a:spcBef>
                          <a:spcPts val="25"/>
                        </a:spcBef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ts val="935"/>
                        </a:lnSpc>
                        <a:spcBef>
                          <a:spcPts val="25"/>
                        </a:spcBef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74930">
                        <a:lnSpc>
                          <a:spcPts val="935"/>
                        </a:lnSpc>
                        <a:spcBef>
                          <a:spcPts val="2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80" dirty="0">
                          <a:latin typeface="Arial"/>
                          <a:cs typeface="Arial"/>
                        </a:rPr>
                        <a:t>Labels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800" b="1" spc="-105" dirty="0">
                          <a:latin typeface="Arial"/>
                          <a:cs typeface="Arial"/>
                        </a:rPr>
                        <a:t>Town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74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BUKIT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5" dirty="0">
                          <a:latin typeface="Arial"/>
                          <a:cs typeface="Arial"/>
                        </a:rPr>
                        <a:t>PANJANG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1737.500000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1.276068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103.791904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Thai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385"/>
                        </a:spcBef>
                      </a:pPr>
                      <a:r>
                        <a:rPr sz="800" spc="-70" dirty="0">
                          <a:latin typeface="Arial"/>
                          <a:cs typeface="Arial"/>
                        </a:rPr>
                        <a:t>Indian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 marR="1206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Cafés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1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51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67030">
                        <a:lnSpc>
                          <a:spcPct val="100000"/>
                        </a:lnSpc>
                      </a:pPr>
                      <a:r>
                        <a:rPr sz="800" b="1" spc="-114" dirty="0">
                          <a:latin typeface="Arial"/>
                          <a:cs typeface="Arial"/>
                        </a:rPr>
                        <a:t>CENTRAL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2450.000000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1.288155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103.846718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Cafés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12065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95" dirty="0">
                          <a:latin typeface="Arial"/>
                          <a:cs typeface="Arial"/>
                        </a:rPr>
                        <a:t>Ramen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9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0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</a:pPr>
                      <a:r>
                        <a:rPr sz="800" b="1" spc="-110" dirty="0">
                          <a:latin typeface="Arial"/>
                          <a:cs typeface="Arial"/>
                        </a:rPr>
                        <a:t>CHOA CHU</a:t>
                      </a:r>
                      <a:r>
                        <a:rPr sz="8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10" dirty="0">
                          <a:latin typeface="Arial"/>
                          <a:cs typeface="Arial"/>
                        </a:rPr>
                        <a:t>KANG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1933.333333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1.385385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103.744337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9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9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9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Noodle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9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12065">
                        <a:lnSpc>
                          <a:spcPts val="935"/>
                        </a:lnSpc>
                        <a:spcBef>
                          <a:spcPts val="409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Asian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5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Houses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511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54965">
                        <a:lnSpc>
                          <a:spcPct val="100000"/>
                        </a:lnSpc>
                      </a:pPr>
                      <a:r>
                        <a:rPr sz="800" b="1" spc="-95" dirty="0">
                          <a:latin typeface="Arial"/>
                          <a:cs typeface="Arial"/>
                        </a:rPr>
                        <a:t>CLEMENTI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2263.333333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1.315070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103.765246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0" dirty="0">
                          <a:latin typeface="Arial"/>
                          <a:cs typeface="Arial"/>
                        </a:rPr>
                        <a:t>Fried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 marR="12065">
                        <a:lnSpc>
                          <a:spcPts val="935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Asian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70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15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Chicken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0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 marR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3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65" dirty="0">
                          <a:latin typeface="Arial"/>
                          <a:cs typeface="Arial"/>
                        </a:rPr>
                        <a:t>Joints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56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58140">
                        <a:lnSpc>
                          <a:spcPct val="100000"/>
                        </a:lnSpc>
                      </a:pPr>
                      <a:r>
                        <a:rPr sz="800" b="1" spc="-105" dirty="0">
                          <a:latin typeface="Arial"/>
                          <a:cs typeface="Arial"/>
                        </a:rPr>
                        <a:t>GEYLANG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2166.666667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1.316367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103.882772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Dim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0" dirty="0">
                          <a:latin typeface="Arial"/>
                          <a:cs typeface="Arial"/>
                        </a:rPr>
                        <a:t>Sum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Noodle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 marR="12065">
                        <a:lnSpc>
                          <a:spcPts val="935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301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Houses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829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</a:pPr>
                      <a:r>
                        <a:rPr sz="800" b="1" spc="-114" dirty="0">
                          <a:latin typeface="Arial"/>
                          <a:cs typeface="Arial"/>
                        </a:rPr>
                        <a:t>HOUGANG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1962.500000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1.371331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103.892544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 marR="12065">
                        <a:lnSpc>
                          <a:spcPts val="935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Asian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301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88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66700">
                        <a:lnSpc>
                          <a:spcPct val="100000"/>
                        </a:lnSpc>
                      </a:pPr>
                      <a:r>
                        <a:rPr sz="800" b="1" spc="-114" dirty="0">
                          <a:latin typeface="Arial"/>
                          <a:cs typeface="Arial"/>
                        </a:rPr>
                        <a:t>JURONG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10" dirty="0">
                          <a:latin typeface="Arial"/>
                          <a:cs typeface="Arial"/>
                        </a:rPr>
                        <a:t>EAST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2150.000000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1.333143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103.742329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Japanese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 marR="1206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Cafés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293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032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1460">
                        <a:lnSpc>
                          <a:spcPct val="100000"/>
                        </a:lnSpc>
                      </a:pPr>
                      <a:r>
                        <a:rPr sz="800" b="1" spc="-105" dirty="0">
                          <a:latin typeface="Arial"/>
                          <a:cs typeface="Arial"/>
                        </a:rPr>
                        <a:t>JURONG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10" dirty="0">
                          <a:latin typeface="Arial"/>
                          <a:cs typeface="Arial"/>
                        </a:rPr>
                        <a:t>WEST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1975.000000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1.338556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103.705828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Japanese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Asian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 marR="12065">
                        <a:lnSpc>
                          <a:spcPct val="100000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r>
                        <a:rPr sz="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Cou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293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270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800" b="1" spc="-114" dirty="0">
                          <a:latin typeface="Arial"/>
                          <a:cs typeface="Arial"/>
                        </a:rPr>
                        <a:t>KALLANG/WHAMPOA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2300.000000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1.311478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103.871351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0"/>
                        </a:lnSpc>
                        <a:spcBef>
                          <a:spcPts val="4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0"/>
                        </a:lnSpc>
                        <a:spcBef>
                          <a:spcPts val="400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105" dirty="0">
                          <a:latin typeface="Arial"/>
                          <a:cs typeface="Arial"/>
                        </a:rPr>
                        <a:t>BBQ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65" dirty="0">
                          <a:latin typeface="Arial"/>
                          <a:cs typeface="Arial"/>
                        </a:rPr>
                        <a:t>Joints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0"/>
                        </a:lnSpc>
                        <a:spcBef>
                          <a:spcPts val="400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Noodle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12065">
                        <a:lnSpc>
                          <a:spcPts val="940"/>
                        </a:lnSpc>
                        <a:spcBef>
                          <a:spcPts val="4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Snack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3617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Houses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120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Places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327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</a:pPr>
                      <a:r>
                        <a:rPr sz="800" b="1" spc="-105" dirty="0">
                          <a:latin typeface="Arial"/>
                          <a:cs typeface="Arial"/>
                        </a:rPr>
                        <a:t>MARINE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10" dirty="0">
                          <a:latin typeface="Arial"/>
                          <a:cs typeface="Arial"/>
                        </a:rPr>
                        <a:t>PARADE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1950.000000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1.308410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103.888814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400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Noodle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400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Asian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400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Seafood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12065">
                        <a:lnSpc>
                          <a:spcPts val="944"/>
                        </a:lnSpc>
                        <a:spcBef>
                          <a:spcPts val="4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Snack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3775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Houses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120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Places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031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PASIR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RIS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2066.666667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1.373191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103.949353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3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3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3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300"/>
                        </a:spcBef>
                      </a:pPr>
                      <a:r>
                        <a:rPr sz="800" spc="-60" dirty="0">
                          <a:latin typeface="Arial"/>
                          <a:cs typeface="Arial"/>
                        </a:rPr>
                        <a:t>Italian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12065">
                        <a:lnSpc>
                          <a:spcPts val="935"/>
                        </a:lnSpc>
                        <a:spcBef>
                          <a:spcPts val="3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Asian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363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120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411428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PUNGGOL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1825.000000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1.405170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103.902356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Seafood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Cafés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12395" marR="1206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702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3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5"/>
            <a:ext cx="3239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1812" y="946403"/>
          <a:ext cx="7002145" cy="6290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1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17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17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43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9571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b="1" spc="-80" dirty="0">
                          <a:latin typeface="Arial"/>
                          <a:cs typeface="Arial"/>
                        </a:rPr>
                        <a:t>median_rent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Latitude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b="1" spc="-95" dirty="0">
                          <a:latin typeface="Arial"/>
                          <a:cs typeface="Arial"/>
                        </a:rPr>
                        <a:t>Longitude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Cluster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944"/>
                        </a:lnSpc>
                        <a:spcBef>
                          <a:spcPts val="495"/>
                        </a:spcBef>
                      </a:pPr>
                      <a:r>
                        <a:rPr sz="800" b="1" spc="-70" dirty="0">
                          <a:latin typeface="Arial"/>
                          <a:cs typeface="Arial"/>
                        </a:rPr>
                        <a:t>1st</a:t>
                      </a:r>
                      <a:r>
                        <a:rPr sz="8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944"/>
                        </a:lnSpc>
                        <a:spcBef>
                          <a:spcPts val="49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2nd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944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3rd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944"/>
                        </a:lnSpc>
                        <a:spcBef>
                          <a:spcPts val="495"/>
                        </a:spcBef>
                      </a:pPr>
                      <a:r>
                        <a:rPr sz="800" b="1" spc="-75" dirty="0">
                          <a:latin typeface="Arial"/>
                          <a:cs typeface="Arial"/>
                        </a:rPr>
                        <a:t>4th</a:t>
                      </a:r>
                      <a:r>
                        <a:rPr sz="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85" dirty="0">
                          <a:latin typeface="Arial"/>
                          <a:cs typeface="Arial"/>
                        </a:rPr>
                        <a:t>Most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944"/>
                        </a:lnSpc>
                        <a:spcBef>
                          <a:spcPts val="495"/>
                        </a:spcBef>
                      </a:pPr>
                      <a:r>
                        <a:rPr sz="800" b="1" spc="-105" dirty="0">
                          <a:latin typeface="Arial"/>
                          <a:cs typeface="Arial"/>
                        </a:rPr>
                        <a:t>5th</a:t>
                      </a:r>
                      <a:r>
                        <a:rPr sz="80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40" dirty="0">
                          <a:latin typeface="Arial"/>
                          <a:cs typeface="Arial"/>
                        </a:rPr>
                        <a:t>Mos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38100">
                        <a:lnSpc>
                          <a:spcPts val="935"/>
                        </a:lnSpc>
                        <a:spcBef>
                          <a:spcPts val="25"/>
                        </a:spcBef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ts val="935"/>
                        </a:lnSpc>
                        <a:spcBef>
                          <a:spcPts val="25"/>
                        </a:spcBef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ts val="935"/>
                        </a:lnSpc>
                        <a:spcBef>
                          <a:spcPts val="25"/>
                        </a:spcBef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ts val="935"/>
                        </a:lnSpc>
                        <a:spcBef>
                          <a:spcPts val="25"/>
                        </a:spcBef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Common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ts val="935"/>
                        </a:lnSpc>
                        <a:spcBef>
                          <a:spcPts val="2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80" dirty="0">
                          <a:latin typeface="Arial"/>
                          <a:cs typeface="Arial"/>
                        </a:rPr>
                        <a:t>Labels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90" dirty="0">
                          <a:latin typeface="Arial"/>
                          <a:cs typeface="Arial"/>
                        </a:rPr>
                        <a:t>Venue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800" b="1" spc="-105" dirty="0">
                          <a:latin typeface="Arial"/>
                          <a:cs typeface="Arial"/>
                        </a:rPr>
                        <a:t>Town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56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67970">
                        <a:lnSpc>
                          <a:spcPct val="100000"/>
                        </a:lnSpc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QUEENSTOWN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2162.500000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1.294835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103.805902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Malay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Thai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 marR="3175">
                        <a:lnSpc>
                          <a:spcPts val="935"/>
                        </a:lnSpc>
                      </a:pPr>
                      <a:r>
                        <a:rPr sz="800" spc="-60" dirty="0">
                          <a:latin typeface="Arial"/>
                          <a:cs typeface="Arial"/>
                        </a:rPr>
                        <a:t>Italian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9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27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78765">
                        <a:lnSpc>
                          <a:spcPct val="100000"/>
                        </a:lnSpc>
                      </a:pPr>
                      <a:r>
                        <a:rPr sz="800" b="1" spc="-114" dirty="0">
                          <a:latin typeface="Arial"/>
                          <a:cs typeface="Arial"/>
                        </a:rPr>
                        <a:t>SEMBAWANG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1883.333333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1.449080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103.820058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4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Asian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44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3175">
                        <a:lnSpc>
                          <a:spcPts val="944"/>
                        </a:lnSpc>
                        <a:spcBef>
                          <a:spcPts val="400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3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28575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51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23215">
                        <a:lnSpc>
                          <a:spcPct val="100000"/>
                        </a:lnSpc>
                      </a:pPr>
                      <a:r>
                        <a:rPr sz="800" b="1" spc="-110" dirty="0">
                          <a:latin typeface="Arial"/>
                          <a:cs typeface="Arial"/>
                        </a:rPr>
                        <a:t>SENGKANG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1900.000000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1.391661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103.895453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Cafés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28575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5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Places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51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</a:pPr>
                      <a:r>
                        <a:rPr sz="800" b="1" spc="-120" dirty="0">
                          <a:latin typeface="Arial"/>
                          <a:cs typeface="Arial"/>
                        </a:rPr>
                        <a:t>SERANGOON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2187.500000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1.349787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103.873635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Japanese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 marR="3175">
                        <a:lnSpc>
                          <a:spcPct val="100000"/>
                        </a:lnSpc>
                      </a:pPr>
                      <a:r>
                        <a:rPr sz="800" spc="-105" dirty="0">
                          <a:latin typeface="Arial"/>
                          <a:cs typeface="Arial"/>
                        </a:rPr>
                        <a:t>Steakhous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F6F8F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04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sz="800" b="1" spc="-100" dirty="0">
                          <a:latin typeface="Arial"/>
                          <a:cs typeface="Arial"/>
                        </a:rPr>
                        <a:t>TAMPINES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2075.000000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1.354430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103.942760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35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Japanese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F6F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540" marR="3175">
                        <a:lnSpc>
                          <a:spcPts val="935"/>
                        </a:lnSpc>
                      </a:pPr>
                      <a:r>
                        <a:rPr sz="800" spc="-60" dirty="0">
                          <a:latin typeface="Arial"/>
                          <a:cs typeface="Arial"/>
                        </a:rPr>
                        <a:t>Italian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19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51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6865">
                        <a:lnSpc>
                          <a:spcPct val="100000"/>
                        </a:lnSpc>
                      </a:pPr>
                      <a:r>
                        <a:rPr sz="800" b="1" spc="-114" dirty="0">
                          <a:latin typeface="Arial"/>
                          <a:cs typeface="Arial"/>
                        </a:rPr>
                        <a:t>TOA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14" dirty="0">
                          <a:latin typeface="Arial"/>
                          <a:cs typeface="Arial"/>
                        </a:rPr>
                        <a:t>PAYOH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2210.000000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1.332330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103.847425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0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 marR="317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Cafés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15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51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2735">
                        <a:lnSpc>
                          <a:spcPct val="100000"/>
                        </a:lnSpc>
                      </a:pPr>
                      <a:r>
                        <a:rPr sz="800" b="1" spc="-125" dirty="0">
                          <a:latin typeface="Arial"/>
                          <a:cs typeface="Arial"/>
                        </a:rPr>
                        <a:t>WOODLANDS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1762.500000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1.436945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103.786516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Japanese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Coffee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Cafés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3175">
                        <a:lnSpc>
                          <a:spcPts val="935"/>
                        </a:lnSpc>
                        <a:spcBef>
                          <a:spcPts val="400"/>
                        </a:spcBef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Chinese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DFE1E4"/>
                      </a:solidFill>
                      <a:prstDash val="solid"/>
                    </a:lnT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615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032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800" b="1" spc="-95" dirty="0">
                          <a:latin typeface="Arial"/>
                          <a:cs typeface="Arial"/>
                        </a:rPr>
                        <a:t>YISHUN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800" spc="-90" dirty="0">
                          <a:latin typeface="Arial"/>
                          <a:cs typeface="Arial"/>
                        </a:rPr>
                        <a:t>1900.000000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1.429548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103.835033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Food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Hainan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80" dirty="0">
                          <a:latin typeface="Arial"/>
                          <a:cs typeface="Arial"/>
                        </a:rPr>
                        <a:t>Bubble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85" dirty="0">
                          <a:latin typeface="Arial"/>
                          <a:cs typeface="Arial"/>
                        </a:rPr>
                        <a:t>Tea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44"/>
                        </a:lnSpc>
                      </a:pPr>
                      <a:r>
                        <a:rPr sz="800" spc="-70" dirty="0">
                          <a:latin typeface="Arial"/>
                          <a:cs typeface="Arial"/>
                        </a:rPr>
                        <a:t>Halal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R w="12700">
                      <a:solidFill>
                        <a:srgbClr val="DFE1E4"/>
                      </a:solidFill>
                      <a:prstDash val="solid"/>
                    </a:lnR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T w="12700" cap="flat" cmpd="sng" algn="ctr">
                      <a:solidFill>
                        <a:srgbClr val="DFE1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9050" algn="r">
                        <a:lnSpc>
                          <a:spcPts val="944"/>
                        </a:lnSpc>
                      </a:pPr>
                      <a:r>
                        <a:rPr sz="800" spc="-100" dirty="0">
                          <a:latin typeface="Arial"/>
                          <a:cs typeface="Arial"/>
                        </a:rPr>
                        <a:t>Hong</a:t>
                      </a:r>
                      <a:r>
                        <a:rPr sz="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95" dirty="0">
                          <a:latin typeface="Arial"/>
                          <a:cs typeface="Arial"/>
                        </a:rPr>
                        <a:t>Kon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12700">
                      <a:solidFill>
                        <a:srgbClr val="DFE1E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308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F6F8F9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Courts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85" dirty="0">
                          <a:latin typeface="Arial"/>
                          <a:cs typeface="Arial"/>
                        </a:rPr>
                        <a:t>Shops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75" dirty="0">
                          <a:latin typeface="Arial"/>
                          <a:cs typeface="Arial"/>
                        </a:rPr>
                        <a:t>Restaurants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700">
                      <a:solidFill>
                        <a:srgbClr val="DFE1E4"/>
                      </a:solidFill>
                      <a:prstDash val="solid"/>
                    </a:lnR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FE1E4"/>
                      </a:solidFill>
                      <a:prstDash val="solid"/>
                    </a:lnL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au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60247"/>
            <a:ext cx="6857999" cy="4468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35355"/>
            <a:ext cx="3239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3099180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7255" y="3713734"/>
            <a:ext cx="5981065" cy="8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35355"/>
            <a:ext cx="5501005" cy="232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Singapore Median Rental Prices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by</a:t>
            </a:r>
            <a:r>
              <a:rPr sz="11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town.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3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Popular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Food venues in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vicinity. (Sample category</a:t>
            </a:r>
            <a:r>
              <a:rPr sz="1100" spc="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selection)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3292D"/>
              </a:buClr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6500"/>
              </a:lnSpc>
            </a:pPr>
            <a:r>
              <a:rPr sz="1150" spc="-5" dirty="0">
                <a:solidFill>
                  <a:srgbClr val="23292D"/>
                </a:solidFill>
                <a:latin typeface="Segoe UI"/>
                <a:cs typeface="Segoe UI"/>
              </a:rPr>
              <a:t>Note: While this </a:t>
            </a:r>
            <a:r>
              <a:rPr sz="1150" dirty="0">
                <a:solidFill>
                  <a:srgbClr val="23292D"/>
                </a:solidFill>
                <a:latin typeface="Segoe UI"/>
                <a:cs typeface="Segoe UI"/>
              </a:rPr>
              <a:t>demo makes </a:t>
            </a:r>
            <a:r>
              <a:rPr sz="1150" spc="-5" dirty="0">
                <a:solidFill>
                  <a:srgbClr val="23292D"/>
                </a:solidFill>
                <a:latin typeface="Segoe UI"/>
                <a:cs typeface="Segoe UI"/>
              </a:rPr>
              <a:t>use </a:t>
            </a:r>
            <a:r>
              <a:rPr sz="1150" dirty="0">
                <a:solidFill>
                  <a:srgbClr val="23292D"/>
                </a:solidFill>
                <a:latin typeface="Segoe UI"/>
                <a:cs typeface="Segoe UI"/>
              </a:rPr>
              <a:t>of </a:t>
            </a:r>
            <a:r>
              <a:rPr sz="1150" spc="-5" dirty="0">
                <a:solidFill>
                  <a:srgbClr val="23292D"/>
                </a:solidFill>
                <a:latin typeface="Segoe UI"/>
                <a:cs typeface="Segoe UI"/>
              </a:rPr>
              <a:t>Food Venue Category, Other possible categories  can </a:t>
            </a:r>
            <a:r>
              <a:rPr sz="1150" dirty="0">
                <a:solidFill>
                  <a:srgbClr val="23292D"/>
                </a:solidFill>
                <a:latin typeface="Segoe UI"/>
                <a:cs typeface="Segoe UI"/>
              </a:rPr>
              <a:t>also </a:t>
            </a:r>
            <a:r>
              <a:rPr sz="1150" spc="-5" dirty="0">
                <a:solidFill>
                  <a:srgbClr val="23292D"/>
                </a:solidFill>
                <a:latin typeface="Segoe UI"/>
                <a:cs typeface="Segoe UI"/>
              </a:rPr>
              <a:t>be used for the </a:t>
            </a:r>
            <a:r>
              <a:rPr sz="1150" dirty="0">
                <a:solidFill>
                  <a:srgbClr val="23292D"/>
                </a:solidFill>
                <a:latin typeface="Segoe UI"/>
                <a:cs typeface="Segoe UI"/>
              </a:rPr>
              <a:t>same </a:t>
            </a:r>
            <a:r>
              <a:rPr sz="1150" spc="-5" dirty="0">
                <a:solidFill>
                  <a:srgbClr val="23292D"/>
                </a:solidFill>
                <a:latin typeface="Segoe UI"/>
                <a:cs typeface="Segoe UI"/>
              </a:rPr>
              <a:t>implementation such </a:t>
            </a:r>
            <a:r>
              <a:rPr sz="1150" dirty="0">
                <a:solidFill>
                  <a:srgbClr val="23292D"/>
                </a:solidFill>
                <a:latin typeface="Segoe UI"/>
                <a:cs typeface="Segoe UI"/>
              </a:rPr>
              <a:t>as </a:t>
            </a:r>
            <a:r>
              <a:rPr sz="1150" spc="-5" dirty="0">
                <a:solidFill>
                  <a:srgbClr val="23292D"/>
                </a:solidFill>
                <a:latin typeface="Segoe UI"/>
                <a:cs typeface="Segoe UI"/>
              </a:rPr>
              <a:t>checking categories</a:t>
            </a:r>
            <a:r>
              <a:rPr sz="1150" spc="4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50" spc="-10" dirty="0">
                <a:solidFill>
                  <a:srgbClr val="23292D"/>
                </a:solidFill>
                <a:latin typeface="Segoe UI"/>
                <a:cs typeface="Segoe UI"/>
              </a:rPr>
              <a:t>like:</a:t>
            </a:r>
            <a:endParaRPr sz="11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Outdoors and</a:t>
            </a:r>
            <a:r>
              <a:rPr sz="11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Recreation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2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Nightlife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4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Nearby Schools,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etc.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403219"/>
            <a:ext cx="5864860" cy="4041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23292D"/>
                </a:solidFill>
                <a:latin typeface="Segoe UI"/>
                <a:cs typeface="Segoe UI"/>
              </a:rPr>
              <a:t>II. DATA</a:t>
            </a:r>
            <a:r>
              <a:rPr sz="1300" b="1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300" b="1" spc="-5" dirty="0">
                <a:solidFill>
                  <a:srgbClr val="23292D"/>
                </a:solidFill>
                <a:latin typeface="Segoe UI"/>
                <a:cs typeface="Segoe UI"/>
              </a:rPr>
              <a:t>ACQUISITION</a:t>
            </a: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This demonstration will make use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</a:t>
            </a:r>
            <a:r>
              <a:rPr sz="1200" spc="5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following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data</a:t>
            </a:r>
            <a:r>
              <a:rPr sz="1200" spc="-3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sources: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Singapore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Towns and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median residential rental</a:t>
            </a:r>
            <a:r>
              <a:rPr sz="1100" b="1" i="1" spc="-4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prices.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23875">
              <a:lnSpc>
                <a:spcPct val="109200"/>
              </a:lnSpc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Data will retrieved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from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Singapore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open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dataset from </a:t>
            </a:r>
            <a:r>
              <a:rPr sz="1200" dirty="0">
                <a:solidFill>
                  <a:srgbClr val="0366D5"/>
                </a:solidFill>
                <a:latin typeface="Segoe UI"/>
                <a:cs typeface="Segoe UI"/>
                <a:hlinkClick r:id="rId3"/>
              </a:rPr>
              <a:t>median rent by town and </a:t>
            </a:r>
            <a:r>
              <a:rPr sz="1200" dirty="0">
                <a:solidFill>
                  <a:srgbClr val="0366D5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0366D5"/>
                </a:solidFill>
                <a:latin typeface="Segoe UI"/>
                <a:cs typeface="Segoe UI"/>
                <a:hlinkClick r:id="rId3"/>
              </a:rPr>
              <a:t>flattype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from </a:t>
            </a:r>
            <a:r>
              <a:rPr sz="1200" spc="-5" dirty="0">
                <a:solidFill>
                  <a:srgbClr val="0366D5"/>
                </a:solidFill>
                <a:latin typeface="Segoe UI"/>
                <a:cs typeface="Segoe UI"/>
                <a:hlinkClick r:id="rId4"/>
              </a:rPr>
              <a:t>https://data.gov.sg</a:t>
            </a:r>
            <a:r>
              <a:rPr sz="1200" spc="-10" dirty="0">
                <a:solidFill>
                  <a:srgbClr val="0366D5"/>
                </a:solidFill>
                <a:latin typeface="Segoe UI"/>
                <a:cs typeface="Segoe UI"/>
                <a:hlinkClick r:id="rId4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website.</a:t>
            </a:r>
            <a:endParaRPr sz="1200">
              <a:latin typeface="Segoe UI"/>
              <a:cs typeface="Segoe UI"/>
            </a:endParaRPr>
          </a:p>
          <a:p>
            <a:pPr marL="12700" marR="208279">
              <a:lnSpc>
                <a:spcPct val="110000"/>
              </a:lnSpc>
              <a:spcBef>
                <a:spcPts val="1250"/>
              </a:spcBef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original data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source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contains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median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rental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prices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Singapore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HDB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units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from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2005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up to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2nd quarter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2018.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I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will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retrieve rental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most recent recorded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rental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prices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from this data source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(Q2 2018) being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most relevant price available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at  this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time. For this demonstration,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I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will simplify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analysis </a:t>
            </a:r>
            <a:r>
              <a:rPr sz="1200" spc="5" dirty="0">
                <a:solidFill>
                  <a:srgbClr val="23292D"/>
                </a:solidFill>
                <a:latin typeface="Segoe UI"/>
                <a:cs typeface="Segoe UI"/>
              </a:rPr>
              <a:t>by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using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average  rental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prices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all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available flat</a:t>
            </a:r>
            <a:r>
              <a:rPr sz="1200" spc="-4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type.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Singapore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Towns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location data retrieved using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Google maps</a:t>
            </a:r>
            <a:r>
              <a:rPr sz="1100" b="1" i="1" spc="-3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API.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9300"/>
              </a:lnSpc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Data coordinates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Town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Venues will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be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retrieved using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google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API.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I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also make use 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MRT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stations coordinate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as a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more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important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center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for all towns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included in  venue</a:t>
            </a:r>
            <a:r>
              <a:rPr sz="1200" spc="-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recommendations.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7255" y="1264920"/>
            <a:ext cx="5981065" cy="8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35355"/>
            <a:ext cx="5909310" cy="707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23292D"/>
                </a:solidFill>
                <a:latin typeface="Segoe UI"/>
                <a:cs typeface="Segoe UI"/>
              </a:rPr>
              <a:t>IV. Discussion </a:t>
            </a:r>
            <a:r>
              <a:rPr sz="1300" b="1" spc="-10" dirty="0">
                <a:solidFill>
                  <a:srgbClr val="23292D"/>
                </a:solidFill>
                <a:latin typeface="Segoe UI"/>
                <a:cs typeface="Segoe UI"/>
              </a:rPr>
              <a:t>and</a:t>
            </a:r>
            <a:r>
              <a:rPr sz="1300" b="1" spc="-5" dirty="0">
                <a:solidFill>
                  <a:srgbClr val="23292D"/>
                </a:solidFill>
                <a:latin typeface="Segoe UI"/>
                <a:cs typeface="Segoe UI"/>
              </a:rPr>
              <a:t> Conclusion</a:t>
            </a: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9900"/>
              </a:lnSpc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On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this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notebook, </a:t>
            </a:r>
            <a:r>
              <a:rPr sz="1200" spc="-10" dirty="0">
                <a:solidFill>
                  <a:srgbClr val="23292D"/>
                </a:solidFill>
                <a:latin typeface="Segoe UI"/>
                <a:cs typeface="Segoe UI"/>
              </a:rPr>
              <a:t>Analysis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best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town venue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recommendations based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on Food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venue 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category has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been presented. Recommendations based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on other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user searches like  available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outdoor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and recreation areas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are also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available.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singapore is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small 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country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with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whole host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interesting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venues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scattered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around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town, the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information extracted in this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notebook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present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on the town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areas, will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be a good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supplement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web based recommendations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for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visitors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find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out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nearby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venues of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interest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and be a useful aid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deciding a place to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stay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where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 </a:t>
            </a:r>
            <a:r>
              <a:rPr sz="1200" spc="5" dirty="0">
                <a:solidFill>
                  <a:srgbClr val="23292D"/>
                </a:solidFill>
                <a:latin typeface="Segoe UI"/>
                <a:cs typeface="Segoe UI"/>
              </a:rPr>
              <a:t>go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during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their</a:t>
            </a:r>
            <a:r>
              <a:rPr sz="1200" spc="-7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visits.</a:t>
            </a:r>
            <a:endParaRPr sz="1200">
              <a:latin typeface="Segoe UI"/>
              <a:cs typeface="Segoe UI"/>
            </a:endParaRPr>
          </a:p>
          <a:p>
            <a:pPr marL="12700" marR="41910">
              <a:lnSpc>
                <a:spcPct val="109900"/>
              </a:lnSpc>
              <a:spcBef>
                <a:spcPts val="1300"/>
              </a:spcBef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Using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Foursquare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API, we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have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collected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 good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amount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venue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recommendations in  Singapore Towns. Sourcing from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venue recommendations from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FourSquare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has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its  limitation; The list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venues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not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exhaustive list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all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available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venues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area.  Furthermore,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not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all the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venues found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area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has a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stored ratings. </a:t>
            </a:r>
            <a:r>
              <a:rPr sz="1200" spc="5" dirty="0">
                <a:solidFill>
                  <a:srgbClr val="23292D"/>
                </a:solidFill>
                <a:latin typeface="Segoe UI"/>
                <a:cs typeface="Segoe UI"/>
              </a:rPr>
              <a:t>For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this  reason,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number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analyzed venues is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only about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50%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all the available venues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initially collected. The results therefore may significantly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change,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when more  information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are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collected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on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those with missing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data.</a:t>
            </a:r>
            <a:endParaRPr sz="1200">
              <a:latin typeface="Segoe UI"/>
              <a:cs typeface="Segoe UI"/>
            </a:endParaRPr>
          </a:p>
          <a:p>
            <a:pPr marL="12700" marR="24765">
              <a:lnSpc>
                <a:spcPct val="110400"/>
              </a:lnSpc>
              <a:spcBef>
                <a:spcPts val="1290"/>
              </a:spcBef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generated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clusters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from our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results shows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that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there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are very good and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interesting  places located in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areas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where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median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rents are cheaper. This kind of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results may </a:t>
            </a:r>
            <a:r>
              <a:rPr sz="1200" spc="5" dirty="0">
                <a:solidFill>
                  <a:srgbClr val="23292D"/>
                </a:solidFill>
                <a:latin typeface="Segoe UI"/>
                <a:cs typeface="Segoe UI"/>
              </a:rPr>
              <a:t>be 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very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interesting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for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travelers who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are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also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on budget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constraints. </a:t>
            </a:r>
            <a:r>
              <a:rPr sz="1200" spc="-10" dirty="0">
                <a:solidFill>
                  <a:srgbClr val="23292D"/>
                </a:solidFill>
                <a:latin typeface="Segoe UI"/>
                <a:cs typeface="Segoe UI"/>
              </a:rPr>
              <a:t>Our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results also  yielded some interesting findings. For instance, The initial assumption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among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websites 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providing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recommendations is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that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Central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Area that have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highest median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rent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also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have better food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venues. The results however show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that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while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Marine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Parade,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  cheaper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location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has better rated food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courts. Result shows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that most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popular food 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venue among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Singaporeans, residents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and visitors are </a:t>
            </a:r>
            <a:r>
              <a:rPr sz="1200" b="1" dirty="0">
                <a:solidFill>
                  <a:srgbClr val="23292D"/>
                </a:solidFill>
                <a:latin typeface="Segoe UI"/>
                <a:cs typeface="Segoe UI"/>
              </a:rPr>
              <a:t>Food </a:t>
            </a:r>
            <a:r>
              <a:rPr sz="1200" b="1" spc="-5" dirty="0">
                <a:solidFill>
                  <a:srgbClr val="23292D"/>
                </a:solidFill>
                <a:latin typeface="Segoe UI"/>
                <a:cs typeface="Segoe UI"/>
              </a:rPr>
              <a:t>Courts, </a:t>
            </a:r>
            <a:r>
              <a:rPr sz="1200" b="1" spc="-10" dirty="0">
                <a:solidFill>
                  <a:srgbClr val="23292D"/>
                </a:solidFill>
                <a:latin typeface="Segoe UI"/>
                <a:cs typeface="Segoe UI"/>
              </a:rPr>
              <a:t>Coffee </a:t>
            </a:r>
            <a:r>
              <a:rPr sz="1200" b="1" spc="-5" dirty="0">
                <a:solidFill>
                  <a:srgbClr val="23292D"/>
                </a:solidFill>
                <a:latin typeface="Segoe UI"/>
                <a:cs typeface="Segoe UI"/>
              </a:rPr>
              <a:t>Shops and  </a:t>
            </a:r>
            <a:r>
              <a:rPr sz="1200" b="1" dirty="0">
                <a:solidFill>
                  <a:srgbClr val="23292D"/>
                </a:solidFill>
                <a:latin typeface="Segoe UI"/>
                <a:cs typeface="Segoe UI"/>
              </a:rPr>
              <a:t>Fast Food </a:t>
            </a:r>
            <a:r>
              <a:rPr sz="1200" b="1" spc="-5" dirty="0">
                <a:solidFill>
                  <a:srgbClr val="23292D"/>
                </a:solidFill>
                <a:latin typeface="Segoe UI"/>
                <a:cs typeface="Segoe UI"/>
              </a:rPr>
              <a:t>Restaurants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. The highest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rated Food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Courts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are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located in </a:t>
            </a:r>
            <a:r>
              <a:rPr sz="1200" b="1" spc="-5" dirty="0">
                <a:solidFill>
                  <a:srgbClr val="23292D"/>
                </a:solidFill>
                <a:latin typeface="Segoe UI"/>
                <a:cs typeface="Segoe UI"/>
              </a:rPr>
              <a:t>Marine Parade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, 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and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 </a:t>
            </a:r>
            <a:r>
              <a:rPr sz="1200" b="1" spc="-5" dirty="0">
                <a:solidFill>
                  <a:srgbClr val="23292D"/>
                </a:solidFill>
                <a:latin typeface="Segoe UI"/>
                <a:cs typeface="Segoe UI"/>
              </a:rPr>
              <a:t>Central </a:t>
            </a:r>
            <a:r>
              <a:rPr sz="1200" b="1" dirty="0">
                <a:solidFill>
                  <a:srgbClr val="23292D"/>
                </a:solidFill>
                <a:latin typeface="Segoe UI"/>
                <a:cs typeface="Segoe UI"/>
              </a:rPr>
              <a:t>Area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.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Thank</a:t>
            </a:r>
            <a:r>
              <a:rPr sz="12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you.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Piyush</a:t>
            </a:r>
            <a:r>
              <a:rPr sz="12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Bhatia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email:</a:t>
            </a:r>
            <a:r>
              <a:rPr sz="12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b="1" u="sng" spc="-5" dirty="0">
                <a:solidFill>
                  <a:srgbClr val="5B9BD4"/>
                </a:solidFill>
                <a:uFill>
                  <a:solidFill>
                    <a:srgbClr val="5B9BD4"/>
                  </a:solidFill>
                </a:uFill>
                <a:latin typeface="Segoe UI"/>
                <a:cs typeface="Segoe UI"/>
                <a:hlinkClick r:id="rId3"/>
              </a:rPr>
              <a:t>piyushbhatia993@gmail.com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5055489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7255" y="5664327"/>
            <a:ext cx="5981065" cy="8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35355"/>
            <a:ext cx="5965190" cy="427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Singapore Top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Venue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Recommendations from FourSquare API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(FourSquare website:</a:t>
            </a:r>
            <a:r>
              <a:rPr sz="1200" spc="-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0366D5"/>
                </a:solidFill>
                <a:latin typeface="Segoe UI"/>
                <a:cs typeface="Segoe UI"/>
                <a:hlinkClick r:id="rId3"/>
              </a:rPr>
              <a:t>www.foursquare.com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)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10000"/>
              </a:lnSpc>
              <a:spcBef>
                <a:spcPts val="1250"/>
              </a:spcBef>
            </a:pP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I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will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be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using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FourSquare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API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explore neighborhoods in selected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towns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  Singapore. The Foursquare explore function will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be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used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 get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most common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venue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categories in each neighborhood,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and then </a:t>
            </a:r>
            <a:r>
              <a:rPr sz="1200" spc="-10" dirty="0">
                <a:solidFill>
                  <a:srgbClr val="23292D"/>
                </a:solidFill>
                <a:latin typeface="Segoe UI"/>
                <a:cs typeface="Segoe UI"/>
              </a:rPr>
              <a:t>use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this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feature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 group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neighborhoods  into clusters. The following information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are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retrieved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on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first</a:t>
            </a:r>
            <a:r>
              <a:rPr sz="1200" spc="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query: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Venue</a:t>
            </a:r>
            <a:r>
              <a:rPr sz="11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ID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3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Venue</a:t>
            </a:r>
            <a:r>
              <a:rPr sz="11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Name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5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Coordinates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: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Latitude and</a:t>
            </a:r>
            <a:r>
              <a:rPr sz="1100" spc="-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Longitude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4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Category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Name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44450">
              <a:lnSpc>
                <a:spcPct val="109800"/>
              </a:lnSpc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Another venue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query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will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be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performed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retrieve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venue ratings for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each location. Note 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that rating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information is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paid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service from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FourSquare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and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are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limited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only 50  queries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per day.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With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this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constraint, we limit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category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analysis with only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one type  for this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demo.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I will try to retrieve as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many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ratings as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possible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for each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retrieved venue  ID.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354192"/>
            <a:ext cx="5967730" cy="342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95"/>
              </a:spcBef>
              <a:buAutoNum type="romanUcPeriod" startAt="4"/>
              <a:tabLst>
                <a:tab pos="266065" algn="l"/>
              </a:tabLst>
            </a:pPr>
            <a:r>
              <a:rPr sz="1300" b="1" spc="-10" dirty="0">
                <a:solidFill>
                  <a:srgbClr val="23292D"/>
                </a:solidFill>
                <a:latin typeface="Segoe UI"/>
                <a:cs typeface="Segoe UI"/>
              </a:rPr>
              <a:t>METHODOLOGY</a:t>
            </a: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292D"/>
              </a:buClr>
              <a:buFont typeface="Segoe UI"/>
              <a:buAutoNum type="romanUcPeriod" startAt="4"/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Singapore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Towns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List with median residential rental</a:t>
            </a:r>
            <a:r>
              <a:rPr sz="1100" b="1" i="1" spc="-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prices.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  <a:spcBef>
                <a:spcPts val="5"/>
              </a:spcBef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The source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data contains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median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rental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prices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Singapore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HDB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units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from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2005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up to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2nd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quarter of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2018.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I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will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retrieve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most recent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recorded rental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prices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from this data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source (Q2 2018)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being </a:t>
            </a:r>
            <a:r>
              <a:rPr sz="1200" spc="5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most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relevant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price available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at this time. For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this  demonstration,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I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will simplify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analysis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by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using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average rental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prices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all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available flat</a:t>
            </a:r>
            <a:r>
              <a:rPr sz="1200" spc="-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type.</a:t>
            </a:r>
            <a:endParaRPr sz="1200">
              <a:latin typeface="Segoe UI"/>
              <a:cs typeface="Segoe UI"/>
            </a:endParaRPr>
          </a:p>
          <a:p>
            <a:pPr marL="12700" marR="145415">
              <a:lnSpc>
                <a:spcPct val="109200"/>
              </a:lnSpc>
              <a:spcBef>
                <a:spcPts val="1260"/>
              </a:spcBef>
            </a:pPr>
            <a:r>
              <a:rPr sz="1200" b="1" spc="-5" dirty="0">
                <a:solidFill>
                  <a:srgbClr val="23292D"/>
                </a:solidFill>
                <a:latin typeface="Segoe UI"/>
                <a:cs typeface="Segoe UI"/>
              </a:rPr>
              <a:t>Data Cleanup and re-grouping.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retrieved table contains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some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un-wanted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entries 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and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needs some</a:t>
            </a:r>
            <a:r>
              <a:rPr sz="12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cleanup.</a:t>
            </a:r>
            <a:endParaRPr sz="12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1355"/>
              </a:spcBef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The following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tasks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will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be</a:t>
            </a:r>
            <a:r>
              <a:rPr sz="1200" spc="-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performed: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Drop/ignore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cells with missing</a:t>
            </a:r>
            <a:r>
              <a:rPr sz="1100" spc="-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data.</a:t>
            </a:r>
            <a:endParaRPr sz="1100">
              <a:latin typeface="Segoe UI"/>
              <a:cs typeface="Segoe UI"/>
            </a:endParaRPr>
          </a:p>
          <a:p>
            <a:pPr marL="469265" lvl="1" indent="-227965">
              <a:lnSpc>
                <a:spcPct val="100000"/>
              </a:lnSpc>
              <a:spcBef>
                <a:spcPts val="44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Use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most current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data</a:t>
            </a:r>
            <a:r>
              <a:rPr sz="11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record.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5522848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38100">
            <a:solidFill>
              <a:srgbClr val="2329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7255" y="6132957"/>
            <a:ext cx="5981065" cy="8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35355"/>
            <a:ext cx="5969635" cy="2662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469265" marR="235585" indent="-227965">
              <a:lnSpc>
                <a:spcPct val="109100"/>
              </a:lnSpc>
              <a:spcBef>
                <a:spcPts val="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Fix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data types. Post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Processed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Singapore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towns list with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and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median residential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rental 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prices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3292D"/>
              </a:buClr>
              <a:buFont typeface="Symbol"/>
              <a:buChar char=""/>
            </a:pPr>
            <a:endParaRPr sz="13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Adding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geographical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coordinates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of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each town</a:t>
            </a:r>
            <a:r>
              <a:rPr sz="11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location.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2.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Retrieve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town</a:t>
            </a:r>
            <a:r>
              <a:rPr sz="1100" b="1" i="1" spc="-6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coordinates.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9700"/>
              </a:lnSpc>
            </a:pP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Google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API was used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 retrieve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coordinates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(latitude and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longitude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each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town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centers.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For this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exercise,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I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just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used the MRT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stations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as the center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points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each  evaluated towns. The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town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coordinates will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be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used in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retrieval of Foursquare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API  location</a:t>
            </a:r>
            <a:r>
              <a:rPr sz="12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data.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619" y="3253104"/>
            <a:ext cx="5980430" cy="1932305"/>
          </a:xfrm>
          <a:prstGeom prst="rect">
            <a:avLst/>
          </a:prstGeom>
          <a:solidFill>
            <a:srgbClr val="F6F8F9"/>
          </a:solidFill>
        </p:spPr>
        <p:txBody>
          <a:bodyPr vert="horz" wrap="square" lIns="0" tIns="10160" rIns="0" bIns="0" rtlCol="0">
            <a:spAutoFit/>
          </a:bodyPr>
          <a:lstStyle/>
          <a:p>
            <a:pPr marL="17780">
              <a:lnSpc>
                <a:spcPts val="1110"/>
              </a:lnSpc>
              <a:spcBef>
                <a:spcPts val="80"/>
              </a:spcBef>
            </a:pPr>
            <a:r>
              <a:rPr sz="950" spc="-5" dirty="0">
                <a:solidFill>
                  <a:srgbClr val="23292D"/>
                </a:solidFill>
                <a:latin typeface="Consolas"/>
                <a:cs typeface="Consolas"/>
              </a:rPr>
              <a:t>singapore_average_rental_prices_by_town[</a:t>
            </a:r>
            <a:r>
              <a:rPr sz="950" spc="-5" dirty="0">
                <a:solidFill>
                  <a:srgbClr val="032E61"/>
                </a:solidFill>
                <a:latin typeface="Consolas"/>
                <a:cs typeface="Consolas"/>
              </a:rPr>
              <a:t>'Latitude'</a:t>
            </a:r>
            <a:r>
              <a:rPr sz="950" spc="-5" dirty="0">
                <a:solidFill>
                  <a:srgbClr val="23292D"/>
                </a:solidFill>
                <a:latin typeface="Consolas"/>
                <a:cs typeface="Consolas"/>
              </a:rPr>
              <a:t>] </a:t>
            </a:r>
            <a:r>
              <a:rPr sz="950" spc="-5" dirty="0">
                <a:solidFill>
                  <a:srgbClr val="D63948"/>
                </a:solidFill>
                <a:latin typeface="Consolas"/>
                <a:cs typeface="Consolas"/>
              </a:rPr>
              <a:t>=</a:t>
            </a:r>
            <a:r>
              <a:rPr sz="950" spc="5" dirty="0">
                <a:solidFill>
                  <a:srgbClr val="D63948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5CC5"/>
                </a:solidFill>
                <a:latin typeface="Consolas"/>
                <a:cs typeface="Consolas"/>
              </a:rPr>
              <a:t>0.0</a:t>
            </a:r>
            <a:endParaRPr sz="950">
              <a:latin typeface="Consolas"/>
              <a:cs typeface="Consolas"/>
            </a:endParaRPr>
          </a:p>
          <a:p>
            <a:pPr marL="17780">
              <a:lnSpc>
                <a:spcPts val="1110"/>
              </a:lnSpc>
            </a:pPr>
            <a:r>
              <a:rPr sz="950" spc="-5" dirty="0">
                <a:solidFill>
                  <a:srgbClr val="23292D"/>
                </a:solidFill>
                <a:latin typeface="Consolas"/>
                <a:cs typeface="Consolas"/>
              </a:rPr>
              <a:t>singapore_average_rental_prices_by_town[</a:t>
            </a:r>
            <a:r>
              <a:rPr sz="950" spc="-5" dirty="0">
                <a:solidFill>
                  <a:srgbClr val="032E61"/>
                </a:solidFill>
                <a:latin typeface="Consolas"/>
                <a:cs typeface="Consolas"/>
              </a:rPr>
              <a:t>'Longitude'</a:t>
            </a:r>
            <a:r>
              <a:rPr sz="950" spc="-5" dirty="0">
                <a:solidFill>
                  <a:srgbClr val="23292D"/>
                </a:solidFill>
                <a:latin typeface="Consolas"/>
                <a:cs typeface="Consolas"/>
              </a:rPr>
              <a:t>] </a:t>
            </a:r>
            <a:r>
              <a:rPr sz="950" spc="-5" dirty="0">
                <a:solidFill>
                  <a:srgbClr val="D63948"/>
                </a:solidFill>
                <a:latin typeface="Consolas"/>
                <a:cs typeface="Consolas"/>
              </a:rPr>
              <a:t>=</a:t>
            </a:r>
            <a:r>
              <a:rPr sz="950" spc="5" dirty="0">
                <a:solidFill>
                  <a:srgbClr val="D63948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05CC5"/>
                </a:solidFill>
                <a:latin typeface="Consolas"/>
                <a:cs typeface="Consolas"/>
              </a:rPr>
              <a:t>0.0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296545" marR="227965" indent="-279400">
              <a:lnSpc>
                <a:spcPts val="1150"/>
              </a:lnSpc>
            </a:pP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for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idx,town 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in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singapore_average_rental_prices_by_town[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'Town'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].iteritems():  address 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=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town 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+ 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" MRT station, Singapore"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; </a:t>
            </a:r>
            <a:r>
              <a:rPr sz="1000" spc="-5" dirty="0">
                <a:solidFill>
                  <a:srgbClr val="6A737C"/>
                </a:solidFill>
                <a:latin typeface="Consolas"/>
                <a:cs typeface="Consolas"/>
              </a:rPr>
              <a:t># I prefer </a:t>
            </a:r>
            <a:r>
              <a:rPr sz="1000" spc="-10" dirty="0">
                <a:solidFill>
                  <a:srgbClr val="6A737C"/>
                </a:solidFill>
                <a:latin typeface="Consolas"/>
                <a:cs typeface="Consolas"/>
              </a:rPr>
              <a:t>to </a:t>
            </a:r>
            <a:r>
              <a:rPr sz="1000" spc="-5" dirty="0">
                <a:solidFill>
                  <a:srgbClr val="6A737C"/>
                </a:solidFill>
                <a:latin typeface="Consolas"/>
                <a:cs typeface="Consolas"/>
              </a:rPr>
              <a:t>use MRT stations</a:t>
            </a:r>
            <a:r>
              <a:rPr sz="1000" spc="10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6A737C"/>
                </a:solidFill>
                <a:latin typeface="Consolas"/>
                <a:cs typeface="Consolas"/>
              </a:rPr>
              <a:t>as</a:t>
            </a:r>
            <a:endParaRPr sz="1000">
              <a:latin typeface="Consolas"/>
              <a:cs typeface="Consolas"/>
            </a:endParaRPr>
          </a:p>
          <a:p>
            <a:pPr marL="296545" marR="2880360" indent="-279400">
              <a:lnSpc>
                <a:spcPts val="1080"/>
              </a:lnSpc>
              <a:spcBef>
                <a:spcPts val="190"/>
              </a:spcBef>
            </a:pPr>
            <a:r>
              <a:rPr sz="1000" spc="-5" dirty="0">
                <a:solidFill>
                  <a:srgbClr val="6A737C"/>
                </a:solidFill>
                <a:latin typeface="Consolas"/>
                <a:cs typeface="Consolas"/>
              </a:rPr>
              <a:t>more important central location of each town 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url</a:t>
            </a:r>
            <a:r>
              <a:rPr sz="100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=</a:t>
            </a:r>
            <a:endParaRPr sz="1000">
              <a:latin typeface="Consolas"/>
              <a:cs typeface="Consolas"/>
            </a:endParaRPr>
          </a:p>
          <a:p>
            <a:pPr marL="17780" marR="318770">
              <a:lnSpc>
                <a:spcPts val="1080"/>
              </a:lnSpc>
              <a:spcBef>
                <a:spcPts val="195"/>
              </a:spcBef>
            </a:pPr>
            <a:r>
              <a:rPr sz="950" spc="-5" dirty="0">
                <a:solidFill>
                  <a:srgbClr val="032E61"/>
                </a:solidFill>
                <a:latin typeface="Consolas"/>
                <a:cs typeface="Consolas"/>
              </a:rPr>
              <a:t>'https://maps.googleapis.com/maps/api/geocode/json?address=</a:t>
            </a:r>
            <a:r>
              <a:rPr sz="950" spc="-5" dirty="0">
                <a:solidFill>
                  <a:srgbClr val="005CC5"/>
                </a:solidFill>
                <a:latin typeface="Consolas"/>
                <a:cs typeface="Consolas"/>
              </a:rPr>
              <a:t>{}</a:t>
            </a:r>
            <a:r>
              <a:rPr sz="950" spc="-5" dirty="0">
                <a:solidFill>
                  <a:srgbClr val="032E61"/>
                </a:solidFill>
                <a:latin typeface="Consolas"/>
                <a:cs typeface="Consolas"/>
              </a:rPr>
              <a:t>&amp;key=</a:t>
            </a:r>
            <a:r>
              <a:rPr sz="950" spc="-5" dirty="0">
                <a:solidFill>
                  <a:srgbClr val="005CC5"/>
                </a:solidFill>
                <a:latin typeface="Consolas"/>
                <a:cs typeface="Consolas"/>
              </a:rPr>
              <a:t>{}</a:t>
            </a:r>
            <a:r>
              <a:rPr sz="950" spc="-5" dirty="0">
                <a:solidFill>
                  <a:srgbClr val="032E61"/>
                </a:solidFill>
                <a:latin typeface="Consolas"/>
                <a:cs typeface="Consolas"/>
              </a:rPr>
              <a:t>'</a:t>
            </a:r>
            <a:r>
              <a:rPr sz="950" spc="-5" dirty="0">
                <a:solidFill>
                  <a:srgbClr val="23292D"/>
                </a:solidFill>
                <a:latin typeface="Consolas"/>
                <a:cs typeface="Consolas"/>
              </a:rPr>
              <a:t>.format(address,  google_key)</a:t>
            </a:r>
            <a:endParaRPr sz="950">
              <a:latin typeface="Consolas"/>
              <a:cs typeface="Consolas"/>
            </a:endParaRPr>
          </a:p>
          <a:p>
            <a:pPr marL="296545">
              <a:lnSpc>
                <a:spcPts val="1160"/>
              </a:lnSpc>
              <a:spcBef>
                <a:spcPts val="80"/>
              </a:spcBef>
            </a:pP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lat 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=</a:t>
            </a:r>
            <a:r>
              <a:rPr sz="1000" spc="25" dirty="0">
                <a:solidFill>
                  <a:srgbClr val="D63948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requests.get(url).json()[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"results"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][</a:t>
            </a:r>
            <a:r>
              <a:rPr sz="1000" spc="-5" dirty="0">
                <a:solidFill>
                  <a:srgbClr val="005CC5"/>
                </a:solidFill>
                <a:latin typeface="Consolas"/>
                <a:cs typeface="Consolas"/>
              </a:rPr>
              <a:t>0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][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"geometry"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][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"location"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][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'lat'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 marL="296545" marR="436880">
              <a:lnSpc>
                <a:spcPct val="93500"/>
              </a:lnSpc>
              <a:spcBef>
                <a:spcPts val="35"/>
              </a:spcBef>
            </a:pP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lng 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=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requests.get(url).json()[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"results"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][</a:t>
            </a:r>
            <a:r>
              <a:rPr sz="1000" spc="-5" dirty="0">
                <a:solidFill>
                  <a:srgbClr val="005CC5"/>
                </a:solidFill>
                <a:latin typeface="Consolas"/>
                <a:cs typeface="Consolas"/>
              </a:rPr>
              <a:t>0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][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"geometry"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][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"location"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][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'lng'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  singapore_average_rental_prices_by_town.loc[idx,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'Latitude'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 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= </a:t>
            </a:r>
            <a:r>
              <a:rPr sz="1000" spc="-10" dirty="0">
                <a:solidFill>
                  <a:srgbClr val="23292D"/>
                </a:solidFill>
                <a:latin typeface="Consolas"/>
                <a:cs typeface="Consolas"/>
              </a:rPr>
              <a:t>lat 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singapore_average_rental_prices_by_town.loc[idx,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'Longitude'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 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=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lng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823585"/>
            <a:ext cx="5899150" cy="3149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indent="-199390">
              <a:lnSpc>
                <a:spcPct val="100000"/>
              </a:lnSpc>
              <a:spcBef>
                <a:spcPts val="95"/>
              </a:spcBef>
              <a:buAutoNum type="romanUcPeriod" startAt="5"/>
              <a:tabLst>
                <a:tab pos="212725" algn="l"/>
              </a:tabLst>
            </a:pPr>
            <a:r>
              <a:rPr sz="1300" b="1" spc="-5" dirty="0">
                <a:solidFill>
                  <a:srgbClr val="23292D"/>
                </a:solidFill>
                <a:latin typeface="Segoe UI"/>
                <a:cs typeface="Segoe UI"/>
              </a:rPr>
              <a:t>Segmenting and Clustering </a:t>
            </a:r>
            <a:r>
              <a:rPr sz="1300" b="1" spc="-10" dirty="0">
                <a:solidFill>
                  <a:srgbClr val="23292D"/>
                </a:solidFill>
                <a:latin typeface="Segoe UI"/>
                <a:cs typeface="Segoe UI"/>
              </a:rPr>
              <a:t>Towns </a:t>
            </a:r>
            <a:r>
              <a:rPr sz="1300" b="1" dirty="0">
                <a:solidFill>
                  <a:srgbClr val="23292D"/>
                </a:solidFill>
                <a:latin typeface="Segoe UI"/>
                <a:cs typeface="Segoe UI"/>
              </a:rPr>
              <a:t>in</a:t>
            </a:r>
            <a:r>
              <a:rPr sz="1300" b="1" spc="3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300" b="1" spc="-10" dirty="0">
                <a:solidFill>
                  <a:srgbClr val="23292D"/>
                </a:solidFill>
                <a:latin typeface="Segoe UI"/>
                <a:cs typeface="Segoe UI"/>
              </a:rPr>
              <a:t>Singapore</a:t>
            </a: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buClr>
                <a:srgbClr val="23292D"/>
              </a:buClr>
              <a:buFont typeface="Segoe UI"/>
              <a:buAutoNum type="romanUcPeriod" startAt="5"/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23292D"/>
                </a:solidFill>
                <a:latin typeface="Segoe UI"/>
                <a:cs typeface="Segoe UI"/>
              </a:rPr>
              <a:t>Retrieving FourSquare Places of</a:t>
            </a:r>
            <a:r>
              <a:rPr sz="1500" b="1" spc="-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23292D"/>
                </a:solidFill>
                <a:latin typeface="Segoe UI"/>
                <a:cs typeface="Segoe UI"/>
              </a:rPr>
              <a:t>interest.</a:t>
            </a:r>
            <a:endParaRPr sz="1500">
              <a:latin typeface="Segoe UI"/>
              <a:cs typeface="Segoe UI"/>
            </a:endParaRPr>
          </a:p>
          <a:p>
            <a:pPr marL="12700" marR="5080">
              <a:lnSpc>
                <a:spcPct val="110100"/>
              </a:lnSpc>
              <a:spcBef>
                <a:spcPts val="1570"/>
              </a:spcBef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Using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Foursquare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API,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b="1" spc="-5" dirty="0">
                <a:solidFill>
                  <a:srgbClr val="23292D"/>
                </a:solidFill>
                <a:latin typeface="Segoe UI"/>
                <a:cs typeface="Segoe UI"/>
              </a:rPr>
              <a:t>explore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API function was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be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used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 get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most 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common venue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categories in each neighborhood,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and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then used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this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feature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 group 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neighborhoods into clusters. The </a:t>
            </a:r>
            <a:r>
              <a:rPr sz="1200" i="1" spc="-5" dirty="0">
                <a:solidFill>
                  <a:srgbClr val="23292D"/>
                </a:solidFill>
                <a:latin typeface="Segoe UI"/>
                <a:cs typeface="Segoe UI"/>
              </a:rPr>
              <a:t>k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-means clustering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algorithm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was used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for the 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analysis. Fnally,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Folium library is used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to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visualize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recommended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neighborhoods 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and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their emerging</a:t>
            </a:r>
            <a:r>
              <a:rPr sz="12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clusters.</a:t>
            </a:r>
            <a:endParaRPr sz="1200">
              <a:latin typeface="Segoe UI"/>
              <a:cs typeface="Segoe UI"/>
            </a:endParaRPr>
          </a:p>
          <a:p>
            <a:pPr marL="12700" marR="689610">
              <a:lnSpc>
                <a:spcPct val="108300"/>
              </a:lnSpc>
              <a:spcBef>
                <a:spcPts val="1285"/>
              </a:spcBef>
            </a:pP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In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ipynb notebook,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function </a:t>
            </a:r>
            <a:r>
              <a:rPr sz="1200" b="1" spc="-5" dirty="0">
                <a:solidFill>
                  <a:srgbClr val="23292D"/>
                </a:solidFill>
                <a:latin typeface="Segoe UI"/>
                <a:cs typeface="Segoe UI"/>
              </a:rPr>
              <a:t>getNearbyVenues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extracts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following  information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for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dataframe it</a:t>
            </a:r>
            <a:r>
              <a:rPr sz="1200" spc="-3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generates: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Venue</a:t>
            </a:r>
            <a:r>
              <a:rPr sz="11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ID</a:t>
            </a:r>
            <a:endParaRPr sz="1100">
              <a:latin typeface="Segoe UI"/>
              <a:cs typeface="Segoe UI"/>
            </a:endParaRPr>
          </a:p>
          <a:p>
            <a:pPr marL="469265" lvl="1" indent="-227965">
              <a:lnSpc>
                <a:spcPct val="100000"/>
              </a:lnSpc>
              <a:spcBef>
                <a:spcPts val="44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Venue</a:t>
            </a:r>
            <a:r>
              <a:rPr sz="11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Name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304" y="7540497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35355"/>
            <a:ext cx="5634990" cy="7670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45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Coordinates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: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Latitude and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Longitude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4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Category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Name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The function </a:t>
            </a:r>
            <a:r>
              <a:rPr sz="1200" b="1" spc="-5" dirty="0">
                <a:solidFill>
                  <a:srgbClr val="23292D"/>
                </a:solidFill>
                <a:latin typeface="Segoe UI"/>
                <a:cs typeface="Segoe UI"/>
              </a:rPr>
              <a:t>getVenuesByCategory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performs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</a:t>
            </a:r>
            <a:r>
              <a:rPr sz="12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following: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469265" marR="252095" indent="-228600">
              <a:lnSpc>
                <a:spcPct val="108200"/>
              </a:lnSpc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1. </a:t>
            </a:r>
            <a:r>
              <a:rPr sz="1100" b="1" spc="-5" dirty="0">
                <a:solidFill>
                  <a:srgbClr val="23292D"/>
                </a:solidFill>
                <a:latin typeface="Segoe UI"/>
                <a:cs typeface="Segoe UI"/>
              </a:rPr>
              <a:t>Category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based venue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search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to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simulate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user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venue searches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based </a:t>
            </a:r>
            <a:r>
              <a:rPr sz="1100" spc="-10" dirty="0">
                <a:solidFill>
                  <a:srgbClr val="23292D"/>
                </a:solidFill>
                <a:latin typeface="Segoe UI"/>
                <a:cs typeface="Segoe UI"/>
              </a:rPr>
              <a:t>on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certain 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places of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interest. This search extracts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following</a:t>
            </a:r>
            <a:r>
              <a:rPr sz="1100" spc="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information: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Venue</a:t>
            </a:r>
            <a:r>
              <a:rPr sz="11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ID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4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Venue</a:t>
            </a:r>
            <a:r>
              <a:rPr sz="11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Name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4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Coordinates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: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Latitude and</a:t>
            </a:r>
            <a:r>
              <a:rPr sz="1100" spc="-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Longitude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4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Category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Name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2.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For each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retrieved </a:t>
            </a:r>
            <a:r>
              <a:rPr sz="1100" b="1" spc="-5" dirty="0">
                <a:solidFill>
                  <a:srgbClr val="23292D"/>
                </a:solidFill>
                <a:latin typeface="Segoe UI"/>
                <a:cs typeface="Segoe UI"/>
              </a:rPr>
              <a:t>venueID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, retrieve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the venues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category</a:t>
            </a:r>
            <a:r>
              <a:rPr sz="1100" spc="-2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rating.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generated data frame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second function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contains 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following</a:t>
            </a:r>
            <a:r>
              <a:rPr sz="1200" spc="-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column: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Search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Venues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with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recommendations on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: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Food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Venues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(Restaurants,Fastfoods,</a:t>
            </a:r>
            <a:r>
              <a:rPr sz="1100" b="1" i="1" spc="2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etc.)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96215">
              <a:lnSpc>
                <a:spcPct val="109200"/>
              </a:lnSpc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To demonstrate user selection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places of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interest, We will use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this Food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Venues 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category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our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further</a:t>
            </a:r>
            <a:r>
              <a:rPr sz="1200" spc="-3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analysis.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This Foursquare search is expected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to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collect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venues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in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following</a:t>
            </a:r>
            <a:r>
              <a:rPr sz="1100" spc="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category: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4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category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4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Food</a:t>
            </a:r>
            <a:r>
              <a:rPr sz="1100" spc="-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Courts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4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Coffee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 Shops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4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Restaurants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3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Cafés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4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Other food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venues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09400"/>
              </a:lnSpc>
              <a:spcBef>
                <a:spcPts val="5"/>
              </a:spcBef>
            </a:pP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List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of my FourSquare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Data collection saved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in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Github can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be found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in </a:t>
            </a:r>
            <a:r>
              <a:rPr sz="1200" dirty="0">
                <a:solidFill>
                  <a:srgbClr val="23292D"/>
                </a:solidFill>
                <a:latin typeface="Segoe UI"/>
                <a:cs typeface="Segoe UI"/>
              </a:rPr>
              <a:t>the </a:t>
            </a:r>
            <a:r>
              <a:rPr sz="1200" spc="-5" dirty="0">
                <a:solidFill>
                  <a:srgbClr val="23292D"/>
                </a:solidFill>
                <a:latin typeface="Segoe UI"/>
                <a:cs typeface="Segoe UI"/>
              </a:rPr>
              <a:t>following  location: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100" spc="-5" dirty="0">
                <a:latin typeface="Times New Roman"/>
                <a:cs typeface="Times New Roman"/>
                <a:hlinkClick r:id="rId3"/>
              </a:rPr>
              <a:t>https://github.com/piyush2021/Coursera_Capstone/tree/master/FinalProject/DataSources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50" dirty="0">
                <a:solidFill>
                  <a:srgbClr val="23292D"/>
                </a:solidFill>
                <a:latin typeface="Segoe UI"/>
                <a:cs typeface="Segoe UI"/>
              </a:rPr>
              <a:t>I </a:t>
            </a:r>
            <a:r>
              <a:rPr sz="1150" spc="-5" dirty="0">
                <a:solidFill>
                  <a:srgbClr val="23292D"/>
                </a:solidFill>
                <a:latin typeface="Segoe UI"/>
                <a:cs typeface="Segoe UI"/>
              </a:rPr>
              <a:t>used the FourSquare </a:t>
            </a:r>
            <a:r>
              <a:rPr sz="1150" dirty="0">
                <a:solidFill>
                  <a:srgbClr val="23292D"/>
                </a:solidFill>
                <a:latin typeface="Segoe UI"/>
                <a:cs typeface="Segoe UI"/>
              </a:rPr>
              <a:t>API to </a:t>
            </a:r>
            <a:r>
              <a:rPr sz="1150" spc="-5" dirty="0">
                <a:solidFill>
                  <a:srgbClr val="23292D"/>
                </a:solidFill>
                <a:latin typeface="Segoe UI"/>
                <a:cs typeface="Segoe UI"/>
              </a:rPr>
              <a:t>retrieve venue </a:t>
            </a:r>
            <a:r>
              <a:rPr sz="1150" dirty="0">
                <a:solidFill>
                  <a:srgbClr val="23292D"/>
                </a:solidFill>
                <a:latin typeface="Segoe UI"/>
                <a:cs typeface="Segoe UI"/>
              </a:rPr>
              <a:t>scores </a:t>
            </a:r>
            <a:r>
              <a:rPr sz="1150" spc="-5" dirty="0">
                <a:solidFill>
                  <a:srgbClr val="23292D"/>
                </a:solidFill>
                <a:latin typeface="Segoe UI"/>
                <a:cs typeface="Segoe UI"/>
              </a:rPr>
              <a:t>of</a:t>
            </a:r>
            <a:r>
              <a:rPr sz="1150" spc="-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50" spc="-5" dirty="0">
                <a:solidFill>
                  <a:srgbClr val="23292D"/>
                </a:solidFill>
                <a:latin typeface="Segoe UI"/>
                <a:cs typeface="Segoe UI"/>
              </a:rPr>
              <a:t>locations.</a:t>
            </a:r>
            <a:endParaRPr sz="1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5355"/>
            <a:ext cx="3242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5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394206"/>
            <a:ext cx="5480050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Data cleanup un-needed</a:t>
            </a:r>
            <a:r>
              <a:rPr sz="1100" b="1" i="1" spc="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entries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Eliminate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possible venue</a:t>
            </a:r>
            <a:r>
              <a:rPr sz="1100" spc="-2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duplicates.</a:t>
            </a:r>
            <a:endParaRPr sz="1100">
              <a:latin typeface="Segoe UI"/>
              <a:cs typeface="Segoe UI"/>
            </a:endParaRPr>
          </a:p>
          <a:p>
            <a:pPr marL="469265" indent="-227965">
              <a:lnSpc>
                <a:spcPct val="100000"/>
              </a:lnSpc>
              <a:spcBef>
                <a:spcPts val="470"/>
              </a:spcBef>
              <a:buSzPct val="90476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050" spc="-5" dirty="0">
                <a:solidFill>
                  <a:srgbClr val="23292D"/>
                </a:solidFill>
                <a:latin typeface="Segoe UI"/>
                <a:cs typeface="Segoe UI"/>
              </a:rPr>
              <a:t>Improve the quality of our </a:t>
            </a:r>
            <a:r>
              <a:rPr sz="1050" dirty="0">
                <a:solidFill>
                  <a:srgbClr val="23292D"/>
                </a:solidFill>
                <a:latin typeface="Segoe UI"/>
                <a:cs typeface="Segoe UI"/>
              </a:rPr>
              <a:t>venue </a:t>
            </a:r>
            <a:r>
              <a:rPr sz="1050" spc="-5" dirty="0">
                <a:solidFill>
                  <a:srgbClr val="23292D"/>
                </a:solidFill>
                <a:latin typeface="Segoe UI"/>
                <a:cs typeface="Segoe UI"/>
              </a:rPr>
              <a:t>selection by removing venues with no ratings </a:t>
            </a:r>
            <a:r>
              <a:rPr sz="1050" dirty="0">
                <a:solidFill>
                  <a:srgbClr val="23292D"/>
                </a:solidFill>
                <a:latin typeface="Segoe UI"/>
                <a:cs typeface="Segoe UI"/>
              </a:rPr>
              <a:t>or</a:t>
            </a:r>
            <a:r>
              <a:rPr sz="1050" spc="15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050" spc="-5" dirty="0">
                <a:solidFill>
                  <a:srgbClr val="23292D"/>
                </a:solidFill>
                <a:latin typeface="Segoe UI"/>
                <a:cs typeface="Segoe UI"/>
              </a:rPr>
              <a:t>0.0</a:t>
            </a:r>
            <a:endParaRPr sz="1050">
              <a:latin typeface="Segoe UI"/>
              <a:cs typeface="Segoe U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6416" y="2370074"/>
          <a:ext cx="5297170" cy="2403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3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Column</a:t>
                      </a:r>
                      <a:r>
                        <a:rPr sz="1100" b="1" spc="-1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b="1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Name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100" b="1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Description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Town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Town</a:t>
                      </a:r>
                      <a:r>
                        <a:rPr sz="1100" spc="-1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Name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Town</a:t>
                      </a:r>
                      <a:r>
                        <a:rPr sz="1100" spc="-1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Latitude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Towns MRT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station</a:t>
                      </a:r>
                      <a:r>
                        <a:rPr sz="1100" spc="-1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Latitude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36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Town</a:t>
                      </a:r>
                      <a:r>
                        <a:rPr sz="1100" spc="-1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Longitude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Town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MRT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station</a:t>
                      </a:r>
                      <a:r>
                        <a:rPr sz="1100" spc="-1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Latitude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VenueID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FourSquare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Venue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ID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VenueName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Venue</a:t>
                      </a:r>
                      <a:r>
                        <a:rPr sz="1100" spc="-1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Name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score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FourSquare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Venue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user</a:t>
                      </a:r>
                      <a:r>
                        <a:rPr sz="1100" spc="-1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rating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category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Category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group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name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catID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Category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ID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latitude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Venue Location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-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latitude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longitude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Venue Location </a:t>
                      </a:r>
                      <a:r>
                        <a:rPr sz="1100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-</a:t>
                      </a:r>
                      <a:r>
                        <a:rPr sz="1100" spc="-5" dirty="0">
                          <a:solidFill>
                            <a:srgbClr val="23292D"/>
                          </a:solidFill>
                          <a:latin typeface="Segoe UI"/>
                          <a:cs typeface="Segoe UI"/>
                        </a:rPr>
                        <a:t> longitude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DFE1E4"/>
                      </a:solidFill>
                      <a:prstDash val="solid"/>
                    </a:lnL>
                    <a:lnR w="12700">
                      <a:solidFill>
                        <a:srgbClr val="DFE1E4"/>
                      </a:solidFill>
                      <a:prstDash val="solid"/>
                    </a:lnR>
                    <a:lnT w="12700">
                      <a:solidFill>
                        <a:srgbClr val="DFE1E4"/>
                      </a:solidFill>
                      <a:prstDash val="solid"/>
                    </a:lnT>
                    <a:lnB w="12700">
                      <a:solidFill>
                        <a:srgbClr val="DFE1E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8100" y="5006466"/>
            <a:ext cx="30772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Results: Town </a:t>
            </a: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Venue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Recommendation</a:t>
            </a:r>
            <a:r>
              <a:rPr sz="1100" b="1" i="1" spc="-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Counts:</a:t>
            </a:r>
            <a:endParaRPr sz="1100">
              <a:latin typeface="Segoe UI"/>
              <a:cs typeface="Segoe U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00551" y="5382132"/>
          <a:ext cx="2564764" cy="3415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17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971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Town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Venue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Categoy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80"/>
                        </a:lnSpc>
                      </a:pPr>
                      <a:r>
                        <a:rPr sz="1100" b="1" spc="-20" dirty="0">
                          <a:latin typeface="Calibri"/>
                          <a:cs typeface="Calibri"/>
                        </a:rPr>
                        <a:t>Counts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KALLANG/WHAMPOA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7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MARINE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PARADE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10033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PASIR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RIS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8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PUNGGOL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9525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QUEENSTOWN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SEMBAWANG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SENGKANG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SERANGOON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42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TAMPINES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TOA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PAYOH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WOODLANDS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31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977">
                <a:tc gridSpan="2"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15" dirty="0">
                          <a:latin typeface="Calibri"/>
                          <a:cs typeface="Calibri"/>
                        </a:rPr>
                        <a:t>YISHUN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02512" y="5382132"/>
          <a:ext cx="2579370" cy="3641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17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Town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Venue</a:t>
                      </a:r>
                      <a:r>
                        <a:rPr sz="1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Categoy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ts val="118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Counts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ANG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KIO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BEDOK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BISHAN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BUKIT BATOK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BUKIT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MERAH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317">
                <a:tc>
                  <a:txBody>
                    <a:bodyPr/>
                    <a:lstStyle/>
                    <a:p>
                      <a:pPr marR="31813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BUKIT</a:t>
                      </a:r>
                      <a:r>
                        <a:rPr sz="11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PANJANG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CENTRAL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marR="2781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CHOA CHU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KANG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CLEMENTI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503"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GEYLANG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HOUGANG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977"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JURONG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EAST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JURONG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WEST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84" y="2512822"/>
            <a:ext cx="5866800" cy="442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35355"/>
            <a:ext cx="5277485" cy="70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050" b="1" i="1" spc="-5" dirty="0">
                <a:solidFill>
                  <a:srgbClr val="23292D"/>
                </a:solidFill>
                <a:latin typeface="Segoe UI"/>
                <a:cs typeface="Segoe UI"/>
              </a:rPr>
              <a:t>RESULTS: How many unique categories can </a:t>
            </a:r>
            <a:r>
              <a:rPr sz="1050" b="1" i="1" spc="-10" dirty="0">
                <a:solidFill>
                  <a:srgbClr val="23292D"/>
                </a:solidFill>
                <a:latin typeface="Segoe UI"/>
                <a:cs typeface="Segoe UI"/>
              </a:rPr>
              <a:t>be </a:t>
            </a:r>
            <a:r>
              <a:rPr sz="1050" b="1" i="1" spc="-5" dirty="0">
                <a:solidFill>
                  <a:srgbClr val="23292D"/>
                </a:solidFill>
                <a:latin typeface="Segoe UI"/>
                <a:cs typeface="Segoe UI"/>
              </a:rPr>
              <a:t>curated from all the returned</a:t>
            </a:r>
            <a:r>
              <a:rPr sz="1050" b="1" i="1" spc="17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050" b="1" i="1" spc="-5" dirty="0">
                <a:solidFill>
                  <a:srgbClr val="23292D"/>
                </a:solidFill>
                <a:latin typeface="Segoe UI"/>
                <a:cs typeface="Segoe UI"/>
              </a:rPr>
              <a:t>venues?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19" y="1327403"/>
            <a:ext cx="5980430" cy="147320"/>
          </a:xfrm>
          <a:prstGeom prst="rect">
            <a:avLst/>
          </a:prstGeom>
          <a:solidFill>
            <a:srgbClr val="F6F8F9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115"/>
              </a:lnSpc>
            </a:pP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* There are </a:t>
            </a:r>
            <a:r>
              <a:rPr sz="1000" spc="-10" dirty="0">
                <a:solidFill>
                  <a:srgbClr val="23292D"/>
                </a:solidFill>
                <a:latin typeface="Consolas"/>
                <a:cs typeface="Consolas"/>
              </a:rPr>
              <a:t>67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uniques</a:t>
            </a:r>
            <a:r>
              <a:rPr sz="1000" spc="1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categories.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136394"/>
            <a:ext cx="31667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What are the top </a:t>
            </a:r>
            <a:r>
              <a:rPr sz="1100" b="1" i="1" spc="-10" dirty="0">
                <a:solidFill>
                  <a:srgbClr val="23292D"/>
                </a:solidFill>
                <a:latin typeface="Segoe UI"/>
                <a:cs typeface="Segoe UI"/>
              </a:rPr>
              <a:t>20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most common venue</a:t>
            </a:r>
            <a:r>
              <a:rPr sz="1100" b="1" i="1" spc="-5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types?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3960" y="1327022"/>
            <a:ext cx="5866738" cy="3753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35355"/>
            <a:ext cx="3474085" cy="709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i="1" dirty="0">
                <a:solidFill>
                  <a:srgbClr val="23292D"/>
                </a:solidFill>
                <a:latin typeface="Segoe UI"/>
                <a:cs typeface="Segoe UI"/>
              </a:rPr>
              <a:t>What are the top </a:t>
            </a:r>
            <a:r>
              <a:rPr sz="1100" b="1" i="1" spc="-10" dirty="0">
                <a:solidFill>
                  <a:srgbClr val="23292D"/>
                </a:solidFill>
                <a:latin typeface="Segoe UI"/>
                <a:cs typeface="Segoe UI"/>
              </a:rPr>
              <a:t>10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Venue Recommendation</a:t>
            </a:r>
            <a:r>
              <a:rPr sz="1100" b="1" i="1" spc="-3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b="1" i="1" spc="-5" dirty="0">
                <a:solidFill>
                  <a:srgbClr val="23292D"/>
                </a:solidFill>
                <a:latin typeface="Segoe UI"/>
                <a:cs typeface="Segoe UI"/>
              </a:rPr>
              <a:t>Scores?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7255" y="1264920"/>
            <a:ext cx="5981065" cy="8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35355"/>
            <a:ext cx="4674870" cy="120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Final Assignment: Capstone Project: Battle </a:t>
            </a:r>
            <a:r>
              <a:rPr sz="1000" b="1" dirty="0">
                <a:latin typeface="Calibri"/>
                <a:cs typeface="Calibri"/>
              </a:rPr>
              <a:t>of</a:t>
            </a:r>
            <a:r>
              <a:rPr sz="1000" b="1" spc="1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Neighborhoods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23292D"/>
                </a:solidFill>
                <a:latin typeface="Segoe UI"/>
                <a:cs typeface="Segoe UI"/>
              </a:rPr>
              <a:t>Analyze Each Singapore Town nearby recommended</a:t>
            </a:r>
            <a:r>
              <a:rPr sz="1300" b="1" spc="10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300" b="1" spc="-5" dirty="0">
                <a:solidFill>
                  <a:srgbClr val="23292D"/>
                </a:solidFill>
                <a:latin typeface="Segoe UI"/>
                <a:cs typeface="Segoe UI"/>
              </a:rPr>
              <a:t>venues</a:t>
            </a:r>
            <a:endParaRPr sz="13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solidFill>
                  <a:srgbClr val="23292D"/>
                </a:solidFill>
                <a:latin typeface="Segoe UI"/>
                <a:cs typeface="Segoe UI"/>
              </a:rPr>
              <a:t>Technique </a:t>
            </a:r>
            <a:r>
              <a:rPr sz="1100" dirty="0">
                <a:solidFill>
                  <a:srgbClr val="23292D"/>
                </a:solidFill>
                <a:latin typeface="Segoe UI"/>
                <a:cs typeface="Segoe UI"/>
              </a:rPr>
              <a:t>: </a:t>
            </a:r>
            <a:r>
              <a:rPr sz="1100" b="1" dirty="0">
                <a:solidFill>
                  <a:srgbClr val="23292D"/>
                </a:solidFill>
                <a:latin typeface="Segoe UI"/>
                <a:cs typeface="Segoe UI"/>
              </a:rPr>
              <a:t>One </a:t>
            </a:r>
            <a:r>
              <a:rPr sz="1100" b="1" spc="-5" dirty="0">
                <a:solidFill>
                  <a:srgbClr val="23292D"/>
                </a:solidFill>
                <a:latin typeface="Segoe UI"/>
                <a:cs typeface="Segoe UI"/>
              </a:rPr>
              <a:t>Hot</a:t>
            </a:r>
            <a:r>
              <a:rPr sz="1100" b="1" spc="-15" dirty="0">
                <a:solidFill>
                  <a:srgbClr val="23292D"/>
                </a:solidFill>
                <a:latin typeface="Segoe UI"/>
                <a:cs typeface="Segoe UI"/>
              </a:rPr>
              <a:t> </a:t>
            </a:r>
            <a:r>
              <a:rPr sz="1100" b="1" spc="-5" dirty="0">
                <a:solidFill>
                  <a:srgbClr val="23292D"/>
                </a:solidFill>
                <a:latin typeface="Segoe UI"/>
                <a:cs typeface="Segoe UI"/>
              </a:rPr>
              <a:t>Encoding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19" y="1814702"/>
            <a:ext cx="5980430" cy="3122930"/>
          </a:xfrm>
          <a:prstGeom prst="rect">
            <a:avLst/>
          </a:prstGeom>
          <a:solidFill>
            <a:srgbClr val="F6F8F9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105"/>
              </a:lnSpc>
            </a:pPr>
            <a:r>
              <a:rPr sz="1000" spc="-5" dirty="0">
                <a:solidFill>
                  <a:srgbClr val="6A737C"/>
                </a:solidFill>
                <a:latin typeface="Consolas"/>
                <a:cs typeface="Consolas"/>
              </a:rPr>
              <a:t># one hot</a:t>
            </a:r>
            <a:r>
              <a:rPr sz="1000" spc="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6A737C"/>
                </a:solidFill>
                <a:latin typeface="Consolas"/>
                <a:cs typeface="Consolas"/>
              </a:rPr>
              <a:t>encoding</a:t>
            </a:r>
            <a:endParaRPr sz="1000">
              <a:latin typeface="Consolas"/>
              <a:cs typeface="Consolas"/>
            </a:endParaRPr>
          </a:p>
          <a:p>
            <a:pPr marL="17780" marR="784860">
              <a:lnSpc>
                <a:spcPts val="1080"/>
              </a:lnSpc>
              <a:spcBef>
                <a:spcPts val="220"/>
              </a:spcBef>
            </a:pP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sg_onehot 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=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pd.get_dummies(singapore_town_venues[[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'category'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]], </a:t>
            </a:r>
            <a:r>
              <a:rPr sz="1000" spc="-5" dirty="0">
                <a:solidFill>
                  <a:srgbClr val="E26109"/>
                </a:solidFill>
                <a:latin typeface="Consolas"/>
                <a:cs typeface="Consolas"/>
              </a:rPr>
              <a:t>prefix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""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,  </a:t>
            </a:r>
            <a:r>
              <a:rPr sz="1000" spc="-5" dirty="0">
                <a:solidFill>
                  <a:srgbClr val="E26109"/>
                </a:solidFill>
                <a:latin typeface="Consolas"/>
                <a:cs typeface="Consolas"/>
              </a:rPr>
              <a:t>prefix_sep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=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""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)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7780" marR="2531745">
              <a:lnSpc>
                <a:spcPts val="1180"/>
              </a:lnSpc>
            </a:pPr>
            <a:r>
              <a:rPr sz="1000" spc="-5" dirty="0">
                <a:solidFill>
                  <a:srgbClr val="6A737C"/>
                </a:solidFill>
                <a:latin typeface="Consolas"/>
                <a:cs typeface="Consolas"/>
              </a:rPr>
              <a:t># add Town column back to dataframe 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sg_onehot[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'Town'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 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=</a:t>
            </a:r>
            <a:r>
              <a:rPr sz="1000" dirty="0">
                <a:solidFill>
                  <a:srgbClr val="D63948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singapore_town_venues[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'Town'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000" spc="-5" dirty="0">
                <a:solidFill>
                  <a:srgbClr val="6A737C"/>
                </a:solidFill>
                <a:latin typeface="Consolas"/>
                <a:cs typeface="Consolas"/>
              </a:rPr>
              <a:t># move neighborhood column to the first</a:t>
            </a:r>
            <a:r>
              <a:rPr sz="1000" spc="30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737C"/>
                </a:solidFill>
                <a:latin typeface="Consolas"/>
                <a:cs typeface="Consolas"/>
              </a:rPr>
              <a:t>column</a:t>
            </a:r>
            <a:endParaRPr sz="1000">
              <a:latin typeface="Consolas"/>
              <a:cs typeface="Consolas"/>
            </a:endParaRPr>
          </a:p>
          <a:p>
            <a:pPr marL="17780" marR="1064895">
              <a:lnSpc>
                <a:spcPts val="1080"/>
              </a:lnSpc>
              <a:spcBef>
                <a:spcPts val="210"/>
              </a:spcBef>
            </a:pP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fixed_columns 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=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[sg_onehot.columns[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-</a:t>
            </a:r>
            <a:r>
              <a:rPr sz="1000" spc="-5" dirty="0">
                <a:solidFill>
                  <a:srgbClr val="005CC5"/>
                </a:solidFill>
                <a:latin typeface="Consolas"/>
                <a:cs typeface="Consolas"/>
              </a:rPr>
              <a:t>1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]] 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+ </a:t>
            </a:r>
            <a:r>
              <a:rPr sz="1000" spc="-5" dirty="0">
                <a:solidFill>
                  <a:srgbClr val="005CC5"/>
                </a:solidFill>
                <a:latin typeface="Consolas"/>
                <a:cs typeface="Consolas"/>
              </a:rPr>
              <a:t>list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(sg_onehot.columns[: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-</a:t>
            </a:r>
            <a:r>
              <a:rPr sz="1000" spc="-5" dirty="0">
                <a:solidFill>
                  <a:srgbClr val="005CC5"/>
                </a:solidFill>
                <a:latin typeface="Consolas"/>
                <a:cs typeface="Consolas"/>
              </a:rPr>
              <a:t>1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])  sg_onehot </a:t>
            </a:r>
            <a:r>
              <a:rPr sz="1000" spc="-5" dirty="0">
                <a:solidFill>
                  <a:srgbClr val="D63948"/>
                </a:solidFill>
                <a:latin typeface="Consolas"/>
                <a:cs typeface="Consolas"/>
              </a:rPr>
              <a:t>=</a:t>
            </a:r>
            <a:r>
              <a:rPr sz="1000" spc="10" dirty="0">
                <a:solidFill>
                  <a:srgbClr val="D63948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sg_onehot[fixed_columns]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L="17780">
              <a:lnSpc>
                <a:spcPts val="1190"/>
              </a:lnSpc>
            </a:pPr>
            <a:r>
              <a:rPr sz="1000" spc="-5" dirty="0">
                <a:solidFill>
                  <a:srgbClr val="6A737C"/>
                </a:solidFill>
                <a:latin typeface="Consolas"/>
                <a:cs typeface="Consolas"/>
              </a:rPr>
              <a:t># Check returned </a:t>
            </a:r>
            <a:r>
              <a:rPr sz="1000" spc="-10" dirty="0">
                <a:solidFill>
                  <a:srgbClr val="6A737C"/>
                </a:solidFill>
                <a:latin typeface="Consolas"/>
                <a:cs typeface="Consolas"/>
              </a:rPr>
              <a:t>one hot </a:t>
            </a:r>
            <a:r>
              <a:rPr sz="1000" spc="-5" dirty="0">
                <a:solidFill>
                  <a:srgbClr val="6A737C"/>
                </a:solidFill>
                <a:latin typeface="Consolas"/>
                <a:cs typeface="Consolas"/>
              </a:rPr>
              <a:t>encoding</a:t>
            </a:r>
            <a:r>
              <a:rPr sz="1000" spc="4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6A737C"/>
                </a:solidFill>
                <a:latin typeface="Consolas"/>
                <a:cs typeface="Consolas"/>
              </a:rPr>
              <a:t>data:</a:t>
            </a:r>
            <a:endParaRPr sz="1000">
              <a:latin typeface="Consolas"/>
              <a:cs typeface="Consolas"/>
            </a:endParaRPr>
          </a:p>
          <a:p>
            <a:pPr marL="17780">
              <a:lnSpc>
                <a:spcPts val="1190"/>
              </a:lnSpc>
            </a:pPr>
            <a:r>
              <a:rPr sz="1000" spc="-5" dirty="0">
                <a:solidFill>
                  <a:srgbClr val="005CC5"/>
                </a:solidFill>
                <a:latin typeface="Consolas"/>
                <a:cs typeface="Consolas"/>
              </a:rPr>
              <a:t>print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(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'One </a:t>
            </a:r>
            <a:r>
              <a:rPr sz="1000" spc="-10" dirty="0">
                <a:solidFill>
                  <a:srgbClr val="032E61"/>
                </a:solidFill>
                <a:latin typeface="Consolas"/>
                <a:cs typeface="Consolas"/>
              </a:rPr>
              <a:t>hot 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encoding returned </a:t>
            </a:r>
            <a:r>
              <a:rPr sz="1000" dirty="0">
                <a:solidFill>
                  <a:srgbClr val="032E61"/>
                </a:solidFill>
                <a:latin typeface="Consolas"/>
                <a:cs typeface="Consolas"/>
              </a:rPr>
              <a:t>"</a:t>
            </a:r>
            <a:r>
              <a:rPr sz="1000" dirty="0">
                <a:solidFill>
                  <a:srgbClr val="005CC5"/>
                </a:solidFill>
                <a:latin typeface="Consolas"/>
                <a:cs typeface="Consolas"/>
              </a:rPr>
              <a:t>{}</a:t>
            </a:r>
            <a:r>
              <a:rPr sz="1000" dirty="0">
                <a:solidFill>
                  <a:srgbClr val="032E61"/>
                </a:solidFill>
                <a:latin typeface="Consolas"/>
                <a:cs typeface="Consolas"/>
              </a:rPr>
              <a:t>"</a:t>
            </a:r>
            <a:r>
              <a:rPr sz="1000" spc="25" dirty="0">
                <a:solidFill>
                  <a:srgbClr val="032E61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032E61"/>
                </a:solidFill>
                <a:latin typeface="Consolas"/>
                <a:cs typeface="Consolas"/>
              </a:rPr>
              <a:t>rows.'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.format(sg_onehot.shape[</a:t>
            </a:r>
            <a:r>
              <a:rPr sz="1000" spc="-5" dirty="0">
                <a:solidFill>
                  <a:srgbClr val="005CC5"/>
                </a:solidFill>
                <a:latin typeface="Consolas"/>
                <a:cs typeface="Consolas"/>
              </a:rPr>
              <a:t>0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]))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7780" marR="1371600">
              <a:lnSpc>
                <a:spcPts val="1080"/>
              </a:lnSpc>
            </a:pPr>
            <a:r>
              <a:rPr sz="950" spc="-5" dirty="0">
                <a:solidFill>
                  <a:srgbClr val="6A737C"/>
                </a:solidFill>
                <a:latin typeface="Consolas"/>
                <a:cs typeface="Consolas"/>
              </a:rPr>
              <a:t># Regroup rows </a:t>
            </a:r>
            <a:r>
              <a:rPr sz="950" dirty="0">
                <a:solidFill>
                  <a:srgbClr val="6A737C"/>
                </a:solidFill>
                <a:latin typeface="Consolas"/>
                <a:cs typeface="Consolas"/>
              </a:rPr>
              <a:t>by </a:t>
            </a:r>
            <a:r>
              <a:rPr sz="950" spc="-5" dirty="0">
                <a:solidFill>
                  <a:srgbClr val="6A737C"/>
                </a:solidFill>
                <a:latin typeface="Consolas"/>
                <a:cs typeface="Consolas"/>
              </a:rPr>
              <a:t>town and mean </a:t>
            </a:r>
            <a:r>
              <a:rPr sz="950" dirty="0">
                <a:solidFill>
                  <a:srgbClr val="6A737C"/>
                </a:solidFill>
                <a:latin typeface="Consolas"/>
                <a:cs typeface="Consolas"/>
              </a:rPr>
              <a:t>of </a:t>
            </a:r>
            <a:r>
              <a:rPr sz="950" spc="-5" dirty="0">
                <a:solidFill>
                  <a:srgbClr val="6A737C"/>
                </a:solidFill>
                <a:latin typeface="Consolas"/>
                <a:cs typeface="Consolas"/>
              </a:rPr>
              <a:t>frequency </a:t>
            </a:r>
            <a:r>
              <a:rPr sz="950" dirty="0">
                <a:solidFill>
                  <a:srgbClr val="6A737C"/>
                </a:solidFill>
                <a:latin typeface="Consolas"/>
                <a:cs typeface="Consolas"/>
              </a:rPr>
              <a:t>occurrence </a:t>
            </a:r>
            <a:r>
              <a:rPr sz="950" spc="-5" dirty="0">
                <a:solidFill>
                  <a:srgbClr val="6A737C"/>
                </a:solidFill>
                <a:latin typeface="Consolas"/>
                <a:cs typeface="Consolas"/>
              </a:rPr>
              <a:t>per category.  </a:t>
            </a:r>
            <a:r>
              <a:rPr sz="950" spc="-5" dirty="0">
                <a:solidFill>
                  <a:srgbClr val="23292D"/>
                </a:solidFill>
                <a:latin typeface="Consolas"/>
                <a:cs typeface="Consolas"/>
              </a:rPr>
              <a:t>sg_grouped </a:t>
            </a:r>
            <a:r>
              <a:rPr sz="950" spc="-5" dirty="0">
                <a:solidFill>
                  <a:srgbClr val="D63948"/>
                </a:solidFill>
                <a:latin typeface="Consolas"/>
                <a:cs typeface="Consolas"/>
              </a:rPr>
              <a:t>=</a:t>
            </a:r>
            <a:r>
              <a:rPr sz="950" spc="10" dirty="0">
                <a:solidFill>
                  <a:srgbClr val="D63948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23292D"/>
                </a:solidFill>
                <a:latin typeface="Consolas"/>
                <a:cs typeface="Consolas"/>
              </a:rPr>
              <a:t>sg_onehot.groupby(</a:t>
            </a:r>
            <a:r>
              <a:rPr sz="950" spc="-5" dirty="0">
                <a:solidFill>
                  <a:srgbClr val="032E61"/>
                </a:solidFill>
                <a:latin typeface="Consolas"/>
                <a:cs typeface="Consolas"/>
              </a:rPr>
              <a:t>'Town'</a:t>
            </a:r>
            <a:r>
              <a:rPr sz="950" spc="-5" dirty="0">
                <a:solidFill>
                  <a:srgbClr val="23292D"/>
                </a:solidFill>
                <a:latin typeface="Consolas"/>
                <a:cs typeface="Consolas"/>
              </a:rPr>
              <a:t>).mean().reset_index()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7780">
              <a:lnSpc>
                <a:spcPts val="1120"/>
              </a:lnSpc>
              <a:spcBef>
                <a:spcPts val="5"/>
              </a:spcBef>
            </a:pPr>
            <a:r>
              <a:rPr sz="950" spc="-5" dirty="0">
                <a:solidFill>
                  <a:srgbClr val="005CC5"/>
                </a:solidFill>
                <a:latin typeface="Consolas"/>
                <a:cs typeface="Consolas"/>
              </a:rPr>
              <a:t>print</a:t>
            </a:r>
            <a:r>
              <a:rPr sz="950" spc="-5" dirty="0">
                <a:solidFill>
                  <a:srgbClr val="23292D"/>
                </a:solidFill>
                <a:latin typeface="Consolas"/>
                <a:cs typeface="Consolas"/>
              </a:rPr>
              <a:t>(</a:t>
            </a:r>
            <a:r>
              <a:rPr sz="950" spc="-5" dirty="0">
                <a:solidFill>
                  <a:srgbClr val="032E61"/>
                </a:solidFill>
                <a:latin typeface="Consolas"/>
                <a:cs typeface="Consolas"/>
              </a:rPr>
              <a:t>'One hot encoding re-group returned "</a:t>
            </a:r>
            <a:r>
              <a:rPr sz="950" spc="-5" dirty="0">
                <a:solidFill>
                  <a:srgbClr val="005CC5"/>
                </a:solidFill>
                <a:latin typeface="Consolas"/>
                <a:cs typeface="Consolas"/>
              </a:rPr>
              <a:t>{}</a:t>
            </a:r>
            <a:r>
              <a:rPr sz="950" spc="-5" dirty="0">
                <a:solidFill>
                  <a:srgbClr val="032E61"/>
                </a:solidFill>
                <a:latin typeface="Consolas"/>
                <a:cs typeface="Consolas"/>
              </a:rPr>
              <a:t>"</a:t>
            </a:r>
            <a:r>
              <a:rPr sz="950" spc="35" dirty="0">
                <a:solidFill>
                  <a:srgbClr val="032E61"/>
                </a:solidFill>
                <a:latin typeface="Consolas"/>
                <a:cs typeface="Consolas"/>
              </a:rPr>
              <a:t> </a:t>
            </a:r>
            <a:r>
              <a:rPr sz="950" spc="-5" dirty="0">
                <a:solidFill>
                  <a:srgbClr val="032E61"/>
                </a:solidFill>
                <a:latin typeface="Consolas"/>
                <a:cs typeface="Consolas"/>
              </a:rPr>
              <a:t>rows.'</a:t>
            </a:r>
            <a:r>
              <a:rPr sz="950" spc="-5" dirty="0">
                <a:solidFill>
                  <a:srgbClr val="23292D"/>
                </a:solidFill>
                <a:latin typeface="Consolas"/>
                <a:cs typeface="Consolas"/>
              </a:rPr>
              <a:t>.format(sg_grouped.shape[</a:t>
            </a:r>
            <a:r>
              <a:rPr sz="950" spc="-5" dirty="0">
                <a:solidFill>
                  <a:srgbClr val="005CC5"/>
                </a:solidFill>
                <a:latin typeface="Consolas"/>
                <a:cs typeface="Consolas"/>
              </a:rPr>
              <a:t>0</a:t>
            </a:r>
            <a:r>
              <a:rPr sz="950" spc="-5" dirty="0">
                <a:solidFill>
                  <a:srgbClr val="23292D"/>
                </a:solidFill>
                <a:latin typeface="Consolas"/>
                <a:cs typeface="Consolas"/>
              </a:rPr>
              <a:t>]))</a:t>
            </a:r>
            <a:endParaRPr sz="950">
              <a:latin typeface="Consolas"/>
              <a:cs typeface="Consolas"/>
            </a:endParaRPr>
          </a:p>
          <a:p>
            <a:pPr marL="17780">
              <a:lnSpc>
                <a:spcPts val="1170"/>
              </a:lnSpc>
            </a:pP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sg_grouped.head()</a:t>
            </a:r>
            <a:endParaRPr sz="1000">
              <a:latin typeface="Consolas"/>
              <a:cs typeface="Consolas"/>
            </a:endParaRPr>
          </a:p>
          <a:p>
            <a:pPr marL="17780">
              <a:lnSpc>
                <a:spcPts val="1170"/>
              </a:lnSpc>
            </a:pP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One hot encoding returned "644"</a:t>
            </a:r>
            <a:r>
              <a:rPr sz="1000" spc="5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rows.</a:t>
            </a:r>
            <a:endParaRPr sz="1000">
              <a:latin typeface="Consolas"/>
              <a:cs typeface="Consolas"/>
            </a:endParaRPr>
          </a:p>
          <a:p>
            <a:pPr marL="17780">
              <a:lnSpc>
                <a:spcPts val="1180"/>
              </a:lnSpc>
            </a:pPr>
            <a:r>
              <a:rPr sz="1000" spc="-5" dirty="0">
                <a:solidFill>
                  <a:srgbClr val="23292D"/>
                </a:solidFill>
                <a:latin typeface="Consolas"/>
                <a:cs typeface="Consolas"/>
              </a:rPr>
              <a:t>One hot encoding re-group returned </a:t>
            </a:r>
            <a:r>
              <a:rPr sz="1000" dirty="0">
                <a:solidFill>
                  <a:srgbClr val="23292D"/>
                </a:solidFill>
                <a:latin typeface="Consolas"/>
                <a:cs typeface="Consolas"/>
              </a:rPr>
              <a:t>"25"</a:t>
            </a:r>
            <a:r>
              <a:rPr sz="1000" spc="10" dirty="0">
                <a:solidFill>
                  <a:srgbClr val="23292D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23292D"/>
                </a:solidFill>
                <a:latin typeface="Consolas"/>
                <a:cs typeface="Consolas"/>
              </a:rPr>
              <a:t>rows.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4124</Words>
  <Application>Microsoft Office PowerPoint</Application>
  <PresentationFormat>Custom</PresentationFormat>
  <Paragraphs>1912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Segoe UI</vt:lpstr>
      <vt:lpstr>Symbol</vt:lpstr>
      <vt:lpstr>Times New Roman</vt:lpstr>
      <vt:lpstr>Office Theme</vt:lpstr>
      <vt:lpstr>CAPSTONE PROJECT: BATTLE OF  THE NEIGHBORHOODS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BATTLE OF  THE NEIGHBORHOODS</dc:title>
  <dc:creator>Windows User</dc:creator>
  <cp:lastModifiedBy>Piyush Bhatia</cp:lastModifiedBy>
  <cp:revision>1</cp:revision>
  <dcterms:created xsi:type="dcterms:W3CDTF">2019-06-07T02:26:36Z</dcterms:created>
  <dcterms:modified xsi:type="dcterms:W3CDTF">2019-06-07T02:29:47Z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2019-06-07T00:00:00Z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2019-06-07T00:00:00Z</vt:filetime>
  </property>
</Properties>
</file>