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78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69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9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16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058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718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65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50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022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1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78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68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5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44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73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2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1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8CB6B-6C03-418F-A1FB-D4323C94389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1728-BD93-4EC3-A457-95F3A720C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71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9C66-3044-7AAB-3329-963494414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597" y="2503866"/>
            <a:ext cx="9144000" cy="1486310"/>
          </a:xfrm>
        </p:spPr>
        <p:txBody>
          <a:bodyPr>
            <a:normAutofit fontScale="90000"/>
          </a:bodyPr>
          <a:lstStyle/>
          <a:p>
            <a:pPr marL="857250" indent="-857250" algn="ctr">
              <a:spcAft>
                <a:spcPts val="1200"/>
              </a:spcAft>
              <a:buFont typeface="Wingdings" panose="05000000000000000000" pitchFamily="2" charset="2"/>
              <a:buChar char="Ø"/>
            </a:pPr>
            <a:br>
              <a:rPr lang="en-US" sz="6700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-DINExp"/>
              </a:rPr>
            </a:br>
            <a:br>
              <a:rPr lang="en-US" sz="6700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-DINExp"/>
              </a:rPr>
            </a:br>
            <a:br>
              <a:rPr lang="en-US" sz="6700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-DINExp"/>
              </a:rPr>
            </a:br>
            <a:r>
              <a:rPr lang="en-US" sz="4400" b="1" i="0" dirty="0">
                <a:solidFill>
                  <a:schemeClr val="accent1"/>
                </a:solidFill>
                <a:effectLst/>
                <a:latin typeface="Colonna MT" panose="04020805060202030203" pitchFamily="82" charset="0"/>
              </a:rPr>
              <a:t>Artificial Intelligence and Machine Learning</a:t>
            </a:r>
            <a:br>
              <a:rPr lang="en-US" sz="67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D-DINExp"/>
              </a:rPr>
            </a:br>
            <a:br>
              <a:rPr lang="en-US" sz="67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D-DINExp"/>
              </a:rPr>
            </a:br>
            <a:r>
              <a:rPr lang="en-US" sz="3600" b="0" i="0" dirty="0">
                <a:solidFill>
                  <a:srgbClr val="FEE6EA"/>
                </a:solidFill>
                <a:effectLst/>
                <a:latin typeface="Copperplate Gothic Bold" panose="020E0705020206020404" pitchFamily="34" charset="0"/>
              </a:rPr>
              <a:t>Transforming the Future</a:t>
            </a:r>
            <a:br>
              <a:rPr lang="en-US" b="0" i="0" dirty="0">
                <a:effectLst/>
                <a:latin typeface="D-DINExp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A77D2-3A62-6DD7-AE1D-9848BC9E4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8344" y="3990176"/>
            <a:ext cx="9144000" cy="2770239"/>
          </a:xfrm>
        </p:spPr>
        <p:txBody>
          <a:bodyPr>
            <a:normAutofit fontScale="92500" lnSpcReduction="20000"/>
          </a:bodyPr>
          <a:lstStyle/>
          <a:p>
            <a:r>
              <a:rPr lang="en-US" sz="3000" i="0" dirty="0">
                <a:effectLst/>
                <a:latin typeface="Gabriola" panose="04040605051002020D02" pitchFamily="82" charset="0"/>
              </a:rPr>
              <a:t>Name :- Piyush raj </a:t>
            </a:r>
            <a:br>
              <a:rPr lang="en-US" sz="3000" i="0" dirty="0">
                <a:effectLst/>
                <a:latin typeface="Gabriola" panose="04040605051002020D02" pitchFamily="82" charset="0"/>
              </a:rPr>
            </a:br>
            <a:r>
              <a:rPr lang="en-US" sz="3000" i="0" dirty="0">
                <a:effectLst/>
                <a:latin typeface="Gabriola" panose="04040605051002020D02" pitchFamily="82" charset="0"/>
              </a:rPr>
              <a:t>Admission no:-22SCSE1011914</a:t>
            </a:r>
          </a:p>
          <a:p>
            <a:r>
              <a:rPr lang="en-US" sz="3000" dirty="0">
                <a:latin typeface="Gabriola" panose="04040605051002020D02" pitchFamily="82" charset="0"/>
              </a:rPr>
              <a:t>Course :- </a:t>
            </a:r>
            <a:r>
              <a:rPr lang="en-US" sz="3000" dirty="0" err="1">
                <a:latin typeface="Gabriola" panose="04040605051002020D02" pitchFamily="82" charset="0"/>
              </a:rPr>
              <a:t>B.tech</a:t>
            </a:r>
            <a:r>
              <a:rPr lang="en-US" sz="3000" dirty="0">
                <a:latin typeface="Gabriola" panose="04040605051002020D02" pitchFamily="82" charset="0"/>
              </a:rPr>
              <a:t> (CSE)</a:t>
            </a:r>
          </a:p>
          <a:p>
            <a:r>
              <a:rPr lang="en-US" sz="3000" dirty="0">
                <a:latin typeface="Gabriola" panose="04040605051002020D02" pitchFamily="82" charset="0"/>
              </a:rPr>
              <a:t>Section:-36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D-DINExp"/>
            </a:endParaRPr>
          </a:p>
          <a:p>
            <a:endParaRPr lang="en-US" i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D-DINExp"/>
            </a:endParaRPr>
          </a:p>
          <a:p>
            <a:b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D-DINExp"/>
              </a:rPr>
            </a:b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7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D9A7C1-0F0A-D4C0-106D-9A423B3CD39E}"/>
              </a:ext>
            </a:extLst>
          </p:cNvPr>
          <p:cNvSpPr txBox="1"/>
          <p:nvPr/>
        </p:nvSpPr>
        <p:spPr>
          <a:xfrm>
            <a:off x="658761" y="1097601"/>
            <a:ext cx="10717161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sz="6000" b="1" i="0" dirty="0">
                <a:effectLst/>
                <a:latin typeface="Colonna MT" panose="04020805060202030203" pitchFamily="82" charset="0"/>
              </a:rPr>
              <a:t> </a:t>
            </a:r>
            <a:r>
              <a:rPr lang="en-US" sz="6000" b="1" i="0" dirty="0">
                <a:solidFill>
                  <a:srgbClr val="C00000"/>
                </a:solidFill>
                <a:effectLst/>
                <a:latin typeface="Colonna MT" panose="04020805060202030203" pitchFamily="82" charset="0"/>
              </a:rPr>
              <a:t>Introduction:-</a:t>
            </a:r>
          </a:p>
          <a:p>
            <a:pPr marL="457200" indent="-457200" algn="ctr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tx1">
                    <a:lumMod val="95000"/>
                  </a:schemeClr>
                </a:solidFill>
                <a:effectLst/>
                <a:latin typeface="Constantia" panose="02030602050306030303" pitchFamily="18" charset="0"/>
              </a:rPr>
              <a:t>What is Artificial Intelligence?</a:t>
            </a:r>
            <a:endParaRPr lang="en-US" sz="2800" b="0" i="0" dirty="0">
              <a:solidFill>
                <a:schemeClr val="tx1">
                  <a:lumMod val="95000"/>
                </a:schemeClr>
              </a:solidFill>
              <a:effectLst/>
              <a:latin typeface="Constantia" panose="02030602050306030303" pitchFamily="18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u="sng" dirty="0">
                <a:effectLst/>
                <a:latin typeface="Constantia" panose="02030602050306030303" pitchFamily="18" charset="0"/>
              </a:rPr>
              <a:t>Definition </a:t>
            </a:r>
            <a:r>
              <a:rPr lang="en-US" sz="2800" b="0" i="0" dirty="0">
                <a:effectLst/>
                <a:latin typeface="Constantia" panose="02030602050306030303" pitchFamily="18" charset="0"/>
              </a:rPr>
              <a:t>:-The capability of machines to mimic human     						    cognitive functions.</a:t>
            </a:r>
          </a:p>
          <a:p>
            <a:pPr lvl="1" algn="ctr">
              <a:spcAft>
                <a:spcPts val="1200"/>
              </a:spcAft>
            </a:pPr>
            <a:endParaRPr lang="en-US" sz="2800" b="0" i="0" dirty="0">
              <a:effectLst/>
              <a:latin typeface="Constantia" panose="02030602050306030303" pitchFamily="18" charset="0"/>
            </a:endParaRPr>
          </a:p>
          <a:p>
            <a:pPr marL="457200" indent="-457200" algn="ctr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800" b="1" i="0" dirty="0">
                <a:effectLst/>
                <a:latin typeface="Constantia" panose="02030602050306030303" pitchFamily="18" charset="0"/>
              </a:rPr>
              <a:t>What is Machine Learning?</a:t>
            </a:r>
            <a:endParaRPr lang="en-US" sz="2800" b="0" i="0" dirty="0">
              <a:effectLst/>
              <a:latin typeface="Constantia" panose="02030602050306030303" pitchFamily="18" charset="0"/>
            </a:endParaRP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u="sng" dirty="0">
                <a:effectLst/>
                <a:latin typeface="Constantia" panose="02030602050306030303" pitchFamily="18" charset="0"/>
              </a:rPr>
              <a:t>Definition</a:t>
            </a:r>
            <a:r>
              <a:rPr lang="en-US" sz="2800" b="0" i="0" dirty="0">
                <a:effectLst/>
                <a:latin typeface="Constantia" panose="02030602050306030303" pitchFamily="18" charset="0"/>
              </a:rPr>
              <a:t>:- A subset of AI that enables systems to learn from    					    data and improve over time without being explicitly</a:t>
            </a:r>
            <a:r>
              <a:rPr lang="en-US" sz="2800" dirty="0">
                <a:latin typeface="Constantia" panose="02030602050306030303" pitchFamily="18" charset="0"/>
              </a:rPr>
              <a:t>  				    </a:t>
            </a:r>
            <a:r>
              <a:rPr lang="en-US" sz="2800" b="0" i="0" dirty="0">
                <a:effectLst/>
                <a:latin typeface="Constantia" panose="02030602050306030303" pitchFamily="18" charset="0"/>
              </a:rPr>
              <a:t>programmed</a:t>
            </a:r>
            <a:r>
              <a:rPr lang="en-US" sz="2800" b="0" i="0" dirty="0">
                <a:effectLst/>
                <a:latin typeface="D-DINExp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60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2BFB9C-CB12-5E1C-097F-3541EED85171}"/>
              </a:ext>
            </a:extLst>
          </p:cNvPr>
          <p:cNvSpPr txBox="1"/>
          <p:nvPr/>
        </p:nvSpPr>
        <p:spPr>
          <a:xfrm>
            <a:off x="3136491" y="425494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sz="4000" b="1" i="0" dirty="0">
                <a:solidFill>
                  <a:schemeClr val="accent1"/>
                </a:solidFill>
                <a:effectLst/>
                <a:latin typeface="Colonna MT" panose="04020805060202030203" pitchFamily="82" charset="0"/>
              </a:rPr>
              <a:t>Types of Machine Learning</a:t>
            </a:r>
          </a:p>
          <a:p>
            <a:pPr marL="457200" indent="-457200" algn="ctr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800" b="1" i="0" dirty="0">
                <a:effectLst/>
                <a:latin typeface="Constantia" panose="02030602050306030303" pitchFamily="18" charset="0"/>
              </a:rPr>
              <a:t>Supervised Learning:</a:t>
            </a:r>
            <a:endParaRPr lang="en-US" sz="2800" b="0" i="0" dirty="0">
              <a:effectLst/>
              <a:latin typeface="Constantia" panose="02030602050306030303" pitchFamily="18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Definition: Learning from labeled data to make      			 predictions.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Example: Image classification.</a:t>
            </a:r>
          </a:p>
          <a:p>
            <a:pPr marL="285750" indent="-285750" algn="ctr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800" b="1" i="0" dirty="0">
                <a:effectLst/>
                <a:latin typeface="Constantia" panose="02030602050306030303" pitchFamily="18" charset="0"/>
              </a:rPr>
              <a:t>Unsupervised Learning</a:t>
            </a:r>
            <a:r>
              <a:rPr lang="en-US" b="1" i="0" dirty="0">
                <a:effectLst/>
                <a:latin typeface="Constantia" panose="02030602050306030303" pitchFamily="18" charset="0"/>
              </a:rPr>
              <a:t>:</a:t>
            </a:r>
            <a:endParaRPr lang="en-US" b="0" i="0" dirty="0">
              <a:effectLst/>
              <a:latin typeface="Constantia" panose="02030602050306030303" pitchFamily="18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Definition: Learning from unlabeled data to find 			 hidden patterns.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Example: Customer segmentation.</a:t>
            </a:r>
          </a:p>
          <a:p>
            <a:pPr marL="457200" indent="-457200" algn="ctr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800" b="1" i="0" dirty="0">
                <a:effectLst/>
                <a:latin typeface="Constantia" panose="02030602050306030303" pitchFamily="18" charset="0"/>
              </a:rPr>
              <a:t>Reinforcement Learning:</a:t>
            </a:r>
            <a:endParaRPr lang="en-US" sz="2800" b="0" i="0" dirty="0">
              <a:effectLst/>
              <a:latin typeface="Constantia" panose="02030602050306030303" pitchFamily="18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Definition: Learning through trial and error to 				 achieve long-term goals.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Example: Game-playing AI (like AlphaGo).</a:t>
            </a:r>
          </a:p>
        </p:txBody>
      </p:sp>
    </p:spTree>
    <p:extLst>
      <p:ext uri="{BB962C8B-B14F-4D97-AF65-F5344CB8AC3E}">
        <p14:creationId xmlns:p14="http://schemas.microsoft.com/office/powerpoint/2010/main" val="263688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D6495-0F51-ADBE-6AF7-F25723262E73}"/>
              </a:ext>
            </a:extLst>
          </p:cNvPr>
          <p:cNvSpPr txBox="1"/>
          <p:nvPr/>
        </p:nvSpPr>
        <p:spPr>
          <a:xfrm>
            <a:off x="3246783" y="1157484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sz="4000" b="1" i="0" dirty="0">
                <a:solidFill>
                  <a:schemeClr val="accent1"/>
                </a:solidFill>
                <a:effectLst/>
                <a:latin typeface="Colonna MT" panose="04020805060202030203" pitchFamily="82" charset="0"/>
              </a:rPr>
              <a:t>Applications of AI and ML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Constantia" panose="02030602050306030303" pitchFamily="18" charset="0"/>
              </a:rPr>
              <a:t>Healthcare:</a:t>
            </a:r>
            <a:endParaRPr lang="en-US" sz="2400" b="0" i="0" dirty="0">
              <a:effectLst/>
              <a:latin typeface="Constantia" panose="02030602050306030303" pitchFamily="18" charset="0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Diagnosis and treatment recommendations.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Constantia" panose="02030602050306030303" pitchFamily="18" charset="0"/>
              </a:rPr>
              <a:t>Finance:</a:t>
            </a:r>
            <a:endParaRPr lang="en-US" sz="2400" b="0" i="0" dirty="0">
              <a:effectLst/>
              <a:latin typeface="Constantia" panose="02030602050306030303" pitchFamily="18" charset="0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Fraud detection and algorithmic trading.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Constantia" panose="02030602050306030303" pitchFamily="18" charset="0"/>
              </a:rPr>
              <a:t>Transportation:</a:t>
            </a:r>
            <a:endParaRPr lang="en-US" sz="2400" b="0" i="0" dirty="0">
              <a:effectLst/>
              <a:latin typeface="Constantia" panose="02030602050306030303" pitchFamily="18" charset="0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Autonomous vehicles and traffic management systems.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Constantia" panose="02030602050306030303" pitchFamily="18" charset="0"/>
              </a:rPr>
              <a:t>Customer Service:</a:t>
            </a:r>
            <a:endParaRPr lang="en-US" sz="2400" b="0" i="0" dirty="0">
              <a:effectLst/>
              <a:latin typeface="Constantia" panose="02030602050306030303" pitchFamily="18" charset="0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Chatbots and virtual assistants.</a:t>
            </a:r>
          </a:p>
        </p:txBody>
      </p:sp>
    </p:spTree>
    <p:extLst>
      <p:ext uri="{BB962C8B-B14F-4D97-AF65-F5344CB8AC3E}">
        <p14:creationId xmlns:p14="http://schemas.microsoft.com/office/powerpoint/2010/main" val="363653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2EDA23-3043-73A2-A21B-74529B516FFD}"/>
              </a:ext>
            </a:extLst>
          </p:cNvPr>
          <p:cNvSpPr txBox="1"/>
          <p:nvPr/>
        </p:nvSpPr>
        <p:spPr>
          <a:xfrm>
            <a:off x="3048000" y="1105287"/>
            <a:ext cx="60960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sz="4000" b="1" i="0" dirty="0">
                <a:solidFill>
                  <a:schemeClr val="accent1"/>
                </a:solidFill>
                <a:effectLst/>
                <a:latin typeface="Colonna MT" panose="04020805060202030203" pitchFamily="82" charset="0"/>
              </a:rPr>
              <a:t> Advantages and Challenges</a:t>
            </a: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Constantia" panose="02030602050306030303" pitchFamily="18" charset="0"/>
              </a:rPr>
              <a:t>Advantages:</a:t>
            </a:r>
            <a:endParaRPr lang="en-US" sz="2400" b="0" i="0" dirty="0">
              <a:effectLst/>
              <a:latin typeface="Constantia" panose="02030602050306030303" pitchFamily="18" charset="0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Increased efficiency and automation.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Enhanced decision-making capabilities.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Ability to analyze large volumes of data.</a:t>
            </a: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Constantia" panose="02030602050306030303" pitchFamily="18" charset="0"/>
              </a:rPr>
              <a:t>Challenges:</a:t>
            </a:r>
            <a:endParaRPr lang="en-US" sz="2400" b="0" i="0" dirty="0">
              <a:effectLst/>
              <a:latin typeface="Constantia" panose="02030602050306030303" pitchFamily="18" charset="0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Data privacy concerns.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Bias in algorithms.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Dependency on data quality.</a:t>
            </a:r>
          </a:p>
        </p:txBody>
      </p:sp>
    </p:spTree>
    <p:extLst>
      <p:ext uri="{BB962C8B-B14F-4D97-AF65-F5344CB8AC3E}">
        <p14:creationId xmlns:p14="http://schemas.microsoft.com/office/powerpoint/2010/main" val="103454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410CF-B5F9-61D4-6AFC-49760D0CDE19}"/>
              </a:ext>
            </a:extLst>
          </p:cNvPr>
          <p:cNvSpPr txBox="1"/>
          <p:nvPr/>
        </p:nvSpPr>
        <p:spPr>
          <a:xfrm>
            <a:off x="2976438" y="1295470"/>
            <a:ext cx="609600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effectLst/>
                <a:latin typeface="D-DINExp"/>
              </a:rPr>
              <a:t> </a:t>
            </a:r>
            <a:r>
              <a:rPr lang="en-US" sz="4000" b="1" i="0" dirty="0">
                <a:solidFill>
                  <a:schemeClr val="accent1"/>
                </a:solidFill>
                <a:effectLst/>
                <a:latin typeface="Colonna MT" panose="04020805060202030203" pitchFamily="82" charset="0"/>
              </a:rPr>
              <a:t>Future Trends in AI and ML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Constantia" panose="02030602050306030303" pitchFamily="18" charset="0"/>
              </a:rPr>
              <a:t>Explainable AI (XAI):</a:t>
            </a:r>
            <a:endParaRPr lang="en-US" sz="2400" b="0" i="0" dirty="0">
              <a:effectLst/>
              <a:latin typeface="Constantia" panose="02030602050306030303" pitchFamily="18" charset="0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Need for transparency in AI decisions.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Constantia" panose="02030602050306030303" pitchFamily="18" charset="0"/>
              </a:rPr>
              <a:t>AI Ethics:</a:t>
            </a:r>
            <a:endParaRPr lang="en-US" sz="2400" b="0" i="0" dirty="0">
              <a:effectLst/>
              <a:latin typeface="Constantia" panose="02030602050306030303" pitchFamily="18" charset="0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Growing importance of ethical considerations in development.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Constantia" panose="02030602050306030303" pitchFamily="18" charset="0"/>
              </a:rPr>
              <a:t>Continued Research:</a:t>
            </a:r>
            <a:endParaRPr lang="en-US" sz="2400" b="0" i="0" dirty="0">
              <a:effectLst/>
              <a:latin typeface="Constantia" panose="02030602050306030303" pitchFamily="18" charset="0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Advances in deep learning, natural language processing, and computer vision.</a:t>
            </a:r>
          </a:p>
        </p:txBody>
      </p:sp>
    </p:spTree>
    <p:extLst>
      <p:ext uri="{BB962C8B-B14F-4D97-AF65-F5344CB8AC3E}">
        <p14:creationId xmlns:p14="http://schemas.microsoft.com/office/powerpoint/2010/main" val="358866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55F50A-C025-62C3-74E8-95C2DBA65EA6}"/>
              </a:ext>
            </a:extLst>
          </p:cNvPr>
          <p:cNvSpPr txBox="1"/>
          <p:nvPr/>
        </p:nvSpPr>
        <p:spPr>
          <a:xfrm>
            <a:off x="3048000" y="1583233"/>
            <a:ext cx="6096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effectLst/>
                <a:latin typeface="D-DINExp"/>
              </a:rPr>
              <a:t> </a:t>
            </a:r>
            <a:r>
              <a:rPr lang="en-US" sz="6000" i="0" dirty="0">
                <a:solidFill>
                  <a:schemeClr val="accent1"/>
                </a:solidFill>
                <a:effectLst/>
                <a:latin typeface="Colonna MT" panose="04020805060202030203" pitchFamily="82" charset="0"/>
              </a:rPr>
              <a:t>Conclusion</a:t>
            </a:r>
          </a:p>
          <a:p>
            <a:pPr marL="457200" indent="-45720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3200" b="1" i="0" dirty="0">
                <a:effectLst/>
                <a:latin typeface="Constantia" panose="02030602050306030303" pitchFamily="18" charset="0"/>
              </a:rPr>
              <a:t>Recap:</a:t>
            </a:r>
            <a:endParaRPr lang="en-US" sz="3200" b="0" i="0" dirty="0">
              <a:effectLst/>
              <a:latin typeface="Constantia" panose="02030602050306030303" pitchFamily="18" charset="0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onstantia" panose="02030602050306030303" pitchFamily="18" charset="0"/>
              </a:rPr>
              <a:t>Briefly summarize the impact of AI and ML on various fields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.</a:t>
            </a:r>
          </a:p>
          <a:p>
            <a:pPr marL="457200" indent="-45720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3200" b="1" i="0" dirty="0">
                <a:effectLst/>
                <a:latin typeface="Constantia" panose="02030602050306030303" pitchFamily="18" charset="0"/>
              </a:rPr>
              <a:t>Call to Action:</a:t>
            </a:r>
            <a:endParaRPr lang="en-US" sz="3200" b="0" i="0" dirty="0">
              <a:effectLst/>
              <a:latin typeface="Constantia" panose="02030602050306030303" pitchFamily="18" charset="0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onstantia" panose="02030602050306030303" pitchFamily="18" charset="0"/>
              </a:rPr>
              <a:t>Encourage further learning and exploration in AI and ML technologies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8142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</TotalTime>
  <Words>329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Century Gothic</vt:lpstr>
      <vt:lpstr>Colonna MT</vt:lpstr>
      <vt:lpstr>Constantia</vt:lpstr>
      <vt:lpstr>Copperplate Gothic Bold</vt:lpstr>
      <vt:lpstr>D-DINExp</vt:lpstr>
      <vt:lpstr>Gabriola</vt:lpstr>
      <vt:lpstr>Wingdings</vt:lpstr>
      <vt:lpstr>Vapor Trail</vt:lpstr>
      <vt:lpstr>   Artificial Intelligence and Machine Learning  Transforming the Future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Raj</dc:creator>
  <cp:lastModifiedBy>Piyush Raj</cp:lastModifiedBy>
  <cp:revision>1</cp:revision>
  <dcterms:created xsi:type="dcterms:W3CDTF">2024-11-23T07:55:13Z</dcterms:created>
  <dcterms:modified xsi:type="dcterms:W3CDTF">2024-11-23T09:13:44Z</dcterms:modified>
</cp:coreProperties>
</file>