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97" r:id="rId2"/>
    <p:sldId id="296" r:id="rId3"/>
    <p:sldId id="274" r:id="rId4"/>
    <p:sldId id="293" r:id="rId5"/>
    <p:sldId id="294" r:id="rId6"/>
    <p:sldId id="295" r:id="rId7"/>
    <p:sldId id="260" r:id="rId8"/>
    <p:sldId id="261" r:id="rId9"/>
    <p:sldId id="262" r:id="rId10"/>
    <p:sldId id="263" r:id="rId11"/>
    <p:sldId id="264" r:id="rId12"/>
    <p:sldId id="265" r:id="rId13"/>
    <p:sldId id="267" r:id="rId14"/>
    <p:sldId id="270" r:id="rId15"/>
    <p:sldId id="271" r:id="rId16"/>
    <p:sldId id="273" r:id="rId17"/>
    <p:sldId id="276" r:id="rId18"/>
    <p:sldId id="277" r:id="rId19"/>
    <p:sldId id="279" r:id="rId20"/>
    <p:sldId id="281" r:id="rId21"/>
    <p:sldId id="283" r:id="rId22"/>
    <p:sldId id="284" r:id="rId23"/>
    <p:sldId id="285" r:id="rId24"/>
    <p:sldId id="286" r:id="rId25"/>
    <p:sldId id="288" r:id="rId26"/>
    <p:sldId id="289" r:id="rId27"/>
    <p:sldId id="298" r:id="rId28"/>
    <p:sldId id="299" r:id="rId29"/>
    <p:sldId id="300" r:id="rId30"/>
    <p:sldId id="301" r:id="rId31"/>
    <p:sldId id="302" r:id="rId32"/>
    <p:sldId id="303"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66"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92596B-19E7-4880-B286-251BB4F9E5F6}" type="datetimeFigureOut">
              <a:rPr lang="en-IN" smtClean="0"/>
              <a:t>05-07-2018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8FFA2F-FDB8-4622-BDEF-A591D6778E0E}"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28FFA2F-FDB8-4622-BDEF-A591D6778E0E}" type="slidenum">
              <a:rPr lang="en-IN" smtClean="0"/>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28FFA2F-FDB8-4622-BDEF-A591D6778E0E}" type="slidenum">
              <a:rPr lang="en-IN" smtClean="0"/>
              <a:t>10</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28FFA2F-FDB8-4622-BDEF-A591D6778E0E}" type="slidenum">
              <a:rPr lang="en-IN" smtClean="0"/>
              <a:t>11</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28FFA2F-FDB8-4622-BDEF-A591D6778E0E}" type="slidenum">
              <a:rPr lang="en-IN" smtClean="0"/>
              <a:t>12</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28FFA2F-FDB8-4622-BDEF-A591D6778E0E}" type="slidenum">
              <a:rPr lang="en-IN" smtClean="0"/>
              <a:t>13</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28FFA2F-FDB8-4622-BDEF-A591D6778E0E}" type="slidenum">
              <a:rPr lang="en-IN" smtClean="0"/>
              <a:t>14</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28FFA2F-FDB8-4622-BDEF-A591D6778E0E}" type="slidenum">
              <a:rPr lang="en-IN" smtClean="0"/>
              <a:t>15</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28FFA2F-FDB8-4622-BDEF-A591D6778E0E}" type="slidenum">
              <a:rPr lang="en-IN" smtClean="0"/>
              <a:t>16</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28FFA2F-FDB8-4622-BDEF-A591D6778E0E}" type="slidenum">
              <a:rPr lang="en-IN" smtClean="0"/>
              <a:t>17</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28FFA2F-FDB8-4622-BDEF-A591D6778E0E}" type="slidenum">
              <a:rPr lang="en-IN" smtClean="0"/>
              <a:t>18</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28FFA2F-FDB8-4622-BDEF-A591D6778E0E}" type="slidenum">
              <a:rPr lang="en-IN" smtClean="0"/>
              <a:t>19</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28FFA2F-FDB8-4622-BDEF-A591D6778E0E}" type="slidenum">
              <a:rPr lang="en-IN" smtClean="0"/>
              <a:t>2</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28FFA2F-FDB8-4622-BDEF-A591D6778E0E}" type="slidenum">
              <a:rPr lang="en-IN" smtClean="0"/>
              <a:t>20</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28FFA2F-FDB8-4622-BDEF-A591D6778E0E}" type="slidenum">
              <a:rPr lang="en-IN" smtClean="0"/>
              <a:t>21</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28FFA2F-FDB8-4622-BDEF-A591D6778E0E}" type="slidenum">
              <a:rPr lang="en-IN" smtClean="0"/>
              <a:t>22</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28FFA2F-FDB8-4622-BDEF-A591D6778E0E}" type="slidenum">
              <a:rPr lang="en-IN" smtClean="0"/>
              <a:t>23</a:t>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28FFA2F-FDB8-4622-BDEF-A591D6778E0E}" type="slidenum">
              <a:rPr lang="en-IN" smtClean="0"/>
              <a:t>24</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28FFA2F-FDB8-4622-BDEF-A591D6778E0E}" type="slidenum">
              <a:rPr lang="en-IN" smtClean="0"/>
              <a:t>25</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28FFA2F-FDB8-4622-BDEF-A591D6778E0E}" type="slidenum">
              <a:rPr lang="en-IN" smtClean="0"/>
              <a:t>26</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28FFA2F-FDB8-4622-BDEF-A591D6778E0E}" type="slidenum">
              <a:rPr lang="en-IN" smtClean="0"/>
              <a:t>3</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28FFA2F-FDB8-4622-BDEF-A591D6778E0E}" type="slidenum">
              <a:rPr lang="en-IN" smtClean="0"/>
              <a:t>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28FFA2F-FDB8-4622-BDEF-A591D6778E0E}" type="slidenum">
              <a:rPr lang="en-IN" smtClean="0"/>
              <a:t>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28FFA2F-FDB8-4622-BDEF-A591D6778E0E}" type="slidenum">
              <a:rPr lang="en-IN" smtClean="0"/>
              <a:t>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28FFA2F-FDB8-4622-BDEF-A591D6778E0E}" type="slidenum">
              <a:rPr lang="en-IN" smtClean="0"/>
              <a:t>7</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28FFA2F-FDB8-4622-BDEF-A591D6778E0E}" type="slidenum">
              <a:rPr lang="en-IN" smtClean="0"/>
              <a:t>8</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28FFA2F-FDB8-4622-BDEF-A591D6778E0E}" type="slidenum">
              <a:rPr lang="en-IN" smtClean="0"/>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B1FFC2E-B8A2-4245-9DFC-4AE3324296CB}" type="datetimeFigureOut">
              <a:rPr lang="en-IN" smtClean="0"/>
              <a:t>05-07-2018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4DA38-FA59-447F-975A-F7A77B7E5DF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B1FFC2E-B8A2-4245-9DFC-4AE3324296CB}" type="datetimeFigureOut">
              <a:rPr lang="en-IN" smtClean="0"/>
              <a:t>05-07-2018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4DA38-FA59-447F-975A-F7A77B7E5DF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B1FFC2E-B8A2-4245-9DFC-4AE3324296CB}" type="datetimeFigureOut">
              <a:rPr lang="en-IN" smtClean="0"/>
              <a:t>05-07-2018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4DA38-FA59-447F-975A-F7A77B7E5DF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B1FFC2E-B8A2-4245-9DFC-4AE3324296CB}" type="datetimeFigureOut">
              <a:rPr lang="en-IN" smtClean="0"/>
              <a:t>05-07-2018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4DA38-FA59-447F-975A-F7A77B7E5DF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1FFC2E-B8A2-4245-9DFC-4AE3324296CB}" type="datetimeFigureOut">
              <a:rPr lang="en-IN" smtClean="0"/>
              <a:t>05-07-2018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B4DA38-FA59-447F-975A-F7A77B7E5DF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B1FFC2E-B8A2-4245-9DFC-4AE3324296CB}" type="datetimeFigureOut">
              <a:rPr lang="en-IN" smtClean="0"/>
              <a:t>05-07-2018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B4DA38-FA59-447F-975A-F7A77B7E5DF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B1FFC2E-B8A2-4245-9DFC-4AE3324296CB}" type="datetimeFigureOut">
              <a:rPr lang="en-IN" smtClean="0"/>
              <a:t>05-07-2018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B4DA38-FA59-447F-975A-F7A77B7E5DF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B1FFC2E-B8A2-4245-9DFC-4AE3324296CB}" type="datetimeFigureOut">
              <a:rPr lang="en-IN" smtClean="0"/>
              <a:t>05-07-2018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B4DA38-FA59-447F-975A-F7A77B7E5DF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1FFC2E-B8A2-4245-9DFC-4AE3324296CB}" type="datetimeFigureOut">
              <a:rPr lang="en-IN" smtClean="0"/>
              <a:t>05-07-2018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B4DA38-FA59-447F-975A-F7A77B7E5DF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1FFC2E-B8A2-4245-9DFC-4AE3324296CB}" type="datetimeFigureOut">
              <a:rPr lang="en-IN" smtClean="0"/>
              <a:t>05-07-2018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B4DA38-FA59-447F-975A-F7A77B7E5DF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1FFC2E-B8A2-4245-9DFC-4AE3324296CB}" type="datetimeFigureOut">
              <a:rPr lang="en-IN" smtClean="0"/>
              <a:t>05-07-2018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B4DA38-FA59-447F-975A-F7A77B7E5DF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FFC2E-B8A2-4245-9DFC-4AE3324296CB}" type="datetimeFigureOut">
              <a:rPr lang="en-IN" smtClean="0"/>
              <a:t>05-07-2018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4DA38-FA59-447F-975A-F7A77B7E5DF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908720"/>
            <a:ext cx="8064896" cy="5184575"/>
          </a:xfrm>
        </p:spPr>
        <p:txBody>
          <a:bodyPr>
            <a:noAutofit/>
          </a:bodyPr>
          <a:lstStyle/>
          <a:p>
            <a:pPr algn="l"/>
            <a:br>
              <a:rPr lang="en-IN" sz="3200" dirty="0"/>
            </a:br>
            <a:r>
              <a:rPr lang="en-IN" sz="3200" dirty="0"/>
              <a:t> </a:t>
            </a:r>
            <a:br>
              <a:rPr lang="en-IN" sz="3200" dirty="0"/>
            </a:br>
            <a:br>
              <a:rPr lang="en-IN" sz="3200" dirty="0"/>
            </a:br>
            <a:br>
              <a:rPr lang="en-IN" sz="3200" dirty="0"/>
            </a:br>
            <a:r>
              <a:rPr lang="en-IN" sz="3200" dirty="0"/>
              <a:t> </a:t>
            </a: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r>
              <a:rPr lang="en-IN" sz="3200" dirty="0"/>
              <a:t>In how many ways can 10 letters be posted in 4 different post boxes? </a:t>
            </a:r>
            <a:br>
              <a:rPr lang="en-IN" sz="3200" dirty="0"/>
            </a:br>
            <a:br>
              <a:rPr lang="en-IN" sz="3200" dirty="0"/>
            </a:br>
            <a:r>
              <a:rPr lang="en-IN" sz="3200" dirty="0"/>
              <a:t>a. 10P</a:t>
            </a:r>
            <a:r>
              <a:rPr lang="en-IN" sz="3200" baseline="-25000" dirty="0"/>
              <a:t>4</a:t>
            </a:r>
            <a:r>
              <a:rPr lang="en-IN" sz="3200" dirty="0"/>
              <a:t> </a:t>
            </a:r>
            <a:br>
              <a:rPr lang="en-IN" sz="3200" dirty="0"/>
            </a:br>
            <a:r>
              <a:rPr lang="en-IN" sz="3200" dirty="0"/>
              <a:t>b. 4</a:t>
            </a:r>
            <a:r>
              <a:rPr lang="en-IN" sz="3200" baseline="30000" dirty="0"/>
              <a:t>10</a:t>
            </a:r>
            <a:r>
              <a:rPr lang="en-IN" sz="3200" dirty="0"/>
              <a:t> </a:t>
            </a:r>
            <a:br>
              <a:rPr lang="en-IN" sz="3200" dirty="0"/>
            </a:br>
            <a:r>
              <a:rPr lang="en-IN" sz="3200" dirty="0"/>
              <a:t>c. 10</a:t>
            </a:r>
            <a:r>
              <a:rPr lang="en-IN" sz="3200" baseline="30000" dirty="0"/>
              <a:t>4</a:t>
            </a:r>
            <a:r>
              <a:rPr lang="en-IN" sz="3200" dirty="0"/>
              <a:t> </a:t>
            </a:r>
            <a:br>
              <a:rPr lang="en-IN" sz="3200" dirty="0"/>
            </a:br>
            <a:r>
              <a:rPr lang="en-IN" sz="3200" dirty="0"/>
              <a:t>d. 4</a:t>
            </a:r>
            <a:r>
              <a:rPr lang="en-IN" sz="3200" baseline="30000" dirty="0"/>
              <a:t>8</a:t>
            </a:r>
            <a:r>
              <a:rPr lang="en-IN" sz="3200" dirty="0"/>
              <a:t> </a:t>
            </a: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908720"/>
            <a:ext cx="8064896" cy="5184575"/>
          </a:xfrm>
        </p:spPr>
        <p:txBody>
          <a:bodyPr>
            <a:noAutofit/>
          </a:bodyPr>
          <a:lstStyle/>
          <a:p>
            <a:pPr algn="l"/>
            <a:br>
              <a:rPr lang="en-IN" sz="3200" dirty="0"/>
            </a:br>
            <a:r>
              <a:rPr lang="en-IN" sz="3200" dirty="0"/>
              <a:t> </a:t>
            </a:r>
            <a:br>
              <a:rPr lang="en-IN" sz="3200" dirty="0"/>
            </a:br>
            <a:br>
              <a:rPr lang="en-IN" sz="3200" dirty="0"/>
            </a:br>
            <a:r>
              <a:rPr lang="en-IN" sz="3200" dirty="0"/>
              <a:t> </a:t>
            </a:r>
            <a:br>
              <a:rPr lang="en-IN" sz="3200" dirty="0"/>
            </a:br>
            <a:br>
              <a:rPr lang="en-IN" sz="3200" dirty="0"/>
            </a:br>
            <a:br>
              <a:rPr lang="en-IN" sz="3200" dirty="0"/>
            </a:br>
            <a:br>
              <a:rPr lang="en-IN" sz="3200" dirty="0"/>
            </a:br>
            <a:br>
              <a:rPr lang="en-IN" sz="3200" dirty="0"/>
            </a:br>
            <a:br>
              <a:rPr lang="en-IN" sz="3200" dirty="0"/>
            </a:br>
            <a:r>
              <a:rPr lang="en-IN" sz="3200" dirty="0"/>
              <a:t>Vinod’s bowling average till yesterday was 19.2.Today he took 7 more wickets and conceded 84 runs ,there by his average decreased by 0.2.How many wickets had he taken till yesterday ?</a:t>
            </a:r>
            <a:br>
              <a:rPr lang="en-IN" sz="3200" dirty="0"/>
            </a:br>
            <a:r>
              <a:rPr lang="en-IN" sz="3200" dirty="0"/>
              <a:t>a. 285 </a:t>
            </a:r>
            <a:br>
              <a:rPr lang="en-IN" sz="3200" dirty="0"/>
            </a:br>
            <a:r>
              <a:rPr lang="en-IN" sz="3200" dirty="0"/>
              <a:t>b. 245 </a:t>
            </a:r>
            <a:br>
              <a:rPr lang="en-IN" sz="3200" dirty="0"/>
            </a:br>
            <a:r>
              <a:rPr lang="en-IN" sz="3200" dirty="0"/>
              <a:t>c. 300 </a:t>
            </a:r>
            <a:br>
              <a:rPr lang="en-IN" sz="3200" dirty="0"/>
            </a:br>
            <a:r>
              <a:rPr lang="en-IN" sz="3200" dirty="0"/>
              <a:t>d. 400 </a:t>
            </a:r>
            <a:br>
              <a:rPr lang="en-IN" sz="3200" dirty="0"/>
            </a:br>
            <a:br>
              <a:rPr lang="en-IN" sz="3200" dirty="0"/>
            </a:br>
            <a:br>
              <a:rPr lang="en-IN" sz="3200" dirty="0"/>
            </a:br>
            <a:r>
              <a:rPr lang="en-IN" sz="3200" dirty="0"/>
              <a:t> </a:t>
            </a:r>
            <a:br>
              <a:rPr lang="en-IN" sz="3200" dirty="0"/>
            </a:br>
            <a:br>
              <a:rPr lang="en-IN" sz="3200" dirty="0"/>
            </a:br>
            <a:br>
              <a:rPr lang="en-IN" sz="3200" dirty="0"/>
            </a:br>
            <a:br>
              <a:rPr lang="en-IN" sz="3200" dirty="0"/>
            </a:br>
            <a:endParaRPr lang="en-IN"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908720"/>
            <a:ext cx="8064896" cy="5184575"/>
          </a:xfrm>
        </p:spPr>
        <p:txBody>
          <a:bodyPr>
            <a:noAutofit/>
          </a:bodyPr>
          <a:lstStyle/>
          <a:p>
            <a:pPr algn="l"/>
            <a:br>
              <a:rPr lang="en-IN" sz="3200" dirty="0"/>
            </a:br>
            <a:r>
              <a:rPr lang="en-IN" sz="3200" dirty="0"/>
              <a:t> </a:t>
            </a:r>
            <a:br>
              <a:rPr lang="en-IN" sz="3200" dirty="0"/>
            </a:br>
            <a:br>
              <a:rPr lang="en-IN" sz="3200" dirty="0"/>
            </a:br>
            <a:r>
              <a:rPr lang="en-IN" sz="3200" dirty="0"/>
              <a:t> </a:t>
            </a:r>
            <a:br>
              <a:rPr lang="en-IN" sz="3200" dirty="0"/>
            </a:br>
            <a:br>
              <a:rPr lang="en-IN" sz="3200" dirty="0"/>
            </a:br>
            <a:br>
              <a:rPr lang="en-IN" sz="3200" dirty="0"/>
            </a:br>
            <a:br>
              <a:rPr lang="en-IN" sz="3200" dirty="0"/>
            </a:br>
            <a:br>
              <a:rPr lang="en-IN" sz="3200" dirty="0"/>
            </a:br>
            <a:br>
              <a:rPr lang="en-IN" sz="3200" dirty="0"/>
            </a:br>
            <a:r>
              <a:rPr lang="en-IN" sz="3200" dirty="0" err="1"/>
              <a:t>Vivin</a:t>
            </a:r>
            <a:r>
              <a:rPr lang="en-IN" sz="3200" dirty="0"/>
              <a:t> starts a business with Rs.1800 and Roshan joins him after 2 months with a capital of Rs.3200.If Vivin withdraws his capital 3 months before the end of the year, then in what ratio should they share the profits? </a:t>
            </a:r>
            <a:br>
              <a:rPr lang="en-IN" sz="3200" dirty="0"/>
            </a:br>
            <a:br>
              <a:rPr lang="en-IN" sz="3200" dirty="0"/>
            </a:br>
            <a:r>
              <a:rPr lang="en-IN" sz="3200" dirty="0"/>
              <a:t>a. 24:11 </a:t>
            </a:r>
            <a:br>
              <a:rPr lang="en-IN" sz="3200" dirty="0"/>
            </a:br>
            <a:r>
              <a:rPr lang="en-IN" sz="3200" dirty="0"/>
              <a:t>b. 11:17 </a:t>
            </a:r>
            <a:br>
              <a:rPr lang="en-IN" sz="3200" dirty="0"/>
            </a:br>
            <a:r>
              <a:rPr lang="en-IN" sz="3200" dirty="0"/>
              <a:t>c. 81:160 </a:t>
            </a:r>
            <a:br>
              <a:rPr lang="en-IN" sz="3200" dirty="0"/>
            </a:br>
            <a:r>
              <a:rPr lang="en-IN" sz="3200" dirty="0"/>
              <a:t>d. 9:16 </a:t>
            </a:r>
            <a:br>
              <a:rPr lang="en-IN" sz="3200" dirty="0"/>
            </a:br>
            <a:br>
              <a:rPr lang="en-IN" sz="3200" dirty="0"/>
            </a:br>
            <a:br>
              <a:rPr lang="en-IN" sz="3200" dirty="0"/>
            </a:br>
            <a:r>
              <a:rPr lang="en-IN" sz="3200" dirty="0"/>
              <a:t> </a:t>
            </a:r>
            <a:br>
              <a:rPr lang="en-IN" sz="3200" dirty="0"/>
            </a:br>
            <a:br>
              <a:rPr lang="en-IN" sz="3200" dirty="0"/>
            </a:br>
            <a:br>
              <a:rPr lang="en-IN" sz="3200" dirty="0"/>
            </a:br>
            <a:br>
              <a:rPr lang="en-IN" sz="3200" dirty="0"/>
            </a:br>
            <a:endParaRPr lang="en-IN"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908720"/>
            <a:ext cx="8064896" cy="5184575"/>
          </a:xfrm>
        </p:spPr>
        <p:txBody>
          <a:bodyPr>
            <a:noAutofit/>
          </a:bodyPr>
          <a:lstStyle/>
          <a:p>
            <a:pPr algn="l"/>
            <a:br>
              <a:rPr lang="en-IN" sz="3200" dirty="0"/>
            </a:br>
            <a:r>
              <a:rPr lang="en-IN" sz="3200" dirty="0"/>
              <a:t> </a:t>
            </a:r>
            <a:br>
              <a:rPr lang="en-IN" sz="3200" dirty="0"/>
            </a:br>
            <a:br>
              <a:rPr lang="en-IN" sz="3200" dirty="0"/>
            </a:br>
            <a:r>
              <a:rPr lang="en-IN" sz="3200" dirty="0"/>
              <a:t> </a:t>
            </a:r>
            <a:br>
              <a:rPr lang="en-IN" sz="3200" dirty="0"/>
            </a:br>
            <a:br>
              <a:rPr lang="en-IN" sz="3200" dirty="0"/>
            </a:br>
            <a:br>
              <a:rPr lang="en-IN" sz="3200" dirty="0"/>
            </a:br>
            <a:br>
              <a:rPr lang="en-IN" sz="3200" dirty="0"/>
            </a:br>
            <a:br>
              <a:rPr lang="en-IN" sz="3200" dirty="0"/>
            </a:br>
            <a:br>
              <a:rPr lang="en-IN" sz="3200" dirty="0"/>
            </a:br>
            <a:r>
              <a:rPr lang="en-IN" sz="3200" dirty="0"/>
              <a:t>A man starts a piece of work and one more man joins him every subsequent day. If the work is completed in 11 days, find the number of days in which 6 men working together will complete the work. </a:t>
            </a:r>
            <a:br>
              <a:rPr lang="en-IN" sz="3200" dirty="0"/>
            </a:br>
            <a:br>
              <a:rPr lang="en-IN" sz="3200" dirty="0"/>
            </a:br>
            <a:r>
              <a:rPr lang="en-IN" sz="3200" dirty="0"/>
              <a:t>a. 6 </a:t>
            </a:r>
            <a:br>
              <a:rPr lang="en-IN" sz="3200" dirty="0"/>
            </a:br>
            <a:r>
              <a:rPr lang="en-IN" sz="3200" dirty="0"/>
              <a:t>b. 9 </a:t>
            </a:r>
            <a:br>
              <a:rPr lang="en-IN" sz="3200" dirty="0"/>
            </a:br>
            <a:r>
              <a:rPr lang="en-IN" sz="3200" dirty="0"/>
              <a:t>c. 10 </a:t>
            </a:r>
            <a:br>
              <a:rPr lang="en-IN" sz="3200" dirty="0"/>
            </a:br>
            <a:r>
              <a:rPr lang="en-IN" sz="3200" dirty="0"/>
              <a:t>d. 11 </a:t>
            </a:r>
            <a:br>
              <a:rPr lang="en-IN" sz="3200" dirty="0"/>
            </a:br>
            <a:br>
              <a:rPr lang="en-IN" sz="3200" dirty="0"/>
            </a:br>
            <a:br>
              <a:rPr lang="en-IN" sz="3200" dirty="0"/>
            </a:br>
            <a:r>
              <a:rPr lang="en-IN" sz="3200" dirty="0"/>
              <a:t> </a:t>
            </a:r>
            <a:br>
              <a:rPr lang="en-IN" sz="3200" dirty="0"/>
            </a:br>
            <a:br>
              <a:rPr lang="en-IN" sz="3200" dirty="0"/>
            </a:br>
            <a:br>
              <a:rPr lang="en-IN" sz="3200" dirty="0"/>
            </a:br>
            <a:br>
              <a:rPr lang="en-IN" sz="3200" dirty="0"/>
            </a:br>
            <a:endParaRPr lang="en-IN"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908720"/>
            <a:ext cx="8064896" cy="5184575"/>
          </a:xfrm>
        </p:spPr>
        <p:txBody>
          <a:bodyPr>
            <a:noAutofit/>
          </a:bodyPr>
          <a:lstStyle/>
          <a:p>
            <a:pPr algn="l"/>
            <a:br>
              <a:rPr lang="en-IN" sz="3200" dirty="0"/>
            </a:br>
            <a:r>
              <a:rPr lang="en-IN" sz="3200" dirty="0"/>
              <a:t> </a:t>
            </a:r>
            <a:br>
              <a:rPr lang="en-IN" sz="3200" dirty="0"/>
            </a:br>
            <a:br>
              <a:rPr lang="en-IN" sz="3200" dirty="0"/>
            </a:br>
            <a:r>
              <a:rPr lang="en-IN" sz="3200" dirty="0"/>
              <a:t> </a:t>
            </a:r>
            <a:br>
              <a:rPr lang="en-IN" sz="3200" dirty="0"/>
            </a:br>
            <a:br>
              <a:rPr lang="en-IN" sz="3200" dirty="0"/>
            </a:br>
            <a:br>
              <a:rPr lang="en-IN" sz="3200" dirty="0"/>
            </a:br>
            <a:r>
              <a:rPr lang="en-IN" sz="3200" dirty="0"/>
              <a:t>In which regular polygon are the diagonals triple the number of sides? </a:t>
            </a:r>
            <a:br>
              <a:rPr lang="en-IN" sz="3200" dirty="0"/>
            </a:br>
            <a:br>
              <a:rPr lang="en-IN" sz="3200" dirty="0"/>
            </a:br>
            <a:r>
              <a:rPr lang="en-IN" sz="3200" dirty="0"/>
              <a:t>a. Octagon </a:t>
            </a:r>
            <a:br>
              <a:rPr lang="en-IN" sz="3200" dirty="0"/>
            </a:br>
            <a:r>
              <a:rPr lang="en-IN" sz="3200" dirty="0"/>
              <a:t>b. Nonagon </a:t>
            </a:r>
            <a:br>
              <a:rPr lang="en-IN" sz="3200" dirty="0"/>
            </a:br>
            <a:r>
              <a:rPr lang="en-IN" sz="3200" dirty="0"/>
              <a:t>c. Decagon </a:t>
            </a:r>
            <a:br>
              <a:rPr lang="en-IN" sz="3200" dirty="0"/>
            </a:br>
            <a:r>
              <a:rPr lang="en-IN" sz="3200" dirty="0"/>
              <a:t>d. Hexagon </a:t>
            </a:r>
            <a:br>
              <a:rPr lang="en-IN" sz="3200" dirty="0"/>
            </a:br>
            <a:br>
              <a:rPr lang="en-IN" sz="3200" dirty="0"/>
            </a:br>
            <a:br>
              <a:rPr lang="en-IN" sz="3200" dirty="0"/>
            </a:br>
            <a:r>
              <a:rPr lang="en-IN" sz="3200" dirty="0"/>
              <a:t> </a:t>
            </a:r>
            <a:br>
              <a:rPr lang="en-IN" sz="3200" dirty="0"/>
            </a:br>
            <a:br>
              <a:rPr lang="en-IN" sz="3200" dirty="0"/>
            </a:br>
            <a:br>
              <a:rPr lang="en-IN" sz="3200" dirty="0"/>
            </a:br>
            <a:br>
              <a:rPr lang="en-IN" sz="3200" dirty="0"/>
            </a:br>
            <a:endParaRPr lang="en-IN"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908720"/>
            <a:ext cx="8064896" cy="5184575"/>
          </a:xfrm>
        </p:spPr>
        <p:txBody>
          <a:bodyPr>
            <a:noAutofit/>
          </a:bodyPr>
          <a:lstStyle/>
          <a:p>
            <a:pPr algn="l"/>
            <a:br>
              <a:rPr lang="en-IN" sz="3200" dirty="0"/>
            </a:br>
            <a:r>
              <a:rPr lang="en-IN" sz="3200" dirty="0"/>
              <a:t> </a:t>
            </a:r>
            <a:br>
              <a:rPr lang="en-IN" sz="3200" dirty="0"/>
            </a:br>
            <a:br>
              <a:rPr lang="en-IN" sz="3200" dirty="0"/>
            </a:br>
            <a:br>
              <a:rPr lang="en-IN" sz="3200" dirty="0"/>
            </a:br>
            <a:r>
              <a:rPr lang="en-IN" sz="3200" dirty="0"/>
              <a:t> </a:t>
            </a:r>
            <a:br>
              <a:rPr lang="en-IN" sz="3200" dirty="0"/>
            </a:br>
            <a:r>
              <a:rPr lang="en-IN" sz="3200" dirty="0"/>
              <a:t>A bus covers four successive distances of 45km each at speeds of 10, 20, 30 and 60 Kmph respectively. What is the average speed of the bus? </a:t>
            </a:r>
            <a:br>
              <a:rPr lang="en-IN" sz="3200" dirty="0"/>
            </a:br>
            <a:br>
              <a:rPr lang="en-IN" sz="3200" dirty="0"/>
            </a:br>
            <a:r>
              <a:rPr lang="en-IN" sz="3200" dirty="0"/>
              <a:t>a. 20 Kmph </a:t>
            </a:r>
            <a:br>
              <a:rPr lang="en-IN" sz="3200" dirty="0"/>
            </a:br>
            <a:r>
              <a:rPr lang="en-IN" sz="3200" dirty="0"/>
              <a:t>b. 30 Kmph </a:t>
            </a:r>
            <a:br>
              <a:rPr lang="en-IN" sz="3200" dirty="0"/>
            </a:br>
            <a:r>
              <a:rPr lang="en-IN" sz="3200" dirty="0"/>
              <a:t>c. 40 Kmph </a:t>
            </a:r>
            <a:br>
              <a:rPr lang="en-IN" sz="3200" dirty="0"/>
            </a:br>
            <a:r>
              <a:rPr lang="en-IN" sz="3200" dirty="0"/>
              <a:t>d. 50 Kmph </a:t>
            </a:r>
            <a:br>
              <a:rPr lang="en-IN" sz="3200" dirty="0"/>
            </a:br>
            <a:br>
              <a:rPr lang="en-IN" sz="3200" dirty="0"/>
            </a:br>
            <a:br>
              <a:rPr lang="en-IN" sz="3200" dirty="0"/>
            </a:br>
            <a:br>
              <a:rPr lang="en-IN" sz="3200" dirty="0"/>
            </a:br>
            <a:br>
              <a:rPr lang="en-IN" sz="3200" dirty="0"/>
            </a:br>
            <a:endParaRPr lang="en-IN"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908720"/>
            <a:ext cx="8064896" cy="5184575"/>
          </a:xfrm>
        </p:spPr>
        <p:txBody>
          <a:bodyPr>
            <a:noAutofit/>
          </a:bodyPr>
          <a:lstStyle/>
          <a:p>
            <a:pPr algn="l"/>
            <a:br>
              <a:rPr lang="en-IN" sz="3200" dirty="0"/>
            </a:br>
            <a:r>
              <a:rPr lang="en-IN" sz="3200" dirty="0"/>
              <a:t> </a:t>
            </a:r>
            <a:br>
              <a:rPr lang="en-IN" sz="3200" dirty="0"/>
            </a:br>
            <a:br>
              <a:rPr lang="en-IN" sz="3200" dirty="0"/>
            </a:br>
            <a:br>
              <a:rPr lang="en-IN" sz="3200" dirty="0"/>
            </a:br>
            <a:r>
              <a:rPr lang="en-IN" sz="3200" dirty="0"/>
              <a:t> </a:t>
            </a:r>
            <a:br>
              <a:rPr lang="en-IN" sz="3200" dirty="0"/>
            </a:br>
            <a:br>
              <a:rPr lang="en-IN" sz="3200" dirty="0"/>
            </a:br>
            <a:br>
              <a:rPr lang="en-IN" sz="3200" dirty="0"/>
            </a:br>
            <a:r>
              <a:rPr lang="en-IN" sz="3200" dirty="0"/>
              <a:t>P can do a piece of work in 20 days, while Q can do the same work in 24 days. If they work on the alternate days beginning with P, in how many days would the work be completed? </a:t>
            </a:r>
            <a:br>
              <a:rPr lang="en-IN" sz="3200" dirty="0"/>
            </a:br>
            <a:br>
              <a:rPr lang="en-IN" sz="3200" dirty="0"/>
            </a:br>
            <a:r>
              <a:rPr lang="en-IN" sz="3200" dirty="0"/>
              <a:t>a. 21  4/5 </a:t>
            </a:r>
            <a:br>
              <a:rPr lang="en-IN" sz="3200" dirty="0"/>
            </a:br>
            <a:r>
              <a:rPr lang="en-IN" sz="3200" dirty="0"/>
              <a:t>b. 21 </a:t>
            </a:r>
            <a:br>
              <a:rPr lang="en-IN" sz="3200" dirty="0"/>
            </a:br>
            <a:r>
              <a:rPr lang="en-IN" sz="3200" dirty="0"/>
              <a:t>c. 18 </a:t>
            </a:r>
            <a:br>
              <a:rPr lang="en-IN" sz="3200" dirty="0"/>
            </a:br>
            <a:r>
              <a:rPr lang="en-IN" sz="3200" dirty="0"/>
              <a:t>d. 12.5 </a:t>
            </a:r>
            <a:br>
              <a:rPr lang="en-IN" sz="3200" dirty="0"/>
            </a:br>
            <a:br>
              <a:rPr lang="en-IN" sz="3200" dirty="0"/>
            </a:br>
            <a:br>
              <a:rPr lang="en-IN" sz="3200" dirty="0"/>
            </a:br>
            <a:br>
              <a:rPr lang="en-IN" sz="3200" dirty="0"/>
            </a:br>
            <a:br>
              <a:rPr lang="en-IN" sz="3200" dirty="0"/>
            </a:br>
            <a:br>
              <a:rPr lang="en-IN" sz="3200" dirty="0"/>
            </a:br>
            <a:endParaRPr lang="en-IN"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908720"/>
            <a:ext cx="8064896" cy="5184575"/>
          </a:xfrm>
        </p:spPr>
        <p:txBody>
          <a:bodyPr>
            <a:noAutofit/>
          </a:bodyPr>
          <a:lstStyle/>
          <a:p>
            <a:pPr algn="l"/>
            <a:br>
              <a:rPr lang="en-IN" sz="3200" dirty="0"/>
            </a:br>
            <a:r>
              <a:rPr lang="en-IN" sz="3200" dirty="0"/>
              <a:t> </a:t>
            </a:r>
            <a:br>
              <a:rPr lang="en-IN" sz="3200" dirty="0"/>
            </a:br>
            <a:br>
              <a:rPr lang="en-IN" sz="3200" dirty="0"/>
            </a:br>
            <a:br>
              <a:rPr lang="en-IN" sz="3200" dirty="0"/>
            </a:br>
            <a:r>
              <a:rPr lang="en-IN" sz="3200" dirty="0"/>
              <a:t> </a:t>
            </a:r>
            <a:br>
              <a:rPr lang="en-IN" sz="3200" dirty="0"/>
            </a:br>
            <a:br>
              <a:rPr lang="en-IN" sz="3200" dirty="0"/>
            </a:br>
            <a:br>
              <a:rPr lang="en-IN" sz="3200" dirty="0"/>
            </a:br>
            <a:br>
              <a:rPr lang="en-IN" sz="3200" dirty="0"/>
            </a:br>
            <a:r>
              <a:rPr lang="en-IN" sz="3200" dirty="0"/>
              <a:t>If the six digit number 1457x9 is divisible by 3, which of the following cannot be equal to x?</a:t>
            </a:r>
            <a:br>
              <a:rPr lang="en-IN" sz="3200" dirty="0"/>
            </a:br>
            <a:r>
              <a:rPr lang="en-IN" sz="3200" dirty="0"/>
              <a:t> </a:t>
            </a:r>
            <a:br>
              <a:rPr lang="en-IN" sz="3200" dirty="0"/>
            </a:br>
            <a:r>
              <a:rPr lang="en-IN" sz="3200" dirty="0"/>
              <a:t>a. 1 </a:t>
            </a:r>
            <a:br>
              <a:rPr lang="en-IN" sz="3200" dirty="0"/>
            </a:br>
            <a:r>
              <a:rPr lang="en-IN" sz="3200" dirty="0"/>
              <a:t>b. 4 </a:t>
            </a:r>
            <a:br>
              <a:rPr lang="en-IN" sz="3200" dirty="0"/>
            </a:br>
            <a:r>
              <a:rPr lang="en-IN" sz="3200" dirty="0"/>
              <a:t>c. 7 </a:t>
            </a:r>
            <a:br>
              <a:rPr lang="en-IN" sz="3200" dirty="0"/>
            </a:br>
            <a:r>
              <a:rPr lang="en-IN" sz="3200" dirty="0"/>
              <a:t>d. 5 </a:t>
            </a: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endParaRPr lang="en-IN"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908720"/>
            <a:ext cx="8064896" cy="5184575"/>
          </a:xfrm>
        </p:spPr>
        <p:txBody>
          <a:bodyPr>
            <a:noAutofit/>
          </a:bodyPr>
          <a:lstStyle/>
          <a:p>
            <a:pPr algn="l"/>
            <a:br>
              <a:rPr lang="en-IN" sz="3200" dirty="0"/>
            </a:br>
            <a:r>
              <a:rPr lang="en-IN" sz="3200" dirty="0"/>
              <a:t> </a:t>
            </a:r>
            <a:br>
              <a:rPr lang="en-IN" sz="3200" dirty="0"/>
            </a:br>
            <a:br>
              <a:rPr lang="en-IN" sz="3200" dirty="0"/>
            </a:br>
            <a:br>
              <a:rPr lang="en-IN" sz="3200" dirty="0"/>
            </a:br>
            <a:r>
              <a:rPr lang="en-IN" sz="3200" dirty="0"/>
              <a:t> </a:t>
            </a:r>
            <a:br>
              <a:rPr lang="en-IN" sz="3200" dirty="0"/>
            </a:br>
            <a:br>
              <a:rPr lang="en-IN" sz="3200" dirty="0"/>
            </a:br>
            <a:br>
              <a:rPr lang="en-IN" sz="3200" dirty="0"/>
            </a:br>
            <a:br>
              <a:rPr lang="en-IN" sz="3200" dirty="0"/>
            </a:br>
            <a:br>
              <a:rPr lang="en-IN" sz="3200" dirty="0"/>
            </a:br>
            <a:br>
              <a:rPr lang="en-IN" sz="3200" dirty="0"/>
            </a:br>
            <a:br>
              <a:rPr lang="en-IN" sz="3200" dirty="0"/>
            </a:br>
            <a:r>
              <a:rPr lang="en-IN" sz="3200" dirty="0"/>
              <a:t>Five digit numbers are formed using 1, 2, 3, 4, and 5 without repetition. The probability that a number so formed is divisible by both 2 and 3 is </a:t>
            </a:r>
            <a:br>
              <a:rPr lang="en-IN" sz="3200" dirty="0"/>
            </a:br>
            <a:br>
              <a:rPr lang="en-IN" sz="3200" dirty="0"/>
            </a:br>
            <a:r>
              <a:rPr lang="en-IN" sz="3200" dirty="0"/>
              <a:t>a. 1/5 </a:t>
            </a:r>
            <a:br>
              <a:rPr lang="en-IN" sz="3200" dirty="0"/>
            </a:br>
            <a:r>
              <a:rPr lang="en-IN" sz="3200" dirty="0"/>
              <a:t>b. 2/5 </a:t>
            </a:r>
            <a:br>
              <a:rPr lang="en-IN" sz="3200" dirty="0"/>
            </a:br>
            <a:r>
              <a:rPr lang="en-IN" sz="3200" dirty="0"/>
              <a:t>c. 2/15 </a:t>
            </a:r>
            <a:br>
              <a:rPr lang="en-IN" sz="3200" dirty="0"/>
            </a:br>
            <a:r>
              <a:rPr lang="en-IN" sz="3200" dirty="0"/>
              <a:t>d. 4/5 </a:t>
            </a: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endParaRPr lang="en-IN"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908720"/>
            <a:ext cx="8064896" cy="5184575"/>
          </a:xfrm>
        </p:spPr>
        <p:txBody>
          <a:bodyPr>
            <a:noAutofit/>
          </a:bodyPr>
          <a:lstStyle/>
          <a:p>
            <a:pPr algn="l"/>
            <a:br>
              <a:rPr lang="en-IN" sz="3200" dirty="0"/>
            </a:br>
            <a:r>
              <a:rPr lang="en-IN" sz="3200" dirty="0"/>
              <a:t> </a:t>
            </a:r>
            <a:br>
              <a:rPr lang="en-IN" sz="3200" dirty="0"/>
            </a:br>
            <a:br>
              <a:rPr lang="en-IN" sz="3200" dirty="0"/>
            </a:br>
            <a:br>
              <a:rPr lang="en-IN" sz="3200" dirty="0"/>
            </a:br>
            <a:r>
              <a:rPr lang="en-IN" sz="3200" dirty="0"/>
              <a:t> </a:t>
            </a:r>
            <a:br>
              <a:rPr lang="en-IN" sz="3200" dirty="0"/>
            </a:br>
            <a:br>
              <a:rPr lang="en-IN" sz="3200" dirty="0"/>
            </a:br>
            <a:br>
              <a:rPr lang="en-IN" sz="3200" dirty="0"/>
            </a:br>
            <a:br>
              <a:rPr lang="en-IN" sz="3200" dirty="0"/>
            </a:br>
            <a:br>
              <a:rPr lang="en-IN" sz="3200" dirty="0"/>
            </a:br>
            <a:br>
              <a:rPr lang="en-IN" sz="3200" dirty="0"/>
            </a:br>
            <a:br>
              <a:rPr lang="en-IN" sz="3200" dirty="0"/>
            </a:br>
            <a:r>
              <a:rPr lang="en-IN" sz="3200" dirty="0"/>
              <a:t>Find the respective measures of the interior angle and the exterior angle of a regular polygon of eighteen sides. </a:t>
            </a:r>
            <a:br>
              <a:rPr lang="en-IN" sz="3200" dirty="0"/>
            </a:br>
            <a:br>
              <a:rPr lang="en-IN" sz="3200" dirty="0"/>
            </a:br>
            <a:r>
              <a:rPr lang="en-IN" sz="3200" dirty="0"/>
              <a:t>a. 320, 40 </a:t>
            </a:r>
            <a:br>
              <a:rPr lang="en-IN" sz="3200" dirty="0"/>
            </a:br>
            <a:r>
              <a:rPr lang="en-IN" sz="3200" dirty="0"/>
              <a:t>b. 160, 20 </a:t>
            </a:r>
            <a:br>
              <a:rPr lang="en-IN" sz="3200" dirty="0"/>
            </a:br>
            <a:r>
              <a:rPr lang="en-IN" sz="3200" dirty="0"/>
              <a:t>c. 340, 20 </a:t>
            </a:r>
            <a:br>
              <a:rPr lang="en-IN" sz="3200" dirty="0"/>
            </a:br>
            <a:r>
              <a:rPr lang="en-IN" sz="3200" dirty="0"/>
              <a:t>d. 120,60 </a:t>
            </a: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endParaRPr lang="en-IN"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908720"/>
            <a:ext cx="8064896" cy="5184575"/>
          </a:xfrm>
        </p:spPr>
        <p:txBody>
          <a:bodyPr>
            <a:noAutofit/>
          </a:bodyPr>
          <a:lstStyle/>
          <a:p>
            <a:pPr algn="l"/>
            <a:br>
              <a:rPr lang="en-IN" sz="3200" dirty="0"/>
            </a:br>
            <a:r>
              <a:rPr lang="en-IN" sz="3200" dirty="0"/>
              <a:t> </a:t>
            </a:r>
            <a:br>
              <a:rPr lang="en-IN" sz="3200" dirty="0"/>
            </a:br>
            <a:br>
              <a:rPr lang="en-IN" sz="3200" dirty="0"/>
            </a:br>
            <a:br>
              <a:rPr lang="en-IN" sz="3200" dirty="0"/>
            </a:br>
            <a:r>
              <a:rPr lang="en-IN" sz="3200" dirty="0"/>
              <a:t> </a:t>
            </a:r>
            <a:br>
              <a:rPr lang="en-IN" sz="3200" dirty="0"/>
            </a:br>
            <a:br>
              <a:rPr lang="en-IN" sz="3200" dirty="0"/>
            </a:br>
            <a:br>
              <a:rPr lang="en-IN" sz="3200" dirty="0"/>
            </a:br>
            <a:br>
              <a:rPr lang="en-IN" sz="3200" dirty="0"/>
            </a:br>
            <a:br>
              <a:rPr lang="en-IN" sz="3200" dirty="0"/>
            </a:br>
            <a:br>
              <a:rPr lang="en-IN" sz="3200" dirty="0"/>
            </a:br>
            <a:r>
              <a:rPr lang="en-IN" sz="3200" dirty="0"/>
              <a:t>12 men and 8 women can do a piece of work in 16 days, while 13 men and a woman can do it in 18 days. How long will 13 men and 12 women take to finish the work? </a:t>
            </a:r>
            <a:br>
              <a:rPr lang="en-IN" sz="3200" dirty="0"/>
            </a:br>
            <a:br>
              <a:rPr lang="en-IN" sz="3200" dirty="0"/>
            </a:br>
            <a:r>
              <a:rPr lang="en-IN" sz="3200" dirty="0"/>
              <a:t>a. 12 6/13 days </a:t>
            </a:r>
            <a:br>
              <a:rPr lang="en-IN" sz="3200" dirty="0"/>
            </a:br>
            <a:r>
              <a:rPr lang="en-IN" sz="3200" dirty="0"/>
              <a:t>b. 12 1/2 days </a:t>
            </a:r>
            <a:br>
              <a:rPr lang="en-IN" sz="3200" dirty="0"/>
            </a:br>
            <a:r>
              <a:rPr lang="en-IN" sz="3200" dirty="0"/>
              <a:t>c. 12 3/5 days </a:t>
            </a:r>
            <a:br>
              <a:rPr lang="en-IN" sz="3200" dirty="0"/>
            </a:br>
            <a:r>
              <a:rPr lang="en-IN" sz="3200" dirty="0"/>
              <a:t>d. 13 1/11 days </a:t>
            </a: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endParaRPr lang="en-IN"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908720"/>
            <a:ext cx="8064896" cy="5184575"/>
          </a:xfrm>
        </p:spPr>
        <p:txBody>
          <a:bodyPr>
            <a:noAutofit/>
          </a:bodyPr>
          <a:lstStyle/>
          <a:p>
            <a:pPr algn="l"/>
            <a:br>
              <a:rPr lang="en-IN" sz="3200" dirty="0"/>
            </a:br>
            <a:r>
              <a:rPr lang="en-IN" sz="3200" dirty="0"/>
              <a:t> </a:t>
            </a:r>
            <a:br>
              <a:rPr lang="en-IN" sz="3200" dirty="0"/>
            </a:br>
            <a:br>
              <a:rPr lang="en-IN" sz="3200" dirty="0"/>
            </a:br>
            <a:br>
              <a:rPr lang="en-IN" sz="3200" dirty="0"/>
            </a:br>
            <a:r>
              <a:rPr lang="en-IN" sz="3200" dirty="0"/>
              <a:t> </a:t>
            </a: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r>
              <a:rPr lang="en-IN" sz="3200" dirty="0"/>
              <a:t>There are N bells in a temple which rings for specific intervals, which are distinct and integral Values .All the bells ring together for 96 minutes. What is the maximum value of N? </a:t>
            </a:r>
            <a:br>
              <a:rPr lang="en-IN" sz="3200" dirty="0"/>
            </a:br>
            <a:br>
              <a:rPr lang="en-IN" sz="3200" dirty="0"/>
            </a:br>
            <a:r>
              <a:rPr lang="en-IN" sz="3200" dirty="0"/>
              <a:t>a. 13 </a:t>
            </a:r>
            <a:br>
              <a:rPr lang="en-IN" sz="3200" dirty="0"/>
            </a:br>
            <a:r>
              <a:rPr lang="en-IN" sz="3200" dirty="0"/>
              <a:t>b. 15 </a:t>
            </a:r>
            <a:br>
              <a:rPr lang="en-IN" sz="3200" dirty="0"/>
            </a:br>
            <a:r>
              <a:rPr lang="en-IN" sz="3200" dirty="0"/>
              <a:t>c. 12 </a:t>
            </a:r>
            <a:br>
              <a:rPr lang="en-IN" sz="3200" dirty="0"/>
            </a:br>
            <a:r>
              <a:rPr lang="en-IN" sz="3200" dirty="0"/>
              <a:t>d. 10 </a:t>
            </a: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endParaRPr lang="en-IN"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908720"/>
            <a:ext cx="8064896" cy="5184575"/>
          </a:xfrm>
        </p:spPr>
        <p:txBody>
          <a:bodyPr>
            <a:noAutofit/>
          </a:bodyPr>
          <a:lstStyle/>
          <a:p>
            <a:pPr algn="l"/>
            <a:br>
              <a:rPr lang="en-IN" sz="3200" dirty="0"/>
            </a:br>
            <a:r>
              <a:rPr lang="en-IN" sz="3200" dirty="0"/>
              <a:t> </a:t>
            </a:r>
            <a:br>
              <a:rPr lang="en-IN" sz="3200" dirty="0"/>
            </a:br>
            <a:br>
              <a:rPr lang="en-IN" sz="3200" dirty="0"/>
            </a:br>
            <a:br>
              <a:rPr lang="en-IN" sz="3200" dirty="0"/>
            </a:br>
            <a:r>
              <a:rPr lang="en-IN" sz="3200" dirty="0"/>
              <a:t> </a:t>
            </a:r>
            <a:br>
              <a:rPr lang="en-IN" sz="3200" dirty="0"/>
            </a:br>
            <a:br>
              <a:rPr lang="en-IN" sz="3200" dirty="0"/>
            </a:br>
            <a:br>
              <a:rPr lang="en-IN" sz="3200" dirty="0"/>
            </a:br>
            <a:br>
              <a:rPr lang="en-IN" sz="3200" dirty="0"/>
            </a:br>
            <a:br>
              <a:rPr lang="en-IN" sz="3200" dirty="0"/>
            </a:br>
            <a:br>
              <a:rPr lang="en-IN" sz="3200" dirty="0"/>
            </a:br>
            <a:br>
              <a:rPr lang="en-IN" sz="3200" dirty="0"/>
            </a:br>
            <a:r>
              <a:rPr lang="en-IN" sz="3200" dirty="0"/>
              <a:t>Four boys and four girls sit in a row at random. The probability that the boys and girls sit alternatively is </a:t>
            </a:r>
            <a:br>
              <a:rPr lang="en-IN" sz="3200" dirty="0"/>
            </a:br>
            <a:br>
              <a:rPr lang="en-IN" sz="3200" dirty="0"/>
            </a:br>
            <a:r>
              <a:rPr lang="en-IN" sz="3200" dirty="0"/>
              <a:t>a. 1/14 </a:t>
            </a:r>
            <a:br>
              <a:rPr lang="en-IN" sz="3200" dirty="0"/>
            </a:br>
            <a:r>
              <a:rPr lang="en-IN" sz="3200" dirty="0"/>
              <a:t>b. 1/21 </a:t>
            </a:r>
            <a:br>
              <a:rPr lang="en-IN" sz="3200" dirty="0"/>
            </a:br>
            <a:r>
              <a:rPr lang="en-IN" sz="3200" dirty="0"/>
              <a:t>c. 1/28 </a:t>
            </a:r>
            <a:br>
              <a:rPr lang="en-IN" sz="3200" dirty="0"/>
            </a:br>
            <a:r>
              <a:rPr lang="en-IN" sz="3200" dirty="0"/>
              <a:t>d. 1/35 </a:t>
            </a: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endParaRPr lang="en-IN" sz="3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764704"/>
            <a:ext cx="8064896" cy="5184575"/>
          </a:xfrm>
        </p:spPr>
        <p:txBody>
          <a:bodyPr>
            <a:noAutofit/>
          </a:bodyPr>
          <a:lstStyle/>
          <a:p>
            <a:pPr algn="l"/>
            <a:br>
              <a:rPr lang="en-IN" sz="3200" dirty="0"/>
            </a:br>
            <a:r>
              <a:rPr lang="en-IN" sz="3200" dirty="0"/>
              <a:t> </a:t>
            </a:r>
            <a:br>
              <a:rPr lang="en-IN" sz="3200" dirty="0"/>
            </a:br>
            <a:br>
              <a:rPr lang="en-IN" sz="3200" dirty="0"/>
            </a:br>
            <a:br>
              <a:rPr lang="en-IN" sz="3200" dirty="0"/>
            </a:br>
            <a:r>
              <a:rPr lang="en-IN" sz="3200" dirty="0"/>
              <a:t> </a:t>
            </a: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r>
              <a:rPr lang="en-IN" sz="3200" dirty="0"/>
              <a:t>A barrel contains 80 litres of pure wine. From this, 10 litres of wine is removed and replaced with water. Again 10 litres of the solution is removed and replaced with 10 litres of water. What is the quantity of wine in the resultant solution (in litres)? </a:t>
            </a:r>
            <a:br>
              <a:rPr lang="en-IN" sz="3200" dirty="0"/>
            </a:br>
            <a:r>
              <a:rPr lang="en-IN" sz="3200" dirty="0"/>
              <a:t>a. 72.5 </a:t>
            </a:r>
            <a:br>
              <a:rPr lang="en-IN" sz="3200" dirty="0"/>
            </a:br>
            <a:r>
              <a:rPr lang="en-IN" sz="3200" dirty="0"/>
              <a:t>b. 61.25 </a:t>
            </a:r>
            <a:br>
              <a:rPr lang="en-IN" sz="3200" dirty="0"/>
            </a:br>
            <a:r>
              <a:rPr lang="en-IN" sz="3200" dirty="0"/>
              <a:t>c. 70 </a:t>
            </a:r>
            <a:br>
              <a:rPr lang="en-IN" sz="3200" dirty="0"/>
            </a:br>
            <a:r>
              <a:rPr lang="en-IN" sz="3200" dirty="0"/>
              <a:t>d. 56.125 </a:t>
            </a: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endParaRPr lang="en-IN" sz="3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764704"/>
            <a:ext cx="8064896" cy="5184575"/>
          </a:xfrm>
        </p:spPr>
        <p:txBody>
          <a:bodyPr>
            <a:noAutofit/>
          </a:bodyPr>
          <a:lstStyle/>
          <a:p>
            <a:pPr algn="l"/>
            <a:br>
              <a:rPr lang="en-IN" sz="3200" dirty="0"/>
            </a:br>
            <a:r>
              <a:rPr lang="en-IN" sz="3200" dirty="0"/>
              <a:t> </a:t>
            </a:r>
            <a:br>
              <a:rPr lang="en-IN" sz="3200" dirty="0"/>
            </a:br>
            <a:br>
              <a:rPr lang="en-IN" sz="3200" dirty="0"/>
            </a:br>
            <a:br>
              <a:rPr lang="en-IN" sz="3200" dirty="0"/>
            </a:br>
            <a:r>
              <a:rPr lang="en-IN" sz="3200" dirty="0"/>
              <a:t> </a:t>
            </a: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r>
              <a:rPr lang="en-IN" sz="3200" dirty="0"/>
              <a:t>What is the reminder when 2</a:t>
            </a:r>
            <a:r>
              <a:rPr lang="en-IN" sz="3200" baseline="30000" dirty="0"/>
              <a:t>11</a:t>
            </a:r>
            <a:r>
              <a:rPr lang="en-IN" sz="3200" dirty="0"/>
              <a:t>(2</a:t>
            </a:r>
            <a:r>
              <a:rPr lang="en-IN" sz="3200" baseline="30000" dirty="0"/>
              <a:t>10</a:t>
            </a:r>
            <a:r>
              <a:rPr lang="en-IN" sz="3200" dirty="0"/>
              <a:t>+1) is divided by 15? </a:t>
            </a:r>
            <a:br>
              <a:rPr lang="en-IN" sz="3200" dirty="0"/>
            </a:br>
            <a:br>
              <a:rPr lang="en-IN" sz="3200" dirty="0"/>
            </a:br>
            <a:r>
              <a:rPr lang="en-IN" sz="3200" dirty="0"/>
              <a:t>a. 2 </a:t>
            </a:r>
            <a:br>
              <a:rPr lang="en-IN" sz="3200" dirty="0"/>
            </a:br>
            <a:r>
              <a:rPr lang="en-IN" sz="3200" dirty="0"/>
              <a:t>b. 3 </a:t>
            </a:r>
            <a:br>
              <a:rPr lang="en-IN" sz="3200" dirty="0"/>
            </a:br>
            <a:r>
              <a:rPr lang="en-IN" sz="3200" dirty="0"/>
              <a:t>c. 5 </a:t>
            </a:r>
            <a:br>
              <a:rPr lang="en-IN" sz="3200" dirty="0"/>
            </a:br>
            <a:r>
              <a:rPr lang="en-IN" sz="3200" dirty="0"/>
              <a:t>d. 10 </a:t>
            </a: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endParaRPr lang="en-IN" sz="3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764704"/>
            <a:ext cx="8064896" cy="5184575"/>
          </a:xfrm>
        </p:spPr>
        <p:txBody>
          <a:bodyPr>
            <a:noAutofit/>
          </a:bodyPr>
          <a:lstStyle/>
          <a:p>
            <a:pPr algn="l"/>
            <a:br>
              <a:rPr lang="en-IN" sz="3200" dirty="0"/>
            </a:br>
            <a:r>
              <a:rPr lang="en-IN" sz="3200" dirty="0"/>
              <a:t> </a:t>
            </a:r>
            <a:br>
              <a:rPr lang="en-IN" sz="3200" dirty="0"/>
            </a:br>
            <a:br>
              <a:rPr lang="en-IN" sz="3200" dirty="0"/>
            </a:br>
            <a:br>
              <a:rPr lang="en-IN" sz="3200" dirty="0"/>
            </a:br>
            <a:r>
              <a:rPr lang="en-IN" sz="3200" dirty="0"/>
              <a:t> </a:t>
            </a: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r>
              <a:rPr lang="en-IN" sz="3200" dirty="0"/>
              <a:t>The incomes of P and Q are in the ratio 2:3 and their expenses are in the ratio 3:5. If each of them saves Rs. 500, then the income of P is </a:t>
            </a:r>
            <a:br>
              <a:rPr lang="en-IN" sz="3200" dirty="0"/>
            </a:br>
            <a:br>
              <a:rPr lang="en-IN" sz="3200" dirty="0"/>
            </a:br>
            <a:r>
              <a:rPr lang="en-IN" sz="3200" dirty="0"/>
              <a:t>a. Rs. 3000 </a:t>
            </a:r>
            <a:br>
              <a:rPr lang="en-IN" sz="3200" dirty="0"/>
            </a:br>
            <a:r>
              <a:rPr lang="en-IN" sz="3200" dirty="0"/>
              <a:t>b. Rs. 2000 </a:t>
            </a:r>
            <a:br>
              <a:rPr lang="en-IN" sz="3200" dirty="0"/>
            </a:br>
            <a:r>
              <a:rPr lang="en-IN" sz="3200" dirty="0"/>
              <a:t>c. Rs. 1500 </a:t>
            </a:r>
            <a:br>
              <a:rPr lang="en-IN" sz="3200" dirty="0"/>
            </a:br>
            <a:r>
              <a:rPr lang="en-IN" sz="3200" dirty="0"/>
              <a:t>d. None of these </a:t>
            </a: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endParaRPr lang="en-IN" sz="3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764704"/>
            <a:ext cx="8064896" cy="5184575"/>
          </a:xfrm>
        </p:spPr>
        <p:txBody>
          <a:bodyPr>
            <a:noAutofit/>
          </a:bodyPr>
          <a:lstStyle/>
          <a:p>
            <a:pPr algn="l"/>
            <a:br>
              <a:rPr lang="en-IN" sz="3200" dirty="0"/>
            </a:br>
            <a:r>
              <a:rPr lang="en-IN" sz="3200" dirty="0"/>
              <a:t> </a:t>
            </a:r>
            <a:br>
              <a:rPr lang="en-IN" sz="3200" dirty="0"/>
            </a:br>
            <a:br>
              <a:rPr lang="en-IN" sz="3200" dirty="0"/>
            </a:br>
            <a:br>
              <a:rPr lang="en-IN" sz="3200" dirty="0"/>
            </a:br>
            <a:r>
              <a:rPr lang="en-IN" sz="3200" dirty="0"/>
              <a:t> </a:t>
            </a: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r>
              <a:rPr lang="en-IN" sz="3200" dirty="0"/>
              <a:t>Pipes A and B can fill an empty tank in 12 and 18 minutes respectively .Pipe C can empty the tank in 36 minutes. If the tank is empty and all the three pipes are opened, how long will it take to fill the tank? </a:t>
            </a:r>
            <a:br>
              <a:rPr lang="en-IN" sz="3200" dirty="0"/>
            </a:br>
            <a:br>
              <a:rPr lang="en-IN" sz="3200" dirty="0"/>
            </a:br>
            <a:r>
              <a:rPr lang="en-IN" sz="3200" dirty="0"/>
              <a:t>a. 9 min </a:t>
            </a:r>
            <a:br>
              <a:rPr lang="en-IN" sz="3200" dirty="0"/>
            </a:br>
            <a:r>
              <a:rPr lang="en-IN" sz="3200" dirty="0"/>
              <a:t>b. 12 min </a:t>
            </a:r>
            <a:br>
              <a:rPr lang="en-IN" sz="3200" dirty="0"/>
            </a:br>
            <a:r>
              <a:rPr lang="en-IN" sz="3200" dirty="0"/>
              <a:t>c. 15 min </a:t>
            </a:r>
            <a:br>
              <a:rPr lang="en-IN" sz="3200" dirty="0"/>
            </a:br>
            <a:r>
              <a:rPr lang="en-IN" sz="3200" dirty="0"/>
              <a:t>d. None of these </a:t>
            </a: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endParaRPr lang="en-IN" sz="3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764704"/>
            <a:ext cx="8064896" cy="5184575"/>
          </a:xfrm>
        </p:spPr>
        <p:txBody>
          <a:bodyPr>
            <a:noAutofit/>
          </a:bodyPr>
          <a:lstStyle/>
          <a:p>
            <a:pPr algn="l"/>
            <a:br>
              <a:rPr lang="en-IN" sz="3200" dirty="0"/>
            </a:br>
            <a:r>
              <a:rPr lang="en-IN" sz="3200" dirty="0"/>
              <a:t> </a:t>
            </a:r>
            <a:br>
              <a:rPr lang="en-IN" sz="3200" dirty="0"/>
            </a:br>
            <a:br>
              <a:rPr lang="en-IN" sz="3200" dirty="0"/>
            </a:br>
            <a:br>
              <a:rPr lang="en-IN" sz="3200" dirty="0"/>
            </a:br>
            <a:r>
              <a:rPr lang="en-IN" sz="3200" dirty="0"/>
              <a:t> </a:t>
            </a: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r>
              <a:rPr lang="en-IN" sz="3200" dirty="0"/>
              <a:t>A train consists of 12 bogies </a:t>
            </a:r>
            <a:br>
              <a:rPr lang="en-IN" sz="3200" dirty="0"/>
            </a:br>
            <a:r>
              <a:rPr lang="en-IN" sz="3200" dirty="0"/>
              <a:t>(inclusive of the engine). Each bogie is 15m long. The train crosses a telegraph post in 18 seconds. Due to some problem two bogies were detached. Moving at the same speed the train now crosses the telegraph post in </a:t>
            </a:r>
            <a:br>
              <a:rPr lang="en-IN" sz="3200" dirty="0"/>
            </a:br>
            <a:br>
              <a:rPr lang="en-IN" sz="3200" dirty="0"/>
            </a:br>
            <a:r>
              <a:rPr lang="en-IN" sz="3200" dirty="0"/>
              <a:t>a. 18 seconds </a:t>
            </a:r>
            <a:br>
              <a:rPr lang="en-IN" sz="3200" dirty="0"/>
            </a:br>
            <a:r>
              <a:rPr lang="en-IN" sz="3200" dirty="0"/>
              <a:t>b. 12 seconds </a:t>
            </a:r>
            <a:br>
              <a:rPr lang="en-IN" sz="3200" dirty="0"/>
            </a:br>
            <a:r>
              <a:rPr lang="en-IN" sz="3200" dirty="0"/>
              <a:t>c. 15 seconds </a:t>
            </a:r>
            <a:br>
              <a:rPr lang="en-IN" sz="3200" dirty="0"/>
            </a:br>
            <a:r>
              <a:rPr lang="en-IN" sz="3200" dirty="0"/>
              <a:t>d. 21 seconds </a:t>
            </a: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endParaRPr lang="en-IN" sz="3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764704"/>
            <a:ext cx="8064896" cy="5184575"/>
          </a:xfrm>
        </p:spPr>
        <p:txBody>
          <a:bodyPr>
            <a:noAutofit/>
          </a:bodyPr>
          <a:lstStyle/>
          <a:p>
            <a:pPr algn="l"/>
            <a:br>
              <a:rPr lang="en-IN" sz="3200" dirty="0"/>
            </a:br>
            <a:r>
              <a:rPr lang="en-IN" sz="3200" dirty="0"/>
              <a:t> </a:t>
            </a:r>
            <a:br>
              <a:rPr lang="en-IN" sz="3200" dirty="0"/>
            </a:br>
            <a:br>
              <a:rPr lang="en-IN" sz="3200" dirty="0"/>
            </a:br>
            <a:br>
              <a:rPr lang="en-IN" sz="3200" dirty="0"/>
            </a:br>
            <a:r>
              <a:rPr lang="en-IN" sz="3200" dirty="0"/>
              <a:t> </a:t>
            </a: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r>
              <a:rPr lang="en-IN" sz="3200" dirty="0"/>
              <a:t>By selling an article at 20% loss, a retailer lost Rs. 160. If he wants to gain 5%, then what should be his selling price? </a:t>
            </a:r>
            <a:br>
              <a:rPr lang="en-IN" sz="3200" dirty="0"/>
            </a:br>
            <a:br>
              <a:rPr lang="en-IN" sz="3200" dirty="0"/>
            </a:br>
            <a:r>
              <a:rPr lang="en-IN" sz="3200" dirty="0"/>
              <a:t>a. Rs.800 </a:t>
            </a:r>
            <a:br>
              <a:rPr lang="en-IN" sz="3200" dirty="0"/>
            </a:br>
            <a:r>
              <a:rPr lang="en-IN" sz="3200" dirty="0"/>
              <a:t>b. Rs. 960 </a:t>
            </a:r>
            <a:br>
              <a:rPr lang="en-IN" sz="3200" dirty="0"/>
            </a:br>
            <a:r>
              <a:rPr lang="en-IN" sz="3200" dirty="0"/>
              <a:t>c. Rs. 840 </a:t>
            </a:r>
            <a:br>
              <a:rPr lang="en-IN" sz="3200" dirty="0"/>
            </a:br>
            <a:r>
              <a:rPr lang="en-IN" sz="3200" dirty="0"/>
              <a:t>d. None of these </a:t>
            </a: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endParaRPr lang="en-IN" sz="3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4E38F2-43B3-46F7-BA40-0163B9AE8A8F}"/>
              </a:ext>
            </a:extLst>
          </p:cNvPr>
          <p:cNvSpPr/>
          <p:nvPr/>
        </p:nvSpPr>
        <p:spPr>
          <a:xfrm>
            <a:off x="827584" y="1268760"/>
            <a:ext cx="7560840" cy="4524315"/>
          </a:xfrm>
          <a:prstGeom prst="rect">
            <a:avLst/>
          </a:prstGeom>
        </p:spPr>
        <p:txBody>
          <a:bodyPr wrap="square">
            <a:spAutoFit/>
          </a:bodyPr>
          <a:lstStyle/>
          <a:p>
            <a:r>
              <a:rPr lang="en-IN" sz="3200" dirty="0"/>
              <a:t>The same calendar of year 2009 will repeat in which year ?</a:t>
            </a:r>
          </a:p>
          <a:p>
            <a:endParaRPr lang="en-IN" sz="3200" dirty="0"/>
          </a:p>
          <a:p>
            <a:r>
              <a:rPr lang="en-IN" sz="3200" dirty="0"/>
              <a:t>a. 2012</a:t>
            </a:r>
            <a:br>
              <a:rPr lang="en-IN" sz="3200" dirty="0"/>
            </a:br>
            <a:r>
              <a:rPr lang="en-IN" sz="3200" dirty="0"/>
              <a:t>b. 2013 </a:t>
            </a:r>
            <a:br>
              <a:rPr lang="en-IN" sz="3200" dirty="0"/>
            </a:br>
            <a:r>
              <a:rPr lang="en-IN" sz="3200" dirty="0"/>
              <a:t>c. 2014 </a:t>
            </a:r>
            <a:br>
              <a:rPr lang="en-IN" sz="3200" dirty="0"/>
            </a:br>
            <a:r>
              <a:rPr lang="en-IN" sz="3200" dirty="0"/>
              <a:t>d. 2015 </a:t>
            </a:r>
            <a:br>
              <a:rPr lang="en-IN" sz="3200" dirty="0"/>
            </a:br>
            <a:br>
              <a:rPr lang="en-IN" sz="3200" dirty="0"/>
            </a:br>
            <a:endParaRPr lang="en-IN" sz="3200" dirty="0"/>
          </a:p>
        </p:txBody>
      </p:sp>
    </p:spTree>
    <p:extLst>
      <p:ext uri="{BB962C8B-B14F-4D97-AF65-F5344CB8AC3E}">
        <p14:creationId xmlns:p14="http://schemas.microsoft.com/office/powerpoint/2010/main" val="2739974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4E38F2-43B3-46F7-BA40-0163B9AE8A8F}"/>
              </a:ext>
            </a:extLst>
          </p:cNvPr>
          <p:cNvSpPr/>
          <p:nvPr/>
        </p:nvSpPr>
        <p:spPr>
          <a:xfrm>
            <a:off x="827584" y="1268760"/>
            <a:ext cx="7560840" cy="6494085"/>
          </a:xfrm>
          <a:prstGeom prst="rect">
            <a:avLst/>
          </a:prstGeom>
        </p:spPr>
        <p:txBody>
          <a:bodyPr wrap="square">
            <a:spAutoFit/>
          </a:bodyPr>
          <a:lstStyle/>
          <a:p>
            <a:r>
              <a:rPr lang="en-IN" sz="3200" dirty="0"/>
              <a:t>Which day will be February 28th in 2017  ?</a:t>
            </a:r>
          </a:p>
          <a:p>
            <a:endParaRPr lang="en-IN" sz="3200" dirty="0"/>
          </a:p>
          <a:p>
            <a:r>
              <a:rPr lang="en-IN" sz="3200" dirty="0"/>
              <a:t>a. Monday</a:t>
            </a:r>
            <a:br>
              <a:rPr lang="en-IN" sz="3200" dirty="0"/>
            </a:br>
            <a:r>
              <a:rPr lang="en-IN" sz="3200" dirty="0"/>
              <a:t>b. Tuesday</a:t>
            </a:r>
            <a:br>
              <a:rPr lang="en-IN" sz="3200" dirty="0"/>
            </a:br>
            <a:r>
              <a:rPr lang="en-IN" sz="3200" dirty="0"/>
              <a:t>c. Wednesday</a:t>
            </a:r>
            <a:br>
              <a:rPr lang="en-IN" sz="3200" dirty="0"/>
            </a:br>
            <a:r>
              <a:rPr lang="en-IN" sz="3200" dirty="0"/>
              <a:t>d. Thursday</a:t>
            </a:r>
            <a:br>
              <a:rPr lang="en-IN" sz="3200" dirty="0"/>
            </a:br>
            <a:br>
              <a:rPr lang="en-IN" sz="3200" dirty="0"/>
            </a:br>
            <a:endParaRPr lang="en-IN" sz="3200" dirty="0"/>
          </a:p>
          <a:p>
            <a:endParaRPr lang="en-IN" sz="3200" dirty="0"/>
          </a:p>
          <a:p>
            <a:endParaRPr lang="en-IN" sz="3200" dirty="0"/>
          </a:p>
          <a:p>
            <a:endParaRPr lang="en-IN" sz="3200" dirty="0"/>
          </a:p>
          <a:p>
            <a:endParaRPr lang="en-IN" sz="3200" dirty="0"/>
          </a:p>
          <a:p>
            <a:endParaRPr lang="en-IN" sz="3200" dirty="0"/>
          </a:p>
        </p:txBody>
      </p:sp>
    </p:spTree>
    <p:extLst>
      <p:ext uri="{BB962C8B-B14F-4D97-AF65-F5344CB8AC3E}">
        <p14:creationId xmlns:p14="http://schemas.microsoft.com/office/powerpoint/2010/main" val="1357899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3E4318-1139-4D24-A8F2-D9AE0E53247C}"/>
              </a:ext>
            </a:extLst>
          </p:cNvPr>
          <p:cNvSpPr/>
          <p:nvPr/>
        </p:nvSpPr>
        <p:spPr>
          <a:xfrm>
            <a:off x="611560" y="2492896"/>
            <a:ext cx="8856984" cy="1569660"/>
          </a:xfrm>
          <a:prstGeom prst="rect">
            <a:avLst/>
          </a:prstGeom>
        </p:spPr>
        <p:txBody>
          <a:bodyPr wrap="square">
            <a:spAutoFit/>
          </a:bodyPr>
          <a:lstStyle/>
          <a:p>
            <a:r>
              <a:rPr lang="en-IN" sz="3200" dirty="0"/>
              <a:t>On reaching near the book depot(a)/, I was disappointed to know(b)/ that my friend left the depot(c) / just a few minutes ago(d).</a:t>
            </a:r>
          </a:p>
        </p:txBody>
      </p:sp>
    </p:spTree>
    <p:extLst>
      <p:ext uri="{BB962C8B-B14F-4D97-AF65-F5344CB8AC3E}">
        <p14:creationId xmlns:p14="http://schemas.microsoft.com/office/powerpoint/2010/main" val="2507732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908720"/>
            <a:ext cx="8064896" cy="5184575"/>
          </a:xfrm>
        </p:spPr>
        <p:txBody>
          <a:bodyPr>
            <a:noAutofit/>
          </a:bodyPr>
          <a:lstStyle/>
          <a:p>
            <a:pPr algn="l"/>
            <a:br>
              <a:rPr lang="en-IN" sz="3200" dirty="0"/>
            </a:br>
            <a:r>
              <a:rPr lang="en-IN" sz="3200" dirty="0"/>
              <a:t> </a:t>
            </a:r>
            <a:br>
              <a:rPr lang="en-IN" sz="3200" dirty="0"/>
            </a:br>
            <a:br>
              <a:rPr lang="en-IN" sz="3200" dirty="0"/>
            </a:br>
            <a:br>
              <a:rPr lang="en-IN" sz="3200" dirty="0"/>
            </a:br>
            <a:r>
              <a:rPr lang="en-IN" sz="3200" dirty="0"/>
              <a:t> </a:t>
            </a:r>
            <a:br>
              <a:rPr lang="en-IN" sz="3200" dirty="0"/>
            </a:br>
            <a:br>
              <a:rPr lang="en-IN" sz="3200" dirty="0"/>
            </a:br>
            <a:br>
              <a:rPr lang="en-IN" sz="3200" dirty="0"/>
            </a:br>
            <a:br>
              <a:rPr lang="en-IN" sz="3200" dirty="0"/>
            </a:br>
            <a:br>
              <a:rPr lang="en-IN" sz="3200" dirty="0"/>
            </a:br>
            <a:r>
              <a:rPr lang="en-IN" sz="3200" dirty="0"/>
              <a:t>Four bells toll at intervals of 14, 21 and 42 minutes. If they toll together at 11:24 am, when will they toll together again? </a:t>
            </a:r>
            <a:br>
              <a:rPr lang="en-IN" sz="3200" dirty="0"/>
            </a:br>
            <a:br>
              <a:rPr lang="en-IN" sz="3200" dirty="0"/>
            </a:br>
            <a:r>
              <a:rPr lang="en-IN" sz="3200" dirty="0"/>
              <a:t>a. 11.56 am </a:t>
            </a:r>
            <a:br>
              <a:rPr lang="en-IN" sz="3200" dirty="0"/>
            </a:br>
            <a:r>
              <a:rPr lang="en-IN" sz="3200" dirty="0"/>
              <a:t>b. 12.06 pm </a:t>
            </a:r>
            <a:br>
              <a:rPr lang="en-IN" sz="3200" dirty="0"/>
            </a:br>
            <a:r>
              <a:rPr lang="en-IN" sz="3200" dirty="0"/>
              <a:t>c. 1.49 pm </a:t>
            </a:r>
            <a:br>
              <a:rPr lang="en-IN" sz="3200" dirty="0"/>
            </a:br>
            <a:r>
              <a:rPr lang="en-IN" sz="3200" dirty="0"/>
              <a:t>d. 11.48 pm </a:t>
            </a: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endParaRPr lang="en-IN"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F0DBCA-4DA5-43E6-8C31-2829FBD7B9A2}"/>
              </a:ext>
            </a:extLst>
          </p:cNvPr>
          <p:cNvSpPr/>
          <p:nvPr/>
        </p:nvSpPr>
        <p:spPr>
          <a:xfrm>
            <a:off x="503548" y="978970"/>
            <a:ext cx="8136904" cy="4900059"/>
          </a:xfrm>
          <a:prstGeom prst="rect">
            <a:avLst/>
          </a:prstGeom>
        </p:spPr>
        <p:txBody>
          <a:bodyPr wrap="square">
            <a:spAutoFit/>
          </a:bodyPr>
          <a:lstStyle/>
          <a:p>
            <a:pPr lvl="0">
              <a:lnSpc>
                <a:spcPct val="107000"/>
              </a:lnSpc>
              <a:spcAft>
                <a:spcPts val="800"/>
              </a:spcAft>
            </a:pPr>
            <a:r>
              <a:rPr lang="en-US" sz="3200" dirty="0">
                <a:latin typeface="Calibri" panose="020F0502020204030204" pitchFamily="34" charset="0"/>
                <a:ea typeface="Calibri" panose="020F0502020204030204" pitchFamily="34" charset="0"/>
                <a:cs typeface="Times New Roman" panose="02020603050405020304" pitchFamily="18" charset="0"/>
              </a:rPr>
              <a:t>Scrooge, in a famous novel by Dickens, was a __________  :  He hated the rest of mankind.</a:t>
            </a:r>
          </a:p>
          <a:p>
            <a:pPr lvl="0">
              <a:lnSpc>
                <a:spcPct val="107000"/>
              </a:lnSpc>
              <a:spcAft>
                <a:spcPts val="800"/>
              </a:spcAft>
            </a:pP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742950" indent="-514350">
              <a:lnSpc>
                <a:spcPct val="107000"/>
              </a:lnSpc>
              <a:spcAft>
                <a:spcPts val="800"/>
              </a:spcAft>
              <a:buAutoNum type="alphaUcParenR"/>
            </a:pPr>
            <a:r>
              <a:rPr lang="en-US" sz="3200" dirty="0">
                <a:latin typeface="Calibri" panose="020F0502020204030204" pitchFamily="34" charset="0"/>
                <a:ea typeface="Calibri" panose="020F0502020204030204" pitchFamily="34" charset="0"/>
                <a:cs typeface="Times New Roman" panose="02020603050405020304" pitchFamily="18" charset="0"/>
              </a:rPr>
              <a:t>Misanthrope</a:t>
            </a:r>
          </a:p>
          <a:p>
            <a:pPr marL="742950" indent="-514350">
              <a:lnSpc>
                <a:spcPct val="107000"/>
              </a:lnSpc>
              <a:spcAft>
                <a:spcPts val="800"/>
              </a:spcAft>
              <a:buAutoNum type="alphaUcParenR"/>
            </a:pPr>
            <a:r>
              <a:rPr lang="en-US" sz="3200" dirty="0">
                <a:latin typeface="Calibri" panose="020F0502020204030204" pitchFamily="34" charset="0"/>
                <a:ea typeface="Calibri" panose="020F0502020204030204" pitchFamily="34" charset="0"/>
                <a:cs typeface="Times New Roman" panose="02020603050405020304" pitchFamily="18" charset="0"/>
              </a:rPr>
              <a:t>Hypochondriac    </a:t>
            </a:r>
          </a:p>
          <a:p>
            <a:pPr marL="742950" indent="-514350">
              <a:lnSpc>
                <a:spcPct val="107000"/>
              </a:lnSpc>
              <a:spcAft>
                <a:spcPts val="800"/>
              </a:spcAft>
              <a:buAutoNum type="alphaUcParenR"/>
            </a:pPr>
            <a:r>
              <a:rPr lang="en-US" sz="3200" dirty="0">
                <a:latin typeface="Calibri" panose="020F0502020204030204" pitchFamily="34" charset="0"/>
                <a:ea typeface="Calibri" panose="020F0502020204030204" pitchFamily="34" charset="0"/>
                <a:cs typeface="Times New Roman" panose="02020603050405020304" pitchFamily="18" charset="0"/>
              </a:rPr>
              <a:t>Philanthropist      </a:t>
            </a:r>
          </a:p>
          <a:p>
            <a:pPr marL="742950" indent="-514350">
              <a:lnSpc>
                <a:spcPct val="107000"/>
              </a:lnSpc>
              <a:spcAft>
                <a:spcPts val="800"/>
              </a:spcAft>
              <a:buAutoNum type="alphaUcParenR"/>
            </a:pPr>
            <a:r>
              <a:rPr lang="en-US" sz="3200" dirty="0">
                <a:latin typeface="Calibri" panose="020F0502020204030204" pitchFamily="34" charset="0"/>
                <a:ea typeface="Calibri" panose="020F0502020204030204" pitchFamily="34" charset="0"/>
                <a:cs typeface="Times New Roman" panose="02020603050405020304" pitchFamily="18" charset="0"/>
              </a:rPr>
              <a:t>Hedonist     </a:t>
            </a:r>
          </a:p>
          <a:p>
            <a:pPr marL="742950" indent="-514350">
              <a:lnSpc>
                <a:spcPct val="107000"/>
              </a:lnSpc>
              <a:spcAft>
                <a:spcPts val="800"/>
              </a:spcAft>
              <a:buAutoNum type="alphaUcParenR"/>
            </a:pPr>
            <a:r>
              <a:rPr lang="en-US" sz="3200" dirty="0">
                <a:latin typeface="Calibri" panose="020F0502020204030204" pitchFamily="34" charset="0"/>
                <a:ea typeface="Calibri" panose="020F0502020204030204" pitchFamily="34" charset="0"/>
                <a:cs typeface="Times New Roman" panose="02020603050405020304" pitchFamily="18" charset="0"/>
              </a:rPr>
              <a:t>Sybarite</a:t>
            </a:r>
            <a:endParaRPr lang="en-IN" sz="3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5997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D0A353-77D9-473B-A328-F7EE033F629C}"/>
              </a:ext>
            </a:extLst>
          </p:cNvPr>
          <p:cNvSpPr/>
          <p:nvPr/>
        </p:nvSpPr>
        <p:spPr>
          <a:xfrm>
            <a:off x="251520" y="332656"/>
            <a:ext cx="8712968" cy="6378285"/>
          </a:xfrm>
          <a:prstGeom prst="rect">
            <a:avLst/>
          </a:prstGeom>
        </p:spPr>
        <p:txBody>
          <a:bodyPr wrap="square">
            <a:spAutoFit/>
          </a:bodyPr>
          <a:lstStyle/>
          <a:p>
            <a:pPr lvl="0">
              <a:lnSpc>
                <a:spcPct val="107000"/>
              </a:lnSpc>
              <a:spcAft>
                <a:spcPts val="800"/>
              </a:spcAft>
            </a:pPr>
            <a:r>
              <a:rPr lang="en-US" sz="3200" dirty="0">
                <a:latin typeface="Calibri" panose="020F0502020204030204" pitchFamily="34" charset="0"/>
                <a:ea typeface="Calibri" panose="020F0502020204030204" pitchFamily="34" charset="0"/>
                <a:cs typeface="Times New Roman" panose="02020603050405020304" pitchFamily="18" charset="0"/>
              </a:rPr>
              <a:t>In the following question four words are given denoted by (1), (2), (3) and (4). Two of these words may be either synonyms or antonyms. Find out the correct pair in each question.</a:t>
            </a:r>
          </a:p>
          <a:p>
            <a:pPr lvl="0">
              <a:lnSpc>
                <a:spcPct val="107000"/>
              </a:lnSpc>
              <a:spcAft>
                <a:spcPts val="800"/>
              </a:spcAft>
            </a:pP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3200" dirty="0">
                <a:latin typeface="Calibri" panose="020F0502020204030204" pitchFamily="34" charset="0"/>
                <a:ea typeface="Calibri" panose="020F0502020204030204" pitchFamily="34" charset="0"/>
                <a:cs typeface="Times New Roman" panose="02020603050405020304" pitchFamily="18" charset="0"/>
              </a:rPr>
              <a:t>(1) Exorbitant</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3200" dirty="0">
                <a:latin typeface="Calibri" panose="020F0502020204030204" pitchFamily="34" charset="0"/>
                <a:ea typeface="Calibri" panose="020F0502020204030204" pitchFamily="34" charset="0"/>
                <a:cs typeface="Times New Roman" panose="02020603050405020304" pitchFamily="18" charset="0"/>
              </a:rPr>
              <a:t>  (2) Expeditious</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US" sz="3200" dirty="0">
                <a:latin typeface="Calibri" panose="020F0502020204030204" pitchFamily="34" charset="0"/>
                <a:ea typeface="Calibri" panose="020F0502020204030204" pitchFamily="34" charset="0"/>
                <a:cs typeface="Times New Roman" panose="02020603050405020304" pitchFamily="18" charset="0"/>
              </a:rPr>
              <a:t>(3) Quick</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US" sz="3200" dirty="0">
                <a:latin typeface="Calibri" panose="020F0502020204030204" pitchFamily="34" charset="0"/>
                <a:ea typeface="Calibri" panose="020F0502020204030204" pitchFamily="34" charset="0"/>
                <a:cs typeface="Times New Roman" panose="02020603050405020304" pitchFamily="18" charset="0"/>
              </a:rPr>
              <a:t>(4) Quest</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US" sz="3200" dirty="0">
                <a:latin typeface="Calibri" panose="020F0502020204030204" pitchFamily="34" charset="0"/>
                <a:ea typeface="Calibri" panose="020F0502020204030204" pitchFamily="34" charset="0"/>
                <a:cs typeface="Times New Roman" panose="02020603050405020304" pitchFamily="18" charset="0"/>
              </a:rPr>
              <a:t> </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3200" dirty="0">
                <a:latin typeface="Calibri" panose="020F0502020204030204" pitchFamily="34" charset="0"/>
                <a:ea typeface="Calibri" panose="020F0502020204030204" pitchFamily="34" charset="0"/>
                <a:cs typeface="Times New Roman" panose="02020603050405020304" pitchFamily="18" charset="0"/>
              </a:rPr>
              <a:t>        A)    3-2              B) 1-4         C) 1-2           D) 3-4         </a:t>
            </a:r>
            <a:endParaRPr lang="en-IN" sz="3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50015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BFF244-20EB-4F7D-A921-E0DEDA47B52E}"/>
              </a:ext>
            </a:extLst>
          </p:cNvPr>
          <p:cNvSpPr/>
          <p:nvPr/>
        </p:nvSpPr>
        <p:spPr>
          <a:xfrm>
            <a:off x="683568" y="1018500"/>
            <a:ext cx="8352928" cy="4811445"/>
          </a:xfrm>
          <a:prstGeom prst="rect">
            <a:avLst/>
          </a:prstGeom>
        </p:spPr>
        <p:txBody>
          <a:bodyPr wrap="square">
            <a:spAutoFit/>
          </a:bodyPr>
          <a:lstStyle/>
          <a:p>
            <a:pPr lvl="0">
              <a:lnSpc>
                <a:spcPct val="107000"/>
              </a:lnSpc>
              <a:spcAft>
                <a:spcPts val="0"/>
              </a:spcAft>
            </a:pPr>
            <a:r>
              <a:rPr lang="en-US" sz="3200" dirty="0">
                <a:latin typeface="Calibri" panose="020F0502020204030204" pitchFamily="34" charset="0"/>
                <a:ea typeface="Calibri" panose="020F0502020204030204" pitchFamily="34" charset="0"/>
                <a:cs typeface="Times New Roman" panose="02020603050405020304" pitchFamily="18" charset="0"/>
              </a:rPr>
              <a:t>The flood of brilliant ideas has not only _____ us, but has also encouraged us to ______ the last date for submission of entries.</a:t>
            </a:r>
          </a:p>
          <a:p>
            <a:pPr lvl="0">
              <a:lnSpc>
                <a:spcPct val="107000"/>
              </a:lnSpc>
              <a:spcAft>
                <a:spcPts val="0"/>
              </a:spcAft>
            </a:pP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lphaUcParenR"/>
            </a:pPr>
            <a:r>
              <a:rPr lang="en-US" sz="3200" dirty="0">
                <a:latin typeface="Calibri" panose="020F0502020204030204" pitchFamily="34" charset="0"/>
                <a:ea typeface="Calibri" panose="020F0502020204030204" pitchFamily="34" charset="0"/>
                <a:cs typeface="Times New Roman" panose="02020603050405020304" pitchFamily="18" charset="0"/>
              </a:rPr>
              <a:t>Overwhelmed, extend  </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lphaUcParenR"/>
            </a:pPr>
            <a:r>
              <a:rPr lang="en-US" sz="3200" dirty="0">
                <a:latin typeface="Calibri" panose="020F0502020204030204" pitchFamily="34" charset="0"/>
                <a:ea typeface="Calibri" panose="020F0502020204030204" pitchFamily="34" charset="0"/>
                <a:cs typeface="Times New Roman" panose="02020603050405020304" pitchFamily="18" charset="0"/>
              </a:rPr>
              <a:t>Dismayed, decide   </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lphaUcParenR"/>
            </a:pPr>
            <a:r>
              <a:rPr lang="en-US" sz="3200" dirty="0">
                <a:latin typeface="Calibri" panose="020F0502020204030204" pitchFamily="34" charset="0"/>
                <a:ea typeface="Calibri" panose="020F0502020204030204" pitchFamily="34" charset="0"/>
                <a:cs typeface="Times New Roman" panose="02020603050405020304" pitchFamily="18" charset="0"/>
              </a:rPr>
              <a:t>Scared, scrap  </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mj-lt"/>
              <a:buAutoNum type="alphaUcParenR"/>
            </a:pPr>
            <a:r>
              <a:rPr lang="en-US" sz="3200" dirty="0">
                <a:latin typeface="Calibri" panose="020F0502020204030204" pitchFamily="34" charset="0"/>
                <a:ea typeface="Calibri" panose="020F0502020204030204" pitchFamily="34" charset="0"/>
                <a:cs typeface="Times New Roman" panose="02020603050405020304" pitchFamily="18" charset="0"/>
              </a:rPr>
              <a:t>Happy, boundary</a:t>
            </a:r>
            <a:endParaRPr lang="en-IN" sz="32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US" sz="3200" dirty="0">
                <a:latin typeface="Calibri" panose="020F0502020204030204" pitchFamily="34" charset="0"/>
                <a:ea typeface="Calibri" panose="020F0502020204030204" pitchFamily="34" charset="0"/>
                <a:cs typeface="Times New Roman" panose="02020603050405020304" pitchFamily="18" charset="0"/>
              </a:rPr>
              <a:t> </a:t>
            </a:r>
            <a:endParaRPr lang="en-IN" sz="3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8819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908720"/>
            <a:ext cx="8064896" cy="5184575"/>
          </a:xfrm>
        </p:spPr>
        <p:txBody>
          <a:bodyPr>
            <a:noAutofit/>
          </a:bodyPr>
          <a:lstStyle/>
          <a:p>
            <a:pPr algn="l"/>
            <a:br>
              <a:rPr lang="en-IN" sz="3200" dirty="0"/>
            </a:br>
            <a:r>
              <a:rPr lang="en-IN" sz="3200" dirty="0"/>
              <a:t> </a:t>
            </a:r>
            <a:br>
              <a:rPr lang="en-IN" sz="3200" dirty="0"/>
            </a:br>
            <a:br>
              <a:rPr lang="en-IN" sz="3200" dirty="0"/>
            </a:br>
            <a:br>
              <a:rPr lang="en-IN" sz="3200" dirty="0"/>
            </a:br>
            <a:r>
              <a:rPr lang="en-IN" sz="3200" dirty="0"/>
              <a:t> </a:t>
            </a: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r>
              <a:rPr lang="en-IN" sz="3200" dirty="0"/>
              <a:t>How many digits will 7</a:t>
            </a:r>
            <a:r>
              <a:rPr lang="en-IN" sz="3200" baseline="30000" dirty="0"/>
              <a:t>20</a:t>
            </a:r>
            <a:r>
              <a:rPr lang="en-IN" sz="3200" dirty="0"/>
              <a:t> have? </a:t>
            </a:r>
            <a:br>
              <a:rPr lang="en-IN" sz="3200" dirty="0"/>
            </a:br>
            <a:r>
              <a:rPr lang="en-IN" sz="3200" dirty="0"/>
              <a:t>(log 7 =0.8451) </a:t>
            </a:r>
            <a:br>
              <a:rPr lang="en-IN" sz="3200" dirty="0"/>
            </a:br>
            <a:br>
              <a:rPr lang="en-IN" sz="3200" dirty="0"/>
            </a:br>
            <a:r>
              <a:rPr lang="en-IN" sz="3200" dirty="0"/>
              <a:t>a. 15 </a:t>
            </a:r>
            <a:br>
              <a:rPr lang="en-IN" sz="3200" dirty="0"/>
            </a:br>
            <a:r>
              <a:rPr lang="en-IN" sz="3200" dirty="0"/>
              <a:t>b. 17 </a:t>
            </a:r>
            <a:br>
              <a:rPr lang="en-IN" sz="3200" dirty="0"/>
            </a:br>
            <a:r>
              <a:rPr lang="en-IN" sz="3200" dirty="0"/>
              <a:t>c. 16 </a:t>
            </a:r>
            <a:br>
              <a:rPr lang="en-IN" sz="3200" dirty="0"/>
            </a:br>
            <a:r>
              <a:rPr lang="en-IN" sz="3200" dirty="0"/>
              <a:t>d. 18 </a:t>
            </a: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908720"/>
            <a:ext cx="8064896" cy="5184575"/>
          </a:xfrm>
        </p:spPr>
        <p:txBody>
          <a:bodyPr>
            <a:noAutofit/>
          </a:bodyPr>
          <a:lstStyle/>
          <a:p>
            <a:pPr algn="l"/>
            <a:br>
              <a:rPr lang="en-IN" sz="3200" dirty="0"/>
            </a:br>
            <a:r>
              <a:rPr lang="en-IN" sz="3200" dirty="0"/>
              <a:t> </a:t>
            </a:r>
            <a:br>
              <a:rPr lang="en-IN" sz="3200" dirty="0"/>
            </a:br>
            <a:br>
              <a:rPr lang="en-IN" sz="3200" dirty="0"/>
            </a:br>
            <a:br>
              <a:rPr lang="en-IN" sz="3200" dirty="0"/>
            </a:br>
            <a:r>
              <a:rPr lang="en-IN" sz="3200" dirty="0"/>
              <a:t> </a:t>
            </a: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r>
              <a:rPr lang="en-IN" sz="3200" dirty="0"/>
              <a:t>The average age of six girls increases by two months, if a 12 year old girl is replaced by a new girl. Find the age of the new girl </a:t>
            </a:r>
            <a:br>
              <a:rPr lang="en-IN" sz="3200" dirty="0"/>
            </a:br>
            <a:br>
              <a:rPr lang="en-IN" sz="3200" dirty="0"/>
            </a:br>
            <a:r>
              <a:rPr lang="en-IN" sz="3200" dirty="0"/>
              <a:t>a. 13 years </a:t>
            </a:r>
            <a:br>
              <a:rPr lang="en-IN" sz="3200" dirty="0"/>
            </a:br>
            <a:r>
              <a:rPr lang="en-IN" sz="3200" dirty="0"/>
              <a:t>b. 9 years </a:t>
            </a:r>
            <a:br>
              <a:rPr lang="en-IN" sz="3200" dirty="0"/>
            </a:br>
            <a:r>
              <a:rPr lang="en-IN" sz="3200" dirty="0"/>
              <a:t>c. 12 years </a:t>
            </a:r>
            <a:br>
              <a:rPr lang="en-IN" sz="3200" dirty="0"/>
            </a:br>
            <a:r>
              <a:rPr lang="en-IN" sz="3200" dirty="0"/>
              <a:t>d. none of these </a:t>
            </a: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endParaRPr lang="en-IN"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908720"/>
            <a:ext cx="8064896" cy="5184575"/>
          </a:xfrm>
        </p:spPr>
        <p:txBody>
          <a:bodyPr>
            <a:noAutofit/>
          </a:bodyPr>
          <a:lstStyle/>
          <a:p>
            <a:pPr algn="l"/>
            <a:br>
              <a:rPr lang="en-IN" sz="3200" dirty="0"/>
            </a:br>
            <a:r>
              <a:rPr lang="en-IN" sz="3200" dirty="0"/>
              <a:t> </a:t>
            </a:r>
            <a:br>
              <a:rPr lang="en-IN" sz="3200" dirty="0"/>
            </a:br>
            <a:br>
              <a:rPr lang="en-IN" sz="3200" dirty="0"/>
            </a:br>
            <a:br>
              <a:rPr lang="en-IN" sz="3200" dirty="0"/>
            </a:br>
            <a:r>
              <a:rPr lang="en-IN" sz="3200" dirty="0"/>
              <a:t> </a:t>
            </a: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r>
              <a:rPr lang="en-IN" sz="3200" dirty="0"/>
              <a:t>A shop keeper sold two bikes for Rs.9000 each. On one he made a profit of 20% and a loss of 20% on the other. What is his overall profit or loss percentage? </a:t>
            </a:r>
            <a:br>
              <a:rPr lang="en-IN" sz="3200" dirty="0"/>
            </a:br>
            <a:br>
              <a:rPr lang="en-IN" sz="3200" dirty="0"/>
            </a:br>
            <a:r>
              <a:rPr lang="en-IN" sz="3200" dirty="0"/>
              <a:t>a. 10% loss </a:t>
            </a:r>
            <a:br>
              <a:rPr lang="en-IN" sz="3200" dirty="0"/>
            </a:br>
            <a:r>
              <a:rPr lang="en-IN" sz="3200" dirty="0"/>
              <a:t>b. 20% profit </a:t>
            </a:r>
            <a:br>
              <a:rPr lang="en-IN" sz="3200" dirty="0"/>
            </a:br>
            <a:r>
              <a:rPr lang="en-IN" sz="3200" dirty="0"/>
              <a:t>c. 10% profit </a:t>
            </a:r>
            <a:br>
              <a:rPr lang="en-IN" sz="3200" dirty="0"/>
            </a:br>
            <a:r>
              <a:rPr lang="en-IN" sz="3200" dirty="0"/>
              <a:t>d. None of these </a:t>
            </a: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br>
              <a:rPr lang="en-IN" sz="3200" dirty="0"/>
            </a:b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908720"/>
            <a:ext cx="8064896" cy="5184575"/>
          </a:xfrm>
        </p:spPr>
        <p:txBody>
          <a:bodyPr>
            <a:normAutofit fontScale="90000"/>
          </a:bodyPr>
          <a:lstStyle/>
          <a:p>
            <a:pPr algn="l"/>
            <a:br>
              <a:rPr lang="en-IN" sz="6600" dirty="0"/>
            </a:br>
            <a:r>
              <a:rPr lang="en-IN" sz="6600" dirty="0"/>
              <a:t> </a:t>
            </a:r>
            <a:br>
              <a:rPr lang="en-IN" sz="6600" dirty="0"/>
            </a:br>
            <a:r>
              <a:rPr lang="en-IN" sz="3600" dirty="0"/>
              <a:t>In how many ways can 840 be written as the product of two numbers? </a:t>
            </a:r>
            <a:br>
              <a:rPr lang="en-IN" sz="3600" dirty="0"/>
            </a:br>
            <a:br>
              <a:rPr lang="en-IN" sz="3600" dirty="0"/>
            </a:br>
            <a:r>
              <a:rPr lang="en-IN" sz="3600" dirty="0"/>
              <a:t>a. 32 </a:t>
            </a:r>
            <a:br>
              <a:rPr lang="en-IN" sz="3600" dirty="0"/>
            </a:br>
            <a:r>
              <a:rPr lang="en-IN" sz="3600" dirty="0"/>
              <a:t>b. 6 </a:t>
            </a:r>
            <a:br>
              <a:rPr lang="en-IN" sz="3600" dirty="0"/>
            </a:br>
            <a:r>
              <a:rPr lang="en-IN" sz="3600" dirty="0"/>
              <a:t>c. 16 </a:t>
            </a:r>
            <a:br>
              <a:rPr lang="en-IN" sz="3600" dirty="0"/>
            </a:br>
            <a:r>
              <a:rPr lang="en-IN" sz="3600" dirty="0"/>
              <a:t>d. 18 </a:t>
            </a:r>
            <a:br>
              <a:rPr lang="en-IN" sz="3600" dirty="0"/>
            </a:br>
            <a:br>
              <a:rPr lang="en-IN" sz="6600" dirty="0"/>
            </a:br>
            <a:br>
              <a:rPr lang="en-IN" sz="6600" dirty="0"/>
            </a:br>
            <a:endParaRPr lang="en-IN" sz="6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908720"/>
            <a:ext cx="8064896" cy="5184575"/>
          </a:xfrm>
        </p:spPr>
        <p:txBody>
          <a:bodyPr>
            <a:noAutofit/>
          </a:bodyPr>
          <a:lstStyle/>
          <a:p>
            <a:pPr algn="l"/>
            <a:br>
              <a:rPr lang="en-IN" sz="3200" dirty="0"/>
            </a:br>
            <a:r>
              <a:rPr lang="en-IN" sz="3200" dirty="0"/>
              <a:t> </a:t>
            </a:r>
            <a:br>
              <a:rPr lang="en-IN" sz="3200" dirty="0"/>
            </a:br>
            <a:r>
              <a:rPr lang="en-IN" sz="3200" dirty="0"/>
              <a:t> </a:t>
            </a:r>
            <a:br>
              <a:rPr lang="en-IN" sz="3200" dirty="0"/>
            </a:br>
            <a:r>
              <a:rPr lang="en-IN" sz="3200" dirty="0"/>
              <a:t> </a:t>
            </a:r>
            <a:br>
              <a:rPr lang="en-IN" sz="3200" dirty="0"/>
            </a:br>
            <a:r>
              <a:rPr lang="en-IN" sz="3200" dirty="0"/>
              <a:t>A can do a piece of work in 16 days.</a:t>
            </a:r>
            <a:br>
              <a:rPr lang="en-IN" sz="3200" dirty="0"/>
            </a:br>
            <a:r>
              <a:rPr lang="en-IN" sz="3200" dirty="0"/>
              <a:t>He works for four days and then B, who can complete the same work alone in 32 days joins A. If A gets Rs.1200 for his contribution, how much will B earn? </a:t>
            </a:r>
            <a:br>
              <a:rPr lang="en-IN" sz="3200" dirty="0"/>
            </a:br>
            <a:br>
              <a:rPr lang="en-IN" sz="3200" dirty="0"/>
            </a:br>
            <a:r>
              <a:rPr lang="en-IN" sz="3200" dirty="0"/>
              <a:t>a. Rs. 800 </a:t>
            </a:r>
            <a:br>
              <a:rPr lang="en-IN" sz="3200" dirty="0"/>
            </a:br>
            <a:r>
              <a:rPr lang="en-IN" sz="3200" dirty="0"/>
              <a:t>b. Rs. 600 </a:t>
            </a:r>
            <a:br>
              <a:rPr lang="en-IN" sz="3200" dirty="0"/>
            </a:br>
            <a:r>
              <a:rPr lang="en-IN" sz="3200" dirty="0"/>
              <a:t>c. Rs.500 </a:t>
            </a:r>
            <a:br>
              <a:rPr lang="en-IN" sz="3200" dirty="0"/>
            </a:br>
            <a:r>
              <a:rPr lang="en-IN" sz="3200" dirty="0"/>
              <a:t>d. Rs. 400 </a:t>
            </a:r>
            <a:br>
              <a:rPr lang="en-IN" sz="3200" dirty="0"/>
            </a:br>
            <a:br>
              <a:rPr lang="en-IN" sz="3200" dirty="0"/>
            </a:br>
            <a:br>
              <a:rPr lang="en-IN" sz="3200" dirty="0"/>
            </a:br>
            <a:endParaRPr lang="en-IN"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908720"/>
            <a:ext cx="8064896" cy="5184575"/>
          </a:xfrm>
        </p:spPr>
        <p:txBody>
          <a:bodyPr>
            <a:noAutofit/>
          </a:bodyPr>
          <a:lstStyle/>
          <a:p>
            <a:pPr algn="l"/>
            <a:br>
              <a:rPr lang="en-IN" sz="3200" dirty="0"/>
            </a:br>
            <a:r>
              <a:rPr lang="en-IN" sz="3200" dirty="0"/>
              <a:t> </a:t>
            </a:r>
            <a:br>
              <a:rPr lang="en-IN" sz="3200" dirty="0"/>
            </a:br>
            <a:r>
              <a:rPr lang="en-IN" sz="3200" dirty="0"/>
              <a:t> </a:t>
            </a:r>
            <a:br>
              <a:rPr lang="en-IN" sz="3200" dirty="0"/>
            </a:br>
            <a:r>
              <a:rPr lang="en-IN" sz="3200" dirty="0"/>
              <a:t> </a:t>
            </a:r>
            <a:br>
              <a:rPr lang="en-IN" sz="3200" dirty="0"/>
            </a:br>
            <a:br>
              <a:rPr lang="en-IN" sz="3200" dirty="0"/>
            </a:br>
            <a:br>
              <a:rPr lang="en-IN" sz="3200" dirty="0"/>
            </a:br>
            <a:r>
              <a:rPr lang="en-IN" sz="3200" dirty="0"/>
              <a:t>The cost price of 24 lemons is the same as the selling price of 18 lemons. Find the profit or loss percentage. </a:t>
            </a:r>
            <a:br>
              <a:rPr lang="en-IN" sz="3200" dirty="0"/>
            </a:br>
            <a:br>
              <a:rPr lang="en-IN" sz="3200" dirty="0"/>
            </a:br>
            <a:r>
              <a:rPr lang="en-IN" sz="3200" dirty="0"/>
              <a:t>a. 12.5% </a:t>
            </a:r>
            <a:br>
              <a:rPr lang="en-IN" sz="3200" dirty="0"/>
            </a:br>
            <a:r>
              <a:rPr lang="en-IN" sz="3200" dirty="0"/>
              <a:t>b. 25% </a:t>
            </a:r>
            <a:br>
              <a:rPr lang="en-IN" sz="3200" dirty="0"/>
            </a:br>
            <a:r>
              <a:rPr lang="en-IN" sz="3200" dirty="0"/>
              <a:t>c. 16.66% </a:t>
            </a:r>
            <a:br>
              <a:rPr lang="en-IN" sz="3200" dirty="0"/>
            </a:br>
            <a:r>
              <a:rPr lang="en-IN" sz="3200" dirty="0"/>
              <a:t>d. 33.33% </a:t>
            </a:r>
            <a:br>
              <a:rPr lang="en-IN" sz="3200" dirty="0"/>
            </a:br>
            <a:br>
              <a:rPr lang="en-IN" sz="3200" dirty="0"/>
            </a:br>
            <a:r>
              <a:rPr lang="en-IN" sz="3200" dirty="0"/>
              <a:t> </a:t>
            </a:r>
            <a:br>
              <a:rPr lang="en-IN" sz="3200" dirty="0"/>
            </a:br>
            <a:br>
              <a:rPr lang="en-IN" sz="3200" dirty="0"/>
            </a:br>
            <a:br>
              <a:rPr lang="en-IN" sz="3200" dirty="0"/>
            </a:br>
            <a:br>
              <a:rPr lang="en-IN" sz="3200" dirty="0"/>
            </a:br>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211</Words>
  <Application>Microsoft Office PowerPoint</Application>
  <PresentationFormat>On-screen Show (4:3)</PresentationFormat>
  <Paragraphs>84</Paragraphs>
  <Slides>32</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Times New Roman</vt:lpstr>
      <vt:lpstr>Office Theme</vt:lpstr>
      <vt:lpstr>                      In how many ways can 10 letters be posted in 4 different post boxes?   a. 10P4  b. 410  c. 104  d. 48                      </vt:lpstr>
      <vt:lpstr>                       There are N bells in a temple which rings for specific intervals, which are distinct and integral Values .All the bells ring together for 96 minutes. What is the maximum value of N?   a. 13  b. 15  c. 12  d. 10                     </vt:lpstr>
      <vt:lpstr>           Four bells toll at intervals of 14, 21 and 42 minutes. If they toll together at 11:24 am, when will they toll together again?   a. 11.56 am  b. 12.06 pm  c. 1.49 pm  d. 11.48 pm         </vt:lpstr>
      <vt:lpstr>                    How many digits will 720 have?  (log 7 =0.8451)   a. 15  b. 17  c. 16  d. 18                  </vt:lpstr>
      <vt:lpstr>                    The average age of six girls increases by two months, if a 12 year old girl is replaced by a new girl. Find the age of the new girl   a. 13 years  b. 9 years  c. 12 years  d. none of these                   </vt:lpstr>
      <vt:lpstr>                      A shop keeper sold two bikes for Rs.9000 each. On one he made a profit of 20% and a loss of 20% on the other. What is his overall profit or loss percentage?   a. 10% loss  b. 20% profit  c. 10% profit  d. None of these                    </vt:lpstr>
      <vt:lpstr>   In how many ways can 840 be written as the product of two numbers?   a. 32  b. 6  c. 16  d. 18    </vt:lpstr>
      <vt:lpstr>       A can do a piece of work in 16 days. He works for four days and then B, who can complete the same work alone in 32 days joins A. If A gets Rs.1200 for his contribution, how much will B earn?   a. Rs. 800  b. Rs. 600  c. Rs.500  d. Rs. 400    </vt:lpstr>
      <vt:lpstr>         The cost price of 24 lemons is the same as the selling price of 18 lemons. Find the profit or loss percentage.   a. 12.5%  b. 25%  c. 16.66%  d. 33.33%        </vt:lpstr>
      <vt:lpstr>           Vinod’s bowling average till yesterday was 19.2.Today he took 7 more wickets and conceded 84 runs ,there by his average decreased by 0.2.How many wickets had he taken till yesterday ? a. 285  b. 245  c. 300  d. 400         </vt:lpstr>
      <vt:lpstr>           Vivin starts a business with Rs.1800 and Roshan joins him after 2 months with a capital of Rs.3200.If Vivin withdraws his capital 3 months before the end of the year, then in what ratio should they share the profits?   a. 24:11  b. 11:17  c. 81:160  d. 9:16         </vt:lpstr>
      <vt:lpstr>           A man starts a piece of work and one more man joins him every subsequent day. If the work is completed in 11 days, find the number of days in which 6 men working together will complete the work.   a. 6  b. 9  c. 10  d. 11         </vt:lpstr>
      <vt:lpstr>        In which regular polygon are the diagonals triple the number of sides?   a. Octagon  b. Nonagon  c. Decagon  d. Hexagon         </vt:lpstr>
      <vt:lpstr>       A bus covers four successive distances of 45km each at speeds of 10, 20, 30 and 60 Kmph respectively. What is the average speed of the bus?   a. 20 Kmph  b. 30 Kmph  c. 40 Kmph  d. 50 Kmph      </vt:lpstr>
      <vt:lpstr>         P can do a piece of work in 20 days, while Q can do the same work in 24 days. If they work on the alternate days beginning with P, in how many days would the work be completed?   a. 21  4/5  b. 21  c. 18  d. 12.5       </vt:lpstr>
      <vt:lpstr>          If the six digit number 1457x9 is divisible by 3, which of the following cannot be equal to x?   a. 1  b. 4  c. 7  d. 5         </vt:lpstr>
      <vt:lpstr>             Five digit numbers are formed using 1, 2, 3, 4, and 5 without repetition. The probability that a number so formed is divisible by both 2 and 3 is   a. 1/5  b. 2/5  c. 2/15  d. 4/5          </vt:lpstr>
      <vt:lpstr>             Find the respective measures of the interior angle and the exterior angle of a regular polygon of eighteen sides.   a. 320, 40  b. 160, 20  c. 340, 20  d. 120,60           </vt:lpstr>
      <vt:lpstr>            12 men and 8 women can do a piece of work in 16 days, while 13 men and a woman can do it in 18 days. How long will 13 men and 12 women take to finish the work?   a. 12 6/13 days  b. 12 1/2 days  c. 12 3/5 days  d. 13 1/11 days          </vt:lpstr>
      <vt:lpstr>             Four boys and four girls sit in a row at random. The probability that the boys and girls sit alternatively is   a. 1/14  b. 1/21  c. 1/28  d. 1/35            </vt:lpstr>
      <vt:lpstr>                 A barrel contains 80 litres of pure wine. From this, 10 litres of wine is removed and replaced with water. Again 10 litres of the solution is removed and replaced with 10 litres of water. What is the quantity of wine in the resultant solution (in litres)?  a. 72.5  b. 61.25  c. 70  d. 56.125             </vt:lpstr>
      <vt:lpstr>               What is the reminder when 211(210+1) is divided by 15?   a. 2  b. 3  c. 5  d. 10              </vt:lpstr>
      <vt:lpstr>                The incomes of P and Q are in the ratio 2:3 and their expenses are in the ratio 3:5. If each of them saves Rs. 500, then the income of P is   a. Rs. 3000  b. Rs. 2000  c. Rs. 1500  d. None of these              </vt:lpstr>
      <vt:lpstr>                   Pipes A and B can fill an empty tank in 12 and 18 minutes respectively .Pipe C can empty the tank in 36 minutes. If the tank is empty and all the three pipes are opened, how long will it take to fill the tank?   a. 9 min  b. 12 min  c. 15 min  d. None of these               </vt:lpstr>
      <vt:lpstr>                  A train consists of 12 bogies  (inclusive of the engine). Each bogie is 15m long. The train crosses a telegraph post in 18 seconds. Due to some problem two bogies were detached. Moving at the same speed the train now crosses the telegraph post in   a. 18 seconds  b. 12 seconds  c. 15 seconds  d. 21 seconds               </vt:lpstr>
      <vt:lpstr>                  By selling an article at 20% loss, a retailer lost Rs. 160. If he wants to gain 5%, then what should be his selling price?   a. Rs.800  b. Rs. 960  c. Rs. 840  d. None of these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QUANTITATIVE APTITUDE</dc:title>
  <dc:creator>User</dc:creator>
  <cp:lastModifiedBy>Dinesh</cp:lastModifiedBy>
  <cp:revision>35</cp:revision>
  <dcterms:created xsi:type="dcterms:W3CDTF">2017-04-11T09:39:51Z</dcterms:created>
  <dcterms:modified xsi:type="dcterms:W3CDTF">2018-07-05T11:45:21Z</dcterms:modified>
</cp:coreProperties>
</file>