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EF3EF-B70F-F89E-60C6-7B892BE928CD}" v="10" dt="2020-07-29T10:44:06.510"/>
    <p1510:client id="{FEBDD24A-0460-5358-45C3-70115FBA0A0A}" v="63" dt="2020-07-25T06:00:27.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7810A5-1A13-4087-8DFA-155E6E5B5D73}" type="datetimeFigureOut">
              <a:rPr lang="tr-TR" smtClean="0"/>
              <a:t>29.07.2020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rIns="45720"/>
          <a:lstStyle/>
          <a:p>
            <a:fld id="{600CBFCC-E1FF-473E-BF42-70E7405CF173}" type="slidenum">
              <a:rPr lang="tr-TR" smtClean="0"/>
              <a:t>‹#›</a:t>
            </a:fld>
            <a:endParaRPr lang="tr-TR"/>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tr-TR" smtClean="0"/>
              <a:t>29.07.2020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tr-TR" smtClean="0"/>
              <a:t>29.07.2020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tr-TR" smtClean="0"/>
              <a:t>29.07.2020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29.07.2020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7810A5-1A13-4087-8DFA-155E6E5B5D73}" type="datetimeFigureOut">
              <a:rPr lang="tr-TR" smtClean="0"/>
              <a:t>29.07.2020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7810A5-1A13-4087-8DFA-155E6E5B5D73}" type="datetimeFigureOut">
              <a:rPr lang="tr-TR" smtClean="0"/>
              <a:t>29.07.2020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7810A5-1A13-4087-8DFA-155E6E5B5D73}" type="datetimeFigureOut">
              <a:rPr lang="tr-TR" smtClean="0"/>
              <a:t>29.07.2020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0CBFCC-E1FF-473E-BF42-70E7405CF173}" type="slidenum">
              <a:rPr lang="tr-TR" smtClean="0"/>
              <a:t>‹#›</a:t>
            </a:fld>
            <a:endParaRPr lang="tr-TR"/>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tr-TR" smtClean="0"/>
              <a:t>29.07.2020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29.07.2020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29.07.2020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29.07.2020</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B33C-2841-4BD4-A0A5-4C42B0BAF7F4}"/>
              </a:ext>
            </a:extLst>
          </p:cNvPr>
          <p:cNvSpPr>
            <a:spLocks noGrp="1"/>
          </p:cNvSpPr>
          <p:nvPr>
            <p:ph type="ctrTitle"/>
          </p:nvPr>
        </p:nvSpPr>
        <p:spPr>
          <a:xfrm>
            <a:off x="1068517" y="172572"/>
            <a:ext cx="7726900" cy="1696709"/>
          </a:xfrm>
        </p:spPr>
        <p:txBody>
          <a:bodyPr>
            <a:normAutofit fontScale="90000"/>
          </a:bodyPr>
          <a:lstStyle/>
          <a:p>
            <a:pPr algn="ctr"/>
            <a:r>
              <a:rPr lang="en-US" dirty="0">
                <a:cs typeface="Arial"/>
              </a:rPr>
              <a:t>MINOR PROJECT</a:t>
            </a:r>
            <a:br>
              <a:rPr lang="en-US">
                <a:cs typeface="Arial"/>
              </a:rPr>
            </a:br>
            <a:endParaRPr lang="en-US" dirty="0">
              <a:cs typeface="Arial"/>
            </a:endParaRPr>
          </a:p>
        </p:txBody>
      </p:sp>
      <p:sp>
        <p:nvSpPr>
          <p:cNvPr id="4" name="TextBox 3">
            <a:extLst>
              <a:ext uri="{FF2B5EF4-FFF2-40B4-BE49-F238E27FC236}">
                <a16:creationId xmlns:a16="http://schemas.microsoft.com/office/drawing/2014/main" id="{DC638B14-4084-4FF6-98E2-56DD7A04C633}"/>
              </a:ext>
            </a:extLst>
          </p:cNvPr>
          <p:cNvSpPr txBox="1"/>
          <p:nvPr/>
        </p:nvSpPr>
        <p:spPr>
          <a:xfrm>
            <a:off x="4734046" y="4849793"/>
            <a:ext cx="465302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Arial"/>
              </a:rPr>
              <a:t>Team Members :</a:t>
            </a:r>
            <a:r>
              <a:rPr lang="en-US" dirty="0">
                <a:cs typeface="Arial"/>
              </a:rPr>
              <a:t> </a:t>
            </a:r>
          </a:p>
          <a:p>
            <a:r>
              <a:rPr lang="en-US" dirty="0">
                <a:cs typeface="Arial"/>
              </a:rPr>
              <a:t>         Piyush Kumar(1706115)</a:t>
            </a:r>
          </a:p>
          <a:p>
            <a:r>
              <a:rPr lang="en-US" dirty="0">
                <a:cs typeface="Arial"/>
              </a:rPr>
              <a:t>         Anuj Kumar (1706078)</a:t>
            </a:r>
          </a:p>
          <a:p>
            <a:r>
              <a:rPr lang="en-US" dirty="0">
                <a:cs typeface="Arial"/>
              </a:rPr>
              <a:t>         </a:t>
            </a:r>
            <a:r>
              <a:rPr lang="en-US" dirty="0" err="1">
                <a:cs typeface="Arial"/>
              </a:rPr>
              <a:t>Divesh</a:t>
            </a:r>
            <a:r>
              <a:rPr lang="en-US" dirty="0">
                <a:cs typeface="Arial"/>
              </a:rPr>
              <a:t> Anand(1706080)</a:t>
            </a:r>
          </a:p>
          <a:p>
            <a:r>
              <a:rPr lang="en-US" dirty="0">
                <a:cs typeface="Arial"/>
              </a:rPr>
              <a:t>         Saurabh Singh Yadav(1706064)</a:t>
            </a:r>
          </a:p>
        </p:txBody>
      </p:sp>
      <p:pic>
        <p:nvPicPr>
          <p:cNvPr id="3" name="Picture 4" descr="A picture containing drawing, food&#10;&#10;Description generated with very high confidence">
            <a:extLst>
              <a:ext uri="{FF2B5EF4-FFF2-40B4-BE49-F238E27FC236}">
                <a16:creationId xmlns:a16="http://schemas.microsoft.com/office/drawing/2014/main" id="{BC514E0D-FD1A-4AB3-83E1-DD455DEE58F8}"/>
              </a:ext>
            </a:extLst>
          </p:cNvPr>
          <p:cNvPicPr>
            <a:picLocks noChangeAspect="1"/>
          </p:cNvPicPr>
          <p:nvPr/>
        </p:nvPicPr>
        <p:blipFill>
          <a:blip r:embed="rId2"/>
          <a:stretch>
            <a:fillRect/>
          </a:stretch>
        </p:blipFill>
        <p:spPr>
          <a:xfrm>
            <a:off x="9625853" y="172571"/>
            <a:ext cx="1905000" cy="1905000"/>
          </a:xfrm>
          <a:prstGeom prst="rect">
            <a:avLst/>
          </a:prstGeom>
        </p:spPr>
      </p:pic>
      <p:sp>
        <p:nvSpPr>
          <p:cNvPr id="6" name="TextBox 5">
            <a:extLst>
              <a:ext uri="{FF2B5EF4-FFF2-40B4-BE49-F238E27FC236}">
                <a16:creationId xmlns:a16="http://schemas.microsoft.com/office/drawing/2014/main" id="{AB9E701B-F2BD-EE4A-A66E-B1532CFD3328}"/>
              </a:ext>
            </a:extLst>
          </p:cNvPr>
          <p:cNvSpPr txBox="1"/>
          <p:nvPr/>
        </p:nvSpPr>
        <p:spPr>
          <a:xfrm>
            <a:off x="1714983" y="2612020"/>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Arial"/>
              </a:rPr>
              <a:t> Title :</a:t>
            </a:r>
            <a:r>
              <a:rPr lang="en-US" dirty="0">
                <a:cs typeface="Arial"/>
              </a:rPr>
              <a:t> </a:t>
            </a:r>
          </a:p>
        </p:txBody>
      </p:sp>
      <p:sp>
        <p:nvSpPr>
          <p:cNvPr id="8" name="Title 1">
            <a:extLst>
              <a:ext uri="{FF2B5EF4-FFF2-40B4-BE49-F238E27FC236}">
                <a16:creationId xmlns:a16="http://schemas.microsoft.com/office/drawing/2014/main" id="{F195C00A-4319-4045-AF06-8AE6BD98FC31}"/>
              </a:ext>
            </a:extLst>
          </p:cNvPr>
          <p:cNvSpPr txBox="1">
            <a:spLocks/>
          </p:cNvSpPr>
          <p:nvPr/>
        </p:nvSpPr>
        <p:spPr>
          <a:xfrm>
            <a:off x="1550796" y="3358188"/>
            <a:ext cx="6579078" cy="2509698"/>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6000" b="0" i="0" kern="1200" cap="none">
                <a:solidFill>
                  <a:schemeClr val="tx1"/>
                </a:solidFill>
                <a:effectLst/>
                <a:latin typeface="+mj-lt"/>
                <a:ea typeface="+mj-ea"/>
                <a:cs typeface="+mj-cs"/>
              </a:defRPr>
            </a:lvl1pPr>
          </a:lstStyle>
          <a:p>
            <a:pPr algn="ctr"/>
            <a:r>
              <a:rPr lang="tr-TR" sz="4000">
                <a:cs typeface="Arial" panose="020B0604020202020204"/>
              </a:rPr>
              <a:t>GENETIC MUTATION CLASSIFICATION</a:t>
            </a:r>
            <a:endParaRPr lang="tr-TR" sz="4000" dirty="0">
              <a:cs typeface="Arial" panose="020B0604020202020204"/>
            </a:endParaRPr>
          </a:p>
        </p:txBody>
      </p:sp>
      <p:sp>
        <p:nvSpPr>
          <p:cNvPr id="5" name="TextBox 4">
            <a:extLst>
              <a:ext uri="{FF2B5EF4-FFF2-40B4-BE49-F238E27FC236}">
                <a16:creationId xmlns:a16="http://schemas.microsoft.com/office/drawing/2014/main" id="{169F7F03-1773-433E-AB7F-6A206A2753DF}"/>
              </a:ext>
            </a:extLst>
          </p:cNvPr>
          <p:cNvSpPr txBox="1"/>
          <p:nvPr/>
        </p:nvSpPr>
        <p:spPr>
          <a:xfrm>
            <a:off x="2043953" y="484990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Project Guide:</a:t>
            </a:r>
          </a:p>
          <a:p>
            <a:r>
              <a:rPr lang="en-US" dirty="0">
                <a:cs typeface="Arial"/>
              </a:rPr>
              <a:t>                Dr. MP Singh</a:t>
            </a:r>
          </a:p>
        </p:txBody>
      </p:sp>
    </p:spTree>
    <p:extLst>
      <p:ext uri="{BB962C8B-B14F-4D97-AF65-F5344CB8AC3E}">
        <p14:creationId xmlns:p14="http://schemas.microsoft.com/office/powerpoint/2010/main" val="160077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60B-93BA-4298-AFFE-5F41676CFFED}"/>
              </a:ext>
            </a:extLst>
          </p:cNvPr>
          <p:cNvSpPr>
            <a:spLocks noGrp="1"/>
          </p:cNvSpPr>
          <p:nvPr>
            <p:ph type="title"/>
          </p:nvPr>
        </p:nvSpPr>
        <p:spPr>
          <a:xfrm>
            <a:off x="2293503" y="489753"/>
            <a:ext cx="7958331" cy="1077229"/>
          </a:xfrm>
        </p:spPr>
        <p:txBody>
          <a:bodyPr/>
          <a:lstStyle/>
          <a:p>
            <a:pPr algn="ctr"/>
            <a:r>
              <a:rPr lang="en-US">
                <a:cs typeface="Arial"/>
              </a:rPr>
              <a:t>DATASET</a:t>
            </a:r>
            <a:br>
              <a:rPr lang="en-US">
                <a:cs typeface="Arial"/>
              </a:rPr>
            </a:br>
            <a:endParaRPr lang="en-US">
              <a:cs typeface="Arial"/>
            </a:endParaRPr>
          </a:p>
        </p:txBody>
      </p:sp>
      <p:sp>
        <p:nvSpPr>
          <p:cNvPr id="4" name="TextBox 3">
            <a:extLst>
              <a:ext uri="{FF2B5EF4-FFF2-40B4-BE49-F238E27FC236}">
                <a16:creationId xmlns:a16="http://schemas.microsoft.com/office/drawing/2014/main" id="{652AC9DE-6B13-4CEE-AAE6-01B5F2DABB8B}"/>
              </a:ext>
            </a:extLst>
          </p:cNvPr>
          <p:cNvSpPr txBox="1"/>
          <p:nvPr/>
        </p:nvSpPr>
        <p:spPr>
          <a:xfrm>
            <a:off x="2370881" y="2023640"/>
            <a:ext cx="6939021"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cs typeface="Arial"/>
              </a:rPr>
              <a:t>Name</a:t>
            </a:r>
            <a:r>
              <a:rPr lang="en-US" sz="3200" dirty="0">
                <a:cs typeface="Arial"/>
              </a:rPr>
              <a:t> :</a:t>
            </a:r>
            <a:r>
              <a:rPr lang="en-US" dirty="0">
                <a:cs typeface="Arial"/>
              </a:rPr>
              <a:t> </a:t>
            </a:r>
            <a:r>
              <a:rPr lang="en-US" sz="2400" dirty="0">
                <a:cs typeface="Arial"/>
              </a:rPr>
              <a:t>Genetic mutation data taken from Kaggle Competition : '</a:t>
            </a:r>
            <a:r>
              <a:rPr lang="en-US" sz="2400" b="1" dirty="0"/>
              <a:t>Personalized Medicine: Redefining Cancer Treatment'</a:t>
            </a:r>
            <a:endParaRPr lang="en-US" sz="2400" dirty="0">
              <a:cs typeface="Arial"/>
            </a:endParaRPr>
          </a:p>
          <a:p>
            <a:endParaRPr lang="en-US" dirty="0">
              <a:cs typeface="Arial"/>
            </a:endParaRPr>
          </a:p>
          <a:p>
            <a:endParaRPr lang="en-US" dirty="0">
              <a:cs typeface="Arial"/>
            </a:endParaRPr>
          </a:p>
        </p:txBody>
      </p:sp>
      <p:sp>
        <p:nvSpPr>
          <p:cNvPr id="3" name="TextBox 2">
            <a:extLst>
              <a:ext uri="{FF2B5EF4-FFF2-40B4-BE49-F238E27FC236}">
                <a16:creationId xmlns:a16="http://schemas.microsoft.com/office/drawing/2014/main" id="{1DBA870B-D080-40D8-AD60-A1D9C01BD7DF}"/>
              </a:ext>
            </a:extLst>
          </p:cNvPr>
          <p:cNvSpPr txBox="1"/>
          <p:nvPr/>
        </p:nvSpPr>
        <p:spPr>
          <a:xfrm>
            <a:off x="2370881" y="3827361"/>
            <a:ext cx="8954945"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cs typeface="Arial"/>
              </a:rPr>
              <a:t>Description</a:t>
            </a:r>
            <a:r>
              <a:rPr lang="en-US" sz="3200">
                <a:cs typeface="Arial"/>
              </a:rPr>
              <a:t> : </a:t>
            </a:r>
            <a:endParaRPr lang="en-US" sz="3200">
              <a:ea typeface="+mn-lt"/>
              <a:cs typeface="+mn-lt"/>
            </a:endParaRPr>
          </a:p>
          <a:p>
            <a:r>
              <a:rPr lang="en-US">
                <a:ea typeface="+mn-lt"/>
                <a:cs typeface="+mn-lt"/>
              </a:rPr>
              <a:t>The training dataset has 2 files – training_variants and training_text.</a:t>
            </a:r>
          </a:p>
          <a:p>
            <a:r>
              <a:rPr lang="en-US" dirty="0">
                <a:ea typeface="+mn-lt"/>
                <a:cs typeface="+mn-lt"/>
              </a:rPr>
              <a:t>Training_variants(['ID', 'Gene', 'Variation', 'Class']) has 3321 rows and training_text(['ID', 'TEXT']) has 87 rows. We have merged two files based on 'ID' </a:t>
            </a:r>
            <a:r>
              <a:rPr lang="en-US">
                <a:ea typeface="+mn-lt"/>
                <a:cs typeface="+mn-lt"/>
              </a:rPr>
              <a:t>column. We will predict genetic mutation 'Class' which is numerical from 1 to 9.</a:t>
            </a:r>
            <a:endParaRPr lang="en-US" dirty="0">
              <a:ea typeface="+mn-lt"/>
              <a:cs typeface="+mn-lt"/>
            </a:endParaRPr>
          </a:p>
        </p:txBody>
      </p:sp>
    </p:spTree>
    <p:extLst>
      <p:ext uri="{BB962C8B-B14F-4D97-AF65-F5344CB8AC3E}">
        <p14:creationId xmlns:p14="http://schemas.microsoft.com/office/powerpoint/2010/main" val="277554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4CB594F-CB17-411A-A7C2-DDC1B33F5BFB}"/>
              </a:ext>
            </a:extLst>
          </p:cNvPr>
          <p:cNvGraphicFramePr>
            <a:graphicFrameLocks noGrp="1"/>
          </p:cNvGraphicFramePr>
          <p:nvPr>
            <p:extLst>
              <p:ext uri="{D42A27DB-BD31-4B8C-83A1-F6EECF244321}">
                <p14:modId xmlns:p14="http://schemas.microsoft.com/office/powerpoint/2010/main" val="912207444"/>
              </p:ext>
            </p:extLst>
          </p:nvPr>
        </p:nvGraphicFramePr>
        <p:xfrm>
          <a:off x="1057835" y="1389529"/>
          <a:ext cx="10296058" cy="1483360"/>
        </p:xfrm>
        <a:graphic>
          <a:graphicData uri="http://schemas.openxmlformats.org/drawingml/2006/table">
            <a:tbl>
              <a:tblPr firstRow="1" bandRow="1">
                <a:tableStyleId>{5C22544A-7EE6-4342-B048-85BDC9FD1C3A}</a:tableStyleId>
              </a:tblPr>
              <a:tblGrid>
                <a:gridCol w="2763402">
                  <a:extLst>
                    <a:ext uri="{9D8B030D-6E8A-4147-A177-3AD203B41FA5}">
                      <a16:colId xmlns:a16="http://schemas.microsoft.com/office/drawing/2014/main" val="2110183777"/>
                    </a:ext>
                  </a:extLst>
                </a:gridCol>
                <a:gridCol w="2763402">
                  <a:extLst>
                    <a:ext uri="{9D8B030D-6E8A-4147-A177-3AD203B41FA5}">
                      <a16:colId xmlns:a16="http://schemas.microsoft.com/office/drawing/2014/main" val="3757021004"/>
                    </a:ext>
                  </a:extLst>
                </a:gridCol>
                <a:gridCol w="2763402">
                  <a:extLst>
                    <a:ext uri="{9D8B030D-6E8A-4147-A177-3AD203B41FA5}">
                      <a16:colId xmlns:a16="http://schemas.microsoft.com/office/drawing/2014/main" val="4163392249"/>
                    </a:ext>
                  </a:extLst>
                </a:gridCol>
                <a:gridCol w="2005852">
                  <a:extLst>
                    <a:ext uri="{9D8B030D-6E8A-4147-A177-3AD203B41FA5}">
                      <a16:colId xmlns:a16="http://schemas.microsoft.com/office/drawing/2014/main" val="4266376286"/>
                    </a:ext>
                  </a:extLst>
                </a:gridCol>
              </a:tblGrid>
              <a:tr h="370840">
                <a:tc>
                  <a:txBody>
                    <a:bodyPr/>
                    <a:lstStyle/>
                    <a:p>
                      <a:pPr algn="ctr"/>
                      <a:r>
                        <a:rPr lang="en-US"/>
                        <a:t>ID</a:t>
                      </a:r>
                      <a:endParaRPr lang="en-US" dirty="0"/>
                    </a:p>
                  </a:txBody>
                  <a:tcPr/>
                </a:tc>
                <a:tc>
                  <a:txBody>
                    <a:bodyPr/>
                    <a:lstStyle/>
                    <a:p>
                      <a:pPr algn="ctr"/>
                      <a:r>
                        <a:rPr lang="en-US"/>
                        <a:t>Gene</a:t>
                      </a:r>
                      <a:endParaRPr lang="en-US" dirty="0"/>
                    </a:p>
                  </a:txBody>
                  <a:tcPr/>
                </a:tc>
                <a:tc>
                  <a:txBody>
                    <a:bodyPr/>
                    <a:lstStyle/>
                    <a:p>
                      <a:pPr algn="ctr"/>
                      <a:r>
                        <a:rPr lang="en-US"/>
                        <a:t>Variation</a:t>
                      </a:r>
                      <a:endParaRPr lang="en-US" dirty="0"/>
                    </a:p>
                  </a:txBody>
                  <a:tcPr/>
                </a:tc>
                <a:tc>
                  <a:txBody>
                    <a:bodyPr/>
                    <a:lstStyle/>
                    <a:p>
                      <a:pPr algn="ctr"/>
                      <a:r>
                        <a:rPr lang="en-US"/>
                        <a:t>Class</a:t>
                      </a:r>
                      <a:endParaRPr lang="en-US" dirty="0"/>
                    </a:p>
                  </a:txBody>
                  <a:tcPr/>
                </a:tc>
                <a:extLst>
                  <a:ext uri="{0D108BD9-81ED-4DB2-BD59-A6C34878D82A}">
                    <a16:rowId xmlns:a16="http://schemas.microsoft.com/office/drawing/2014/main" val="1706772125"/>
                  </a:ext>
                </a:extLst>
              </a:tr>
              <a:tr h="370840">
                <a:tc>
                  <a:txBody>
                    <a:bodyPr/>
                    <a:lstStyle/>
                    <a:p>
                      <a:pPr lvl="0" algn="ctr">
                        <a:buNone/>
                      </a:pPr>
                      <a:r>
                        <a:rPr lang="en-US" sz="1800" b="0" i="0" u="none" strike="noStrike" noProof="0">
                          <a:latin typeface="Arial"/>
                        </a:rPr>
                        <a:t>0</a:t>
                      </a:r>
                      <a:endParaRPr lang="en-US" sz="1800" b="0" i="0" u="none" strike="noStrike" noProof="0" dirty="0">
                        <a:latin typeface="Arial"/>
                      </a:endParaRPr>
                    </a:p>
                  </a:txBody>
                  <a:tcPr/>
                </a:tc>
                <a:tc>
                  <a:txBody>
                    <a:bodyPr/>
                    <a:lstStyle/>
                    <a:p>
                      <a:pPr lvl="0">
                        <a:buNone/>
                      </a:pPr>
                      <a:r>
                        <a:rPr lang="en-US" sz="1800" b="0" i="0" u="none" strike="noStrike" noProof="0"/>
                        <a:t>              FAM58A</a:t>
                      </a:r>
                      <a:endParaRPr lang="en-US"/>
                    </a:p>
                  </a:txBody>
                  <a:tcPr/>
                </a:tc>
                <a:tc>
                  <a:txBody>
                    <a:bodyPr/>
                    <a:lstStyle/>
                    <a:p>
                      <a:pPr lvl="0" algn="ctr">
                        <a:buNone/>
                      </a:pPr>
                      <a:r>
                        <a:rPr lang="en-US" sz="1800" b="0" i="0" u="none" strike="noStrike" noProof="0"/>
                        <a:t>Truncating Mutations</a:t>
                      </a:r>
                      <a:endParaRPr lang="en-US"/>
                    </a:p>
                  </a:txBody>
                  <a:tcPr/>
                </a:tc>
                <a:tc>
                  <a:txBody>
                    <a:bodyPr/>
                    <a:lstStyle/>
                    <a:p>
                      <a:pPr algn="ctr"/>
                      <a:r>
                        <a:rPr lang="en-US"/>
                        <a:t>1</a:t>
                      </a:r>
                      <a:endParaRPr lang="en-US" dirty="0"/>
                    </a:p>
                  </a:txBody>
                  <a:tcPr/>
                </a:tc>
                <a:extLst>
                  <a:ext uri="{0D108BD9-81ED-4DB2-BD59-A6C34878D82A}">
                    <a16:rowId xmlns:a16="http://schemas.microsoft.com/office/drawing/2014/main" val="2432382627"/>
                  </a:ext>
                </a:extLst>
              </a:tr>
              <a:tr h="370840">
                <a:tc>
                  <a:txBody>
                    <a:bodyPr/>
                    <a:lstStyle/>
                    <a:p>
                      <a:pPr lvl="0" algn="ctr">
                        <a:buNone/>
                      </a:pPr>
                      <a:r>
                        <a:rPr lang="en-US" sz="1800" b="0" i="0" u="none" strike="noStrike" noProof="0">
                          <a:latin typeface="Arial"/>
                        </a:rPr>
                        <a:t>1</a:t>
                      </a:r>
                      <a:endParaRPr lang="en-US" sz="1800" b="0" i="0" u="none" strike="noStrike" noProof="0" dirty="0">
                        <a:latin typeface="Arial"/>
                      </a:endParaRPr>
                    </a:p>
                  </a:txBody>
                  <a:tcPr/>
                </a:tc>
                <a:tc>
                  <a:txBody>
                    <a:bodyPr/>
                    <a:lstStyle/>
                    <a:p>
                      <a:pPr lvl="0" algn="ctr">
                        <a:buNone/>
                      </a:pPr>
                      <a:r>
                        <a:rPr lang="en-US" sz="1800" b="0" i="0" u="none" strike="noStrike" noProof="0">
                          <a:latin typeface="Arial"/>
                        </a:rPr>
                        <a:t>CBL</a:t>
                      </a:r>
                    </a:p>
                  </a:txBody>
                  <a:tcPr/>
                </a:tc>
                <a:tc>
                  <a:txBody>
                    <a:bodyPr/>
                    <a:lstStyle/>
                    <a:p>
                      <a:pPr lvl="0" algn="ctr">
                        <a:buNone/>
                      </a:pPr>
                      <a:r>
                        <a:rPr lang="en-US" sz="1800" b="0" i="0" u="none" strike="noStrike" noProof="0">
                          <a:latin typeface="Arial"/>
                        </a:rPr>
                        <a:t>W802*</a:t>
                      </a:r>
                      <a:endParaRPr lang="en-US" sz="1800" b="0" i="0" u="none" strike="noStrike" noProof="0" dirty="0">
                        <a:latin typeface="Arial"/>
                      </a:endParaRPr>
                    </a:p>
                  </a:txBody>
                  <a:tcPr/>
                </a:tc>
                <a:tc>
                  <a:txBody>
                    <a:bodyPr/>
                    <a:lstStyle/>
                    <a:p>
                      <a:pPr lvl="0" algn="ctr">
                        <a:buNone/>
                      </a:pPr>
                      <a:r>
                        <a:rPr lang="en-US" sz="1800" b="0" i="0" u="none" strike="noStrike" noProof="0">
                          <a:latin typeface="Arial"/>
                        </a:rPr>
                        <a:t>2</a:t>
                      </a:r>
                      <a:endParaRPr lang="en-US" sz="1800" b="0" i="0" u="none" strike="noStrike" noProof="0" dirty="0">
                        <a:latin typeface="Arial"/>
                      </a:endParaRPr>
                    </a:p>
                  </a:txBody>
                  <a:tcPr/>
                </a:tc>
                <a:extLst>
                  <a:ext uri="{0D108BD9-81ED-4DB2-BD59-A6C34878D82A}">
                    <a16:rowId xmlns:a16="http://schemas.microsoft.com/office/drawing/2014/main" val="2732251348"/>
                  </a:ext>
                </a:extLst>
              </a:tr>
              <a:tr h="370840">
                <a:tc>
                  <a:txBody>
                    <a:bodyPr/>
                    <a:lstStyle/>
                    <a:p>
                      <a:pPr lvl="0">
                        <a:buNone/>
                      </a:pPr>
                      <a:r>
                        <a:rPr lang="en-US" sz="1800" b="0" i="0" u="none" strike="noStrike" noProof="0">
                          <a:latin typeface="Arial"/>
                        </a:rPr>
                        <a:t>                   2</a:t>
                      </a:r>
                      <a:endParaRPr lang="en-US" sz="1800" b="0" i="0" u="none" strike="noStrike" noProof="0" dirty="0">
                        <a:latin typeface="Arial"/>
                      </a:endParaRPr>
                    </a:p>
                  </a:txBody>
                  <a:tcPr/>
                </a:tc>
                <a:tc>
                  <a:txBody>
                    <a:bodyPr/>
                    <a:lstStyle/>
                    <a:p>
                      <a:pPr lvl="0">
                        <a:buNone/>
                      </a:pPr>
                      <a:r>
                        <a:rPr lang="en-US" sz="1800" b="0" i="0" u="none" strike="noStrike" noProof="0">
                          <a:latin typeface="Arial"/>
                        </a:rPr>
                        <a:t>                 CBL</a:t>
                      </a:r>
                      <a:endParaRPr lang="en-US" sz="1800" b="0" i="0" u="none" strike="noStrike" noProof="0" dirty="0">
                        <a:latin typeface="Arial"/>
                      </a:endParaRPr>
                    </a:p>
                  </a:txBody>
                  <a:tcPr/>
                </a:tc>
                <a:tc>
                  <a:txBody>
                    <a:bodyPr/>
                    <a:lstStyle/>
                    <a:p>
                      <a:pPr lvl="0" algn="ctr">
                        <a:lnSpc>
                          <a:spcPct val="100000"/>
                        </a:lnSpc>
                        <a:spcBef>
                          <a:spcPts val="0"/>
                        </a:spcBef>
                        <a:spcAft>
                          <a:spcPts val="0"/>
                        </a:spcAft>
                        <a:buNone/>
                      </a:pPr>
                      <a:r>
                        <a:rPr lang="en-US" sz="1800" b="1" i="0" u="none" strike="noStrike" noProof="0"/>
                        <a:t>Q249E</a:t>
                      </a:r>
                      <a:endParaRPr lang="en-US" sz="1800" b="1" i="0" u="none" strike="noStrike" noProof="0" dirty="0"/>
                    </a:p>
                  </a:txBody>
                  <a:tcPr/>
                </a:tc>
                <a:tc>
                  <a:txBody>
                    <a:bodyPr/>
                    <a:lstStyle/>
                    <a:p>
                      <a:pPr lvl="0" algn="ctr">
                        <a:buNone/>
                      </a:pPr>
                      <a:r>
                        <a:rPr lang="en-US" sz="1800" b="0" i="0" u="none" strike="noStrike" noProof="0">
                          <a:latin typeface="Arial"/>
                        </a:rPr>
                        <a:t>2</a:t>
                      </a:r>
                      <a:endParaRPr lang="en-US" sz="1800" b="0" i="0" u="none" strike="noStrike" noProof="0" dirty="0">
                        <a:latin typeface="Arial"/>
                      </a:endParaRPr>
                    </a:p>
                  </a:txBody>
                  <a:tcPr/>
                </a:tc>
                <a:extLst>
                  <a:ext uri="{0D108BD9-81ED-4DB2-BD59-A6C34878D82A}">
                    <a16:rowId xmlns:a16="http://schemas.microsoft.com/office/drawing/2014/main" val="1268435381"/>
                  </a:ext>
                </a:extLst>
              </a:tr>
            </a:tbl>
          </a:graphicData>
        </a:graphic>
      </p:graphicFrame>
      <p:sp>
        <p:nvSpPr>
          <p:cNvPr id="4" name="TextBox 3">
            <a:extLst>
              <a:ext uri="{FF2B5EF4-FFF2-40B4-BE49-F238E27FC236}">
                <a16:creationId xmlns:a16="http://schemas.microsoft.com/office/drawing/2014/main" id="{3FD16EF1-AC4F-4C52-B8A6-FA99BF485E0A}"/>
              </a:ext>
            </a:extLst>
          </p:cNvPr>
          <p:cNvSpPr txBox="1"/>
          <p:nvPr/>
        </p:nvSpPr>
        <p:spPr>
          <a:xfrm>
            <a:off x="1132397" y="5490492"/>
            <a:ext cx="1019922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cs typeface="Arial"/>
            </a:endParaRPr>
          </a:p>
        </p:txBody>
      </p:sp>
      <p:sp>
        <p:nvSpPr>
          <p:cNvPr id="5" name="TextBox 4">
            <a:extLst>
              <a:ext uri="{FF2B5EF4-FFF2-40B4-BE49-F238E27FC236}">
                <a16:creationId xmlns:a16="http://schemas.microsoft.com/office/drawing/2014/main" id="{ED93DABA-7A7F-4AAC-BB2E-C43BBE80CE7E}"/>
              </a:ext>
            </a:extLst>
          </p:cNvPr>
          <p:cNvSpPr txBox="1"/>
          <p:nvPr/>
        </p:nvSpPr>
        <p:spPr>
          <a:xfrm>
            <a:off x="1425389" y="3065929"/>
            <a:ext cx="71269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 Table 1. Examples from the dataset(Training_variants) </a:t>
            </a:r>
            <a:endParaRPr lang="en-US" dirty="0">
              <a:cs typeface="Arial"/>
            </a:endParaRPr>
          </a:p>
        </p:txBody>
      </p:sp>
      <p:graphicFrame>
        <p:nvGraphicFramePr>
          <p:cNvPr id="15" name="Table 15">
            <a:extLst>
              <a:ext uri="{FF2B5EF4-FFF2-40B4-BE49-F238E27FC236}">
                <a16:creationId xmlns:a16="http://schemas.microsoft.com/office/drawing/2014/main" id="{0C2C4FC5-486E-483B-982A-F69F1427928C}"/>
              </a:ext>
            </a:extLst>
          </p:cNvPr>
          <p:cNvGraphicFramePr>
            <a:graphicFrameLocks noGrp="1"/>
          </p:cNvGraphicFramePr>
          <p:nvPr>
            <p:extLst>
              <p:ext uri="{D42A27DB-BD31-4B8C-83A1-F6EECF244321}">
                <p14:modId xmlns:p14="http://schemas.microsoft.com/office/powerpoint/2010/main" val="2428399869"/>
              </p:ext>
            </p:extLst>
          </p:nvPr>
        </p:nvGraphicFramePr>
        <p:xfrm>
          <a:off x="1210235" y="3603811"/>
          <a:ext cx="10142801" cy="1097280"/>
        </p:xfrm>
        <a:graphic>
          <a:graphicData uri="http://schemas.openxmlformats.org/drawingml/2006/table">
            <a:tbl>
              <a:tblPr firstRow="1" bandRow="1">
                <a:tableStyleId>{5C22544A-7EE6-4342-B048-85BDC9FD1C3A}</a:tableStyleId>
              </a:tblPr>
              <a:tblGrid>
                <a:gridCol w="3396860">
                  <a:extLst>
                    <a:ext uri="{9D8B030D-6E8A-4147-A177-3AD203B41FA5}">
                      <a16:colId xmlns:a16="http://schemas.microsoft.com/office/drawing/2014/main" val="3785201205"/>
                    </a:ext>
                  </a:extLst>
                </a:gridCol>
                <a:gridCol w="6745941">
                  <a:extLst>
                    <a:ext uri="{9D8B030D-6E8A-4147-A177-3AD203B41FA5}">
                      <a16:colId xmlns:a16="http://schemas.microsoft.com/office/drawing/2014/main" val="684878757"/>
                    </a:ext>
                  </a:extLst>
                </a:gridCol>
              </a:tblGrid>
              <a:tr h="345631">
                <a:tc>
                  <a:txBody>
                    <a:bodyPr/>
                    <a:lstStyle/>
                    <a:p>
                      <a:pPr algn="ctr"/>
                      <a:r>
                        <a:rPr lang="en-US"/>
                        <a:t>ID</a:t>
                      </a:r>
                      <a:endParaRPr lang="en-US" dirty="0"/>
                    </a:p>
                  </a:txBody>
                  <a:tcPr/>
                </a:tc>
                <a:tc>
                  <a:txBody>
                    <a:bodyPr/>
                    <a:lstStyle/>
                    <a:p>
                      <a:pPr algn="ctr"/>
                      <a:r>
                        <a:rPr lang="en-US"/>
                        <a:t>TEXT</a:t>
                      </a:r>
                      <a:endParaRPr lang="en-US" dirty="0"/>
                    </a:p>
                  </a:txBody>
                  <a:tcPr/>
                </a:tc>
                <a:extLst>
                  <a:ext uri="{0D108BD9-81ED-4DB2-BD59-A6C34878D82A}">
                    <a16:rowId xmlns:a16="http://schemas.microsoft.com/office/drawing/2014/main" val="1195859607"/>
                  </a:ext>
                </a:extLst>
              </a:tr>
              <a:tr h="360338">
                <a:tc>
                  <a:txBody>
                    <a:bodyPr/>
                    <a:lstStyle/>
                    <a:p>
                      <a:pPr algn="ctr"/>
                      <a:r>
                        <a:rPr lang="en-US"/>
                        <a:t>0</a:t>
                      </a:r>
                    </a:p>
                  </a:txBody>
                  <a:tcPr/>
                </a:tc>
                <a:tc>
                  <a:txBody>
                    <a:bodyPr/>
                    <a:lstStyle/>
                    <a:p>
                      <a:pPr lvl="0" algn="ctr">
                        <a:buNone/>
                      </a:pPr>
                      <a:r>
                        <a:rPr lang="en-US" sz="1800" b="0" i="0" u="none" strike="noStrike" noProof="0">
                          <a:latin typeface="Arial"/>
                        </a:rPr>
                        <a:t>Cyclin-dependent kinases (CDKs) regulate a var...</a:t>
                      </a:r>
                      <a:endParaRPr lang="en-US"/>
                    </a:p>
                  </a:txBody>
                  <a:tcPr/>
                </a:tc>
                <a:extLst>
                  <a:ext uri="{0D108BD9-81ED-4DB2-BD59-A6C34878D82A}">
                    <a16:rowId xmlns:a16="http://schemas.microsoft.com/office/drawing/2014/main" val="2047620458"/>
                  </a:ext>
                </a:extLst>
              </a:tr>
              <a:tr h="360338">
                <a:tc>
                  <a:txBody>
                    <a:bodyPr/>
                    <a:lstStyle/>
                    <a:p>
                      <a:pPr lvl="0" algn="ctr">
                        <a:buNone/>
                      </a:pPr>
                      <a:r>
                        <a:rPr lang="en-US"/>
                        <a:t>1</a:t>
                      </a:r>
                      <a:endParaRPr lang="en-US" dirty="0"/>
                    </a:p>
                  </a:txBody>
                  <a:tcPr/>
                </a:tc>
                <a:tc>
                  <a:txBody>
                    <a:bodyPr/>
                    <a:lstStyle/>
                    <a:p>
                      <a:pPr lvl="0" algn="ctr">
                        <a:buNone/>
                      </a:pPr>
                      <a:r>
                        <a:rPr lang="en-US" sz="1800" b="0" i="0" u="none" strike="noStrike" noProof="0"/>
                        <a:t>Abstract Background Non-small cell lung canc...</a:t>
                      </a:r>
                      <a:endParaRPr lang="en-US"/>
                    </a:p>
                  </a:txBody>
                  <a:tcPr/>
                </a:tc>
                <a:extLst>
                  <a:ext uri="{0D108BD9-81ED-4DB2-BD59-A6C34878D82A}">
                    <a16:rowId xmlns:a16="http://schemas.microsoft.com/office/drawing/2014/main" val="1543317889"/>
                  </a:ext>
                </a:extLst>
              </a:tr>
            </a:tbl>
          </a:graphicData>
        </a:graphic>
      </p:graphicFrame>
      <p:sp>
        <p:nvSpPr>
          <p:cNvPr id="16" name="TextBox 15">
            <a:extLst>
              <a:ext uri="{FF2B5EF4-FFF2-40B4-BE49-F238E27FC236}">
                <a16:creationId xmlns:a16="http://schemas.microsoft.com/office/drawing/2014/main" id="{E79CF917-9827-4B89-AAE5-782DBAE5359B}"/>
              </a:ext>
            </a:extLst>
          </p:cNvPr>
          <p:cNvSpPr txBox="1"/>
          <p:nvPr/>
        </p:nvSpPr>
        <p:spPr>
          <a:xfrm>
            <a:off x="1425390" y="4912659"/>
            <a:ext cx="98342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Table 2. Examples from the dataset(</a:t>
            </a:r>
            <a:r>
              <a:rPr lang="en-US" dirty="0" err="1"/>
              <a:t>Training_text</a:t>
            </a:r>
            <a:r>
              <a:rPr lang="en-US" dirty="0"/>
              <a:t>) </a:t>
            </a:r>
            <a:r>
              <a:rPr lang="en-US" dirty="0">
                <a:cs typeface="Arial"/>
              </a:rPr>
              <a:t>​</a:t>
            </a:r>
          </a:p>
          <a:p>
            <a:r>
              <a:rPr lang="en-US" dirty="0">
                <a:cs typeface="Arial"/>
              </a:rPr>
              <a:t> NOTE : TEXT field is like a large paragraph. So, we have shown only some part of it above.</a:t>
            </a:r>
          </a:p>
        </p:txBody>
      </p:sp>
    </p:spTree>
    <p:extLst>
      <p:ext uri="{BB962C8B-B14F-4D97-AF65-F5344CB8AC3E}">
        <p14:creationId xmlns:p14="http://schemas.microsoft.com/office/powerpoint/2010/main" val="3510840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AF92-9A5C-43FD-B4B4-7BC18FDDF8ED}"/>
              </a:ext>
            </a:extLst>
          </p:cNvPr>
          <p:cNvSpPr>
            <a:spLocks noGrp="1"/>
          </p:cNvSpPr>
          <p:nvPr>
            <p:ph type="title"/>
          </p:nvPr>
        </p:nvSpPr>
        <p:spPr>
          <a:xfrm>
            <a:off x="2011173" y="503256"/>
            <a:ext cx="7958331" cy="1077229"/>
          </a:xfrm>
        </p:spPr>
        <p:txBody>
          <a:bodyPr/>
          <a:lstStyle/>
          <a:p>
            <a:pPr algn="ctr"/>
            <a:r>
              <a:rPr lang="en-US">
                <a:cs typeface="Arial" panose="020B0604020202020204"/>
              </a:rPr>
              <a:t>DATA PREPROCESSING</a:t>
            </a:r>
          </a:p>
        </p:txBody>
      </p:sp>
      <p:sp>
        <p:nvSpPr>
          <p:cNvPr id="4" name="TextBox 3">
            <a:extLst>
              <a:ext uri="{FF2B5EF4-FFF2-40B4-BE49-F238E27FC236}">
                <a16:creationId xmlns:a16="http://schemas.microsoft.com/office/drawing/2014/main" id="{63CCBF52-513F-49E3-8E9A-5F5E8FC8F145}"/>
              </a:ext>
            </a:extLst>
          </p:cNvPr>
          <p:cNvSpPr txBox="1"/>
          <p:nvPr/>
        </p:nvSpPr>
        <p:spPr>
          <a:xfrm>
            <a:off x="2008094" y="1407459"/>
            <a:ext cx="891091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We have used minimal amount of preprocessing steps on 'TEXT' data, replacing special characters and  multiple spaces with a single space and converting text to lower case. We have also removed </a:t>
            </a:r>
            <a:r>
              <a:rPr lang="en-US" dirty="0" err="1">
                <a:ea typeface="+mn-lt"/>
                <a:cs typeface="+mn-lt"/>
              </a:rPr>
              <a:t>stopwords</a:t>
            </a:r>
            <a:r>
              <a:rPr lang="en-US" dirty="0">
                <a:ea typeface="+mn-lt"/>
                <a:cs typeface="+mn-lt"/>
              </a:rPr>
              <a:t> from the text. After merging files '</a:t>
            </a:r>
            <a:r>
              <a:rPr lang="en-US" dirty="0" err="1">
                <a:ea typeface="+mn-lt"/>
                <a:cs typeface="+mn-lt"/>
              </a:rPr>
              <a:t>Training_variants</a:t>
            </a:r>
            <a:r>
              <a:rPr lang="en-US" dirty="0">
                <a:ea typeface="+mn-lt"/>
                <a:cs typeface="+mn-lt"/>
              </a:rPr>
              <a:t>' and '</a:t>
            </a:r>
            <a:r>
              <a:rPr lang="en-US" dirty="0" err="1">
                <a:ea typeface="+mn-lt"/>
                <a:cs typeface="+mn-lt"/>
              </a:rPr>
              <a:t>Training_text</a:t>
            </a:r>
            <a:r>
              <a:rPr lang="en-US" dirty="0">
                <a:ea typeface="+mn-lt"/>
                <a:cs typeface="+mn-lt"/>
              </a:rPr>
              <a:t>', many rows had 'NAN' in the 'TEXT' column. To remove 'NAN', we have performed imputations. We have replaced 'NAN' with the string formed by appending 'Variation' column value to the 'Gene' value of the corresponding row.''</a:t>
            </a:r>
            <a:endParaRPr lang="en-US" dirty="0">
              <a:cs typeface="Arial"/>
            </a:endParaRPr>
          </a:p>
        </p:txBody>
      </p:sp>
      <p:sp>
        <p:nvSpPr>
          <p:cNvPr id="5" name="TextBox 4">
            <a:extLst>
              <a:ext uri="{FF2B5EF4-FFF2-40B4-BE49-F238E27FC236}">
                <a16:creationId xmlns:a16="http://schemas.microsoft.com/office/drawing/2014/main" id="{98031776-207D-4E57-ADEB-0403EE8B32A2}"/>
              </a:ext>
            </a:extLst>
          </p:cNvPr>
          <p:cNvSpPr txBox="1"/>
          <p:nvPr/>
        </p:nvSpPr>
        <p:spPr>
          <a:xfrm>
            <a:off x="3845299" y="4266639"/>
            <a:ext cx="52264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Choosing input embeddings</a:t>
            </a:r>
          </a:p>
          <a:p>
            <a:endParaRPr lang="en-US" sz="2400" b="1">
              <a:cs typeface="Arial"/>
            </a:endParaRPr>
          </a:p>
          <a:p>
            <a:endParaRPr lang="en-US" sz="2400" b="1">
              <a:cs typeface="Arial"/>
            </a:endParaRPr>
          </a:p>
        </p:txBody>
      </p:sp>
      <p:sp>
        <p:nvSpPr>
          <p:cNvPr id="6" name="TextBox 5">
            <a:extLst>
              <a:ext uri="{FF2B5EF4-FFF2-40B4-BE49-F238E27FC236}">
                <a16:creationId xmlns:a16="http://schemas.microsoft.com/office/drawing/2014/main" id="{53883064-49EB-46FE-A9C7-BE99EDA91C15}"/>
              </a:ext>
            </a:extLst>
          </p:cNvPr>
          <p:cNvSpPr txBox="1"/>
          <p:nvPr/>
        </p:nvSpPr>
        <p:spPr>
          <a:xfrm>
            <a:off x="1908361" y="4965326"/>
            <a:ext cx="891091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We have used different embeddings to represent 'TEXT' data – </a:t>
            </a:r>
            <a:endParaRPr lang="en-US">
              <a:cs typeface="Arial"/>
            </a:endParaRPr>
          </a:p>
          <a:p>
            <a:r>
              <a:rPr lang="en-US">
                <a:cs typeface="Arial"/>
              </a:rPr>
              <a:t>1)One-hot Encoding </a:t>
            </a:r>
          </a:p>
          <a:p>
            <a:r>
              <a:rPr lang="en-US">
                <a:cs typeface="Arial"/>
              </a:rPr>
              <a:t>2)TF – IDF</a:t>
            </a:r>
            <a:endParaRPr lang="en-US"/>
          </a:p>
          <a:p>
            <a:r>
              <a:rPr lang="en-US">
                <a:cs typeface="Arial"/>
              </a:rPr>
              <a:t>3)Response Coding</a:t>
            </a:r>
          </a:p>
          <a:p>
            <a:r>
              <a:rPr lang="en-US">
                <a:cs typeface="Arial"/>
              </a:rPr>
              <a:t>4)Word2Vec</a:t>
            </a:r>
            <a:endParaRPr lang="en-US" dirty="0">
              <a:cs typeface="Arial"/>
            </a:endParaRPr>
          </a:p>
        </p:txBody>
      </p:sp>
    </p:spTree>
    <p:extLst>
      <p:ext uri="{BB962C8B-B14F-4D97-AF65-F5344CB8AC3E}">
        <p14:creationId xmlns:p14="http://schemas.microsoft.com/office/powerpoint/2010/main" val="165879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4173-6BC4-4C8C-AD70-BD3BF66B2020}"/>
              </a:ext>
            </a:extLst>
          </p:cNvPr>
          <p:cNvSpPr>
            <a:spLocks noGrp="1"/>
          </p:cNvSpPr>
          <p:nvPr>
            <p:ph type="title"/>
          </p:nvPr>
        </p:nvSpPr>
        <p:spPr/>
        <p:txBody>
          <a:bodyPr/>
          <a:lstStyle/>
          <a:p>
            <a:pPr algn="ctr"/>
            <a:r>
              <a:rPr lang="en-US">
                <a:cs typeface="Arial"/>
              </a:rPr>
              <a:t>Response Coding</a:t>
            </a:r>
          </a:p>
        </p:txBody>
      </p:sp>
      <p:sp>
        <p:nvSpPr>
          <p:cNvPr id="3" name="Content Placeholder 2">
            <a:extLst>
              <a:ext uri="{FF2B5EF4-FFF2-40B4-BE49-F238E27FC236}">
                <a16:creationId xmlns:a16="http://schemas.microsoft.com/office/drawing/2014/main" id="{A3F7BADD-2CB5-4B96-8DF6-A8485F3D8B54}"/>
              </a:ext>
            </a:extLst>
          </p:cNvPr>
          <p:cNvSpPr>
            <a:spLocks noGrp="1"/>
          </p:cNvSpPr>
          <p:nvPr>
            <p:ph idx="1"/>
          </p:nvPr>
        </p:nvSpPr>
        <p:spPr/>
        <p:txBody>
          <a:bodyPr/>
          <a:lstStyle/>
          <a:p>
            <a:pPr marL="344170" indent="-344170"/>
            <a:r>
              <a:rPr lang="en-US">
                <a:cs typeface="Arial"/>
              </a:rPr>
              <a:t>Here, we represent each word by a vector v of length 9 since there are 9 classes in the 'CLASS' column.</a:t>
            </a:r>
            <a:endParaRPr lang="en-US"/>
          </a:p>
          <a:p>
            <a:pPr marL="344170" indent="-344170"/>
            <a:r>
              <a:rPr lang="en-US">
                <a:cs typeface="Arial"/>
              </a:rPr>
              <a:t>V[i] = (number of times that word appears in 'TEXT' whenever output class = i) / (number of times that word appears in the 'TEXT' column in the whole dataset</a:t>
            </a:r>
            <a:r>
              <a:rPr lang="en-US" dirty="0">
                <a:cs typeface="Arial"/>
              </a:rPr>
              <a:t>)</a:t>
            </a:r>
            <a:endParaRPr lang="en-US">
              <a:cs typeface="Arial"/>
            </a:endParaRPr>
          </a:p>
        </p:txBody>
      </p:sp>
    </p:spTree>
    <p:extLst>
      <p:ext uri="{BB962C8B-B14F-4D97-AF65-F5344CB8AC3E}">
        <p14:creationId xmlns:p14="http://schemas.microsoft.com/office/powerpoint/2010/main" val="364921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9F38-4A53-4060-97EF-C18D8AB7E691}"/>
              </a:ext>
            </a:extLst>
          </p:cNvPr>
          <p:cNvSpPr>
            <a:spLocks noGrp="1"/>
          </p:cNvSpPr>
          <p:nvPr>
            <p:ph type="title"/>
          </p:nvPr>
        </p:nvSpPr>
        <p:spPr>
          <a:xfrm>
            <a:off x="2324937" y="1233"/>
            <a:ext cx="7958331" cy="1077229"/>
          </a:xfrm>
        </p:spPr>
        <p:txBody>
          <a:bodyPr/>
          <a:lstStyle/>
          <a:p>
            <a:pPr algn="ctr"/>
            <a:r>
              <a:rPr lang="en-US">
                <a:cs typeface="Arial" panose="020B0604020202020204"/>
              </a:rPr>
              <a:t>MODEL USED </a:t>
            </a:r>
          </a:p>
        </p:txBody>
      </p:sp>
      <p:sp>
        <p:nvSpPr>
          <p:cNvPr id="4" name="TextBox 3">
            <a:extLst>
              <a:ext uri="{FF2B5EF4-FFF2-40B4-BE49-F238E27FC236}">
                <a16:creationId xmlns:a16="http://schemas.microsoft.com/office/drawing/2014/main" id="{3EB39785-3BBA-41BD-85AB-289F6ED01509}"/>
              </a:ext>
            </a:extLst>
          </p:cNvPr>
          <p:cNvSpPr txBox="1"/>
          <p:nvPr/>
        </p:nvSpPr>
        <p:spPr>
          <a:xfrm>
            <a:off x="995085" y="959223"/>
            <a:ext cx="928743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We have tried 14 models(5 ML Classifiers + 1 Ensemble Classifier, with different types of embeddings ) :</a:t>
            </a:r>
          </a:p>
          <a:p>
            <a:pPr marL="342900" indent="-342900">
              <a:buAutoNum type="arabicPeriod"/>
            </a:pPr>
            <a:r>
              <a:rPr lang="en-US" dirty="0" err="1">
                <a:cs typeface="Arial"/>
              </a:rPr>
              <a:t>Onehot</a:t>
            </a:r>
            <a:r>
              <a:rPr lang="en-US" dirty="0">
                <a:cs typeface="Arial"/>
              </a:rPr>
              <a:t> + SGD Classifier(Logistic Regression) with </a:t>
            </a:r>
            <a:r>
              <a:rPr lang="en-US" dirty="0" err="1">
                <a:cs typeface="Arial"/>
              </a:rPr>
              <a:t>class_weight</a:t>
            </a:r>
            <a:r>
              <a:rPr lang="en-US" dirty="0">
                <a:cs typeface="Arial"/>
              </a:rPr>
              <a:t> = 'balanced'</a:t>
            </a:r>
          </a:p>
          <a:p>
            <a:pPr marL="342900" indent="-342900">
              <a:buAutoNum type="arabicPeriod"/>
            </a:pPr>
            <a:r>
              <a:rPr lang="en-US" dirty="0">
                <a:cs typeface="Arial"/>
              </a:rPr>
              <a:t>TF-IDF + SGD Classifier(LR) with </a:t>
            </a:r>
            <a:r>
              <a:rPr lang="en-US" dirty="0" err="1">
                <a:cs typeface="Arial"/>
              </a:rPr>
              <a:t>class_weight</a:t>
            </a:r>
            <a:r>
              <a:rPr lang="en-US" dirty="0">
                <a:cs typeface="Arial"/>
              </a:rPr>
              <a:t> = 'balanced'</a:t>
            </a:r>
          </a:p>
          <a:p>
            <a:r>
              <a:rPr lang="en-US" dirty="0">
                <a:cs typeface="Arial"/>
              </a:rPr>
              <a:t>3.  </a:t>
            </a:r>
            <a:r>
              <a:rPr lang="en-US" dirty="0">
                <a:ea typeface="+mn-lt"/>
                <a:cs typeface="+mn-lt"/>
              </a:rPr>
              <a:t> </a:t>
            </a:r>
            <a:r>
              <a:rPr lang="en-US" dirty="0" err="1">
                <a:ea typeface="+mn-lt"/>
                <a:cs typeface="+mn-lt"/>
              </a:rPr>
              <a:t>Onehot</a:t>
            </a:r>
            <a:r>
              <a:rPr lang="en-US" dirty="0">
                <a:ea typeface="+mn-lt"/>
                <a:cs typeface="+mn-lt"/>
              </a:rPr>
              <a:t> + SGD Classifier(Logistic Regression) with </a:t>
            </a:r>
            <a:r>
              <a:rPr lang="en-US" dirty="0" err="1">
                <a:ea typeface="+mn-lt"/>
                <a:cs typeface="+mn-lt"/>
              </a:rPr>
              <a:t>class_weight</a:t>
            </a:r>
            <a:r>
              <a:rPr lang="en-US" dirty="0">
                <a:ea typeface="+mn-lt"/>
                <a:cs typeface="+mn-lt"/>
              </a:rPr>
              <a:t> = 'None'(default)</a:t>
            </a:r>
          </a:p>
          <a:p>
            <a:r>
              <a:rPr lang="en-US" dirty="0">
                <a:cs typeface="Arial"/>
              </a:rPr>
              <a:t>4.   </a:t>
            </a:r>
            <a:r>
              <a:rPr lang="en-US" dirty="0">
                <a:ea typeface="+mn-lt"/>
                <a:cs typeface="+mn-lt"/>
              </a:rPr>
              <a:t>TF-IDF + SGD Classifier(LR) with </a:t>
            </a:r>
            <a:r>
              <a:rPr lang="en-US" dirty="0" err="1">
                <a:ea typeface="+mn-lt"/>
                <a:cs typeface="+mn-lt"/>
              </a:rPr>
              <a:t>class_weight</a:t>
            </a:r>
            <a:r>
              <a:rPr lang="en-US" dirty="0">
                <a:ea typeface="+mn-lt"/>
                <a:cs typeface="+mn-lt"/>
              </a:rPr>
              <a:t> = 'None'</a:t>
            </a:r>
          </a:p>
          <a:p>
            <a:r>
              <a:rPr lang="en-US" dirty="0">
                <a:cs typeface="Arial"/>
              </a:rPr>
              <a:t>5.   </a:t>
            </a:r>
            <a:r>
              <a:rPr lang="en-US" dirty="0" err="1">
                <a:cs typeface="Arial"/>
              </a:rPr>
              <a:t>Onehot</a:t>
            </a:r>
            <a:r>
              <a:rPr lang="en-US" dirty="0">
                <a:cs typeface="Arial"/>
              </a:rPr>
              <a:t> + Linear SVM </a:t>
            </a:r>
          </a:p>
          <a:p>
            <a:r>
              <a:rPr lang="en-US" dirty="0">
                <a:cs typeface="Arial"/>
              </a:rPr>
              <a:t>6.   TF-IDF + Linear SVM</a:t>
            </a:r>
          </a:p>
          <a:p>
            <a:r>
              <a:rPr lang="en-US" dirty="0">
                <a:cs typeface="Arial"/>
              </a:rPr>
              <a:t>7.   </a:t>
            </a:r>
            <a:r>
              <a:rPr lang="en-US" dirty="0" err="1">
                <a:cs typeface="Arial"/>
              </a:rPr>
              <a:t>Onehot</a:t>
            </a:r>
            <a:r>
              <a:rPr lang="en-US" dirty="0">
                <a:cs typeface="Arial"/>
              </a:rPr>
              <a:t> + Random Forest</a:t>
            </a:r>
          </a:p>
          <a:p>
            <a:r>
              <a:rPr lang="en-US" dirty="0">
                <a:cs typeface="Arial"/>
              </a:rPr>
              <a:t>8.   TF-IDF + Random Forest</a:t>
            </a:r>
          </a:p>
          <a:p>
            <a:r>
              <a:rPr lang="en-US" dirty="0">
                <a:cs typeface="Arial"/>
              </a:rPr>
              <a:t>9.   Response Coding + Random Forest</a:t>
            </a:r>
          </a:p>
          <a:p>
            <a:r>
              <a:rPr lang="en-US" dirty="0">
                <a:cs typeface="Arial"/>
              </a:rPr>
              <a:t>10. Word2Vec + Random Forest</a:t>
            </a:r>
          </a:p>
          <a:p>
            <a:r>
              <a:rPr lang="en-US" b="1" dirty="0">
                <a:cs typeface="Arial"/>
              </a:rPr>
              <a:t>11.</a:t>
            </a:r>
            <a:r>
              <a:rPr lang="en-US" dirty="0">
                <a:cs typeface="Arial"/>
              </a:rPr>
              <a:t> </a:t>
            </a:r>
            <a:r>
              <a:rPr lang="en-US" b="1" i="1" dirty="0">
                <a:cs typeface="Arial"/>
              </a:rPr>
              <a:t>Response Coding + K-Nearest Neighbors</a:t>
            </a:r>
          </a:p>
          <a:p>
            <a:r>
              <a:rPr lang="en-US" dirty="0">
                <a:cs typeface="Arial"/>
              </a:rPr>
              <a:t>12. </a:t>
            </a:r>
            <a:r>
              <a:rPr lang="en-US" dirty="0" err="1">
                <a:cs typeface="Arial"/>
              </a:rPr>
              <a:t>Onehot</a:t>
            </a:r>
            <a:r>
              <a:rPr lang="en-US" dirty="0">
                <a:cs typeface="Arial"/>
              </a:rPr>
              <a:t> + Naive Bayes</a:t>
            </a:r>
          </a:p>
          <a:p>
            <a:r>
              <a:rPr lang="en-US" dirty="0">
                <a:cs typeface="Arial"/>
              </a:rPr>
              <a:t>13. TF-IDF + Naïve Bayes</a:t>
            </a:r>
          </a:p>
          <a:p>
            <a:r>
              <a:rPr lang="en-US" dirty="0">
                <a:cs typeface="Arial"/>
              </a:rPr>
              <a:t>14. Maximum Voting Classifier</a:t>
            </a:r>
          </a:p>
        </p:txBody>
      </p:sp>
      <p:sp>
        <p:nvSpPr>
          <p:cNvPr id="5" name="TextBox 4">
            <a:extLst>
              <a:ext uri="{FF2B5EF4-FFF2-40B4-BE49-F238E27FC236}">
                <a16:creationId xmlns:a16="http://schemas.microsoft.com/office/drawing/2014/main" id="{A906BE55-BA51-405F-8FAC-8D2190D5414C}"/>
              </a:ext>
            </a:extLst>
          </p:cNvPr>
          <p:cNvSpPr txBox="1"/>
          <p:nvPr/>
        </p:nvSpPr>
        <p:spPr>
          <a:xfrm>
            <a:off x="994522" y="6131297"/>
            <a:ext cx="103542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Out of these 14 models, overall, 11th model(Response Coding + K-Nearest Neighbors) gave the best log loss of 1.107. 2nd model also gave good log loss of 1.113.</a:t>
            </a:r>
            <a:endParaRPr lang="en-US" dirty="0"/>
          </a:p>
          <a:p>
            <a:endParaRPr lang="en-US" dirty="0">
              <a:cs typeface="Arial"/>
            </a:endParaRPr>
          </a:p>
        </p:txBody>
      </p:sp>
      <p:sp>
        <p:nvSpPr>
          <p:cNvPr id="3" name="TextBox 2">
            <a:extLst>
              <a:ext uri="{FF2B5EF4-FFF2-40B4-BE49-F238E27FC236}">
                <a16:creationId xmlns:a16="http://schemas.microsoft.com/office/drawing/2014/main" id="{6D538657-B601-4F35-A8B3-2F094F230079}"/>
              </a:ext>
            </a:extLst>
          </p:cNvPr>
          <p:cNvSpPr txBox="1"/>
          <p:nvPr/>
        </p:nvSpPr>
        <p:spPr>
          <a:xfrm>
            <a:off x="1075765" y="5531224"/>
            <a:ext cx="4267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Evaluation Metric : Log loss</a:t>
            </a:r>
            <a:endParaRPr lang="en-US" dirty="0">
              <a:cs typeface="Arial"/>
            </a:endParaRPr>
          </a:p>
        </p:txBody>
      </p:sp>
    </p:spTree>
    <p:extLst>
      <p:ext uri="{BB962C8B-B14F-4D97-AF65-F5344CB8AC3E}">
        <p14:creationId xmlns:p14="http://schemas.microsoft.com/office/powerpoint/2010/main" val="299508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B8E8-332D-48C8-880B-3D398C913BFB}"/>
              </a:ext>
            </a:extLst>
          </p:cNvPr>
          <p:cNvSpPr>
            <a:spLocks noGrp="1"/>
          </p:cNvSpPr>
          <p:nvPr>
            <p:ph type="title"/>
          </p:nvPr>
        </p:nvSpPr>
        <p:spPr>
          <a:xfrm>
            <a:off x="2190467" y="772197"/>
            <a:ext cx="7958331" cy="1077229"/>
          </a:xfrm>
        </p:spPr>
        <p:txBody>
          <a:bodyPr/>
          <a:lstStyle/>
          <a:p>
            <a:pPr algn="ctr"/>
            <a:r>
              <a:rPr lang="en-US">
                <a:cs typeface="Arial" panose="020B0604020202020204"/>
              </a:rPr>
              <a:t>RESULTS</a:t>
            </a:r>
          </a:p>
        </p:txBody>
      </p:sp>
      <p:sp>
        <p:nvSpPr>
          <p:cNvPr id="3" name="TextBox 2">
            <a:extLst>
              <a:ext uri="{FF2B5EF4-FFF2-40B4-BE49-F238E27FC236}">
                <a16:creationId xmlns:a16="http://schemas.microsoft.com/office/drawing/2014/main" id="{6C7B3FD4-D7C8-4567-A3EB-28A46C73C7BC}"/>
              </a:ext>
            </a:extLst>
          </p:cNvPr>
          <p:cNvSpPr txBox="1"/>
          <p:nvPr/>
        </p:nvSpPr>
        <p:spPr>
          <a:xfrm>
            <a:off x="53787" y="6212542"/>
            <a:ext cx="97804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Table 2. Comparison of Log loss values of different models</a:t>
            </a:r>
          </a:p>
          <a:p>
            <a:endParaRPr lang="en-US" dirty="0">
              <a:cs typeface="Arial"/>
            </a:endParaRPr>
          </a:p>
        </p:txBody>
      </p:sp>
      <p:graphicFrame>
        <p:nvGraphicFramePr>
          <p:cNvPr id="6" name="Table 6">
            <a:extLst>
              <a:ext uri="{FF2B5EF4-FFF2-40B4-BE49-F238E27FC236}">
                <a16:creationId xmlns:a16="http://schemas.microsoft.com/office/drawing/2014/main" id="{7D12839D-51D1-4AD1-8349-AF7F154DD545}"/>
              </a:ext>
            </a:extLst>
          </p:cNvPr>
          <p:cNvGraphicFramePr>
            <a:graphicFrameLocks noGrp="1"/>
          </p:cNvGraphicFramePr>
          <p:nvPr>
            <p:extLst>
              <p:ext uri="{D42A27DB-BD31-4B8C-83A1-F6EECF244321}">
                <p14:modId xmlns:p14="http://schemas.microsoft.com/office/powerpoint/2010/main" val="1508758995"/>
              </p:ext>
            </p:extLst>
          </p:nvPr>
        </p:nvGraphicFramePr>
        <p:xfrm>
          <a:off x="295835" y="125505"/>
          <a:ext cx="11589323" cy="5870360"/>
        </p:xfrm>
        <a:graphic>
          <a:graphicData uri="http://schemas.openxmlformats.org/drawingml/2006/table">
            <a:tbl>
              <a:tblPr firstRow="1" bandRow="1">
                <a:tableStyleId>{5C22544A-7EE6-4342-B048-85BDC9FD1C3A}</a:tableStyleId>
              </a:tblPr>
              <a:tblGrid>
                <a:gridCol w="10320618">
                  <a:extLst>
                    <a:ext uri="{9D8B030D-6E8A-4147-A177-3AD203B41FA5}">
                      <a16:colId xmlns:a16="http://schemas.microsoft.com/office/drawing/2014/main" val="58083641"/>
                    </a:ext>
                  </a:extLst>
                </a:gridCol>
                <a:gridCol w="1268705">
                  <a:extLst>
                    <a:ext uri="{9D8B030D-6E8A-4147-A177-3AD203B41FA5}">
                      <a16:colId xmlns:a16="http://schemas.microsoft.com/office/drawing/2014/main" val="3092139308"/>
                    </a:ext>
                  </a:extLst>
                </a:gridCol>
              </a:tblGrid>
              <a:tr h="475400">
                <a:tc>
                  <a:txBody>
                    <a:bodyPr/>
                    <a:lstStyle/>
                    <a:p>
                      <a:pPr algn="ctr"/>
                      <a:r>
                        <a:rPr lang="en-US" dirty="0"/>
                        <a:t>Model</a:t>
                      </a:r>
                    </a:p>
                  </a:txBody>
                  <a:tcPr/>
                </a:tc>
                <a:tc>
                  <a:txBody>
                    <a:bodyPr/>
                    <a:lstStyle/>
                    <a:p>
                      <a:pPr algn="ctr"/>
                      <a:r>
                        <a:rPr lang="en-US" dirty="0"/>
                        <a:t>Test-log loss</a:t>
                      </a:r>
                    </a:p>
                  </a:txBody>
                  <a:tcPr/>
                </a:tc>
                <a:extLst>
                  <a:ext uri="{0D108BD9-81ED-4DB2-BD59-A6C34878D82A}">
                    <a16:rowId xmlns:a16="http://schemas.microsoft.com/office/drawing/2014/main" val="2890257331"/>
                  </a:ext>
                </a:extLst>
              </a:tr>
              <a:tr h="271657">
                <a:tc>
                  <a:txBody>
                    <a:bodyPr/>
                    <a:lstStyle/>
                    <a:p>
                      <a:pPr algn="l"/>
                      <a:r>
                        <a:rPr lang="en-US" dirty="0"/>
                        <a:t>1. </a:t>
                      </a:r>
                      <a:r>
                        <a:rPr lang="en-US" sz="1800" b="0" i="0" u="none" strike="noStrike" noProof="0" dirty="0" err="1">
                          <a:latin typeface="Arial"/>
                        </a:rPr>
                        <a:t>Onehot</a:t>
                      </a:r>
                      <a:r>
                        <a:rPr lang="en-US" sz="1800" b="0" i="0" u="none" strike="noStrike" noProof="0" dirty="0">
                          <a:latin typeface="Arial"/>
                        </a:rPr>
                        <a:t> + SGD Classifier(Logistic Regression) with </a:t>
                      </a:r>
                      <a:r>
                        <a:rPr lang="en-US" sz="1800" b="0" i="0" u="none" strike="noStrike" noProof="0" dirty="0" err="1">
                          <a:latin typeface="Arial"/>
                        </a:rPr>
                        <a:t>class_weight</a:t>
                      </a:r>
                      <a:r>
                        <a:rPr lang="en-US" sz="1800" b="0" i="0" u="none" strike="noStrike" noProof="0" dirty="0">
                          <a:latin typeface="Arial"/>
                        </a:rPr>
                        <a:t> = 'balanced'</a:t>
                      </a:r>
                    </a:p>
                  </a:txBody>
                  <a:tcPr/>
                </a:tc>
                <a:tc>
                  <a:txBody>
                    <a:bodyPr/>
                    <a:lstStyle/>
                    <a:p>
                      <a:pPr algn="ctr"/>
                      <a:r>
                        <a:rPr lang="en-US" dirty="0"/>
                        <a:t>1.124</a:t>
                      </a:r>
                    </a:p>
                  </a:txBody>
                  <a:tcPr/>
                </a:tc>
                <a:extLst>
                  <a:ext uri="{0D108BD9-81ED-4DB2-BD59-A6C34878D82A}">
                    <a16:rowId xmlns:a16="http://schemas.microsoft.com/office/drawing/2014/main" val="1784734294"/>
                  </a:ext>
                </a:extLst>
              </a:tr>
              <a:tr h="271657">
                <a:tc>
                  <a:txBody>
                    <a:bodyPr/>
                    <a:lstStyle/>
                    <a:p>
                      <a:pPr algn="l"/>
                      <a:r>
                        <a:rPr lang="en-US" dirty="0"/>
                        <a:t>2. </a:t>
                      </a:r>
                      <a:r>
                        <a:rPr lang="en-US" sz="1800" b="0" i="0" u="none" strike="noStrike" noProof="0" dirty="0">
                          <a:latin typeface="Arial"/>
                        </a:rPr>
                        <a:t>TF-IDF + SGD Classifier(LR) with </a:t>
                      </a:r>
                      <a:r>
                        <a:rPr lang="en-US" sz="1800" b="0" i="0" u="none" strike="noStrike" noProof="0" dirty="0" err="1">
                          <a:latin typeface="Arial"/>
                        </a:rPr>
                        <a:t>class_weight</a:t>
                      </a:r>
                      <a:r>
                        <a:rPr lang="en-US" sz="1800" b="0" i="0" u="none" strike="noStrike" noProof="0" dirty="0">
                          <a:latin typeface="Arial"/>
                        </a:rPr>
                        <a:t> = 'balanced'</a:t>
                      </a:r>
                    </a:p>
                  </a:txBody>
                  <a:tcPr/>
                </a:tc>
                <a:tc>
                  <a:txBody>
                    <a:bodyPr/>
                    <a:lstStyle/>
                    <a:p>
                      <a:pPr algn="ctr"/>
                      <a:r>
                        <a:rPr lang="en-US" dirty="0"/>
                        <a:t>1.113</a:t>
                      </a:r>
                    </a:p>
                  </a:txBody>
                  <a:tcPr/>
                </a:tc>
                <a:extLst>
                  <a:ext uri="{0D108BD9-81ED-4DB2-BD59-A6C34878D82A}">
                    <a16:rowId xmlns:a16="http://schemas.microsoft.com/office/drawing/2014/main" val="789926550"/>
                  </a:ext>
                </a:extLst>
              </a:tr>
              <a:tr h="271657">
                <a:tc>
                  <a:txBody>
                    <a:bodyPr/>
                    <a:lstStyle/>
                    <a:p>
                      <a:pPr marL="0" marR="0" indent="0" algn="l">
                        <a:lnSpc>
                          <a:spcPct val="100000"/>
                        </a:lnSpc>
                        <a:spcBef>
                          <a:spcPts val="0"/>
                        </a:spcBef>
                        <a:spcAft>
                          <a:spcPts val="0"/>
                        </a:spcAft>
                      </a:pPr>
                      <a:r>
                        <a:rPr lang="en-US" dirty="0"/>
                        <a:t>3. </a:t>
                      </a:r>
                      <a:r>
                        <a:rPr lang="en-US" sz="1800" b="0" i="0" u="none" strike="noStrike" noProof="0" dirty="0" err="1">
                          <a:latin typeface="Arial"/>
                        </a:rPr>
                        <a:t>Onehot</a:t>
                      </a:r>
                      <a:r>
                        <a:rPr lang="en-US" sz="1800" b="0" i="0" u="none" strike="noStrike" noProof="0" dirty="0">
                          <a:latin typeface="Arial"/>
                        </a:rPr>
                        <a:t> + SGD Classifier(Logistic Regression) with </a:t>
                      </a:r>
                      <a:r>
                        <a:rPr lang="en-US" sz="1800" b="0" i="0" u="none" strike="noStrike" noProof="0" dirty="0" err="1">
                          <a:latin typeface="Arial"/>
                        </a:rPr>
                        <a:t>class_weight</a:t>
                      </a:r>
                      <a:r>
                        <a:rPr lang="en-US" sz="1800" b="0" i="0" u="none" strike="noStrike" noProof="0" dirty="0">
                          <a:latin typeface="Arial"/>
                        </a:rPr>
                        <a:t> = 'None'(default)</a:t>
                      </a:r>
                    </a:p>
                  </a:txBody>
                  <a:tcPr/>
                </a:tc>
                <a:tc>
                  <a:txBody>
                    <a:bodyPr/>
                    <a:lstStyle/>
                    <a:p>
                      <a:pPr algn="ctr"/>
                      <a:r>
                        <a:rPr lang="en-US" dirty="0"/>
                        <a:t>1.115</a:t>
                      </a:r>
                    </a:p>
                  </a:txBody>
                  <a:tcPr/>
                </a:tc>
                <a:extLst>
                  <a:ext uri="{0D108BD9-81ED-4DB2-BD59-A6C34878D82A}">
                    <a16:rowId xmlns:a16="http://schemas.microsoft.com/office/drawing/2014/main" val="664773655"/>
                  </a:ext>
                </a:extLst>
              </a:tr>
              <a:tr h="271657">
                <a:tc>
                  <a:txBody>
                    <a:bodyPr/>
                    <a:lstStyle/>
                    <a:p>
                      <a:pPr marL="0" marR="0" lvl="0" indent="0" algn="l">
                        <a:lnSpc>
                          <a:spcPct val="100000"/>
                        </a:lnSpc>
                        <a:spcBef>
                          <a:spcPts val="0"/>
                        </a:spcBef>
                        <a:spcAft>
                          <a:spcPts val="0"/>
                        </a:spcAft>
                        <a:buNone/>
                      </a:pPr>
                      <a:r>
                        <a:rPr lang="en-US" sz="1800" b="0" i="0" u="none" strike="noStrike" noProof="0" dirty="0">
                          <a:latin typeface="Arial"/>
                        </a:rPr>
                        <a:t>4.   TF-IDF + SGD Classifier(LR) with </a:t>
                      </a:r>
                      <a:r>
                        <a:rPr lang="en-US" sz="1800" b="0" i="0" u="none" strike="noStrike" noProof="0" dirty="0" err="1">
                          <a:latin typeface="Arial"/>
                        </a:rPr>
                        <a:t>class_weight</a:t>
                      </a:r>
                      <a:r>
                        <a:rPr lang="en-US" sz="1800" b="0" i="0" u="none" strike="noStrike" noProof="0" dirty="0">
                          <a:latin typeface="Arial"/>
                        </a:rPr>
                        <a:t> = 'None'</a:t>
                      </a:r>
                    </a:p>
                  </a:txBody>
                  <a:tcPr/>
                </a:tc>
                <a:tc>
                  <a:txBody>
                    <a:bodyPr/>
                    <a:lstStyle/>
                    <a:p>
                      <a:pPr algn="ctr"/>
                      <a:r>
                        <a:rPr lang="en-US" dirty="0"/>
                        <a:t>1.148</a:t>
                      </a:r>
                    </a:p>
                  </a:txBody>
                  <a:tcPr/>
                </a:tc>
                <a:extLst>
                  <a:ext uri="{0D108BD9-81ED-4DB2-BD59-A6C34878D82A}">
                    <a16:rowId xmlns:a16="http://schemas.microsoft.com/office/drawing/2014/main" val="999138550"/>
                  </a:ext>
                </a:extLst>
              </a:tr>
              <a:tr h="271657">
                <a:tc>
                  <a:txBody>
                    <a:bodyPr/>
                    <a:lstStyle/>
                    <a:p>
                      <a:pPr marL="0" marR="0" lvl="0" indent="0" algn="l">
                        <a:lnSpc>
                          <a:spcPct val="100000"/>
                        </a:lnSpc>
                        <a:spcBef>
                          <a:spcPts val="0"/>
                        </a:spcBef>
                        <a:spcAft>
                          <a:spcPts val="0"/>
                        </a:spcAft>
                        <a:buNone/>
                      </a:pPr>
                      <a:r>
                        <a:rPr lang="en-US" sz="1800" b="0" i="0" u="none" strike="noStrike" noProof="0" dirty="0">
                          <a:latin typeface="Arial"/>
                        </a:rPr>
                        <a:t>5.   </a:t>
                      </a:r>
                      <a:r>
                        <a:rPr lang="en-US" sz="1800" b="0" i="0" u="none" strike="noStrike" noProof="0" dirty="0" err="1">
                          <a:latin typeface="Arial"/>
                        </a:rPr>
                        <a:t>Onehot</a:t>
                      </a:r>
                      <a:r>
                        <a:rPr lang="en-US" sz="1800" b="0" i="0" u="none" strike="noStrike" noProof="0" dirty="0">
                          <a:latin typeface="Arial"/>
                        </a:rPr>
                        <a:t> + Linear SVM </a:t>
                      </a:r>
                    </a:p>
                  </a:txBody>
                  <a:tcPr/>
                </a:tc>
                <a:tc>
                  <a:txBody>
                    <a:bodyPr/>
                    <a:lstStyle/>
                    <a:p>
                      <a:pPr algn="ctr"/>
                      <a:r>
                        <a:rPr lang="en-US" dirty="0"/>
                        <a:t>1.297</a:t>
                      </a:r>
                    </a:p>
                  </a:txBody>
                  <a:tcPr/>
                </a:tc>
                <a:extLst>
                  <a:ext uri="{0D108BD9-81ED-4DB2-BD59-A6C34878D82A}">
                    <a16:rowId xmlns:a16="http://schemas.microsoft.com/office/drawing/2014/main" val="256888010"/>
                  </a:ext>
                </a:extLst>
              </a:tr>
              <a:tr h="271657">
                <a:tc>
                  <a:txBody>
                    <a:bodyPr/>
                    <a:lstStyle/>
                    <a:p>
                      <a:pPr marL="0" marR="0" lvl="0" indent="0" algn="l">
                        <a:lnSpc>
                          <a:spcPct val="100000"/>
                        </a:lnSpc>
                        <a:spcBef>
                          <a:spcPts val="0"/>
                        </a:spcBef>
                        <a:spcAft>
                          <a:spcPts val="0"/>
                        </a:spcAft>
                        <a:buNone/>
                      </a:pPr>
                      <a:r>
                        <a:rPr lang="en-US" sz="1800" b="0" i="0" u="none" strike="noStrike" noProof="0" dirty="0">
                          <a:latin typeface="Arial"/>
                        </a:rPr>
                        <a:t>6.   TF-IDF + Linear SVM</a:t>
                      </a:r>
                    </a:p>
                  </a:txBody>
                  <a:tcPr/>
                </a:tc>
                <a:tc>
                  <a:txBody>
                    <a:bodyPr/>
                    <a:lstStyle/>
                    <a:p>
                      <a:pPr algn="ctr"/>
                      <a:r>
                        <a:rPr lang="en-US" dirty="0"/>
                        <a:t>1.225</a:t>
                      </a:r>
                    </a:p>
                  </a:txBody>
                  <a:tcPr/>
                </a:tc>
                <a:extLst>
                  <a:ext uri="{0D108BD9-81ED-4DB2-BD59-A6C34878D82A}">
                    <a16:rowId xmlns:a16="http://schemas.microsoft.com/office/drawing/2014/main" val="3757125875"/>
                  </a:ext>
                </a:extLst>
              </a:tr>
              <a:tr h="271657">
                <a:tc>
                  <a:txBody>
                    <a:bodyPr/>
                    <a:lstStyle/>
                    <a:p>
                      <a:pPr marL="0" marR="0" lvl="0" indent="0" algn="l">
                        <a:lnSpc>
                          <a:spcPct val="100000"/>
                        </a:lnSpc>
                        <a:spcBef>
                          <a:spcPts val="0"/>
                        </a:spcBef>
                        <a:spcAft>
                          <a:spcPts val="0"/>
                        </a:spcAft>
                        <a:buNone/>
                      </a:pPr>
                      <a:r>
                        <a:rPr lang="en-US" sz="1800" b="0" i="0" u="none" strike="noStrike" noProof="0" dirty="0">
                          <a:latin typeface="Arial"/>
                        </a:rPr>
                        <a:t>7.   </a:t>
                      </a:r>
                      <a:r>
                        <a:rPr lang="en-US" sz="1800" b="0" i="0" u="none" strike="noStrike" noProof="0" dirty="0" err="1">
                          <a:latin typeface="Arial"/>
                        </a:rPr>
                        <a:t>Onehot</a:t>
                      </a:r>
                      <a:r>
                        <a:rPr lang="en-US" sz="1800" b="0" i="0" u="none" strike="noStrike" noProof="0" dirty="0">
                          <a:latin typeface="Arial"/>
                        </a:rPr>
                        <a:t> + Random Forest</a:t>
                      </a:r>
                    </a:p>
                  </a:txBody>
                  <a:tcPr/>
                </a:tc>
                <a:tc>
                  <a:txBody>
                    <a:bodyPr/>
                    <a:lstStyle/>
                    <a:p>
                      <a:pPr algn="ctr"/>
                      <a:r>
                        <a:rPr lang="en-US" dirty="0"/>
                        <a:t>1.307</a:t>
                      </a:r>
                    </a:p>
                  </a:txBody>
                  <a:tcPr/>
                </a:tc>
                <a:extLst>
                  <a:ext uri="{0D108BD9-81ED-4DB2-BD59-A6C34878D82A}">
                    <a16:rowId xmlns:a16="http://schemas.microsoft.com/office/drawing/2014/main" val="453586884"/>
                  </a:ext>
                </a:extLst>
              </a:tr>
              <a:tr h="271657">
                <a:tc>
                  <a:txBody>
                    <a:bodyPr/>
                    <a:lstStyle/>
                    <a:p>
                      <a:pPr marL="0" marR="0" lvl="0" indent="0" algn="l">
                        <a:lnSpc>
                          <a:spcPct val="100000"/>
                        </a:lnSpc>
                        <a:spcBef>
                          <a:spcPts val="0"/>
                        </a:spcBef>
                        <a:spcAft>
                          <a:spcPts val="0"/>
                        </a:spcAft>
                        <a:buNone/>
                      </a:pPr>
                      <a:r>
                        <a:rPr lang="en-US" sz="1800" b="0" i="0" u="none" strike="noStrike" noProof="0" dirty="0">
                          <a:latin typeface="Arial"/>
                        </a:rPr>
                        <a:t>8.   TF-IDF + Random Forest</a:t>
                      </a:r>
                    </a:p>
                  </a:txBody>
                  <a:tcPr/>
                </a:tc>
                <a:tc>
                  <a:txBody>
                    <a:bodyPr/>
                    <a:lstStyle/>
                    <a:p>
                      <a:pPr lvl="0" algn="ctr">
                        <a:buNone/>
                      </a:pPr>
                      <a:r>
                        <a:rPr lang="en-US" dirty="0"/>
                        <a:t>1.313</a:t>
                      </a:r>
                    </a:p>
                  </a:txBody>
                  <a:tcPr/>
                </a:tc>
                <a:extLst>
                  <a:ext uri="{0D108BD9-81ED-4DB2-BD59-A6C34878D82A}">
                    <a16:rowId xmlns:a16="http://schemas.microsoft.com/office/drawing/2014/main" val="3048209575"/>
                  </a:ext>
                </a:extLst>
              </a:tr>
              <a:tr h="271657">
                <a:tc>
                  <a:txBody>
                    <a:bodyPr/>
                    <a:lstStyle/>
                    <a:p>
                      <a:pPr marL="0" marR="0" lvl="0" indent="0" algn="l">
                        <a:lnSpc>
                          <a:spcPct val="100000"/>
                        </a:lnSpc>
                        <a:spcBef>
                          <a:spcPts val="0"/>
                        </a:spcBef>
                        <a:spcAft>
                          <a:spcPts val="0"/>
                        </a:spcAft>
                        <a:buNone/>
                      </a:pPr>
                      <a:r>
                        <a:rPr lang="en-US" sz="1800" b="0" i="0" u="none" strike="noStrike" noProof="0" dirty="0">
                          <a:latin typeface="Arial"/>
                        </a:rPr>
                        <a:t>9.   Response Coding + Random Forest</a:t>
                      </a:r>
                    </a:p>
                  </a:txBody>
                  <a:tcPr/>
                </a:tc>
                <a:tc>
                  <a:txBody>
                    <a:bodyPr/>
                    <a:lstStyle/>
                    <a:p>
                      <a:pPr lvl="0" algn="ctr">
                        <a:buNone/>
                      </a:pPr>
                      <a:r>
                        <a:rPr lang="en-US" dirty="0"/>
                        <a:t>1.394</a:t>
                      </a:r>
                    </a:p>
                  </a:txBody>
                  <a:tcPr/>
                </a:tc>
                <a:extLst>
                  <a:ext uri="{0D108BD9-81ED-4DB2-BD59-A6C34878D82A}">
                    <a16:rowId xmlns:a16="http://schemas.microsoft.com/office/drawing/2014/main" val="2119568567"/>
                  </a:ext>
                </a:extLst>
              </a:tr>
              <a:tr h="271657">
                <a:tc>
                  <a:txBody>
                    <a:bodyPr/>
                    <a:lstStyle/>
                    <a:p>
                      <a:pPr marL="0" marR="0" lvl="0" indent="0" algn="l">
                        <a:lnSpc>
                          <a:spcPct val="100000"/>
                        </a:lnSpc>
                        <a:spcBef>
                          <a:spcPts val="0"/>
                        </a:spcBef>
                        <a:spcAft>
                          <a:spcPts val="0"/>
                        </a:spcAft>
                        <a:buNone/>
                      </a:pPr>
                      <a:r>
                        <a:rPr lang="en-US" sz="1800" b="0" i="0" u="none" strike="noStrike" noProof="0" dirty="0">
                          <a:latin typeface="Arial"/>
                        </a:rPr>
                        <a:t>10. Word2Vec + Random Forest</a:t>
                      </a:r>
                    </a:p>
                  </a:txBody>
                  <a:tcPr/>
                </a:tc>
                <a:tc>
                  <a:txBody>
                    <a:bodyPr/>
                    <a:lstStyle/>
                    <a:p>
                      <a:pPr lvl="0" algn="ctr">
                        <a:buNone/>
                      </a:pPr>
                      <a:r>
                        <a:rPr lang="en-US" dirty="0"/>
                        <a:t>1.268</a:t>
                      </a:r>
                    </a:p>
                  </a:txBody>
                  <a:tcPr/>
                </a:tc>
                <a:extLst>
                  <a:ext uri="{0D108BD9-81ED-4DB2-BD59-A6C34878D82A}">
                    <a16:rowId xmlns:a16="http://schemas.microsoft.com/office/drawing/2014/main" val="861739600"/>
                  </a:ext>
                </a:extLst>
              </a:tr>
              <a:tr h="271657">
                <a:tc>
                  <a:txBody>
                    <a:bodyPr/>
                    <a:lstStyle/>
                    <a:p>
                      <a:pPr marL="0" marR="0" lvl="0" indent="0" algn="l">
                        <a:lnSpc>
                          <a:spcPct val="100000"/>
                        </a:lnSpc>
                        <a:spcBef>
                          <a:spcPts val="0"/>
                        </a:spcBef>
                        <a:spcAft>
                          <a:spcPts val="0"/>
                        </a:spcAft>
                        <a:buNone/>
                      </a:pPr>
                      <a:r>
                        <a:rPr lang="en-US" sz="1800" b="1" i="0" u="none" strike="noStrike" noProof="0" dirty="0">
                          <a:latin typeface="Arial"/>
                        </a:rPr>
                        <a:t>11.</a:t>
                      </a:r>
                      <a:r>
                        <a:rPr lang="en-US" sz="1800" b="0" i="0" u="none" strike="noStrike" noProof="0" dirty="0">
                          <a:latin typeface="Arial"/>
                        </a:rPr>
                        <a:t> </a:t>
                      </a:r>
                      <a:r>
                        <a:rPr lang="en-US" sz="1800" b="1" i="1" u="none" strike="noStrike" noProof="0" dirty="0">
                          <a:latin typeface="Arial"/>
                        </a:rPr>
                        <a:t>Response Coding + K-Nearest Neighbors(K = 99)</a:t>
                      </a:r>
                      <a:endParaRPr lang="en-US" sz="1800" b="0" i="0" u="none" strike="noStrike" noProof="0" dirty="0">
                        <a:latin typeface="Arial"/>
                      </a:endParaRPr>
                    </a:p>
                  </a:txBody>
                  <a:tcPr/>
                </a:tc>
                <a:tc>
                  <a:txBody>
                    <a:bodyPr/>
                    <a:lstStyle/>
                    <a:p>
                      <a:pPr lvl="0" algn="ctr">
                        <a:buNone/>
                      </a:pPr>
                      <a:r>
                        <a:rPr lang="en-US" b="1" i="1" dirty="0"/>
                        <a:t>1.107</a:t>
                      </a:r>
                    </a:p>
                  </a:txBody>
                  <a:tcPr/>
                </a:tc>
                <a:extLst>
                  <a:ext uri="{0D108BD9-81ED-4DB2-BD59-A6C34878D82A}">
                    <a16:rowId xmlns:a16="http://schemas.microsoft.com/office/drawing/2014/main" val="252127249"/>
                  </a:ext>
                </a:extLst>
              </a:tr>
              <a:tr h="271657">
                <a:tc>
                  <a:txBody>
                    <a:bodyPr/>
                    <a:lstStyle/>
                    <a:p>
                      <a:pPr marL="0" marR="0" lvl="0" indent="0" algn="l">
                        <a:lnSpc>
                          <a:spcPct val="100000"/>
                        </a:lnSpc>
                        <a:spcBef>
                          <a:spcPts val="0"/>
                        </a:spcBef>
                        <a:spcAft>
                          <a:spcPts val="0"/>
                        </a:spcAft>
                        <a:buNone/>
                      </a:pPr>
                      <a:r>
                        <a:rPr lang="en-US" sz="1800" b="0" i="0" u="none" strike="noStrike" noProof="0" dirty="0">
                          <a:latin typeface="Arial"/>
                        </a:rPr>
                        <a:t>12. </a:t>
                      </a:r>
                      <a:r>
                        <a:rPr lang="en-US" sz="1800" b="0" i="0" u="none" strike="noStrike" noProof="0" dirty="0" err="1">
                          <a:latin typeface="Arial"/>
                        </a:rPr>
                        <a:t>Onehot</a:t>
                      </a:r>
                      <a:r>
                        <a:rPr lang="en-US" sz="1800" b="0" i="0" u="none" strike="noStrike" noProof="0" dirty="0">
                          <a:latin typeface="Arial"/>
                        </a:rPr>
                        <a:t> + Naive Bayes</a:t>
                      </a:r>
                    </a:p>
                  </a:txBody>
                  <a:tcPr/>
                </a:tc>
                <a:tc>
                  <a:txBody>
                    <a:bodyPr/>
                    <a:lstStyle/>
                    <a:p>
                      <a:pPr lvl="0" algn="ctr">
                        <a:buNone/>
                      </a:pPr>
                      <a:r>
                        <a:rPr lang="en-US" dirty="0"/>
                        <a:t>1.203</a:t>
                      </a:r>
                    </a:p>
                  </a:txBody>
                  <a:tcPr/>
                </a:tc>
                <a:extLst>
                  <a:ext uri="{0D108BD9-81ED-4DB2-BD59-A6C34878D82A}">
                    <a16:rowId xmlns:a16="http://schemas.microsoft.com/office/drawing/2014/main" val="892803189"/>
                  </a:ext>
                </a:extLst>
              </a:tr>
              <a:tr h="271657">
                <a:tc>
                  <a:txBody>
                    <a:bodyPr/>
                    <a:lstStyle/>
                    <a:p>
                      <a:pPr marL="0" marR="0" lvl="0" indent="0" algn="l">
                        <a:lnSpc>
                          <a:spcPct val="100000"/>
                        </a:lnSpc>
                        <a:spcBef>
                          <a:spcPts val="0"/>
                        </a:spcBef>
                        <a:spcAft>
                          <a:spcPts val="0"/>
                        </a:spcAft>
                        <a:buNone/>
                      </a:pPr>
                      <a:r>
                        <a:rPr lang="en-US" sz="1800" b="0" i="0" u="none" strike="noStrike" noProof="0" dirty="0">
                          <a:latin typeface="Arial"/>
                        </a:rPr>
                        <a:t>13. TF-IDF + Naïve Bayes</a:t>
                      </a:r>
                    </a:p>
                  </a:txBody>
                  <a:tcPr/>
                </a:tc>
                <a:tc>
                  <a:txBody>
                    <a:bodyPr/>
                    <a:lstStyle/>
                    <a:p>
                      <a:pPr lvl="0" algn="ctr">
                        <a:buNone/>
                      </a:pPr>
                      <a:r>
                        <a:rPr lang="en-US" dirty="0"/>
                        <a:t>1.219</a:t>
                      </a:r>
                    </a:p>
                  </a:txBody>
                  <a:tcPr/>
                </a:tc>
                <a:extLst>
                  <a:ext uri="{0D108BD9-81ED-4DB2-BD59-A6C34878D82A}">
                    <a16:rowId xmlns:a16="http://schemas.microsoft.com/office/drawing/2014/main" val="3597833086"/>
                  </a:ext>
                </a:extLst>
              </a:tr>
              <a:tr h="475400">
                <a:tc>
                  <a:txBody>
                    <a:bodyPr/>
                    <a:lstStyle/>
                    <a:p>
                      <a:pPr lvl="0" algn="l">
                        <a:lnSpc>
                          <a:spcPct val="100000"/>
                        </a:lnSpc>
                        <a:spcBef>
                          <a:spcPts val="0"/>
                        </a:spcBef>
                        <a:spcAft>
                          <a:spcPts val="0"/>
                        </a:spcAft>
                        <a:buNone/>
                      </a:pPr>
                      <a:r>
                        <a:rPr lang="en-US" sz="1800" b="0" i="0" u="none" strike="noStrike" noProof="0" dirty="0">
                          <a:latin typeface="Arial"/>
                        </a:rPr>
                        <a:t>14. Maximum Voting Classifier</a:t>
                      </a:r>
                    </a:p>
                  </a:txBody>
                  <a:tcPr/>
                </a:tc>
                <a:tc>
                  <a:txBody>
                    <a:bodyPr/>
                    <a:lstStyle/>
                    <a:p>
                      <a:pPr lvl="0" algn="ctr">
                        <a:buNone/>
                      </a:pPr>
                      <a:r>
                        <a:rPr lang="en-US" dirty="0"/>
                        <a:t>1.234</a:t>
                      </a:r>
                    </a:p>
                  </a:txBody>
                  <a:tcPr/>
                </a:tc>
                <a:extLst>
                  <a:ext uri="{0D108BD9-81ED-4DB2-BD59-A6C34878D82A}">
                    <a16:rowId xmlns:a16="http://schemas.microsoft.com/office/drawing/2014/main" val="2345871513"/>
                  </a:ext>
                </a:extLst>
              </a:tr>
            </a:tbl>
          </a:graphicData>
        </a:graphic>
      </p:graphicFrame>
    </p:spTree>
    <p:extLst>
      <p:ext uri="{BB962C8B-B14F-4D97-AF65-F5344CB8AC3E}">
        <p14:creationId xmlns:p14="http://schemas.microsoft.com/office/powerpoint/2010/main" val="111825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Madison</vt:lpstr>
      <vt:lpstr>MINOR PROJECT </vt:lpstr>
      <vt:lpstr>DATASET </vt:lpstr>
      <vt:lpstr>PowerPoint Presentation</vt:lpstr>
      <vt:lpstr>DATA PREPROCESSING</vt:lpstr>
      <vt:lpstr>Response Coding</vt:lpstr>
      <vt:lpstr>MODEL USED </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PIYUSH KUMAR</cp:lastModifiedBy>
  <cp:revision>906</cp:revision>
  <dcterms:created xsi:type="dcterms:W3CDTF">2020-06-11T13:37:21Z</dcterms:created>
  <dcterms:modified xsi:type="dcterms:W3CDTF">2020-07-29T10:44:36Z</dcterms:modified>
</cp:coreProperties>
</file>