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1AC5-25C2-FF05-7D97-5BD8F1210484}" v="28" dt="2020-06-14T07:19:41.532"/>
    <p1510:client id="{306BBE40-F9DD-66E7-4DF0-21E0799458BF}" v="1171" dt="2020-06-12T09:11:16.609"/>
    <p1510:client id="{573BACF6-406B-2E02-6397-729F23CEFA99}" v="1762" dt="2020-06-12T13:26:37.055"/>
    <p1510:client id="{A17752DC-41EB-8004-D4CB-AB1A9AE88845}" v="19" dt="2020-06-14T10:34:00.952"/>
    <p1510:client id="{B8C8DCD3-A37C-9148-A896-2B8A2B065D59}" v="206" dt="2020-06-14T07:17:18.498"/>
    <p1510:client id="{D2DA5278-2522-4452-CB96-D50043FCFA6A}" v="259" dt="2020-06-14T09:01:42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msind/2018/07/12/ruuh-ai-image-recognitio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B33C-2841-4BD4-A0A5-4C42B0BA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517" y="1596340"/>
            <a:ext cx="7726900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Arial"/>
              </a:rPr>
              <a:t>MACHINE LEARNING 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38B14-4084-4FF6-98E2-56DD7A04C633}"/>
              </a:ext>
            </a:extLst>
          </p:cNvPr>
          <p:cNvSpPr txBox="1"/>
          <p:nvPr/>
        </p:nvSpPr>
        <p:spPr>
          <a:xfrm>
            <a:off x="6258046" y="5438172"/>
            <a:ext cx="27431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Team Members :</a:t>
            </a:r>
            <a:r>
              <a:rPr lang="en-US">
                <a:cs typeface="Arial"/>
              </a:rPr>
              <a:t> </a:t>
            </a:r>
          </a:p>
          <a:p>
            <a:r>
              <a:rPr lang="en-US">
                <a:cs typeface="Arial"/>
              </a:rPr>
              <a:t>         Piyush Kumar</a:t>
            </a:r>
          </a:p>
          <a:p>
            <a:r>
              <a:rPr lang="en-US">
                <a:cs typeface="Arial"/>
              </a:rPr>
              <a:t>         Saurabh Kumar</a:t>
            </a:r>
          </a:p>
          <a:p>
            <a:r>
              <a:rPr lang="en-US">
                <a:cs typeface="Arial"/>
              </a:rPr>
              <a:t>         Krishna Gupta</a:t>
            </a:r>
          </a:p>
        </p:txBody>
      </p:sp>
      <p:pic>
        <p:nvPicPr>
          <p:cNvPr id="3" name="Picture 4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BC514E0D-FD1A-4AB3-83E1-DD455DEE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853" y="1725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796" y="3187859"/>
            <a:ext cx="6579078" cy="25096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tr-TR" sz="4000" err="1">
                <a:ea typeface="+mj-lt"/>
                <a:cs typeface="+mj-lt"/>
              </a:rPr>
              <a:t>Understanding</a:t>
            </a:r>
            <a:r>
              <a:rPr lang="tr-TR" sz="4000">
                <a:ea typeface="+mj-lt"/>
                <a:cs typeface="+mj-lt"/>
              </a:rPr>
              <a:t> </a:t>
            </a:r>
            <a:r>
              <a:rPr lang="tr-TR" sz="4000" err="1">
                <a:ea typeface="+mj-lt"/>
                <a:cs typeface="+mj-lt"/>
              </a:rPr>
              <a:t>Emotions</a:t>
            </a:r>
            <a:r>
              <a:rPr lang="tr-TR" sz="4000">
                <a:ea typeface="+mj-lt"/>
                <a:cs typeface="+mj-lt"/>
              </a:rPr>
              <a:t> in </a:t>
            </a:r>
            <a:r>
              <a:rPr lang="tr-TR" sz="4000" err="1">
                <a:ea typeface="+mj-lt"/>
                <a:cs typeface="+mj-lt"/>
              </a:rPr>
              <a:t>Text</a:t>
            </a:r>
            <a:r>
              <a:rPr lang="tr-TR" sz="4000">
                <a:ea typeface="+mj-lt"/>
                <a:cs typeface="+mj-lt"/>
              </a:rPr>
              <a:t> Using </a:t>
            </a:r>
            <a:r>
              <a:rPr lang="tr-TR" sz="4000" err="1">
                <a:ea typeface="+mj-lt"/>
                <a:cs typeface="+mj-lt"/>
              </a:rPr>
              <a:t>Deep</a:t>
            </a:r>
            <a:r>
              <a:rPr lang="tr-TR" sz="4000">
                <a:ea typeface="+mj-lt"/>
                <a:cs typeface="+mj-lt"/>
              </a:rPr>
              <a:t> Learning </a:t>
            </a:r>
            <a:r>
              <a:rPr lang="tr-TR" sz="4000" err="1">
                <a:ea typeface="+mj-lt"/>
                <a:cs typeface="+mj-lt"/>
              </a:rPr>
              <a:t>and</a:t>
            </a:r>
            <a:r>
              <a:rPr lang="tr-TR" sz="4000">
                <a:ea typeface="+mj-lt"/>
                <a:cs typeface="+mj-lt"/>
              </a:rPr>
              <a:t> </a:t>
            </a:r>
            <a:r>
              <a:rPr lang="tr-TR" sz="4000" err="1">
                <a:ea typeface="+mj-lt"/>
                <a:cs typeface="+mj-lt"/>
              </a:rPr>
              <a:t>Big</a:t>
            </a:r>
            <a:r>
              <a:rPr lang="tr-TR" sz="4000">
                <a:ea typeface="+mj-lt"/>
                <a:cs typeface="+mj-lt"/>
              </a:rPr>
              <a:t> Data</a:t>
            </a:r>
            <a:endParaRPr lang="en-US" sz="4000">
              <a:cs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B99A5-87F5-4596-B044-029DADA2842D}"/>
              </a:ext>
            </a:extLst>
          </p:cNvPr>
          <p:cNvSpPr txBox="1"/>
          <p:nvPr/>
        </p:nvSpPr>
        <p:spPr>
          <a:xfrm>
            <a:off x="1714983" y="2612020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Paper Title :</a:t>
            </a:r>
            <a:r>
              <a:rPr lang="en-US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60B-93BA-4298-AFFE-5F41676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503" y="489753"/>
            <a:ext cx="7958331" cy="1077229"/>
          </a:xfrm>
        </p:spPr>
        <p:txBody>
          <a:bodyPr/>
          <a:lstStyle/>
          <a:p>
            <a:pPr algn="ctr"/>
            <a:r>
              <a:rPr lang="en-US">
                <a:cs typeface="Arial"/>
              </a:rPr>
              <a:t>DATASET</a:t>
            </a:r>
            <a:br>
              <a:rPr lang="en-US">
                <a:cs typeface="Arial"/>
              </a:rPr>
            </a:br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C9DE-6B13-4CEE-AAE6-01B5F2DABB8B}"/>
              </a:ext>
            </a:extLst>
          </p:cNvPr>
          <p:cNvSpPr txBox="1"/>
          <p:nvPr/>
        </p:nvSpPr>
        <p:spPr>
          <a:xfrm>
            <a:off x="2370881" y="2023640"/>
            <a:ext cx="69390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Arial"/>
              </a:rPr>
              <a:t>Name</a:t>
            </a:r>
            <a:r>
              <a:rPr lang="en-US" sz="3200">
                <a:cs typeface="Arial"/>
              </a:rPr>
              <a:t> :</a:t>
            </a:r>
            <a:r>
              <a:rPr lang="en-US">
                <a:cs typeface="Arial"/>
              </a:rPr>
              <a:t> </a:t>
            </a:r>
            <a:r>
              <a:rPr lang="en-US" sz="2400" err="1">
                <a:cs typeface="Arial"/>
              </a:rPr>
              <a:t>Semeval</a:t>
            </a:r>
            <a:r>
              <a:rPr lang="en-US" sz="2400">
                <a:cs typeface="Arial"/>
              </a:rPr>
              <a:t> 19 Task 3 Dataset(Data provided by Microsoft)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A870B-D080-40D8-AD60-A1D9C01BD7DF}"/>
              </a:ext>
            </a:extLst>
          </p:cNvPr>
          <p:cNvSpPr txBox="1"/>
          <p:nvPr/>
        </p:nvSpPr>
        <p:spPr>
          <a:xfrm>
            <a:off x="2370881" y="3827361"/>
            <a:ext cx="8954945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Arial"/>
              </a:rPr>
              <a:t>Description</a:t>
            </a:r>
            <a:r>
              <a:rPr lang="en-US" sz="3200">
                <a:cs typeface="Arial"/>
              </a:rPr>
              <a:t> : </a:t>
            </a:r>
            <a:endParaRPr lang="en-US" sz="32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training data set contains 15K records for emotion classes i.e., happy, sad, and angry combined. It also contains 15K records not belonging to any of the aforementioned emotion classes. </a:t>
            </a:r>
          </a:p>
        </p:txBody>
      </p:sp>
    </p:spTree>
    <p:extLst>
      <p:ext uri="{BB962C8B-B14F-4D97-AF65-F5344CB8AC3E}">
        <p14:creationId xmlns:p14="http://schemas.microsoft.com/office/powerpoint/2010/main" val="27755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CB594F-CB17-411A-A7C2-DDC1B33F5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16117"/>
              </p:ext>
            </p:extLst>
          </p:nvPr>
        </p:nvGraphicFramePr>
        <p:xfrm>
          <a:off x="163974" y="1388961"/>
          <a:ext cx="1195082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706">
                  <a:extLst>
                    <a:ext uri="{9D8B030D-6E8A-4147-A177-3AD203B41FA5}">
                      <a16:colId xmlns:a16="http://schemas.microsoft.com/office/drawing/2014/main" val="2110183777"/>
                    </a:ext>
                  </a:extLst>
                </a:gridCol>
                <a:gridCol w="2987706">
                  <a:extLst>
                    <a:ext uri="{9D8B030D-6E8A-4147-A177-3AD203B41FA5}">
                      <a16:colId xmlns:a16="http://schemas.microsoft.com/office/drawing/2014/main" val="3757021004"/>
                    </a:ext>
                  </a:extLst>
                </a:gridCol>
                <a:gridCol w="2987706">
                  <a:extLst>
                    <a:ext uri="{9D8B030D-6E8A-4147-A177-3AD203B41FA5}">
                      <a16:colId xmlns:a16="http://schemas.microsoft.com/office/drawing/2014/main" val="4163392249"/>
                    </a:ext>
                  </a:extLst>
                </a:gridCol>
                <a:gridCol w="2987706">
                  <a:extLst>
                    <a:ext uri="{9D8B030D-6E8A-4147-A177-3AD203B41FA5}">
                      <a16:colId xmlns:a16="http://schemas.microsoft.com/office/drawing/2014/main" val="426637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turn1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turn2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7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Don't worry I'm girl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hmm how do I know if you 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What's ur name?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When did I?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saw many times </a:t>
                      </a:r>
                      <a:r>
                        <a:rPr lang="en-US" sz="1800" b="0" i="0" u="none" strike="noStrike" noProof="0" err="1">
                          <a:latin typeface="Arial"/>
                        </a:rPr>
                        <a:t>i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think -_-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No. I never saw you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angry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5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Money </a:t>
                      </a:r>
                      <a:r>
                        <a:rPr lang="en-US" sz="1800" b="0" i="0" u="none" strike="noStrike" noProof="0" err="1">
                          <a:latin typeface="Arial"/>
                        </a:rPr>
                        <a:t>money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and lots of money😍😍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I need to get it tailored but I'm in love with it 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😁😁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happy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353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Arial"/>
                        </a:rPr>
                        <a:t>Bcoz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u </a:t>
                      </a:r>
                      <a:r>
                        <a:rPr lang="en-US" sz="1800" b="0" i="0" u="none" strike="noStrike" noProof="0" err="1">
                          <a:latin typeface="Arial"/>
                        </a:rPr>
                        <a:t>dont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 know wat is to miss someone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but sometimes one can't express the same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500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D16EF1-AC4F-4C52-B8A6-FA99BF485E0A}"/>
              </a:ext>
            </a:extLst>
          </p:cNvPr>
          <p:cNvSpPr txBox="1"/>
          <p:nvPr/>
        </p:nvSpPr>
        <p:spPr>
          <a:xfrm>
            <a:off x="1105503" y="5060186"/>
            <a:ext cx="101992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Each turn here represents a text message in a conversation between two parties. Note that turn1 and turn3 are texts sent by an anonymous person, while turn2 is a text reply sent by </a:t>
            </a:r>
            <a:r>
              <a:rPr lang="en-US" sz="2000">
                <a:ea typeface="+mn-lt"/>
                <a:cs typeface="+mn-lt"/>
                <a:hlinkClick r:id="rId2"/>
              </a:rPr>
              <a:t>Ruuh</a:t>
            </a:r>
            <a:r>
              <a:rPr lang="en-US" sz="2000">
                <a:ea typeface="+mn-lt"/>
                <a:cs typeface="+mn-lt"/>
              </a:rPr>
              <a:t>, a AI-based chatbot.</a:t>
            </a:r>
            <a:endParaRPr lang="en-US" sz="20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3DABA-7A7F-4AAC-BB2E-C43BBE80CE7E}"/>
              </a:ext>
            </a:extLst>
          </p:cNvPr>
          <p:cNvSpPr txBox="1"/>
          <p:nvPr/>
        </p:nvSpPr>
        <p:spPr>
          <a:xfrm>
            <a:off x="2178424" y="4141694"/>
            <a:ext cx="411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 Table 1. Examples from the dataset </a:t>
            </a:r>
          </a:p>
        </p:txBody>
      </p:sp>
    </p:spTree>
    <p:extLst>
      <p:ext uri="{BB962C8B-B14F-4D97-AF65-F5344CB8AC3E}">
        <p14:creationId xmlns:p14="http://schemas.microsoft.com/office/powerpoint/2010/main" val="351084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AF92-9A5C-43FD-B4B4-7BC18FDD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173" y="503256"/>
            <a:ext cx="7958331" cy="1077229"/>
          </a:xfrm>
        </p:spPr>
        <p:txBody>
          <a:bodyPr/>
          <a:lstStyle/>
          <a:p>
            <a:pPr algn="ctr"/>
            <a:r>
              <a:rPr lang="en-US">
                <a:cs typeface="Arial" panose="020B0604020202020204"/>
              </a:rPr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CBF52-513F-49E3-8E9A-5F5E8FC8F145}"/>
              </a:ext>
            </a:extLst>
          </p:cNvPr>
          <p:cNvSpPr txBox="1"/>
          <p:nvPr/>
        </p:nvSpPr>
        <p:spPr>
          <a:xfrm>
            <a:off x="2008094" y="1407459"/>
            <a:ext cx="891091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We have used minimal amount of preprocessing steps, converting multiple instances of . ? ! , to single instance, adding whitespaces around such punctuations, joining 3 turns using ' &lt;</a:t>
            </a:r>
            <a:r>
              <a:rPr lang="en-US" err="1">
                <a:ea typeface="+mn-lt"/>
                <a:cs typeface="+mn-lt"/>
              </a:rPr>
              <a:t>eos</a:t>
            </a:r>
            <a:r>
              <a:rPr lang="en-US">
                <a:ea typeface="+mn-lt"/>
                <a:cs typeface="+mn-lt"/>
              </a:rPr>
              <a:t>&gt; ' token, removing any duplicate spaces and converting tweets to lower case. Every out-of-vocabulary word will have a vector of zeros as its embedding.</a:t>
            </a:r>
          </a:p>
          <a:p>
            <a:endParaRPr lang="en-US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31776-207D-4E57-ADEB-0403EE8B32A2}"/>
              </a:ext>
            </a:extLst>
          </p:cNvPr>
          <p:cNvSpPr txBox="1"/>
          <p:nvPr/>
        </p:nvSpPr>
        <p:spPr>
          <a:xfrm>
            <a:off x="3845299" y="4266639"/>
            <a:ext cx="5226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Choosing input embeddings</a:t>
            </a:r>
          </a:p>
          <a:p>
            <a:endParaRPr lang="en-US" sz="2400" b="1">
              <a:cs typeface="Arial"/>
            </a:endParaRPr>
          </a:p>
          <a:p>
            <a:endParaRPr lang="en-US" sz="2400" b="1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83064-49EB-46FE-A9C7-BE99EDA91C15}"/>
              </a:ext>
            </a:extLst>
          </p:cNvPr>
          <p:cNvSpPr txBox="1"/>
          <p:nvPr/>
        </p:nvSpPr>
        <p:spPr>
          <a:xfrm>
            <a:off x="2006973" y="5252197"/>
            <a:ext cx="89109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We have used glove as word embeddings for the tweets as chosen in the paper.</a:t>
            </a:r>
          </a:p>
          <a:p>
            <a:r>
              <a:rPr lang="en-US">
                <a:cs typeface="Arial"/>
              </a:rPr>
              <a:t>We have used </a:t>
            </a:r>
            <a:r>
              <a:rPr lang="en-US">
                <a:ea typeface="+mn-lt"/>
                <a:cs typeface="+mn-lt"/>
              </a:rPr>
              <a:t>'glove.6B.100d.txt' file.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7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9F38-4A53-4060-97EF-C18D8AB7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761" y="790127"/>
            <a:ext cx="7958331" cy="1077229"/>
          </a:xfrm>
        </p:spPr>
        <p:txBody>
          <a:bodyPr/>
          <a:lstStyle/>
          <a:p>
            <a:pPr algn="ctr"/>
            <a:r>
              <a:rPr lang="en-US">
                <a:cs typeface="Arial" panose="020B0604020202020204"/>
              </a:rPr>
              <a:t>MODEL USED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39785-3BBA-41BD-85AB-289F6ED01509}"/>
              </a:ext>
            </a:extLst>
          </p:cNvPr>
          <p:cNvSpPr txBox="1"/>
          <p:nvPr/>
        </p:nvSpPr>
        <p:spPr>
          <a:xfrm>
            <a:off x="2994212" y="2115670"/>
            <a:ext cx="60601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We have tried 5 models :</a:t>
            </a:r>
          </a:p>
          <a:p>
            <a:pPr marL="342900" indent="-342900">
              <a:buAutoNum type="arabicPeriod"/>
            </a:pPr>
            <a:r>
              <a:rPr lang="en-US">
                <a:cs typeface="Arial"/>
              </a:rPr>
              <a:t>Glove + Gaussian Naïve Bayes</a:t>
            </a:r>
          </a:p>
          <a:p>
            <a:pPr marL="342900" indent="-342900">
              <a:buAutoNum type="arabicPeriod"/>
            </a:pPr>
            <a:r>
              <a:rPr lang="en-US">
                <a:cs typeface="Arial"/>
              </a:rPr>
              <a:t>Glove + SVM</a:t>
            </a:r>
          </a:p>
          <a:p>
            <a:pPr marL="342900" indent="-342900">
              <a:buAutoNum type="arabicPeriod"/>
            </a:pPr>
            <a:r>
              <a:rPr lang="en-US">
                <a:cs typeface="Arial"/>
              </a:rPr>
              <a:t>Glove + Random Forest</a:t>
            </a:r>
          </a:p>
          <a:p>
            <a:pPr marL="342900" indent="-342900">
              <a:buAutoNum type="arabicPeriod"/>
            </a:pPr>
            <a:r>
              <a:rPr lang="en-US">
                <a:cs typeface="Arial"/>
              </a:rPr>
              <a:t>Glove + LSTM</a:t>
            </a:r>
          </a:p>
          <a:p>
            <a:pPr marL="342900" indent="-342900">
              <a:buAutoNum type="arabicPeriod"/>
            </a:pPr>
            <a:r>
              <a:rPr lang="en-US">
                <a:cs typeface="Arial"/>
              </a:rPr>
              <a:t>Glove + 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6BE55-BA51-405F-8FAC-8D2190D5414C}"/>
              </a:ext>
            </a:extLst>
          </p:cNvPr>
          <p:cNvSpPr txBox="1"/>
          <p:nvPr/>
        </p:nvSpPr>
        <p:spPr>
          <a:xfrm>
            <a:off x="2993651" y="4652121"/>
            <a:ext cx="7772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Out of these 5 models, overall, 4th model(Glove + LSTM) gave the best result of f1 score on all the 4 classes.</a:t>
            </a:r>
          </a:p>
        </p:txBody>
      </p:sp>
    </p:spTree>
    <p:extLst>
      <p:ext uri="{BB962C8B-B14F-4D97-AF65-F5344CB8AC3E}">
        <p14:creationId xmlns:p14="http://schemas.microsoft.com/office/powerpoint/2010/main" val="29950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B8E8-332D-48C8-880B-3D398C91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467" y="772197"/>
            <a:ext cx="7958331" cy="1077229"/>
          </a:xfrm>
        </p:spPr>
        <p:txBody>
          <a:bodyPr/>
          <a:lstStyle/>
          <a:p>
            <a:pPr algn="ctr"/>
            <a:r>
              <a:rPr lang="en-US">
                <a:cs typeface="Arial" panose="020B0604020202020204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62AB65-E290-4E65-85A1-38E3AFC2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77743"/>
              </p:ext>
            </p:extLst>
          </p:nvPr>
        </p:nvGraphicFramePr>
        <p:xfrm>
          <a:off x="-17929" y="403411"/>
          <a:ext cx="12268980" cy="375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15">
                  <a:extLst>
                    <a:ext uri="{9D8B030D-6E8A-4147-A177-3AD203B41FA5}">
                      <a16:colId xmlns:a16="http://schemas.microsoft.com/office/drawing/2014/main" val="890061256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2224563511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2173035475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1077406644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1520016944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1538249266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904420176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687416300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784182453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2628183902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4089392314"/>
                    </a:ext>
                  </a:extLst>
                </a:gridCol>
                <a:gridCol w="1022415">
                  <a:extLst>
                    <a:ext uri="{9D8B030D-6E8A-4147-A177-3AD203B41FA5}">
                      <a16:colId xmlns:a16="http://schemas.microsoft.com/office/drawing/2014/main" val="2660298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2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Glove +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400" dirty="0"/>
                        <a:t>Gaussian 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7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Glove +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2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Glove + 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r>
                        <a:rPr lang="en-US" noProof="0" dirty="0"/>
                        <a:t> </a:t>
                      </a: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8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Glove +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Glove +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40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7B3FD4-D7C8-4567-A3EB-28A46C73C7BC}"/>
              </a:ext>
            </a:extLst>
          </p:cNvPr>
          <p:cNvSpPr txBox="1"/>
          <p:nvPr/>
        </p:nvSpPr>
        <p:spPr>
          <a:xfrm>
            <a:off x="1541929" y="4401671"/>
            <a:ext cx="97804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Table 2. Comparison of Macro and Micro f1 values of different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36DA0-DBDC-4237-B7F5-DBD5238E396E}"/>
              </a:ext>
            </a:extLst>
          </p:cNvPr>
          <p:cNvSpPr txBox="1"/>
          <p:nvPr/>
        </p:nvSpPr>
        <p:spPr>
          <a:xfrm>
            <a:off x="1048870" y="5414682"/>
            <a:ext cx="102735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 summary of results from various techniques on the dataset de-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scribed in Section 4.1 is presented in Table 6. SS-BED gives the best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performance on F1 score for each emotion class as well as on Macro and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Micro F1, as can be seen more clearly from Fig. 3.</a:t>
            </a:r>
            <a:endParaRPr lang="en-US"/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25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MACHINE LEARNING  ASSIGNMENT</vt:lpstr>
      <vt:lpstr>Understanding Emotions in Text Using Deep Learning and Big Data</vt:lpstr>
      <vt:lpstr>DATASET </vt:lpstr>
      <vt:lpstr>PowerPoint Presentation</vt:lpstr>
      <vt:lpstr>DATA PREPROCESSING</vt:lpstr>
      <vt:lpstr>MODEL USED 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2020-06-11T13:37:21Z</dcterms:created>
  <dcterms:modified xsi:type="dcterms:W3CDTF">2020-06-14T10:34:29Z</dcterms:modified>
</cp:coreProperties>
</file>