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256" r:id="rId2"/>
    <p:sldId id="257" r:id="rId3"/>
    <p:sldId id="258" r:id="rId4"/>
    <p:sldId id="264" r:id="rId5"/>
    <p:sldId id="265" r:id="rId6"/>
    <p:sldId id="280" r:id="rId7"/>
    <p:sldId id="281" r:id="rId8"/>
    <p:sldId id="282" r:id="rId9"/>
    <p:sldId id="269" r:id="rId10"/>
    <p:sldId id="278" r:id="rId11"/>
    <p:sldId id="283" r:id="rId12"/>
    <p:sldId id="279" r:id="rId13"/>
    <p:sldId id="284" r:id="rId14"/>
    <p:sldId id="285" r:id="rId15"/>
    <p:sldId id="286" r:id="rId16"/>
    <p:sldId id="287" r:id="rId17"/>
    <p:sldId id="263"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Nunito" panose="020B0604020202020204" charset="0"/>
      <p:regular r:id="rId24"/>
      <p:bold r:id="rId25"/>
      <p:italic r:id="rId26"/>
      <p:boldItalic r:id="rId27"/>
    </p:embeddedFont>
    <p:embeddedFont>
      <p:font typeface="Nunito ExtraBold" panose="020B0604020202020204" charset="0"/>
      <p:bold r:id="rId28"/>
      <p:italic r:id="rId29"/>
      <p:boldItalic r:id="rId30"/>
    </p:embeddedFont>
    <p:embeddedFont>
      <p:font typeface="Nunito SemiBold" panose="020B0604020202020204" charset="0"/>
      <p:regular r:id="rId31"/>
      <p:bold r:id="rId32"/>
      <p:italic r:id="rId33"/>
      <p:boldItalic r:id="rId34"/>
    </p:embeddedFont>
    <p:embeddedFont>
      <p:font typeface="Tahoma" panose="020B0604030504040204" pitchFamily="3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5A6280-E22B-435E-9E9F-F6D26BA1F67C}">
  <a:tblStyle styleId="{F25A6280-E22B-435E-9E9F-F6D26BA1F67C}"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203" d="100"/>
          <a:sy n="203" d="100"/>
        </p:scale>
        <p:origin x="12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3d8b797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3d8b797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3d8b797d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3d8b797d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5857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3d8b797d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3d8b797d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7087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3d8b797d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3d8b797d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276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3d8b797d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3d8b797d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525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3d8b797d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3d8b797d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1719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3d8b797d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3d8b797d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290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3d8b797d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3d8b797d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622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c3d8b797d1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c3d8b797d1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3d8b797d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3d8b797d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3d8b797d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3d8b797d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3d8b797d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3d8b797d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020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3d8b797d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3d8b797d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5163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3d8b797d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3d8b797d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901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3d8b797d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3d8b797d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0771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3d8b797d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3d8b797d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931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3d8b797d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3d8b797d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8081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7"/>
        <p:cNvGrpSpPr/>
        <p:nvPr/>
      </p:nvGrpSpPr>
      <p:grpSpPr>
        <a:xfrm>
          <a:off x="0" y="0"/>
          <a:ext cx="0" cy="0"/>
          <a:chOff x="0" y="0"/>
          <a:chExt cx="0" cy="0"/>
        </a:xfrm>
      </p:grpSpPr>
      <p:pic>
        <p:nvPicPr>
          <p:cNvPr id="58" name="Google Shape;58;p14"/>
          <p:cNvPicPr preferRelativeResize="0"/>
          <p:nvPr/>
        </p:nvPicPr>
        <p:blipFill>
          <a:blip r:embed="rId2">
            <a:alphaModFix/>
          </a:blip>
          <a:stretch>
            <a:fillRect/>
          </a:stretch>
        </p:blipFill>
        <p:spPr>
          <a:xfrm>
            <a:off x="9" y="0"/>
            <a:ext cx="4307681" cy="5143500"/>
          </a:xfrm>
          <a:prstGeom prst="rect">
            <a:avLst/>
          </a:prstGeom>
          <a:noFill/>
          <a:ln>
            <a:noFill/>
          </a:ln>
        </p:spPr>
      </p:pic>
      <p:sp>
        <p:nvSpPr>
          <p:cNvPr id="59" name="Google Shape;59;p14"/>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3D85C6"/>
              </a:buClr>
              <a:buSzPts val="4800"/>
              <a:buFont typeface="Nunito"/>
              <a:buNone/>
              <a:defRPr sz="4800">
                <a:solidFill>
                  <a:srgbClr val="3D85C6"/>
                </a:solidFill>
                <a:latin typeface="Nunito"/>
                <a:ea typeface="Nunito"/>
                <a:cs typeface="Nunito"/>
                <a:sym typeface="Nunito"/>
              </a:defRPr>
            </a:lvl1pPr>
            <a:lvl2pPr lvl="1" rtl="0">
              <a:spcBef>
                <a:spcPts val="0"/>
              </a:spcBef>
              <a:spcAft>
                <a:spcPts val="0"/>
              </a:spcAft>
              <a:buSzPts val="4800"/>
              <a:buFont typeface="Nunito"/>
              <a:buNone/>
              <a:defRPr sz="4800">
                <a:latin typeface="Nunito"/>
                <a:ea typeface="Nunito"/>
                <a:cs typeface="Nunito"/>
                <a:sym typeface="Nunito"/>
              </a:defRPr>
            </a:lvl2pPr>
            <a:lvl3pPr lvl="2" rtl="0">
              <a:spcBef>
                <a:spcPts val="0"/>
              </a:spcBef>
              <a:spcAft>
                <a:spcPts val="0"/>
              </a:spcAft>
              <a:buSzPts val="4800"/>
              <a:buFont typeface="Nunito"/>
              <a:buNone/>
              <a:defRPr sz="4800">
                <a:latin typeface="Nunito"/>
                <a:ea typeface="Nunito"/>
                <a:cs typeface="Nunito"/>
                <a:sym typeface="Nunito"/>
              </a:defRPr>
            </a:lvl3pPr>
            <a:lvl4pPr lvl="3" rtl="0">
              <a:spcBef>
                <a:spcPts val="0"/>
              </a:spcBef>
              <a:spcAft>
                <a:spcPts val="0"/>
              </a:spcAft>
              <a:buSzPts val="4800"/>
              <a:buFont typeface="Nunito"/>
              <a:buNone/>
              <a:defRPr sz="4800">
                <a:latin typeface="Nunito"/>
                <a:ea typeface="Nunito"/>
                <a:cs typeface="Nunito"/>
                <a:sym typeface="Nunito"/>
              </a:defRPr>
            </a:lvl4pPr>
            <a:lvl5pPr lvl="4" rtl="0">
              <a:spcBef>
                <a:spcPts val="0"/>
              </a:spcBef>
              <a:spcAft>
                <a:spcPts val="0"/>
              </a:spcAft>
              <a:buSzPts val="4800"/>
              <a:buFont typeface="Nunito"/>
              <a:buNone/>
              <a:defRPr sz="4800">
                <a:latin typeface="Nunito"/>
                <a:ea typeface="Nunito"/>
                <a:cs typeface="Nunito"/>
                <a:sym typeface="Nunito"/>
              </a:defRPr>
            </a:lvl5pPr>
            <a:lvl6pPr lvl="5" rtl="0">
              <a:spcBef>
                <a:spcPts val="0"/>
              </a:spcBef>
              <a:spcAft>
                <a:spcPts val="0"/>
              </a:spcAft>
              <a:buSzPts val="4800"/>
              <a:buFont typeface="Nunito"/>
              <a:buNone/>
              <a:defRPr sz="4800">
                <a:latin typeface="Nunito"/>
                <a:ea typeface="Nunito"/>
                <a:cs typeface="Nunito"/>
                <a:sym typeface="Nunito"/>
              </a:defRPr>
            </a:lvl6pPr>
            <a:lvl7pPr lvl="6" rtl="0">
              <a:spcBef>
                <a:spcPts val="0"/>
              </a:spcBef>
              <a:spcAft>
                <a:spcPts val="0"/>
              </a:spcAft>
              <a:buSzPts val="4800"/>
              <a:buFont typeface="Nunito"/>
              <a:buNone/>
              <a:defRPr sz="4800">
                <a:latin typeface="Nunito"/>
                <a:ea typeface="Nunito"/>
                <a:cs typeface="Nunito"/>
                <a:sym typeface="Nunito"/>
              </a:defRPr>
            </a:lvl7pPr>
            <a:lvl8pPr lvl="7" rtl="0">
              <a:spcBef>
                <a:spcPts val="0"/>
              </a:spcBef>
              <a:spcAft>
                <a:spcPts val="0"/>
              </a:spcAft>
              <a:buSzPts val="4800"/>
              <a:buFont typeface="Nunito"/>
              <a:buNone/>
              <a:defRPr sz="4800">
                <a:latin typeface="Nunito"/>
                <a:ea typeface="Nunito"/>
                <a:cs typeface="Nunito"/>
                <a:sym typeface="Nunito"/>
              </a:defRPr>
            </a:lvl8pPr>
            <a:lvl9pPr lvl="8" rtl="0">
              <a:spcBef>
                <a:spcPts val="0"/>
              </a:spcBef>
              <a:spcAft>
                <a:spcPts val="0"/>
              </a:spcAft>
              <a:buSzPts val="4800"/>
              <a:buFont typeface="Nunito"/>
              <a:buNone/>
              <a:defRPr sz="4800">
                <a:latin typeface="Nunito"/>
                <a:ea typeface="Nunito"/>
                <a:cs typeface="Nunito"/>
                <a:sym typeface="Nunito"/>
              </a:defRPr>
            </a:lvl9pPr>
          </a:lstStyle>
          <a:p>
            <a:endParaRPr/>
          </a:p>
        </p:txBody>
      </p:sp>
      <p:sp>
        <p:nvSpPr>
          <p:cNvPr id="60" name="Google Shape;60;p14"/>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91"/>
        <p:cNvGrpSpPr/>
        <p:nvPr/>
      </p:nvGrpSpPr>
      <p:grpSpPr>
        <a:xfrm>
          <a:off x="0" y="0"/>
          <a:ext cx="0" cy="0"/>
          <a:chOff x="0" y="0"/>
          <a:chExt cx="0" cy="0"/>
        </a:xfrm>
      </p:grpSpPr>
      <p:sp>
        <p:nvSpPr>
          <p:cNvPr id="92" name="Google Shape;92;p23"/>
          <p:cNvSpPr/>
          <p:nvPr/>
        </p:nvSpPr>
        <p:spPr>
          <a:xfrm>
            <a:off x="1" y="-335"/>
            <a:ext cx="9144600" cy="51438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93" name="Google Shape;93;p23" descr="A close up of a logo&#10;&#10;Description automatically generated"/>
          <p:cNvPicPr preferRelativeResize="0"/>
          <p:nvPr/>
        </p:nvPicPr>
        <p:blipFill rotWithShape="1">
          <a:blip r:embed="rId3">
            <a:alphaModFix/>
          </a:blip>
          <a:srcRect l="42816" t="18359" r="37297" b="19152"/>
          <a:stretch/>
        </p:blipFill>
        <p:spPr>
          <a:xfrm>
            <a:off x="6052536" y="514443"/>
            <a:ext cx="2095112" cy="3703320"/>
          </a:xfrm>
          <a:prstGeom prst="rect">
            <a:avLst/>
          </a:prstGeom>
          <a:noFill/>
          <a:ln>
            <a:noFill/>
          </a:ln>
        </p:spPr>
      </p:pic>
      <p:sp>
        <p:nvSpPr>
          <p:cNvPr id="94" name="Google Shape;94;p23"/>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95" name="Google Shape;95;p23"/>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a:solidFill>
                <a:schemeClr val="lt1"/>
              </a:solidFill>
              <a:latin typeface="Nunito ExtraBold"/>
              <a:ea typeface="Nunito ExtraBold"/>
              <a:cs typeface="Nunito ExtraBold"/>
              <a:sym typeface="Nunito ExtraBold"/>
            </a:endParaRPr>
          </a:p>
        </p:txBody>
      </p:sp>
      <p:pic>
        <p:nvPicPr>
          <p:cNvPr id="96" name="Google Shape;96;p23"/>
          <p:cNvPicPr preferRelativeResize="0"/>
          <p:nvPr/>
        </p:nvPicPr>
        <p:blipFill>
          <a:blip r:embed="rId4">
            <a:alphaModFix/>
          </a:blip>
          <a:stretch>
            <a:fill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2" type="obj">
  <p:cSld name="OBJECT">
    <p:spTree>
      <p:nvGrpSpPr>
        <p:cNvPr id="1" name="Shape 97"/>
        <p:cNvGrpSpPr/>
        <p:nvPr/>
      </p:nvGrpSpPr>
      <p:grpSpPr>
        <a:xfrm>
          <a:off x="0" y="0"/>
          <a:ext cx="0" cy="0"/>
          <a:chOff x="0" y="0"/>
          <a:chExt cx="0" cy="0"/>
        </a:xfrm>
      </p:grpSpPr>
      <p:sp>
        <p:nvSpPr>
          <p:cNvPr id="98" name="Google Shape;98;p24"/>
          <p:cNvSpPr txBox="1">
            <a:spLocks noGrp="1"/>
          </p:cNvSpPr>
          <p:nvPr>
            <p:ph type="ftr" idx="11"/>
          </p:nvPr>
        </p:nvSpPr>
        <p:spPr>
          <a:xfrm>
            <a:off x="1641703" y="4938710"/>
            <a:ext cx="5861100" cy="1239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sz="1100" b="0" i="0">
                <a:solidFill>
                  <a:schemeClr val="dk1"/>
                </a:solidFill>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9" name="Google Shape;99;p2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0" name="Google Shape;100;p2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01"/>
        <p:cNvGrpSpPr/>
        <p:nvPr/>
      </p:nvGrpSpPr>
      <p:grpSpPr>
        <a:xfrm>
          <a:off x="0" y="0"/>
          <a:ext cx="0" cy="0"/>
          <a:chOff x="0" y="0"/>
          <a:chExt cx="0" cy="0"/>
        </a:xfrm>
      </p:grpSpPr>
      <p:sp>
        <p:nvSpPr>
          <p:cNvPr id="102" name="Google Shape;102;p25"/>
          <p:cNvSpPr txBox="1">
            <a:spLocks noGrp="1"/>
          </p:cNvSpPr>
          <p:nvPr>
            <p:ph type="title"/>
          </p:nvPr>
        </p:nvSpPr>
        <p:spPr>
          <a:xfrm>
            <a:off x="2493454" y="736816"/>
            <a:ext cx="4157100" cy="2253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200"/>
              <a:buNone/>
              <a:defRPr sz="1400" b="1" i="0">
                <a:solidFill>
                  <a:schemeClr val="dk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3" name="Google Shape;103;p25"/>
          <p:cNvSpPr txBox="1">
            <a:spLocks noGrp="1"/>
          </p:cNvSpPr>
          <p:nvPr>
            <p:ph type="body" idx="1"/>
          </p:nvPr>
        </p:nvSpPr>
        <p:spPr>
          <a:xfrm>
            <a:off x="1373695" y="1067371"/>
            <a:ext cx="6396600" cy="29517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1500"/>
              <a:buNone/>
              <a:defRPr b="0" i="0">
                <a:solidFill>
                  <a:schemeClr val="dk1"/>
                </a:solidFill>
              </a:defRPr>
            </a:lvl1pPr>
            <a:lvl2pPr marL="914400" lvl="1" indent="-228600" algn="l" rtl="0">
              <a:spcBef>
                <a:spcPts val="1600"/>
              </a:spcBef>
              <a:spcAft>
                <a:spcPts val="0"/>
              </a:spcAft>
              <a:buSzPts val="1300"/>
              <a:buNone/>
              <a:defRPr/>
            </a:lvl2pPr>
            <a:lvl3pPr marL="1371600" lvl="2" indent="-228600" algn="l" rtl="0">
              <a:spcBef>
                <a:spcPts val="1600"/>
              </a:spcBef>
              <a:spcAft>
                <a:spcPts val="0"/>
              </a:spcAft>
              <a:buSzPts val="1200"/>
              <a:buNone/>
              <a:defRPr/>
            </a:lvl3pPr>
            <a:lvl4pPr marL="1828800" lvl="3" indent="-228600" algn="l" rtl="0">
              <a:spcBef>
                <a:spcPts val="1600"/>
              </a:spcBef>
              <a:spcAft>
                <a:spcPts val="0"/>
              </a:spcAft>
              <a:buSzPts val="1100"/>
              <a:buNone/>
              <a:defRPr/>
            </a:lvl4pPr>
            <a:lvl5pPr marL="2286000" lvl="4" indent="-228600" algn="l" rtl="0">
              <a:spcBef>
                <a:spcPts val="1600"/>
              </a:spcBef>
              <a:spcAft>
                <a:spcPts val="0"/>
              </a:spcAft>
              <a:buSzPts val="1000"/>
              <a:buNone/>
              <a:defRPr/>
            </a:lvl5pPr>
            <a:lvl6pPr marL="2743200" lvl="5" indent="-228600" algn="l" rtl="0">
              <a:spcBef>
                <a:spcPts val="1600"/>
              </a:spcBef>
              <a:spcAft>
                <a:spcPts val="0"/>
              </a:spcAft>
              <a:buSzPts val="900"/>
              <a:buNone/>
              <a:defRPr/>
            </a:lvl6pPr>
            <a:lvl7pPr marL="3200400" lvl="6" indent="-228600" algn="l" rtl="0">
              <a:spcBef>
                <a:spcPts val="1600"/>
              </a:spcBef>
              <a:spcAft>
                <a:spcPts val="0"/>
              </a:spcAft>
              <a:buSzPts val="800"/>
              <a:buNone/>
              <a:defRPr/>
            </a:lvl7pPr>
            <a:lvl8pPr marL="3657600" lvl="7" indent="-228600" algn="l" rtl="0">
              <a:spcBef>
                <a:spcPts val="1600"/>
              </a:spcBef>
              <a:spcAft>
                <a:spcPts val="0"/>
              </a:spcAft>
              <a:buSzPts val="700"/>
              <a:buNone/>
              <a:defRPr/>
            </a:lvl8pPr>
            <a:lvl9pPr marL="4114800" lvl="8" indent="-228600" algn="l" rtl="0">
              <a:spcBef>
                <a:spcPts val="1600"/>
              </a:spcBef>
              <a:spcAft>
                <a:spcPts val="1600"/>
              </a:spcAft>
              <a:buSzPts val="600"/>
              <a:buNone/>
              <a:defRPr/>
            </a:lvl9pPr>
          </a:lstStyle>
          <a:p>
            <a:endParaRPr/>
          </a:p>
        </p:txBody>
      </p:sp>
      <p:sp>
        <p:nvSpPr>
          <p:cNvPr id="104" name="Google Shape;104;p25"/>
          <p:cNvSpPr txBox="1">
            <a:spLocks noGrp="1"/>
          </p:cNvSpPr>
          <p:nvPr>
            <p:ph type="ftr" idx="11"/>
          </p:nvPr>
        </p:nvSpPr>
        <p:spPr>
          <a:xfrm>
            <a:off x="701192" y="4884269"/>
            <a:ext cx="6987600" cy="2028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sz="1200" b="0" i="0">
                <a:solidFill>
                  <a:srgbClr val="7E7E7E"/>
                </a:solidFill>
                <a:latin typeface="Tahoma"/>
                <a:ea typeface="Tahoma"/>
                <a:cs typeface="Tahoma"/>
                <a:sym typeface="Tahoma"/>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 name="Google Shape;106;p25"/>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D85C6"/>
              </a:buClr>
              <a:buSzPts val="3600"/>
              <a:buNone/>
              <a:defRPr sz="3600">
                <a:solidFill>
                  <a:srgbClr val="3D85C6"/>
                </a:solidFill>
              </a:defRPr>
            </a:lvl1pPr>
            <a:lvl2pPr lvl="1" rtl="0">
              <a:spcBef>
                <a:spcPts val="0"/>
              </a:spcBef>
              <a:spcAft>
                <a:spcPts val="0"/>
              </a:spcAft>
              <a:buClr>
                <a:srgbClr val="3D85C6"/>
              </a:buClr>
              <a:buSzPts val="3600"/>
              <a:buNone/>
              <a:defRPr sz="3600">
                <a:solidFill>
                  <a:srgbClr val="3D85C6"/>
                </a:solidFill>
              </a:defRPr>
            </a:lvl2pPr>
            <a:lvl3pPr lvl="2" rtl="0">
              <a:spcBef>
                <a:spcPts val="0"/>
              </a:spcBef>
              <a:spcAft>
                <a:spcPts val="0"/>
              </a:spcAft>
              <a:buClr>
                <a:srgbClr val="3D85C6"/>
              </a:buClr>
              <a:buSzPts val="3600"/>
              <a:buNone/>
              <a:defRPr sz="3600">
                <a:solidFill>
                  <a:srgbClr val="3D85C6"/>
                </a:solidFill>
              </a:defRPr>
            </a:lvl3pPr>
            <a:lvl4pPr lvl="3" rtl="0">
              <a:spcBef>
                <a:spcPts val="0"/>
              </a:spcBef>
              <a:spcAft>
                <a:spcPts val="0"/>
              </a:spcAft>
              <a:buClr>
                <a:srgbClr val="3D85C6"/>
              </a:buClr>
              <a:buSzPts val="3600"/>
              <a:buNone/>
              <a:defRPr sz="3600">
                <a:solidFill>
                  <a:srgbClr val="3D85C6"/>
                </a:solidFill>
              </a:defRPr>
            </a:lvl4pPr>
            <a:lvl5pPr lvl="4" rtl="0">
              <a:spcBef>
                <a:spcPts val="0"/>
              </a:spcBef>
              <a:spcAft>
                <a:spcPts val="0"/>
              </a:spcAft>
              <a:buClr>
                <a:srgbClr val="3D85C6"/>
              </a:buClr>
              <a:buSzPts val="3600"/>
              <a:buNone/>
              <a:defRPr sz="3600">
                <a:solidFill>
                  <a:srgbClr val="3D85C6"/>
                </a:solidFill>
              </a:defRPr>
            </a:lvl5pPr>
            <a:lvl6pPr lvl="5" rtl="0">
              <a:spcBef>
                <a:spcPts val="0"/>
              </a:spcBef>
              <a:spcAft>
                <a:spcPts val="0"/>
              </a:spcAft>
              <a:buClr>
                <a:srgbClr val="3D85C6"/>
              </a:buClr>
              <a:buSzPts val="3600"/>
              <a:buNone/>
              <a:defRPr sz="3600">
                <a:solidFill>
                  <a:srgbClr val="3D85C6"/>
                </a:solidFill>
              </a:defRPr>
            </a:lvl6pPr>
            <a:lvl7pPr lvl="6" rtl="0">
              <a:spcBef>
                <a:spcPts val="0"/>
              </a:spcBef>
              <a:spcAft>
                <a:spcPts val="0"/>
              </a:spcAft>
              <a:buClr>
                <a:srgbClr val="3D85C6"/>
              </a:buClr>
              <a:buSzPts val="3600"/>
              <a:buNone/>
              <a:defRPr sz="3600">
                <a:solidFill>
                  <a:srgbClr val="3D85C6"/>
                </a:solidFill>
              </a:defRPr>
            </a:lvl7pPr>
            <a:lvl8pPr lvl="7" rtl="0">
              <a:spcBef>
                <a:spcPts val="0"/>
              </a:spcBef>
              <a:spcAft>
                <a:spcPts val="0"/>
              </a:spcAft>
              <a:buClr>
                <a:srgbClr val="3D85C6"/>
              </a:buClr>
              <a:buSzPts val="3600"/>
              <a:buNone/>
              <a:defRPr sz="3600">
                <a:solidFill>
                  <a:srgbClr val="3D85C6"/>
                </a:solidFill>
              </a:defRPr>
            </a:lvl8pPr>
            <a:lvl9pPr lvl="8" rtl="0">
              <a:spcBef>
                <a:spcPts val="0"/>
              </a:spcBef>
              <a:spcAft>
                <a:spcPts val="0"/>
              </a:spcAft>
              <a:buClr>
                <a:srgbClr val="3D85C6"/>
              </a:buClr>
              <a:buSzPts val="3600"/>
              <a:buNone/>
              <a:defRPr sz="3600">
                <a:solidFill>
                  <a:srgbClr val="3D85C6"/>
                </a:solidFill>
              </a:defRPr>
            </a:lvl9pPr>
          </a:lstStyle>
          <a:p>
            <a:endParaRPr/>
          </a:p>
        </p:txBody>
      </p:sp>
      <p:sp>
        <p:nvSpPr>
          <p:cNvPr id="63" name="Google Shape;63;p1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66" name="Google Shape;66;p16"/>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67" name="Google Shape;67;p1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70" name="Google Shape;70;p17"/>
          <p:cNvGraphicFramePr/>
          <p:nvPr/>
        </p:nvGraphicFramePr>
        <p:xfrm>
          <a:off x="201942" y="833662"/>
          <a:ext cx="3000000" cy="3000000"/>
        </p:xfrm>
        <a:graphic>
          <a:graphicData uri="http://schemas.openxmlformats.org/drawingml/2006/table">
            <a:tbl>
              <a:tblPr firstRow="1" bandRow="1">
                <a:noFill/>
                <a:tableStyleId>{F25A6280-E22B-435E-9E9F-F6D26BA1F67C}</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71" name="Google Shape;71;p17"/>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4" name="Google Shape;74;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5" name="Google Shape;75;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9" name="Google Shape;79;p1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6" name="Google Shape;86;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7" name="Google Shape;87;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88" name="Google Shape;88;p2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9"/>
        <p:cNvGrpSpPr/>
        <p:nvPr/>
      </p:nvGrpSpPr>
      <p:grpSpPr>
        <a:xfrm>
          <a:off x="0" y="0"/>
          <a:ext cx="0" cy="0"/>
          <a:chOff x="0" y="0"/>
          <a:chExt cx="0" cy="0"/>
        </a:xfrm>
      </p:grpSpPr>
      <p:sp>
        <p:nvSpPr>
          <p:cNvPr id="90" name="Google Shape;90;p2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52" name="Google Shape;52;p13"/>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pic>
        <p:nvPicPr>
          <p:cNvPr id="53" name="Google Shape;53;p13"/>
          <p:cNvPicPr preferRelativeResize="0"/>
          <p:nvPr/>
        </p:nvPicPr>
        <p:blipFill rotWithShape="1">
          <a:blip r:embed="rId14">
            <a:alphaModFix/>
          </a:blip>
          <a:srcRect t="5277" b="5277"/>
          <a:stretch/>
        </p:blipFill>
        <p:spPr>
          <a:xfrm>
            <a:off x="7524724" y="66776"/>
            <a:ext cx="1563426" cy="307350"/>
          </a:xfrm>
          <a:prstGeom prst="rect">
            <a:avLst/>
          </a:prstGeom>
          <a:noFill/>
          <a:ln>
            <a:noFill/>
          </a:ln>
        </p:spPr>
      </p:pic>
      <p:pic>
        <p:nvPicPr>
          <p:cNvPr id="54" name="Google Shape;54;p13"/>
          <p:cNvPicPr preferRelativeResize="0"/>
          <p:nvPr/>
        </p:nvPicPr>
        <p:blipFill>
          <a:blip r:embed="rId15">
            <a:alphaModFix/>
          </a:blip>
          <a:stretch>
            <a:fillRect/>
          </a:stretch>
        </p:blipFill>
        <p:spPr>
          <a:xfrm>
            <a:off x="0" y="0"/>
            <a:ext cx="182880" cy="676656"/>
          </a:xfrm>
          <a:prstGeom prst="rect">
            <a:avLst/>
          </a:prstGeom>
          <a:noFill/>
          <a:ln>
            <a:noFill/>
          </a:ln>
        </p:spPr>
      </p:pic>
      <p:sp>
        <p:nvSpPr>
          <p:cNvPr id="55" name="Google Shape;55;p13"/>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56" name="Google Shape;56;p1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8888/lab/tree/E-news_Express_Project.ipynb#-Univariate-Analysis-of-E-news-Express-Data"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490250" y="450150"/>
            <a:ext cx="6367800" cy="4090800"/>
          </a:xfrm>
        </p:spPr>
        <p:txBody>
          <a:bodyPr spcFirstLastPara="1" wrap="square" lIns="91425" tIns="91425" rIns="91425" bIns="91425" anchor="ctr" anchorCtr="0">
            <a:normAutofit/>
          </a:bodyPr>
          <a:lstStyle/>
          <a:p>
            <a:pPr lvl="0"/>
            <a:r>
              <a:rPr lang="en-US" sz="4000" dirty="0"/>
              <a:t>E-news Express Project </a:t>
            </a:r>
            <a:br>
              <a:rPr lang="en-US" sz="4000" dirty="0"/>
            </a:br>
            <a:r>
              <a:rPr lang="en-US" sz="4000" dirty="0"/>
              <a:t>Business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r>
              <a:rPr lang="en-US" dirty="0">
                <a:solidFill>
                  <a:srgbClr val="000000"/>
                </a:solidFill>
                <a:latin typeface="Arial"/>
                <a:cs typeface="Arial"/>
              </a:rPr>
              <a:t>Statistical analysis of E-News Express data</a:t>
            </a:r>
            <a:br>
              <a:rPr lang="en-US" dirty="0"/>
            </a:br>
            <a:endParaRPr b="0" dirty="0">
              <a:solidFill>
                <a:schemeClr val="dk2"/>
              </a:solidFill>
              <a:sym typeface="Arial"/>
            </a:endParaRPr>
          </a:p>
        </p:txBody>
      </p:sp>
      <p:sp>
        <p:nvSpPr>
          <p:cNvPr id="4" name="Rectangle 3">
            <a:extLst>
              <a:ext uri="{FF2B5EF4-FFF2-40B4-BE49-F238E27FC236}">
                <a16:creationId xmlns:a16="http://schemas.microsoft.com/office/drawing/2014/main" id="{E8E85FB1-83AC-AB45-B86D-6F384505BE4E}"/>
              </a:ext>
            </a:extLst>
          </p:cNvPr>
          <p:cNvSpPr/>
          <p:nvPr/>
        </p:nvSpPr>
        <p:spPr>
          <a:xfrm>
            <a:off x="629079" y="861979"/>
            <a:ext cx="7751775" cy="553998"/>
          </a:xfrm>
          <a:prstGeom prst="rect">
            <a:avLst/>
          </a:prstGeom>
        </p:spPr>
        <p:txBody>
          <a:bodyPr wrap="square">
            <a:spAutoFit/>
          </a:bodyPr>
          <a:lstStyle/>
          <a:p>
            <a:r>
              <a:rPr lang="en-US" sz="1500" b="1" dirty="0">
                <a:solidFill>
                  <a:schemeClr val="dk2"/>
                </a:solidFill>
                <a:latin typeface="Nunito"/>
                <a:sym typeface="Nunito"/>
              </a:rPr>
              <a:t> </a:t>
            </a:r>
          </a:p>
          <a:p>
            <a:r>
              <a:rPr lang="en-US" sz="1500" b="1" dirty="0">
                <a:solidFill>
                  <a:schemeClr val="dk2"/>
                </a:solidFill>
                <a:latin typeface="Nunito"/>
                <a:sym typeface="Nunito"/>
              </a:rPr>
              <a:t>        </a:t>
            </a:r>
          </a:p>
        </p:txBody>
      </p:sp>
      <p:sp>
        <p:nvSpPr>
          <p:cNvPr id="2" name="Rectangle 1">
            <a:extLst>
              <a:ext uri="{FF2B5EF4-FFF2-40B4-BE49-F238E27FC236}">
                <a16:creationId xmlns:a16="http://schemas.microsoft.com/office/drawing/2014/main" id="{A7029FDC-58A1-D34A-AAF0-5034C682EC64}"/>
              </a:ext>
            </a:extLst>
          </p:cNvPr>
          <p:cNvSpPr/>
          <p:nvPr/>
        </p:nvSpPr>
        <p:spPr>
          <a:xfrm>
            <a:off x="82503" y="1058226"/>
            <a:ext cx="9563386" cy="615553"/>
          </a:xfrm>
          <a:prstGeom prst="rect">
            <a:avLst/>
          </a:prstGeom>
        </p:spPr>
        <p:txBody>
          <a:bodyPr wrap="square">
            <a:spAutoFit/>
          </a:bodyPr>
          <a:lstStyle/>
          <a:p>
            <a:r>
              <a:rPr lang="en-US" dirty="0"/>
              <a:t> </a:t>
            </a:r>
            <a:endParaRPr lang="en-US" sz="1000" dirty="0"/>
          </a:p>
          <a:p>
            <a:r>
              <a:rPr lang="en-US" sz="1000" dirty="0"/>
              <a:t>        </a:t>
            </a:r>
          </a:p>
          <a:p>
            <a:r>
              <a:rPr lang="en-US" sz="1000" dirty="0"/>
              <a:t>    </a:t>
            </a:r>
          </a:p>
        </p:txBody>
      </p:sp>
      <p:sp>
        <p:nvSpPr>
          <p:cNvPr id="3" name="Rectangle 2">
            <a:extLst>
              <a:ext uri="{FF2B5EF4-FFF2-40B4-BE49-F238E27FC236}">
                <a16:creationId xmlns:a16="http://schemas.microsoft.com/office/drawing/2014/main" id="{1CC02B56-886E-4531-A752-CF5264D598FF}"/>
              </a:ext>
            </a:extLst>
          </p:cNvPr>
          <p:cNvSpPr/>
          <p:nvPr/>
        </p:nvSpPr>
        <p:spPr>
          <a:xfrm>
            <a:off x="292195" y="911459"/>
            <a:ext cx="8193807" cy="307777"/>
          </a:xfrm>
          <a:prstGeom prst="rect">
            <a:avLst/>
          </a:prstGeom>
        </p:spPr>
        <p:txBody>
          <a:bodyPr wrap="square">
            <a:spAutoFit/>
          </a:bodyPr>
          <a:lstStyle/>
          <a:p>
            <a:r>
              <a:rPr lang="en-US" dirty="0"/>
              <a:t>Do the users spend more time on the new landing page than the old landing page?</a:t>
            </a:r>
          </a:p>
        </p:txBody>
      </p:sp>
      <p:sp>
        <p:nvSpPr>
          <p:cNvPr id="5" name="Rectangle 4">
            <a:extLst>
              <a:ext uri="{FF2B5EF4-FFF2-40B4-BE49-F238E27FC236}">
                <a16:creationId xmlns:a16="http://schemas.microsoft.com/office/drawing/2014/main" id="{AC1B9D22-7D85-44C7-97B4-2A6659D179FC}"/>
              </a:ext>
            </a:extLst>
          </p:cNvPr>
          <p:cNvSpPr/>
          <p:nvPr/>
        </p:nvSpPr>
        <p:spPr>
          <a:xfrm>
            <a:off x="316476" y="1280790"/>
            <a:ext cx="2667718" cy="261610"/>
          </a:xfrm>
          <a:prstGeom prst="rect">
            <a:avLst/>
          </a:prstGeom>
        </p:spPr>
        <p:txBody>
          <a:bodyPr wrap="none">
            <a:spAutoFit/>
          </a:bodyPr>
          <a:lstStyle/>
          <a:p>
            <a:r>
              <a:rPr lang="en-US" sz="1100" dirty="0"/>
              <a:t>Z-test assumptions which were satisfied</a:t>
            </a:r>
          </a:p>
        </p:txBody>
      </p:sp>
      <p:sp>
        <p:nvSpPr>
          <p:cNvPr id="6" name="Rectangle 5">
            <a:extLst>
              <a:ext uri="{FF2B5EF4-FFF2-40B4-BE49-F238E27FC236}">
                <a16:creationId xmlns:a16="http://schemas.microsoft.com/office/drawing/2014/main" id="{E19C718A-CA58-4221-8F24-D28AF34D7562}"/>
              </a:ext>
            </a:extLst>
          </p:cNvPr>
          <p:cNvSpPr/>
          <p:nvPr/>
        </p:nvSpPr>
        <p:spPr>
          <a:xfrm>
            <a:off x="386148" y="1624730"/>
            <a:ext cx="8436575" cy="1954381"/>
          </a:xfrm>
          <a:prstGeom prst="rect">
            <a:avLst/>
          </a:prstGeom>
        </p:spPr>
        <p:txBody>
          <a:bodyPr wrap="square">
            <a:spAutoFit/>
          </a:bodyPr>
          <a:lstStyle/>
          <a:p>
            <a:pPr marL="171450" indent="-171450">
              <a:buFont typeface="Arial" panose="020B0604020202020204" pitchFamily="34" charset="0"/>
              <a:buChar char="•"/>
            </a:pPr>
            <a:r>
              <a:rPr lang="en-US" sz="1100" dirty="0"/>
              <a:t>Continuous data - The ratings are measured on a continuous scale.</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Normally distributed populations or Sample sizes &gt; 30 - Since the sample sizes are greater than 30, Central Limit Theorem states that the distribution of sample means will be normal.</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Independent populations - As we are taking samples for two different landing pages , the two samples are from two independent populations.</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Known population standard deviation  𝜎1  and  𝜎2  - Yes, we know the population standard deviations of both the populations.</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Random sampling from the population - Yes, we are informed that the collected sample is a simple random sample.</a:t>
            </a:r>
          </a:p>
        </p:txBody>
      </p:sp>
    </p:spTree>
    <p:extLst>
      <p:ext uri="{BB962C8B-B14F-4D97-AF65-F5344CB8AC3E}">
        <p14:creationId xmlns:p14="http://schemas.microsoft.com/office/powerpoint/2010/main" val="4002727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r>
              <a:rPr lang="en-US" dirty="0">
                <a:solidFill>
                  <a:srgbClr val="000000"/>
                </a:solidFill>
                <a:latin typeface="Arial"/>
                <a:cs typeface="Arial"/>
              </a:rPr>
              <a:t>Statistical analysis of E-News Express data</a:t>
            </a:r>
            <a:br>
              <a:rPr lang="en-US" dirty="0"/>
            </a:br>
            <a:endParaRPr b="0" dirty="0">
              <a:solidFill>
                <a:schemeClr val="dk2"/>
              </a:solidFill>
              <a:sym typeface="Arial"/>
            </a:endParaRPr>
          </a:p>
        </p:txBody>
      </p:sp>
      <p:sp>
        <p:nvSpPr>
          <p:cNvPr id="4" name="Rectangle 3">
            <a:extLst>
              <a:ext uri="{FF2B5EF4-FFF2-40B4-BE49-F238E27FC236}">
                <a16:creationId xmlns:a16="http://schemas.microsoft.com/office/drawing/2014/main" id="{E8E85FB1-83AC-AB45-B86D-6F384505BE4E}"/>
              </a:ext>
            </a:extLst>
          </p:cNvPr>
          <p:cNvSpPr/>
          <p:nvPr/>
        </p:nvSpPr>
        <p:spPr>
          <a:xfrm>
            <a:off x="629079" y="861979"/>
            <a:ext cx="7751775" cy="553998"/>
          </a:xfrm>
          <a:prstGeom prst="rect">
            <a:avLst/>
          </a:prstGeom>
        </p:spPr>
        <p:txBody>
          <a:bodyPr wrap="square">
            <a:spAutoFit/>
          </a:bodyPr>
          <a:lstStyle/>
          <a:p>
            <a:r>
              <a:rPr lang="en-US" sz="1500" b="1" dirty="0">
                <a:solidFill>
                  <a:schemeClr val="dk2"/>
                </a:solidFill>
                <a:latin typeface="Nunito"/>
                <a:sym typeface="Nunito"/>
              </a:rPr>
              <a:t> </a:t>
            </a:r>
          </a:p>
          <a:p>
            <a:r>
              <a:rPr lang="en-US" sz="1500" b="1" dirty="0">
                <a:solidFill>
                  <a:schemeClr val="dk2"/>
                </a:solidFill>
                <a:latin typeface="Nunito"/>
                <a:sym typeface="Nunito"/>
              </a:rPr>
              <a:t>        </a:t>
            </a:r>
          </a:p>
        </p:txBody>
      </p:sp>
      <p:sp>
        <p:nvSpPr>
          <p:cNvPr id="2" name="Rectangle 1">
            <a:extLst>
              <a:ext uri="{FF2B5EF4-FFF2-40B4-BE49-F238E27FC236}">
                <a16:creationId xmlns:a16="http://schemas.microsoft.com/office/drawing/2014/main" id="{A7029FDC-58A1-D34A-AAF0-5034C682EC64}"/>
              </a:ext>
            </a:extLst>
          </p:cNvPr>
          <p:cNvSpPr/>
          <p:nvPr/>
        </p:nvSpPr>
        <p:spPr>
          <a:xfrm>
            <a:off x="82503" y="1058226"/>
            <a:ext cx="9563386" cy="615553"/>
          </a:xfrm>
          <a:prstGeom prst="rect">
            <a:avLst/>
          </a:prstGeom>
        </p:spPr>
        <p:txBody>
          <a:bodyPr wrap="square">
            <a:spAutoFit/>
          </a:bodyPr>
          <a:lstStyle/>
          <a:p>
            <a:r>
              <a:rPr lang="en-US" dirty="0"/>
              <a:t> </a:t>
            </a:r>
            <a:endParaRPr lang="en-US" sz="1000" dirty="0"/>
          </a:p>
          <a:p>
            <a:r>
              <a:rPr lang="en-US" sz="1000" dirty="0"/>
              <a:t>        </a:t>
            </a:r>
          </a:p>
          <a:p>
            <a:r>
              <a:rPr lang="en-US" sz="1000" dirty="0"/>
              <a:t>    </a:t>
            </a:r>
          </a:p>
        </p:txBody>
      </p:sp>
      <p:sp>
        <p:nvSpPr>
          <p:cNvPr id="3" name="Rectangle 2">
            <a:extLst>
              <a:ext uri="{FF2B5EF4-FFF2-40B4-BE49-F238E27FC236}">
                <a16:creationId xmlns:a16="http://schemas.microsoft.com/office/drawing/2014/main" id="{1CC02B56-886E-4531-A752-CF5264D598FF}"/>
              </a:ext>
            </a:extLst>
          </p:cNvPr>
          <p:cNvSpPr/>
          <p:nvPr/>
        </p:nvSpPr>
        <p:spPr>
          <a:xfrm>
            <a:off x="292195" y="911459"/>
            <a:ext cx="8193807" cy="307777"/>
          </a:xfrm>
          <a:prstGeom prst="rect">
            <a:avLst/>
          </a:prstGeom>
        </p:spPr>
        <p:txBody>
          <a:bodyPr wrap="square">
            <a:spAutoFit/>
          </a:bodyPr>
          <a:lstStyle/>
          <a:p>
            <a:r>
              <a:rPr lang="en-US" dirty="0"/>
              <a:t>Do the users spend more time on the new landing page than the old landing page?</a:t>
            </a:r>
          </a:p>
        </p:txBody>
      </p:sp>
      <p:sp>
        <p:nvSpPr>
          <p:cNvPr id="5" name="Rectangle 4">
            <a:extLst>
              <a:ext uri="{FF2B5EF4-FFF2-40B4-BE49-F238E27FC236}">
                <a16:creationId xmlns:a16="http://schemas.microsoft.com/office/drawing/2014/main" id="{AC1B9D22-7D85-44C7-97B4-2A6659D179FC}"/>
              </a:ext>
            </a:extLst>
          </p:cNvPr>
          <p:cNvSpPr/>
          <p:nvPr/>
        </p:nvSpPr>
        <p:spPr>
          <a:xfrm>
            <a:off x="316476" y="1280790"/>
            <a:ext cx="1361270" cy="261610"/>
          </a:xfrm>
          <a:prstGeom prst="rect">
            <a:avLst/>
          </a:prstGeom>
        </p:spPr>
        <p:txBody>
          <a:bodyPr wrap="none">
            <a:spAutoFit/>
          </a:bodyPr>
          <a:lstStyle/>
          <a:p>
            <a:r>
              <a:rPr lang="en-US" sz="1100" dirty="0"/>
              <a:t>Normal distribution</a:t>
            </a:r>
          </a:p>
        </p:txBody>
      </p:sp>
      <p:pic>
        <p:nvPicPr>
          <p:cNvPr id="7" name="Picture 6">
            <a:extLst>
              <a:ext uri="{FF2B5EF4-FFF2-40B4-BE49-F238E27FC236}">
                <a16:creationId xmlns:a16="http://schemas.microsoft.com/office/drawing/2014/main" id="{2AC233EF-671E-49AB-A4D5-0EA6138731DA}"/>
              </a:ext>
            </a:extLst>
          </p:cNvPr>
          <p:cNvPicPr>
            <a:picLocks noChangeAspect="1"/>
          </p:cNvPicPr>
          <p:nvPr/>
        </p:nvPicPr>
        <p:blipFill>
          <a:blip r:embed="rId3"/>
          <a:stretch>
            <a:fillRect/>
          </a:stretch>
        </p:blipFill>
        <p:spPr>
          <a:xfrm>
            <a:off x="505768" y="2116095"/>
            <a:ext cx="2481477" cy="1772946"/>
          </a:xfrm>
          <a:prstGeom prst="rect">
            <a:avLst/>
          </a:prstGeom>
        </p:spPr>
      </p:pic>
      <p:pic>
        <p:nvPicPr>
          <p:cNvPr id="8" name="Picture 7">
            <a:extLst>
              <a:ext uri="{FF2B5EF4-FFF2-40B4-BE49-F238E27FC236}">
                <a16:creationId xmlns:a16="http://schemas.microsoft.com/office/drawing/2014/main" id="{74297BEE-4E09-4F1E-AB10-501C538C306D}"/>
              </a:ext>
            </a:extLst>
          </p:cNvPr>
          <p:cNvPicPr>
            <a:picLocks noChangeAspect="1"/>
          </p:cNvPicPr>
          <p:nvPr/>
        </p:nvPicPr>
        <p:blipFill>
          <a:blip r:embed="rId4"/>
          <a:stretch>
            <a:fillRect/>
          </a:stretch>
        </p:blipFill>
        <p:spPr>
          <a:xfrm>
            <a:off x="3910273" y="2186584"/>
            <a:ext cx="2567390" cy="1745954"/>
          </a:xfrm>
          <a:prstGeom prst="rect">
            <a:avLst/>
          </a:prstGeom>
        </p:spPr>
      </p:pic>
    </p:spTree>
    <p:extLst>
      <p:ext uri="{BB962C8B-B14F-4D97-AF65-F5344CB8AC3E}">
        <p14:creationId xmlns:p14="http://schemas.microsoft.com/office/powerpoint/2010/main" val="4177266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lvl="0"/>
            <a:r>
              <a:rPr lang="en" dirty="0">
                <a:solidFill>
                  <a:srgbClr val="000000"/>
                </a:solidFill>
                <a:latin typeface="Arial"/>
                <a:ea typeface="Arial"/>
                <a:cs typeface="Arial"/>
                <a:sym typeface="Arial"/>
              </a:rPr>
              <a:t>Conclusions</a:t>
            </a:r>
            <a:br>
              <a:rPr lang="en" dirty="0">
                <a:solidFill>
                  <a:srgbClr val="000000"/>
                </a:solidFill>
                <a:latin typeface="Arial"/>
                <a:ea typeface="Arial"/>
                <a:cs typeface="Arial"/>
                <a:sym typeface="Arial"/>
              </a:rPr>
            </a:br>
            <a:br>
              <a:rPr lang="en" dirty="0">
                <a:solidFill>
                  <a:srgbClr val="000000"/>
                </a:solidFill>
                <a:latin typeface="Arial"/>
                <a:ea typeface="Arial"/>
                <a:cs typeface="Arial"/>
                <a:sym typeface="Arial"/>
              </a:rPr>
            </a:br>
            <a:endParaRPr b="0" dirty="0">
              <a:solidFill>
                <a:schemeClr val="dk2"/>
              </a:solidFill>
              <a:sym typeface="Arial"/>
            </a:endParaRPr>
          </a:p>
        </p:txBody>
      </p:sp>
      <p:sp>
        <p:nvSpPr>
          <p:cNvPr id="4" name="Rectangle 3">
            <a:extLst>
              <a:ext uri="{FF2B5EF4-FFF2-40B4-BE49-F238E27FC236}">
                <a16:creationId xmlns:a16="http://schemas.microsoft.com/office/drawing/2014/main" id="{E8E85FB1-83AC-AB45-B86D-6F384505BE4E}"/>
              </a:ext>
            </a:extLst>
          </p:cNvPr>
          <p:cNvSpPr/>
          <p:nvPr/>
        </p:nvSpPr>
        <p:spPr>
          <a:xfrm>
            <a:off x="629079" y="861979"/>
            <a:ext cx="7751775" cy="553998"/>
          </a:xfrm>
          <a:prstGeom prst="rect">
            <a:avLst/>
          </a:prstGeom>
        </p:spPr>
        <p:txBody>
          <a:bodyPr wrap="square">
            <a:spAutoFit/>
          </a:bodyPr>
          <a:lstStyle/>
          <a:p>
            <a:r>
              <a:rPr lang="en-US" sz="1500" b="1" dirty="0">
                <a:solidFill>
                  <a:schemeClr val="dk2"/>
                </a:solidFill>
                <a:latin typeface="Nunito"/>
                <a:sym typeface="Nunito"/>
              </a:rPr>
              <a:t> </a:t>
            </a:r>
          </a:p>
          <a:p>
            <a:r>
              <a:rPr lang="en-US" sz="1500" b="1" dirty="0">
                <a:solidFill>
                  <a:schemeClr val="dk2"/>
                </a:solidFill>
                <a:latin typeface="Nunito"/>
                <a:sym typeface="Nunito"/>
              </a:rPr>
              <a:t>        </a:t>
            </a:r>
          </a:p>
        </p:txBody>
      </p:sp>
      <p:pic>
        <p:nvPicPr>
          <p:cNvPr id="3" name="Picture 2">
            <a:extLst>
              <a:ext uri="{FF2B5EF4-FFF2-40B4-BE49-F238E27FC236}">
                <a16:creationId xmlns:a16="http://schemas.microsoft.com/office/drawing/2014/main" id="{26CFBB34-7AA4-492C-A1FA-B6A1D87DD8DB}"/>
              </a:ext>
            </a:extLst>
          </p:cNvPr>
          <p:cNvPicPr>
            <a:picLocks noChangeAspect="1"/>
          </p:cNvPicPr>
          <p:nvPr/>
        </p:nvPicPr>
        <p:blipFill>
          <a:blip r:embed="rId3"/>
          <a:stretch>
            <a:fillRect/>
          </a:stretch>
        </p:blipFill>
        <p:spPr>
          <a:xfrm>
            <a:off x="51630" y="1010558"/>
            <a:ext cx="8138865" cy="810838"/>
          </a:xfrm>
          <a:prstGeom prst="rect">
            <a:avLst/>
          </a:prstGeom>
        </p:spPr>
      </p:pic>
    </p:spTree>
    <p:extLst>
      <p:ext uri="{BB962C8B-B14F-4D97-AF65-F5344CB8AC3E}">
        <p14:creationId xmlns:p14="http://schemas.microsoft.com/office/powerpoint/2010/main" val="3250434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2" name="Rectangle 1">
            <a:extLst>
              <a:ext uri="{FF2B5EF4-FFF2-40B4-BE49-F238E27FC236}">
                <a16:creationId xmlns:a16="http://schemas.microsoft.com/office/drawing/2014/main" id="{A7029FDC-58A1-D34A-AAF0-5034C682EC64}"/>
              </a:ext>
            </a:extLst>
          </p:cNvPr>
          <p:cNvSpPr/>
          <p:nvPr/>
        </p:nvSpPr>
        <p:spPr>
          <a:xfrm>
            <a:off x="309383" y="920720"/>
            <a:ext cx="9563386" cy="461665"/>
          </a:xfrm>
          <a:prstGeom prst="rect">
            <a:avLst/>
          </a:prstGeom>
        </p:spPr>
        <p:txBody>
          <a:bodyPr wrap="square">
            <a:spAutoFit/>
          </a:bodyPr>
          <a:lstStyle/>
          <a:p>
            <a:r>
              <a:rPr lang="en-US" dirty="0"/>
              <a:t> </a:t>
            </a:r>
            <a:r>
              <a:rPr lang="en-US" sz="1000" dirty="0"/>
              <a:t>    </a:t>
            </a:r>
          </a:p>
          <a:p>
            <a:r>
              <a:rPr lang="en-US" sz="1000" dirty="0"/>
              <a:t>     </a:t>
            </a:r>
          </a:p>
        </p:txBody>
      </p:sp>
      <p:sp>
        <p:nvSpPr>
          <p:cNvPr id="13" name="Google Shape;121;p28">
            <a:extLst>
              <a:ext uri="{FF2B5EF4-FFF2-40B4-BE49-F238E27FC236}">
                <a16:creationId xmlns:a16="http://schemas.microsoft.com/office/drawing/2014/main" id="{903DACE8-E1B0-48A8-9F3C-950F792B4C05}"/>
              </a:ext>
            </a:extLst>
          </p:cNvPr>
          <p:cNvSpPr txBox="1">
            <a:spLocks/>
          </p:cNvSpPr>
          <p:nvPr/>
        </p:nvSpPr>
        <p:spPr>
          <a:xfrm>
            <a:off x="128798" y="118153"/>
            <a:ext cx="7117509" cy="5014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dirty="0">
                <a:solidFill>
                  <a:srgbClr val="000000"/>
                </a:solidFill>
                <a:latin typeface="Arial"/>
                <a:cs typeface="Arial"/>
              </a:rPr>
              <a:t>Statistical analysis of E-News Express data</a:t>
            </a:r>
            <a:br>
              <a:rPr lang="en-US" dirty="0"/>
            </a:br>
            <a:endParaRPr lang="en-US" b="0" dirty="0">
              <a:solidFill>
                <a:schemeClr val="dk2"/>
              </a:solidFill>
              <a:sym typeface="Arial"/>
            </a:endParaRPr>
          </a:p>
        </p:txBody>
      </p:sp>
      <p:sp>
        <p:nvSpPr>
          <p:cNvPr id="14" name="Rectangle 13">
            <a:extLst>
              <a:ext uri="{FF2B5EF4-FFF2-40B4-BE49-F238E27FC236}">
                <a16:creationId xmlns:a16="http://schemas.microsoft.com/office/drawing/2014/main" id="{A03FCBF7-2095-498B-AAD6-878A618298F7}"/>
              </a:ext>
            </a:extLst>
          </p:cNvPr>
          <p:cNvSpPr/>
          <p:nvPr/>
        </p:nvSpPr>
        <p:spPr>
          <a:xfrm>
            <a:off x="629079" y="861979"/>
            <a:ext cx="7751775" cy="553998"/>
          </a:xfrm>
          <a:prstGeom prst="rect">
            <a:avLst/>
          </a:prstGeom>
        </p:spPr>
        <p:txBody>
          <a:bodyPr wrap="square">
            <a:spAutoFit/>
          </a:bodyPr>
          <a:lstStyle/>
          <a:p>
            <a:r>
              <a:rPr lang="en-US" sz="1500" b="1" dirty="0">
                <a:solidFill>
                  <a:schemeClr val="dk2"/>
                </a:solidFill>
                <a:latin typeface="Nunito"/>
                <a:sym typeface="Nunito"/>
              </a:rPr>
              <a:t> </a:t>
            </a:r>
          </a:p>
          <a:p>
            <a:r>
              <a:rPr lang="en-US" sz="1500" b="1" dirty="0">
                <a:solidFill>
                  <a:schemeClr val="dk2"/>
                </a:solidFill>
                <a:latin typeface="Nunito"/>
                <a:sym typeface="Nunito"/>
              </a:rPr>
              <a:t>        </a:t>
            </a:r>
          </a:p>
        </p:txBody>
      </p:sp>
      <p:sp>
        <p:nvSpPr>
          <p:cNvPr id="15" name="Rectangle 14">
            <a:extLst>
              <a:ext uri="{FF2B5EF4-FFF2-40B4-BE49-F238E27FC236}">
                <a16:creationId xmlns:a16="http://schemas.microsoft.com/office/drawing/2014/main" id="{5F6C76EE-0544-4413-AACF-9E9CD3E82CFF}"/>
              </a:ext>
            </a:extLst>
          </p:cNvPr>
          <p:cNvSpPr/>
          <p:nvPr/>
        </p:nvSpPr>
        <p:spPr>
          <a:xfrm>
            <a:off x="264293" y="779936"/>
            <a:ext cx="7862249" cy="1446550"/>
          </a:xfrm>
          <a:prstGeom prst="rect">
            <a:avLst/>
          </a:prstGeom>
        </p:spPr>
        <p:txBody>
          <a:bodyPr wrap="square">
            <a:spAutoFit/>
          </a:bodyPr>
          <a:lstStyle/>
          <a:p>
            <a:r>
              <a:rPr lang="en-US" sz="1100" dirty="0"/>
              <a:t>Is the conversion rate (the proportion of users who visit the landing page and get converted) for the new page greater than the conversion rate for the old page?</a:t>
            </a:r>
          </a:p>
          <a:p>
            <a:endParaRPr lang="en-US" sz="1100" dirty="0"/>
          </a:p>
          <a:p>
            <a:endParaRPr lang="en-US" sz="1100" dirty="0"/>
          </a:p>
          <a:p>
            <a:endParaRPr lang="en-US" sz="1100" dirty="0"/>
          </a:p>
          <a:p>
            <a:endParaRPr lang="en-US" sz="1100" dirty="0"/>
          </a:p>
          <a:p>
            <a:endParaRPr lang="en-US" sz="1100" dirty="0"/>
          </a:p>
          <a:p>
            <a:endParaRPr lang="en-US" sz="1100" dirty="0"/>
          </a:p>
        </p:txBody>
      </p:sp>
      <p:sp>
        <p:nvSpPr>
          <p:cNvPr id="16" name="Rectangle 15">
            <a:extLst>
              <a:ext uri="{FF2B5EF4-FFF2-40B4-BE49-F238E27FC236}">
                <a16:creationId xmlns:a16="http://schemas.microsoft.com/office/drawing/2014/main" id="{ABC6A06F-0F6E-4C99-AE6A-0CDB8B533FA6}"/>
              </a:ext>
            </a:extLst>
          </p:cNvPr>
          <p:cNvSpPr/>
          <p:nvPr/>
        </p:nvSpPr>
        <p:spPr>
          <a:xfrm>
            <a:off x="219399" y="1472901"/>
            <a:ext cx="7587447" cy="1615827"/>
          </a:xfrm>
          <a:prstGeom prst="rect">
            <a:avLst/>
          </a:prstGeom>
        </p:spPr>
        <p:txBody>
          <a:bodyPr wrap="square">
            <a:spAutoFit/>
          </a:bodyPr>
          <a:lstStyle/>
          <a:p>
            <a:endParaRPr lang="en-US" sz="1100" dirty="0"/>
          </a:p>
          <a:p>
            <a:r>
              <a:rPr lang="en-US" sz="1100" dirty="0"/>
              <a:t>Two Proportion Z-test  assumptions which were satisfied</a:t>
            </a:r>
          </a:p>
          <a:p>
            <a:endParaRPr lang="en-US" sz="1100" dirty="0"/>
          </a:p>
          <a:p>
            <a:r>
              <a:rPr lang="en-US" sz="1100" dirty="0"/>
              <a:t>Binomially distributed population - Yes, a user is either converted or not-converted.</a:t>
            </a:r>
          </a:p>
          <a:p>
            <a:endParaRPr lang="en-US" sz="1100" dirty="0"/>
          </a:p>
          <a:p>
            <a:r>
              <a:rPr lang="en-US" sz="1100" dirty="0"/>
              <a:t>Random sampling from the population - Yes, we are informed that the collected sample is a simple random sample.</a:t>
            </a:r>
          </a:p>
          <a:p>
            <a:endParaRPr lang="en-US" sz="1100" dirty="0"/>
          </a:p>
          <a:p>
            <a:r>
              <a:rPr lang="en-US" sz="1100" dirty="0"/>
              <a:t>Can the binomial distribution have approximated to normal distribution - Yes. </a:t>
            </a:r>
          </a:p>
          <a:p>
            <a:endParaRPr lang="en-US" sz="1100" dirty="0"/>
          </a:p>
        </p:txBody>
      </p:sp>
      <p:sp>
        <p:nvSpPr>
          <p:cNvPr id="12" name="Rectangle 11">
            <a:extLst>
              <a:ext uri="{FF2B5EF4-FFF2-40B4-BE49-F238E27FC236}">
                <a16:creationId xmlns:a16="http://schemas.microsoft.com/office/drawing/2014/main" id="{F55E95B1-DCC6-4BD3-BEDE-6AFB51ED67FA}"/>
              </a:ext>
            </a:extLst>
          </p:cNvPr>
          <p:cNvSpPr/>
          <p:nvPr/>
        </p:nvSpPr>
        <p:spPr>
          <a:xfrm>
            <a:off x="128797" y="2969647"/>
            <a:ext cx="8705183" cy="1246495"/>
          </a:xfrm>
          <a:prstGeom prst="rect">
            <a:avLst/>
          </a:prstGeom>
        </p:spPr>
        <p:txBody>
          <a:bodyPr wrap="square">
            <a:spAutoFit/>
          </a:bodyPr>
          <a:lstStyle/>
          <a:p>
            <a:endParaRPr lang="en-US" dirty="0"/>
          </a:p>
          <a:p>
            <a:endParaRPr lang="en-US" dirty="0"/>
          </a:p>
          <a:p>
            <a:r>
              <a:rPr lang="en-US" b="1" dirty="0"/>
              <a:t>Conclusion</a:t>
            </a:r>
          </a:p>
          <a:p>
            <a:endParaRPr lang="en-US" sz="1100" dirty="0"/>
          </a:p>
          <a:p>
            <a:r>
              <a:rPr lang="en-US" sz="1100" dirty="0"/>
              <a:t>As the p-value is Less than the significance level 0.05, we can reject the null hypothesis. Thus, We can reach to the conclusion that conversion rate for the new page is greater than the conversion rate for the old page. </a:t>
            </a:r>
          </a:p>
        </p:txBody>
      </p:sp>
    </p:spTree>
    <p:extLst>
      <p:ext uri="{BB962C8B-B14F-4D97-AF65-F5344CB8AC3E}">
        <p14:creationId xmlns:p14="http://schemas.microsoft.com/office/powerpoint/2010/main" val="1214765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2" name="Rectangle 1">
            <a:extLst>
              <a:ext uri="{FF2B5EF4-FFF2-40B4-BE49-F238E27FC236}">
                <a16:creationId xmlns:a16="http://schemas.microsoft.com/office/drawing/2014/main" id="{A7029FDC-58A1-D34A-AAF0-5034C682EC64}"/>
              </a:ext>
            </a:extLst>
          </p:cNvPr>
          <p:cNvSpPr/>
          <p:nvPr/>
        </p:nvSpPr>
        <p:spPr>
          <a:xfrm>
            <a:off x="309383" y="920720"/>
            <a:ext cx="9563386" cy="461665"/>
          </a:xfrm>
          <a:prstGeom prst="rect">
            <a:avLst/>
          </a:prstGeom>
        </p:spPr>
        <p:txBody>
          <a:bodyPr wrap="square">
            <a:spAutoFit/>
          </a:bodyPr>
          <a:lstStyle/>
          <a:p>
            <a:r>
              <a:rPr lang="en-US" dirty="0"/>
              <a:t> </a:t>
            </a:r>
            <a:r>
              <a:rPr lang="en-US" sz="1000" dirty="0"/>
              <a:t>    </a:t>
            </a:r>
          </a:p>
          <a:p>
            <a:r>
              <a:rPr lang="en-US" sz="1000" dirty="0"/>
              <a:t>     </a:t>
            </a:r>
          </a:p>
        </p:txBody>
      </p:sp>
      <p:sp>
        <p:nvSpPr>
          <p:cNvPr id="13" name="Google Shape;121;p28">
            <a:extLst>
              <a:ext uri="{FF2B5EF4-FFF2-40B4-BE49-F238E27FC236}">
                <a16:creationId xmlns:a16="http://schemas.microsoft.com/office/drawing/2014/main" id="{903DACE8-E1B0-48A8-9F3C-950F792B4C05}"/>
              </a:ext>
            </a:extLst>
          </p:cNvPr>
          <p:cNvSpPr txBox="1">
            <a:spLocks/>
          </p:cNvSpPr>
          <p:nvPr/>
        </p:nvSpPr>
        <p:spPr>
          <a:xfrm>
            <a:off x="128798" y="118153"/>
            <a:ext cx="7117509" cy="5014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dirty="0">
                <a:solidFill>
                  <a:srgbClr val="000000"/>
                </a:solidFill>
                <a:latin typeface="Arial"/>
                <a:cs typeface="Arial"/>
              </a:rPr>
              <a:t>Statistical analysis of E-News Express data</a:t>
            </a:r>
            <a:br>
              <a:rPr lang="en-US" dirty="0"/>
            </a:br>
            <a:endParaRPr lang="en-US" b="0" dirty="0">
              <a:solidFill>
                <a:schemeClr val="dk2"/>
              </a:solidFill>
              <a:sym typeface="Arial"/>
            </a:endParaRPr>
          </a:p>
        </p:txBody>
      </p:sp>
      <p:sp>
        <p:nvSpPr>
          <p:cNvPr id="14" name="Rectangle 13">
            <a:extLst>
              <a:ext uri="{FF2B5EF4-FFF2-40B4-BE49-F238E27FC236}">
                <a16:creationId xmlns:a16="http://schemas.microsoft.com/office/drawing/2014/main" id="{A03FCBF7-2095-498B-AAD6-878A618298F7}"/>
              </a:ext>
            </a:extLst>
          </p:cNvPr>
          <p:cNvSpPr/>
          <p:nvPr/>
        </p:nvSpPr>
        <p:spPr>
          <a:xfrm>
            <a:off x="629079" y="861979"/>
            <a:ext cx="7751775" cy="553998"/>
          </a:xfrm>
          <a:prstGeom prst="rect">
            <a:avLst/>
          </a:prstGeom>
        </p:spPr>
        <p:txBody>
          <a:bodyPr wrap="square">
            <a:spAutoFit/>
          </a:bodyPr>
          <a:lstStyle/>
          <a:p>
            <a:r>
              <a:rPr lang="en-US" sz="1500" b="1" dirty="0">
                <a:solidFill>
                  <a:schemeClr val="dk2"/>
                </a:solidFill>
                <a:latin typeface="Nunito"/>
                <a:sym typeface="Nunito"/>
              </a:rPr>
              <a:t> </a:t>
            </a:r>
          </a:p>
          <a:p>
            <a:r>
              <a:rPr lang="en-US" sz="1500" b="1" dirty="0">
                <a:solidFill>
                  <a:schemeClr val="dk2"/>
                </a:solidFill>
                <a:latin typeface="Nunito"/>
                <a:sym typeface="Nunito"/>
              </a:rPr>
              <a:t>        </a:t>
            </a:r>
          </a:p>
        </p:txBody>
      </p:sp>
      <p:sp>
        <p:nvSpPr>
          <p:cNvPr id="15" name="Rectangle 14">
            <a:extLst>
              <a:ext uri="{FF2B5EF4-FFF2-40B4-BE49-F238E27FC236}">
                <a16:creationId xmlns:a16="http://schemas.microsoft.com/office/drawing/2014/main" id="{5F6C76EE-0544-4413-AACF-9E9CD3E82CFF}"/>
              </a:ext>
            </a:extLst>
          </p:cNvPr>
          <p:cNvSpPr/>
          <p:nvPr/>
        </p:nvSpPr>
        <p:spPr>
          <a:xfrm>
            <a:off x="128798" y="677992"/>
            <a:ext cx="7862249" cy="769441"/>
          </a:xfrm>
          <a:prstGeom prst="rect">
            <a:avLst/>
          </a:prstGeom>
        </p:spPr>
        <p:txBody>
          <a:bodyPr wrap="square">
            <a:spAutoFit/>
          </a:bodyPr>
          <a:lstStyle/>
          <a:p>
            <a:r>
              <a:rPr lang="en-US" sz="1100" b="1" dirty="0"/>
              <a:t>Does the converted status depend on the preferred language?</a:t>
            </a:r>
          </a:p>
          <a:p>
            <a:endParaRPr lang="en-US" sz="1100" dirty="0"/>
          </a:p>
          <a:p>
            <a:endParaRPr lang="en-US" sz="1100" dirty="0"/>
          </a:p>
          <a:p>
            <a:endParaRPr lang="en-US" sz="1100" dirty="0"/>
          </a:p>
        </p:txBody>
      </p:sp>
      <p:sp>
        <p:nvSpPr>
          <p:cNvPr id="16" name="Rectangle 15">
            <a:extLst>
              <a:ext uri="{FF2B5EF4-FFF2-40B4-BE49-F238E27FC236}">
                <a16:creationId xmlns:a16="http://schemas.microsoft.com/office/drawing/2014/main" id="{ABC6A06F-0F6E-4C99-AE6A-0CDB8B533FA6}"/>
              </a:ext>
            </a:extLst>
          </p:cNvPr>
          <p:cNvSpPr/>
          <p:nvPr/>
        </p:nvSpPr>
        <p:spPr>
          <a:xfrm>
            <a:off x="213136" y="1062713"/>
            <a:ext cx="8276379" cy="1954381"/>
          </a:xfrm>
          <a:prstGeom prst="rect">
            <a:avLst/>
          </a:prstGeom>
        </p:spPr>
        <p:txBody>
          <a:bodyPr wrap="square">
            <a:spAutoFit/>
          </a:bodyPr>
          <a:lstStyle/>
          <a:p>
            <a:endParaRPr lang="en-US" sz="1100" dirty="0"/>
          </a:p>
          <a:p>
            <a:r>
              <a:rPr lang="en-US" sz="1100" b="1" dirty="0"/>
              <a:t>Chi-Square Test for independence assumptions</a:t>
            </a:r>
          </a:p>
          <a:p>
            <a:endParaRPr lang="en-US" sz="1100" dirty="0"/>
          </a:p>
          <a:p>
            <a:pPr marL="171450" indent="-171450">
              <a:buFont typeface="Arial" panose="020B0604020202020204" pitchFamily="34" charset="0"/>
              <a:buChar char="•"/>
            </a:pPr>
            <a:r>
              <a:rPr lang="en-US" sz="1100" dirty="0"/>
              <a:t>Categorical variables – Yes</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Expected value of the number of sample observations in each level of the variable is at least 5 - Yes, the number of observations in each level is greater than 5.</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Random sampling from the population - Yes, we are informed that the collected sample is a simple random sample.</a:t>
            </a:r>
          </a:p>
          <a:p>
            <a:pPr marL="171450" indent="-171450">
              <a:buFont typeface="Arial" panose="020B0604020202020204" pitchFamily="34" charset="0"/>
              <a:buChar char="•"/>
            </a:pPr>
            <a:endParaRPr lang="en-US" sz="1100" dirty="0"/>
          </a:p>
          <a:p>
            <a:endParaRPr lang="en-US" sz="1100" dirty="0"/>
          </a:p>
        </p:txBody>
      </p:sp>
      <p:sp>
        <p:nvSpPr>
          <p:cNvPr id="12" name="Rectangle 11">
            <a:extLst>
              <a:ext uri="{FF2B5EF4-FFF2-40B4-BE49-F238E27FC236}">
                <a16:creationId xmlns:a16="http://schemas.microsoft.com/office/drawing/2014/main" id="{F55E95B1-DCC6-4BD3-BEDE-6AFB51ED67FA}"/>
              </a:ext>
            </a:extLst>
          </p:cNvPr>
          <p:cNvSpPr/>
          <p:nvPr/>
        </p:nvSpPr>
        <p:spPr>
          <a:xfrm>
            <a:off x="225681" y="2643970"/>
            <a:ext cx="8705183" cy="1246495"/>
          </a:xfrm>
          <a:prstGeom prst="rect">
            <a:avLst/>
          </a:prstGeom>
        </p:spPr>
        <p:txBody>
          <a:bodyPr wrap="square">
            <a:spAutoFit/>
          </a:bodyPr>
          <a:lstStyle/>
          <a:p>
            <a:endParaRPr lang="en-US" dirty="0"/>
          </a:p>
          <a:p>
            <a:endParaRPr lang="en-US" dirty="0"/>
          </a:p>
          <a:p>
            <a:r>
              <a:rPr lang="en-US" b="1" dirty="0"/>
              <a:t>Conclusion</a:t>
            </a:r>
          </a:p>
          <a:p>
            <a:endParaRPr lang="en-US" sz="1100" dirty="0"/>
          </a:p>
          <a:p>
            <a:r>
              <a:rPr lang="en-US" sz="1100" dirty="0"/>
              <a:t>As the p-value is higher than the significance level, we are failed to reject the null hypothesis. Hence, we do not have enough statistical significance to conclude that conversion status is dependent on preferred language</a:t>
            </a:r>
          </a:p>
        </p:txBody>
      </p:sp>
    </p:spTree>
    <p:extLst>
      <p:ext uri="{BB962C8B-B14F-4D97-AF65-F5344CB8AC3E}">
        <p14:creationId xmlns:p14="http://schemas.microsoft.com/office/powerpoint/2010/main" val="3479933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2" name="Rectangle 1">
            <a:extLst>
              <a:ext uri="{FF2B5EF4-FFF2-40B4-BE49-F238E27FC236}">
                <a16:creationId xmlns:a16="http://schemas.microsoft.com/office/drawing/2014/main" id="{A7029FDC-58A1-D34A-AAF0-5034C682EC64}"/>
              </a:ext>
            </a:extLst>
          </p:cNvPr>
          <p:cNvSpPr/>
          <p:nvPr/>
        </p:nvSpPr>
        <p:spPr>
          <a:xfrm>
            <a:off x="309383" y="920720"/>
            <a:ext cx="9563386" cy="461665"/>
          </a:xfrm>
          <a:prstGeom prst="rect">
            <a:avLst/>
          </a:prstGeom>
        </p:spPr>
        <p:txBody>
          <a:bodyPr wrap="square">
            <a:spAutoFit/>
          </a:bodyPr>
          <a:lstStyle/>
          <a:p>
            <a:r>
              <a:rPr lang="en-US" dirty="0"/>
              <a:t> </a:t>
            </a:r>
            <a:r>
              <a:rPr lang="en-US" sz="1000" dirty="0"/>
              <a:t>    </a:t>
            </a:r>
          </a:p>
          <a:p>
            <a:r>
              <a:rPr lang="en-US" sz="1000" dirty="0"/>
              <a:t>     </a:t>
            </a:r>
          </a:p>
        </p:txBody>
      </p:sp>
      <p:sp>
        <p:nvSpPr>
          <p:cNvPr id="13" name="Google Shape;121;p28">
            <a:extLst>
              <a:ext uri="{FF2B5EF4-FFF2-40B4-BE49-F238E27FC236}">
                <a16:creationId xmlns:a16="http://schemas.microsoft.com/office/drawing/2014/main" id="{903DACE8-E1B0-48A8-9F3C-950F792B4C05}"/>
              </a:ext>
            </a:extLst>
          </p:cNvPr>
          <p:cNvSpPr txBox="1">
            <a:spLocks/>
          </p:cNvSpPr>
          <p:nvPr/>
        </p:nvSpPr>
        <p:spPr>
          <a:xfrm>
            <a:off x="128798" y="118153"/>
            <a:ext cx="7117509" cy="5014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dirty="0">
                <a:solidFill>
                  <a:srgbClr val="000000"/>
                </a:solidFill>
                <a:latin typeface="Arial"/>
                <a:cs typeface="Arial"/>
              </a:rPr>
              <a:t>Statistical analysis of E-News Express data</a:t>
            </a:r>
            <a:br>
              <a:rPr lang="en-US" dirty="0"/>
            </a:br>
            <a:endParaRPr lang="en-US" b="0" dirty="0">
              <a:solidFill>
                <a:schemeClr val="dk2"/>
              </a:solidFill>
              <a:sym typeface="Arial"/>
            </a:endParaRPr>
          </a:p>
        </p:txBody>
      </p:sp>
      <p:sp>
        <p:nvSpPr>
          <p:cNvPr id="14" name="Rectangle 13">
            <a:extLst>
              <a:ext uri="{FF2B5EF4-FFF2-40B4-BE49-F238E27FC236}">
                <a16:creationId xmlns:a16="http://schemas.microsoft.com/office/drawing/2014/main" id="{A03FCBF7-2095-498B-AAD6-878A618298F7}"/>
              </a:ext>
            </a:extLst>
          </p:cNvPr>
          <p:cNvSpPr/>
          <p:nvPr/>
        </p:nvSpPr>
        <p:spPr>
          <a:xfrm>
            <a:off x="629079" y="861979"/>
            <a:ext cx="7751775" cy="553998"/>
          </a:xfrm>
          <a:prstGeom prst="rect">
            <a:avLst/>
          </a:prstGeom>
        </p:spPr>
        <p:txBody>
          <a:bodyPr wrap="square">
            <a:spAutoFit/>
          </a:bodyPr>
          <a:lstStyle/>
          <a:p>
            <a:r>
              <a:rPr lang="en-US" sz="1500" b="1" dirty="0">
                <a:solidFill>
                  <a:schemeClr val="dk2"/>
                </a:solidFill>
                <a:latin typeface="Nunito"/>
                <a:sym typeface="Nunito"/>
              </a:rPr>
              <a:t> </a:t>
            </a:r>
          </a:p>
          <a:p>
            <a:r>
              <a:rPr lang="en-US" sz="1500" b="1" dirty="0">
                <a:solidFill>
                  <a:schemeClr val="dk2"/>
                </a:solidFill>
                <a:latin typeface="Nunito"/>
                <a:sym typeface="Nunito"/>
              </a:rPr>
              <a:t>        </a:t>
            </a:r>
          </a:p>
        </p:txBody>
      </p:sp>
      <p:sp>
        <p:nvSpPr>
          <p:cNvPr id="15" name="Rectangle 14">
            <a:extLst>
              <a:ext uri="{FF2B5EF4-FFF2-40B4-BE49-F238E27FC236}">
                <a16:creationId xmlns:a16="http://schemas.microsoft.com/office/drawing/2014/main" id="{5F6C76EE-0544-4413-AACF-9E9CD3E82CFF}"/>
              </a:ext>
            </a:extLst>
          </p:cNvPr>
          <p:cNvSpPr/>
          <p:nvPr/>
        </p:nvSpPr>
        <p:spPr>
          <a:xfrm>
            <a:off x="44452" y="808120"/>
            <a:ext cx="7862249" cy="769441"/>
          </a:xfrm>
          <a:prstGeom prst="rect">
            <a:avLst/>
          </a:prstGeom>
        </p:spPr>
        <p:txBody>
          <a:bodyPr wrap="square">
            <a:spAutoFit/>
          </a:bodyPr>
          <a:lstStyle/>
          <a:p>
            <a:r>
              <a:rPr lang="en-US" sz="1100" b="1" dirty="0"/>
              <a:t>Is the mean time spent on the new page same for the different language users ?</a:t>
            </a:r>
          </a:p>
          <a:p>
            <a:endParaRPr lang="en-US" sz="1100" dirty="0"/>
          </a:p>
          <a:p>
            <a:endParaRPr lang="en-US" sz="1100" dirty="0"/>
          </a:p>
          <a:p>
            <a:endParaRPr lang="en-US" sz="1100" dirty="0"/>
          </a:p>
        </p:txBody>
      </p:sp>
      <p:sp>
        <p:nvSpPr>
          <p:cNvPr id="16" name="Rectangle 15">
            <a:extLst>
              <a:ext uri="{FF2B5EF4-FFF2-40B4-BE49-F238E27FC236}">
                <a16:creationId xmlns:a16="http://schemas.microsoft.com/office/drawing/2014/main" id="{ABC6A06F-0F6E-4C99-AE6A-0CDB8B533FA6}"/>
              </a:ext>
            </a:extLst>
          </p:cNvPr>
          <p:cNvSpPr/>
          <p:nvPr/>
        </p:nvSpPr>
        <p:spPr>
          <a:xfrm>
            <a:off x="9981" y="1151552"/>
            <a:ext cx="7896720" cy="5001369"/>
          </a:xfrm>
          <a:prstGeom prst="rect">
            <a:avLst/>
          </a:prstGeom>
        </p:spPr>
        <p:txBody>
          <a:bodyPr wrap="square">
            <a:spAutoFit/>
          </a:bodyPr>
          <a:lstStyle/>
          <a:p>
            <a:endParaRPr lang="en-US" sz="1100" dirty="0"/>
          </a:p>
          <a:p>
            <a:r>
              <a:rPr lang="en-US" sz="1100" b="1" dirty="0"/>
              <a:t>One Way ANOVA Test</a:t>
            </a:r>
          </a:p>
          <a:p>
            <a:endParaRPr lang="en-US" sz="1100" b="1" dirty="0"/>
          </a:p>
          <a:p>
            <a:pPr marL="171450" indent="-171450">
              <a:buFont typeface="Arial" panose="020B0604020202020204" pitchFamily="34" charset="0"/>
              <a:buChar char="•"/>
            </a:pPr>
            <a:r>
              <a:rPr lang="en-US" sz="1100" dirty="0"/>
              <a:t>For testing of normality, Shapiro-Wilk’s test is applied to the response variable.</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For equality of variance, Levene test is applied to the response variable.</a:t>
            </a:r>
          </a:p>
          <a:p>
            <a:pPr marL="171450" indent="-171450">
              <a:buFont typeface="Arial" panose="020B0604020202020204" pitchFamily="34" charset="0"/>
              <a:buChar char="•"/>
            </a:pPr>
            <a:endParaRPr lang="en-US" sz="1100" dirty="0"/>
          </a:p>
          <a:p>
            <a:r>
              <a:rPr lang="en-US" sz="1100" dirty="0"/>
              <a:t>Assumptions which were satisfied.</a:t>
            </a:r>
          </a:p>
          <a:p>
            <a:endParaRPr lang="en-US" sz="1100" dirty="0"/>
          </a:p>
          <a:p>
            <a:pPr marL="171450" indent="-171450">
              <a:buFont typeface="Arial" panose="020B0604020202020204" pitchFamily="34" charset="0"/>
              <a:buChar char="•"/>
            </a:pPr>
            <a:r>
              <a:rPr lang="en-US" sz="1100" dirty="0"/>
              <a:t>The populations are normally distributed - Yes, the normality assumption is verified using the Shapiro-Wilk’s test.</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Samples are independent simple random samples - Yes, we are informed that the collected sample is a simple random sample.</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Population variances are equal - Yes, the homogeneity of variance assumption is verified using the </a:t>
            </a:r>
            <a:r>
              <a:rPr lang="en-US" sz="1100" dirty="0" err="1"/>
              <a:t>Levene's</a:t>
            </a:r>
            <a:r>
              <a:rPr lang="en-US" sz="1100" dirty="0"/>
              <a:t> test.</a:t>
            </a:r>
          </a:p>
          <a:p>
            <a:pPr marL="171450" indent="-171450">
              <a:buFont typeface="Arial" panose="020B0604020202020204" pitchFamily="34" charset="0"/>
              <a:buChar char="•"/>
            </a:pPr>
            <a:endParaRPr lang="en-US" sz="1100" dirty="0"/>
          </a:p>
          <a:p>
            <a:r>
              <a:rPr lang="en-US" sz="1100" b="1" dirty="0"/>
              <a:t>Conclusion</a:t>
            </a:r>
          </a:p>
          <a:p>
            <a:endParaRPr lang="en-US" sz="1100" dirty="0"/>
          </a:p>
          <a:p>
            <a:r>
              <a:rPr lang="en-US" sz="1100" dirty="0"/>
              <a:t>As the p-value is much higher than the significance level, we failed to reject the null hypothesis. </a:t>
            </a:r>
          </a:p>
          <a:p>
            <a:r>
              <a:rPr lang="en-US" sz="1100" dirty="0"/>
              <a:t>Hence, we do have enough statistical significance to conclude that mean time spent on the page is not much different for the different language users.  </a:t>
            </a:r>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dirty="0"/>
          </a:p>
          <a:p>
            <a:endParaRPr lang="en-US" sz="1100" dirty="0"/>
          </a:p>
        </p:txBody>
      </p:sp>
      <p:sp>
        <p:nvSpPr>
          <p:cNvPr id="12" name="Rectangle 11">
            <a:extLst>
              <a:ext uri="{FF2B5EF4-FFF2-40B4-BE49-F238E27FC236}">
                <a16:creationId xmlns:a16="http://schemas.microsoft.com/office/drawing/2014/main" id="{F55E95B1-DCC6-4BD3-BEDE-6AFB51ED67FA}"/>
              </a:ext>
            </a:extLst>
          </p:cNvPr>
          <p:cNvSpPr/>
          <p:nvPr/>
        </p:nvSpPr>
        <p:spPr>
          <a:xfrm>
            <a:off x="225681" y="2643970"/>
            <a:ext cx="8705183" cy="907941"/>
          </a:xfrm>
          <a:prstGeom prst="rect">
            <a:avLst/>
          </a:prstGeom>
        </p:spPr>
        <p:txBody>
          <a:bodyPr wrap="square">
            <a:spAutoFit/>
          </a:bodyPr>
          <a:lstStyle/>
          <a:p>
            <a:endParaRPr lang="en-US" dirty="0"/>
          </a:p>
          <a:p>
            <a:endParaRPr lang="en-US" dirty="0"/>
          </a:p>
          <a:p>
            <a:endParaRPr lang="en-US" b="1" dirty="0"/>
          </a:p>
          <a:p>
            <a:endParaRPr lang="en-US" sz="1100" dirty="0"/>
          </a:p>
        </p:txBody>
      </p:sp>
      <p:pic>
        <p:nvPicPr>
          <p:cNvPr id="3" name="Picture 2">
            <a:extLst>
              <a:ext uri="{FF2B5EF4-FFF2-40B4-BE49-F238E27FC236}">
                <a16:creationId xmlns:a16="http://schemas.microsoft.com/office/drawing/2014/main" id="{8F019984-EF93-4F29-946F-64A099EBD180}"/>
              </a:ext>
            </a:extLst>
          </p:cNvPr>
          <p:cNvPicPr>
            <a:picLocks noChangeAspect="1"/>
          </p:cNvPicPr>
          <p:nvPr/>
        </p:nvPicPr>
        <p:blipFill>
          <a:blip r:embed="rId3"/>
          <a:stretch>
            <a:fillRect/>
          </a:stretch>
        </p:blipFill>
        <p:spPr>
          <a:xfrm>
            <a:off x="5784058" y="725347"/>
            <a:ext cx="2596795" cy="1848482"/>
          </a:xfrm>
          <a:prstGeom prst="rect">
            <a:avLst/>
          </a:prstGeom>
        </p:spPr>
      </p:pic>
    </p:spTree>
    <p:extLst>
      <p:ext uri="{BB962C8B-B14F-4D97-AF65-F5344CB8AC3E}">
        <p14:creationId xmlns:p14="http://schemas.microsoft.com/office/powerpoint/2010/main" val="2158080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2" name="Rectangle 1">
            <a:extLst>
              <a:ext uri="{FF2B5EF4-FFF2-40B4-BE49-F238E27FC236}">
                <a16:creationId xmlns:a16="http://schemas.microsoft.com/office/drawing/2014/main" id="{A7029FDC-58A1-D34A-AAF0-5034C682EC64}"/>
              </a:ext>
            </a:extLst>
          </p:cNvPr>
          <p:cNvSpPr/>
          <p:nvPr/>
        </p:nvSpPr>
        <p:spPr>
          <a:xfrm>
            <a:off x="309383" y="920720"/>
            <a:ext cx="9563386" cy="461665"/>
          </a:xfrm>
          <a:prstGeom prst="rect">
            <a:avLst/>
          </a:prstGeom>
        </p:spPr>
        <p:txBody>
          <a:bodyPr wrap="square">
            <a:spAutoFit/>
          </a:bodyPr>
          <a:lstStyle/>
          <a:p>
            <a:r>
              <a:rPr lang="en-US" dirty="0"/>
              <a:t> </a:t>
            </a:r>
            <a:r>
              <a:rPr lang="en-US" sz="1000" dirty="0"/>
              <a:t>    </a:t>
            </a:r>
          </a:p>
          <a:p>
            <a:r>
              <a:rPr lang="en-US" sz="1000" dirty="0"/>
              <a:t>     </a:t>
            </a:r>
          </a:p>
        </p:txBody>
      </p:sp>
      <p:sp>
        <p:nvSpPr>
          <p:cNvPr id="13" name="Google Shape;121;p28">
            <a:extLst>
              <a:ext uri="{FF2B5EF4-FFF2-40B4-BE49-F238E27FC236}">
                <a16:creationId xmlns:a16="http://schemas.microsoft.com/office/drawing/2014/main" id="{903DACE8-E1B0-48A8-9F3C-950F792B4C05}"/>
              </a:ext>
            </a:extLst>
          </p:cNvPr>
          <p:cNvSpPr txBox="1">
            <a:spLocks/>
          </p:cNvSpPr>
          <p:nvPr/>
        </p:nvSpPr>
        <p:spPr>
          <a:xfrm>
            <a:off x="128798" y="118153"/>
            <a:ext cx="7117509" cy="5014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lang="en-US" dirty="0">
              <a:solidFill>
                <a:srgbClr val="000000"/>
              </a:solidFill>
              <a:latin typeface="Arial"/>
              <a:cs typeface="Arial"/>
            </a:endParaRPr>
          </a:p>
          <a:p>
            <a:r>
              <a:rPr lang="en-US" dirty="0">
                <a:solidFill>
                  <a:srgbClr val="000000"/>
                </a:solidFill>
                <a:latin typeface="Arial"/>
                <a:cs typeface="Arial"/>
              </a:rPr>
              <a:t>Recommendation</a:t>
            </a:r>
            <a:br>
              <a:rPr lang="en-US" dirty="0"/>
            </a:br>
            <a:endParaRPr lang="en-US" b="0" dirty="0">
              <a:solidFill>
                <a:schemeClr val="dk2"/>
              </a:solidFill>
              <a:sym typeface="Arial"/>
            </a:endParaRPr>
          </a:p>
        </p:txBody>
      </p:sp>
      <p:sp>
        <p:nvSpPr>
          <p:cNvPr id="14" name="Rectangle 13">
            <a:extLst>
              <a:ext uri="{FF2B5EF4-FFF2-40B4-BE49-F238E27FC236}">
                <a16:creationId xmlns:a16="http://schemas.microsoft.com/office/drawing/2014/main" id="{A03FCBF7-2095-498B-AAD6-878A618298F7}"/>
              </a:ext>
            </a:extLst>
          </p:cNvPr>
          <p:cNvSpPr/>
          <p:nvPr/>
        </p:nvSpPr>
        <p:spPr>
          <a:xfrm>
            <a:off x="629079" y="861979"/>
            <a:ext cx="7751775" cy="553998"/>
          </a:xfrm>
          <a:prstGeom prst="rect">
            <a:avLst/>
          </a:prstGeom>
        </p:spPr>
        <p:txBody>
          <a:bodyPr wrap="square">
            <a:spAutoFit/>
          </a:bodyPr>
          <a:lstStyle/>
          <a:p>
            <a:r>
              <a:rPr lang="en-US" sz="1500" b="1" dirty="0">
                <a:solidFill>
                  <a:schemeClr val="dk2"/>
                </a:solidFill>
                <a:latin typeface="Nunito"/>
                <a:sym typeface="Nunito"/>
              </a:rPr>
              <a:t> </a:t>
            </a:r>
          </a:p>
          <a:p>
            <a:r>
              <a:rPr lang="en-US" sz="1500" b="1" dirty="0">
                <a:solidFill>
                  <a:schemeClr val="dk2"/>
                </a:solidFill>
                <a:latin typeface="Nunito"/>
                <a:sym typeface="Nunito"/>
              </a:rPr>
              <a:t>        </a:t>
            </a:r>
          </a:p>
        </p:txBody>
      </p:sp>
      <p:sp>
        <p:nvSpPr>
          <p:cNvPr id="12" name="Rectangle 11">
            <a:extLst>
              <a:ext uri="{FF2B5EF4-FFF2-40B4-BE49-F238E27FC236}">
                <a16:creationId xmlns:a16="http://schemas.microsoft.com/office/drawing/2014/main" id="{F55E95B1-DCC6-4BD3-BEDE-6AFB51ED67FA}"/>
              </a:ext>
            </a:extLst>
          </p:cNvPr>
          <p:cNvSpPr/>
          <p:nvPr/>
        </p:nvSpPr>
        <p:spPr>
          <a:xfrm>
            <a:off x="225681" y="2643970"/>
            <a:ext cx="8705183" cy="907941"/>
          </a:xfrm>
          <a:prstGeom prst="rect">
            <a:avLst/>
          </a:prstGeom>
        </p:spPr>
        <p:txBody>
          <a:bodyPr wrap="square">
            <a:spAutoFit/>
          </a:bodyPr>
          <a:lstStyle/>
          <a:p>
            <a:endParaRPr lang="en-US" dirty="0"/>
          </a:p>
          <a:p>
            <a:endParaRPr lang="en-US" dirty="0"/>
          </a:p>
          <a:p>
            <a:endParaRPr lang="en-US" b="1" dirty="0"/>
          </a:p>
          <a:p>
            <a:endParaRPr lang="en-US" sz="1100" dirty="0"/>
          </a:p>
        </p:txBody>
      </p:sp>
      <p:sp>
        <p:nvSpPr>
          <p:cNvPr id="4" name="Title 3">
            <a:extLst>
              <a:ext uri="{FF2B5EF4-FFF2-40B4-BE49-F238E27FC236}">
                <a16:creationId xmlns:a16="http://schemas.microsoft.com/office/drawing/2014/main" id="{626A10CA-442A-4BFB-B31D-FC7ABFA46B61}"/>
              </a:ext>
            </a:extLst>
          </p:cNvPr>
          <p:cNvSpPr>
            <a:spLocks noGrp="1"/>
          </p:cNvSpPr>
          <p:nvPr>
            <p:ph type="title"/>
          </p:nvPr>
        </p:nvSpPr>
        <p:spPr>
          <a:xfrm>
            <a:off x="128798" y="1854731"/>
            <a:ext cx="7377424" cy="2486417"/>
          </a:xfrm>
        </p:spPr>
        <p:txBody>
          <a:bodyPr/>
          <a:lstStyle/>
          <a:p>
            <a:r>
              <a:rPr lang="en-US" sz="1100" b="0" dirty="0">
                <a:latin typeface="+mj-lt"/>
              </a:rPr>
              <a:t>Users are spending less time on old landing page and with the statistical analysis it is concluded that new landing page is more effective in getting more traction among Users.</a:t>
            </a:r>
            <a:br>
              <a:rPr lang="en-US" sz="1100" b="0" dirty="0">
                <a:latin typeface="+mj-lt"/>
              </a:rPr>
            </a:br>
            <a:br>
              <a:rPr lang="en-US" sz="1100" b="0" dirty="0">
                <a:latin typeface="+mj-lt"/>
              </a:rPr>
            </a:br>
            <a:r>
              <a:rPr lang="en-US" sz="1100" b="0" dirty="0">
                <a:latin typeface="+mj-lt"/>
              </a:rPr>
              <a:t>Users who are converted to the new landing page are independent of the language and more and more users want to move to new landing page. </a:t>
            </a:r>
            <a:br>
              <a:rPr lang="en-US" sz="1100" b="0" dirty="0">
                <a:latin typeface="+mj-lt"/>
              </a:rPr>
            </a:br>
            <a:br>
              <a:rPr lang="en-US" sz="1100" b="0" dirty="0">
                <a:latin typeface="+mj-lt"/>
              </a:rPr>
            </a:br>
            <a:br>
              <a:rPr lang="en-US" sz="1100" b="0" dirty="0">
                <a:latin typeface="+mj-lt"/>
              </a:rPr>
            </a:br>
            <a:r>
              <a:rPr lang="en-US" sz="1100" b="0" dirty="0">
                <a:latin typeface="+mj-lt"/>
              </a:rPr>
              <a:t>E-News Express will get more subscription from the Users from all languages if it will focus on moving all its users babe to new landing page.</a:t>
            </a:r>
            <a:br>
              <a:rPr lang="en-US" sz="1100" b="0" dirty="0">
                <a:latin typeface="+mj-lt"/>
              </a:rPr>
            </a:br>
            <a:br>
              <a:rPr lang="en-US" sz="1100" b="0" dirty="0">
                <a:latin typeface="+mj-lt"/>
              </a:rPr>
            </a:br>
            <a:br>
              <a:rPr lang="en-US" sz="1100" b="0" dirty="0">
                <a:latin typeface="+mj-lt"/>
              </a:rPr>
            </a:br>
            <a:r>
              <a:rPr lang="en-US" sz="1100" b="0" dirty="0">
                <a:latin typeface="+mj-lt"/>
              </a:rPr>
              <a:t> </a:t>
            </a:r>
            <a:br>
              <a:rPr lang="en-US" sz="1100" b="0" dirty="0">
                <a:latin typeface="+mj-lt"/>
              </a:rPr>
            </a:br>
            <a:br>
              <a:rPr lang="en-US" sz="1100" b="0" dirty="0">
                <a:latin typeface="+mj-lt"/>
              </a:rPr>
            </a:br>
            <a:br>
              <a:rPr lang="en-US" sz="1100" b="0" dirty="0">
                <a:latin typeface="+mj-lt"/>
              </a:rPr>
            </a:br>
            <a:br>
              <a:rPr lang="en-US" sz="1100" b="0" dirty="0">
                <a:latin typeface="+mj-lt"/>
              </a:rPr>
            </a:br>
            <a:br>
              <a:rPr lang="en-US" sz="1100" b="0" dirty="0">
                <a:latin typeface="+mj-lt"/>
              </a:rPr>
            </a:br>
            <a:br>
              <a:rPr lang="en-US" sz="1100" b="0" dirty="0">
                <a:latin typeface="+mj-lt"/>
              </a:rPr>
            </a:br>
            <a:br>
              <a:rPr lang="en-US" sz="1100" b="0" dirty="0">
                <a:latin typeface="+mj-lt"/>
              </a:rPr>
            </a:br>
            <a:r>
              <a:rPr lang="en-US" sz="1100" b="0" dirty="0">
                <a:latin typeface="+mj-lt"/>
              </a:rPr>
              <a:t> </a:t>
            </a:r>
          </a:p>
        </p:txBody>
      </p:sp>
    </p:spTree>
    <p:extLst>
      <p:ext uri="{BB962C8B-B14F-4D97-AF65-F5344CB8AC3E}">
        <p14:creationId xmlns:p14="http://schemas.microsoft.com/office/powerpoint/2010/main" val="1046072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title"/>
          </p:nvPr>
        </p:nvSpPr>
        <p:spPr>
          <a:xfrm>
            <a:off x="70129" y="6703219"/>
            <a:ext cx="15008700" cy="697800"/>
          </a:xfrm>
          <a:prstGeom prst="rect">
            <a:avLst/>
          </a:prstGeom>
        </p:spPr>
        <p:txBody>
          <a:bodyPr spcFirstLastPara="1" wrap="square" lIns="0" tIns="12850" rIns="0" bIns="0" anchor="t"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7"/>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Arial"/>
                <a:ea typeface="Arial"/>
                <a:cs typeface="Arial"/>
                <a:sym typeface="Arial"/>
              </a:rPr>
              <a:t>Contents</a:t>
            </a:r>
            <a:endParaRPr dirty="0">
              <a:solidFill>
                <a:srgbClr val="000000"/>
              </a:solidFill>
              <a:latin typeface="Arial"/>
              <a:ea typeface="Arial"/>
              <a:cs typeface="Arial"/>
              <a:sym typeface="Arial"/>
            </a:endParaRPr>
          </a:p>
        </p:txBody>
      </p:sp>
      <p:sp>
        <p:nvSpPr>
          <p:cNvPr id="4" name="Google Shape;122;p28">
            <a:extLst>
              <a:ext uri="{FF2B5EF4-FFF2-40B4-BE49-F238E27FC236}">
                <a16:creationId xmlns:a16="http://schemas.microsoft.com/office/drawing/2014/main" id="{960EB245-9F2C-0A41-9211-AB45CFACDC98}"/>
              </a:ext>
            </a:extLst>
          </p:cNvPr>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120650" indent="0">
              <a:spcBef>
                <a:spcPts val="1000"/>
              </a:spcBef>
              <a:buClr>
                <a:srgbClr val="000000"/>
              </a:buClr>
              <a:buSzPts val="1700"/>
              <a:buNone/>
            </a:pPr>
            <a:r>
              <a:rPr lang="en-US" dirty="0">
                <a:sym typeface="Arial"/>
              </a:rPr>
              <a:t>The presentation consists of three Four Sections:</a:t>
            </a:r>
          </a:p>
          <a:p>
            <a:pPr marL="120650" lvl="0" indent="0" algn="l" rtl="0">
              <a:spcBef>
                <a:spcPts val="0"/>
              </a:spcBef>
              <a:spcAft>
                <a:spcPts val="0"/>
              </a:spcAft>
              <a:buClr>
                <a:srgbClr val="000000"/>
              </a:buClr>
              <a:buSzPts val="1700"/>
              <a:buNone/>
            </a:pPr>
            <a:endParaRPr sz="1700" dirty="0">
              <a:solidFill>
                <a:srgbClr val="000000"/>
              </a:solidFill>
              <a:latin typeface="Arial"/>
              <a:ea typeface="Arial"/>
              <a:cs typeface="Arial"/>
              <a:sym typeface="Arial"/>
            </a:endParaRPr>
          </a:p>
          <a:p>
            <a:pPr marL="463550" lvl="0" indent="-342900" algn="l" rtl="0">
              <a:spcBef>
                <a:spcPts val="1000"/>
              </a:spcBef>
              <a:spcAft>
                <a:spcPts val="0"/>
              </a:spcAft>
              <a:buClr>
                <a:srgbClr val="000000"/>
              </a:buClr>
              <a:buSzPts val="1700"/>
              <a:buFont typeface="+mj-lt"/>
              <a:buAutoNum type="arabicPeriod"/>
            </a:pPr>
            <a:r>
              <a:rPr lang="en-US" dirty="0">
                <a:sym typeface="Arial"/>
              </a:rPr>
              <a:t>Background and Business Problem Overview</a:t>
            </a:r>
          </a:p>
          <a:p>
            <a:pPr marL="463550" lvl="0" indent="-342900" algn="l" rtl="0">
              <a:spcBef>
                <a:spcPts val="1000"/>
              </a:spcBef>
              <a:spcAft>
                <a:spcPts val="0"/>
              </a:spcAft>
              <a:buClr>
                <a:srgbClr val="000000"/>
              </a:buClr>
              <a:buSzPts val="1700"/>
              <a:buFont typeface="+mj-lt"/>
              <a:buAutoNum type="arabicPeriod"/>
            </a:pPr>
            <a:r>
              <a:rPr lang="en" dirty="0">
                <a:sym typeface="Arial"/>
              </a:rPr>
              <a:t>Data Overview</a:t>
            </a:r>
          </a:p>
          <a:p>
            <a:pPr marL="463550" lvl="0" indent="-342900" algn="l" rtl="0">
              <a:spcBef>
                <a:spcPts val="1000"/>
              </a:spcBef>
              <a:spcAft>
                <a:spcPts val="0"/>
              </a:spcAft>
              <a:buClr>
                <a:srgbClr val="000000"/>
              </a:buClr>
              <a:buSzPts val="1700"/>
              <a:buFont typeface="+mj-lt"/>
              <a:buAutoNum type="arabicPeriod"/>
            </a:pPr>
            <a:r>
              <a:rPr lang="en" dirty="0">
                <a:sym typeface="Arial"/>
              </a:rPr>
              <a:t>Exploratory Data Analysis</a:t>
            </a:r>
          </a:p>
          <a:p>
            <a:pPr marL="463550" lvl="0" indent="-342900">
              <a:spcBef>
                <a:spcPts val="1000"/>
              </a:spcBef>
              <a:buClr>
                <a:srgbClr val="000000"/>
              </a:buClr>
              <a:buSzPts val="1700"/>
              <a:buFont typeface="+mj-lt"/>
              <a:buAutoNum type="arabicPeriod"/>
            </a:pPr>
            <a:r>
              <a:rPr lang="en-US" dirty="0"/>
              <a:t>Statistical analysis of business data</a:t>
            </a:r>
            <a:endParaRPr lang="en" dirty="0">
              <a:sym typeface="Arial"/>
            </a:endParaRPr>
          </a:p>
          <a:p>
            <a:pPr marL="463550" lvl="0" indent="-342900" algn="l" rtl="0">
              <a:spcBef>
                <a:spcPts val="1000"/>
              </a:spcBef>
              <a:spcAft>
                <a:spcPts val="0"/>
              </a:spcAft>
              <a:buClr>
                <a:srgbClr val="000000"/>
              </a:buClr>
              <a:buSzPts val="1700"/>
              <a:buFont typeface="+mj-lt"/>
              <a:buAutoNum type="arabicPeriod"/>
            </a:pPr>
            <a:r>
              <a:rPr lang="en" dirty="0">
                <a:sym typeface="Arial"/>
              </a:rPr>
              <a:t>Insights and Recommendations</a:t>
            </a:r>
            <a:endParaRPr dirty="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Arial"/>
                <a:ea typeface="Arial"/>
                <a:cs typeface="Arial"/>
                <a:sym typeface="Arial"/>
              </a:rPr>
              <a:t>Background of the Business and Problem Overview</a:t>
            </a:r>
            <a:endParaRPr dirty="0">
              <a:solidFill>
                <a:srgbClr val="000000"/>
              </a:solidFill>
              <a:latin typeface="Arial"/>
              <a:ea typeface="Arial"/>
              <a:cs typeface="Arial"/>
              <a:sym typeface="Arial"/>
            </a:endParaRPr>
          </a:p>
        </p:txBody>
      </p:sp>
      <p:sp>
        <p:nvSpPr>
          <p:cNvPr id="122" name="Google Shape;122;p28"/>
          <p:cNvSpPr txBox="1">
            <a:spLocks noGrp="1"/>
          </p:cNvSpPr>
          <p:nvPr>
            <p:ph type="body" idx="1"/>
          </p:nvPr>
        </p:nvSpPr>
        <p:spPr>
          <a:xfrm>
            <a:off x="236523" y="1156757"/>
            <a:ext cx="4226327" cy="3479437"/>
          </a:xfrm>
          <a:prstGeom prst="rect">
            <a:avLst/>
          </a:prstGeom>
          <a:noFill/>
          <a:ln>
            <a:solidFill>
              <a:schemeClr val="bg2"/>
            </a:solidFill>
          </a:ln>
        </p:spPr>
        <p:txBody>
          <a:bodyPr spcFirstLastPara="1" wrap="square" lIns="91425" tIns="91425" rIns="91425" bIns="91425" anchor="t" anchorCtr="0">
            <a:noAutofit/>
          </a:bodyPr>
          <a:lstStyle/>
          <a:p>
            <a:pPr marL="120650" lvl="0" indent="0">
              <a:buClr>
                <a:srgbClr val="000000"/>
              </a:buClr>
              <a:buSzPts val="1700"/>
              <a:buNone/>
            </a:pPr>
            <a:r>
              <a:rPr lang="en-US" b="1" dirty="0"/>
              <a:t>E-news Express</a:t>
            </a:r>
            <a:r>
              <a:rPr lang="en-US" dirty="0"/>
              <a:t> an online news portal aims to expand its business by acquiring new subscribers.</a:t>
            </a:r>
          </a:p>
          <a:p>
            <a:pPr marL="120650" lvl="0" indent="0">
              <a:buClr>
                <a:srgbClr val="000000"/>
              </a:buClr>
              <a:buSzPts val="1700"/>
              <a:buNone/>
            </a:pPr>
            <a:endParaRPr lang="en-US" dirty="0"/>
          </a:p>
          <a:p>
            <a:pPr marL="120650" lvl="0" indent="0">
              <a:buClr>
                <a:srgbClr val="000000"/>
              </a:buClr>
              <a:buSzPts val="1700"/>
              <a:buNone/>
            </a:pPr>
            <a:r>
              <a:rPr lang="en-US" dirty="0"/>
              <a:t>The company plans to analyze the customers interests and wants to determine if new features will be effective or not. </a:t>
            </a:r>
          </a:p>
          <a:p>
            <a:pPr marL="120650" lvl="0" indent="0">
              <a:buClr>
                <a:srgbClr val="000000"/>
              </a:buClr>
              <a:buSzPts val="1700"/>
              <a:buNone/>
            </a:pPr>
            <a:endParaRPr lang="en-US" dirty="0"/>
          </a:p>
          <a:p>
            <a:pPr marL="120650" indent="0">
              <a:buClr>
                <a:srgbClr val="000000"/>
              </a:buClr>
              <a:buSzPts val="1700"/>
              <a:buNone/>
            </a:pPr>
            <a:r>
              <a:rPr lang="en-US" dirty="0"/>
              <a:t>The design team of the company has created a new landing page. </a:t>
            </a:r>
          </a:p>
          <a:p>
            <a:pPr marL="120650" lvl="0" indent="0">
              <a:buClr>
                <a:srgbClr val="000000"/>
              </a:buClr>
              <a:buSzPts val="1700"/>
              <a:buNone/>
            </a:pPr>
            <a:endParaRPr lang="en-US" dirty="0"/>
          </a:p>
          <a:p>
            <a:pPr marL="120650" lvl="0" indent="0" algn="l" rtl="0">
              <a:spcBef>
                <a:spcPts val="0"/>
              </a:spcBef>
              <a:spcAft>
                <a:spcPts val="0"/>
              </a:spcAft>
              <a:buClr>
                <a:srgbClr val="000000"/>
              </a:buClr>
              <a:buSzPts val="1700"/>
              <a:buNone/>
            </a:pPr>
            <a:endParaRPr lang="en-US" sz="1700" dirty="0">
              <a:solidFill>
                <a:srgbClr val="000000"/>
              </a:solidFill>
              <a:latin typeface="Arial"/>
              <a:ea typeface="Arial"/>
              <a:cs typeface="Arial"/>
              <a:sym typeface="Arial"/>
            </a:endParaRPr>
          </a:p>
          <a:p>
            <a:pPr marL="120650" indent="0">
              <a:buClr>
                <a:srgbClr val="000000"/>
              </a:buClr>
              <a:buSzPts val="1700"/>
              <a:buNone/>
            </a:pPr>
            <a:endParaRPr sz="1700" dirty="0">
              <a:solidFill>
                <a:srgbClr val="000000"/>
              </a:solidFill>
              <a:latin typeface="Arial"/>
              <a:ea typeface="Arial"/>
              <a:cs typeface="Arial"/>
              <a:sym typeface="Arial"/>
            </a:endParaRPr>
          </a:p>
        </p:txBody>
      </p:sp>
      <p:sp>
        <p:nvSpPr>
          <p:cNvPr id="10" name="Google Shape;122;p28">
            <a:extLst>
              <a:ext uri="{FF2B5EF4-FFF2-40B4-BE49-F238E27FC236}">
                <a16:creationId xmlns:a16="http://schemas.microsoft.com/office/drawing/2014/main" id="{D2BDB675-1E5D-DA47-8CA1-330E47219D60}"/>
              </a:ext>
            </a:extLst>
          </p:cNvPr>
          <p:cNvSpPr txBox="1">
            <a:spLocks/>
          </p:cNvSpPr>
          <p:nvPr/>
        </p:nvSpPr>
        <p:spPr>
          <a:xfrm>
            <a:off x="4847438" y="1156757"/>
            <a:ext cx="3409330" cy="3479437"/>
          </a:xfrm>
          <a:prstGeom prst="rect">
            <a:avLst/>
          </a:prstGeom>
          <a:noFill/>
          <a:ln>
            <a:solidFill>
              <a:schemeClr val="bg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133350" indent="0">
              <a:buNone/>
            </a:pPr>
            <a:r>
              <a:rPr lang="en-US" sz="1000" dirty="0"/>
              <a:t>We have been assigned the task to decide whether the new landing page is more effective to gather new subscribers.</a:t>
            </a:r>
          </a:p>
          <a:p>
            <a:pPr marL="133350" indent="0">
              <a:buNone/>
            </a:pPr>
            <a:r>
              <a:rPr lang="en-US" sz="1000" dirty="0"/>
              <a:t>100 users has been randomly selected and divided into 2 groups. </a:t>
            </a:r>
          </a:p>
          <a:p>
            <a:pPr marL="133350" indent="0">
              <a:buNone/>
            </a:pPr>
            <a:r>
              <a:rPr lang="en-US" sz="1000" dirty="0"/>
              <a:t>The old landing page is served to the first group (control group) and the new landing page is served to the second group (treatment group</a:t>
            </a:r>
            <a:r>
              <a:rPr lang="en-US" sz="1100" dirty="0"/>
              <a:t>).</a:t>
            </a:r>
            <a:endParaRPr lang="en-US" sz="1000" dirty="0"/>
          </a:p>
          <a:p>
            <a:pPr marL="133350" indent="0">
              <a:buNone/>
            </a:pPr>
            <a:endParaRPr lang="en-US" sz="1000" dirty="0"/>
          </a:p>
          <a:p>
            <a:pPr marL="133350" indent="0">
              <a:buNone/>
            </a:pPr>
            <a:r>
              <a:rPr lang="en-US" sz="1000" dirty="0"/>
              <a:t>We </a:t>
            </a:r>
            <a:r>
              <a:rPr lang="en-US" sz="1000" u="sng" dirty="0"/>
              <a:t>need </a:t>
            </a:r>
            <a:r>
              <a:rPr lang="en-US" sz="1000" dirty="0"/>
              <a:t>to statistical analysis on business data and generate a set of insights and provide recommendations that will help in company to take right decisions. </a:t>
            </a:r>
          </a:p>
        </p:txBody>
      </p:sp>
      <p:sp>
        <p:nvSpPr>
          <p:cNvPr id="3" name="TextBox 2">
            <a:extLst>
              <a:ext uri="{FF2B5EF4-FFF2-40B4-BE49-F238E27FC236}">
                <a16:creationId xmlns:a16="http://schemas.microsoft.com/office/drawing/2014/main" id="{B5623986-FFF7-5D49-AA59-EFE817B012AF}"/>
              </a:ext>
            </a:extLst>
          </p:cNvPr>
          <p:cNvSpPr txBox="1"/>
          <p:nvPr/>
        </p:nvSpPr>
        <p:spPr>
          <a:xfrm>
            <a:off x="1563178" y="806243"/>
            <a:ext cx="1470992" cy="369332"/>
          </a:xfrm>
          <a:prstGeom prst="rect">
            <a:avLst/>
          </a:prstGeom>
          <a:noFill/>
        </p:spPr>
        <p:txBody>
          <a:bodyPr wrap="square" rtlCol="0">
            <a:spAutoFit/>
          </a:bodyPr>
          <a:lstStyle/>
          <a:p>
            <a:r>
              <a:rPr lang="en-US" sz="1800" dirty="0">
                <a:solidFill>
                  <a:srgbClr val="00B0F0"/>
                </a:solidFill>
              </a:rPr>
              <a:t>Background</a:t>
            </a:r>
          </a:p>
        </p:txBody>
      </p:sp>
      <p:sp>
        <p:nvSpPr>
          <p:cNvPr id="7" name="Rectangle 6">
            <a:extLst>
              <a:ext uri="{FF2B5EF4-FFF2-40B4-BE49-F238E27FC236}">
                <a16:creationId xmlns:a16="http://schemas.microsoft.com/office/drawing/2014/main" id="{9160157C-E349-2848-A9EB-9E126F8D65AC}"/>
              </a:ext>
            </a:extLst>
          </p:cNvPr>
          <p:cNvSpPr/>
          <p:nvPr/>
        </p:nvSpPr>
        <p:spPr>
          <a:xfrm>
            <a:off x="5810749" y="815699"/>
            <a:ext cx="2069797" cy="369332"/>
          </a:xfrm>
          <a:prstGeom prst="rect">
            <a:avLst/>
          </a:prstGeom>
        </p:spPr>
        <p:txBody>
          <a:bodyPr wrap="none">
            <a:spAutoFit/>
          </a:bodyPr>
          <a:lstStyle/>
          <a:p>
            <a:r>
              <a:rPr lang="en-US" sz="1800" dirty="0">
                <a:solidFill>
                  <a:srgbClr val="00B0F0"/>
                </a:solidFill>
              </a:rPr>
              <a:t>Problem Overview</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Arial"/>
                <a:ea typeface="Arial"/>
                <a:cs typeface="Arial"/>
                <a:sym typeface="Arial"/>
              </a:rPr>
              <a:t>Data Overview</a:t>
            </a:r>
            <a:endParaRPr dirty="0">
              <a:solidFill>
                <a:srgbClr val="000000"/>
              </a:solidFill>
              <a:latin typeface="Arial"/>
              <a:ea typeface="Arial"/>
              <a:cs typeface="Arial"/>
              <a:sym typeface="Arial"/>
            </a:endParaRPr>
          </a:p>
        </p:txBody>
      </p:sp>
      <p:sp>
        <p:nvSpPr>
          <p:cNvPr id="122" name="Google Shape;122;p28"/>
          <p:cNvSpPr txBox="1">
            <a:spLocks noGrp="1"/>
          </p:cNvSpPr>
          <p:nvPr>
            <p:ph type="body" idx="1"/>
          </p:nvPr>
        </p:nvSpPr>
        <p:spPr>
          <a:xfrm>
            <a:off x="284650" y="916642"/>
            <a:ext cx="8192457" cy="665168"/>
          </a:xfrm>
          <a:prstGeom prst="rect">
            <a:avLst/>
          </a:prstGeom>
          <a:noFill/>
          <a:ln>
            <a:solidFill>
              <a:schemeClr val="bg2"/>
            </a:solidFill>
          </a:ln>
        </p:spPr>
        <p:txBody>
          <a:bodyPr spcFirstLastPara="1" wrap="square" lIns="91425" tIns="91425" rIns="91425" bIns="91425" anchor="t" anchorCtr="0">
            <a:noAutofit/>
          </a:bodyPr>
          <a:lstStyle/>
          <a:p>
            <a:pPr marL="120650" indent="0">
              <a:buClr>
                <a:srgbClr val="000000"/>
              </a:buClr>
              <a:buSzPts val="1700"/>
              <a:buNone/>
            </a:pPr>
            <a:endParaRPr lang="en-US" dirty="0">
              <a:sym typeface="Arial"/>
            </a:endParaRPr>
          </a:p>
        </p:txBody>
      </p:sp>
      <p:graphicFrame>
        <p:nvGraphicFramePr>
          <p:cNvPr id="8" name="Table 8">
            <a:extLst>
              <a:ext uri="{FF2B5EF4-FFF2-40B4-BE49-F238E27FC236}">
                <a16:creationId xmlns:a16="http://schemas.microsoft.com/office/drawing/2014/main" id="{A174A6D8-7F90-2B4F-83C0-490BAB9B929F}"/>
              </a:ext>
            </a:extLst>
          </p:cNvPr>
          <p:cNvGraphicFramePr>
            <a:graphicFrameLocks noGrp="1"/>
          </p:cNvGraphicFramePr>
          <p:nvPr>
            <p:extLst>
              <p:ext uri="{D42A27DB-BD31-4B8C-83A1-F6EECF244321}">
                <p14:modId xmlns:p14="http://schemas.microsoft.com/office/powerpoint/2010/main" val="3528376334"/>
              </p:ext>
            </p:extLst>
          </p:nvPr>
        </p:nvGraphicFramePr>
        <p:xfrm>
          <a:off x="284650" y="1694781"/>
          <a:ext cx="7833739" cy="3108960"/>
        </p:xfrm>
        <a:graphic>
          <a:graphicData uri="http://schemas.openxmlformats.org/drawingml/2006/table">
            <a:tbl>
              <a:tblPr firstRow="1" bandRow="1">
                <a:tableStyleId>{F25A6280-E22B-435E-9E9F-F6D26BA1F67C}</a:tableStyleId>
              </a:tblPr>
              <a:tblGrid>
                <a:gridCol w="2288701">
                  <a:extLst>
                    <a:ext uri="{9D8B030D-6E8A-4147-A177-3AD203B41FA5}">
                      <a16:colId xmlns:a16="http://schemas.microsoft.com/office/drawing/2014/main" val="538826536"/>
                    </a:ext>
                  </a:extLst>
                </a:gridCol>
                <a:gridCol w="5545038">
                  <a:extLst>
                    <a:ext uri="{9D8B030D-6E8A-4147-A177-3AD203B41FA5}">
                      <a16:colId xmlns:a16="http://schemas.microsoft.com/office/drawing/2014/main" val="2288221642"/>
                    </a:ext>
                  </a:extLst>
                </a:gridCol>
              </a:tblGrid>
              <a:tr h="271481">
                <a:tc>
                  <a:txBody>
                    <a:bodyPr/>
                    <a:lstStyle/>
                    <a:p>
                      <a:pPr algn="l"/>
                      <a:r>
                        <a:rPr lang="en-US" sz="1200" b="0" u="none" strike="noStrike" cap="none" dirty="0">
                          <a:solidFill>
                            <a:schemeClr val="dk2"/>
                          </a:solidFill>
                          <a:sym typeface="Nunito"/>
                        </a:rPr>
                        <a:t>Data</a:t>
                      </a:r>
                      <a:endParaRPr lang="en-US" sz="1200" b="0" i="0" u="none" strike="noStrike" cap="none" dirty="0">
                        <a:solidFill>
                          <a:schemeClr val="dk2"/>
                        </a:solidFill>
                        <a:latin typeface="Nunito"/>
                        <a:sym typeface="Nunito"/>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a:r>
                        <a:rPr lang="en-US" sz="1200" b="0" u="none" strike="noStrike" cap="none" dirty="0">
                          <a:solidFill>
                            <a:schemeClr val="dk2"/>
                          </a:solidFill>
                          <a:sym typeface="Nunito"/>
                        </a:rPr>
                        <a:t>Description</a:t>
                      </a:r>
                      <a:endParaRPr lang="en-US" sz="1200" b="0" i="0" u="none" strike="noStrike" cap="none" dirty="0">
                        <a:solidFill>
                          <a:schemeClr val="dk2"/>
                        </a:solidFill>
                        <a:latin typeface="Nunito"/>
                        <a:sym typeface="Nunito"/>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802603103"/>
                  </a:ext>
                </a:extLst>
              </a:tr>
              <a:tr h="303805">
                <a:tc>
                  <a:txBody>
                    <a:bodyPr/>
                    <a:lstStyle/>
                    <a:p>
                      <a:r>
                        <a:rPr lang="en-US" sz="1400" b="0" i="0" u="none" strike="noStrike" cap="none" dirty="0" err="1">
                          <a:solidFill>
                            <a:srgbClr val="000000"/>
                          </a:solidFill>
                          <a:effectLst/>
                          <a:latin typeface="Arial"/>
                          <a:ea typeface="Arial"/>
                          <a:cs typeface="Arial"/>
                          <a:sym typeface="Arial"/>
                        </a:rPr>
                        <a:t>user_id</a:t>
                      </a:r>
                      <a:endParaRPr lang="en-US" sz="1000" b="0" i="0" u="none" strike="noStrike" cap="none" dirty="0">
                        <a:solidFill>
                          <a:schemeClr val="dk2"/>
                        </a:solidFill>
                        <a:latin typeface="Nunito"/>
                        <a:sym typeface="Nunito"/>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dirty="0">
                          <a:solidFill>
                            <a:srgbClr val="000000"/>
                          </a:solidFill>
                          <a:effectLst/>
                          <a:latin typeface="Arial"/>
                          <a:ea typeface="Arial"/>
                          <a:cs typeface="Arial"/>
                          <a:sym typeface="Arial"/>
                        </a:rPr>
                        <a:t>This represents the user ID of the person visiting the website.</a:t>
                      </a:r>
                      <a:endParaRPr lang="en-US" sz="1000" b="0" i="0" u="none" strike="noStrike" cap="none" dirty="0">
                        <a:solidFill>
                          <a:schemeClr val="dk2"/>
                        </a:solidFill>
                        <a:latin typeface="Nunito"/>
                        <a:sym typeface="Nunito"/>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3764903"/>
                  </a:ext>
                </a:extLst>
              </a:tr>
              <a:tr h="663621">
                <a:tc>
                  <a:txBody>
                    <a:bodyPr/>
                    <a:lstStyle/>
                    <a:p>
                      <a:r>
                        <a:rPr lang="en-US" sz="1400" b="0" i="0" u="none" strike="noStrike" cap="none" dirty="0">
                          <a:solidFill>
                            <a:srgbClr val="000000"/>
                          </a:solidFill>
                          <a:effectLst/>
                          <a:latin typeface="Arial"/>
                          <a:ea typeface="Arial"/>
                          <a:cs typeface="Arial"/>
                          <a:sym typeface="Arial"/>
                        </a:rPr>
                        <a:t>group </a:t>
                      </a:r>
                      <a:endParaRPr lang="en-US" sz="1000" b="0" i="0" u="none" strike="noStrike" cap="none" dirty="0">
                        <a:solidFill>
                          <a:schemeClr val="dk2"/>
                        </a:solidFill>
                        <a:latin typeface="Nunito"/>
                        <a:sym typeface="Nunito"/>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dirty="0">
                          <a:solidFill>
                            <a:srgbClr val="000000"/>
                          </a:solidFill>
                          <a:effectLst/>
                          <a:latin typeface="Arial"/>
                          <a:ea typeface="Arial"/>
                          <a:cs typeface="Arial"/>
                          <a:sym typeface="Arial"/>
                        </a:rPr>
                        <a:t>This represents whether the user belongs to the first group (control) or the second group (treatment).</a:t>
                      </a:r>
                      <a:br>
                        <a:rPr lang="en-US" sz="1400" b="0" i="0" u="none" strike="noStrike" cap="none" dirty="0">
                          <a:solidFill>
                            <a:srgbClr val="000000"/>
                          </a:solidFill>
                          <a:effectLst/>
                          <a:latin typeface="Arial"/>
                          <a:ea typeface="Arial"/>
                          <a:cs typeface="Arial"/>
                          <a:sym typeface="Arial"/>
                        </a:rPr>
                      </a:br>
                      <a:endParaRPr lang="en-US" sz="1000" b="0" i="0" u="none" strike="noStrike" cap="none" dirty="0">
                        <a:solidFill>
                          <a:schemeClr val="dk2"/>
                        </a:solidFill>
                        <a:latin typeface="Nunito"/>
                        <a:sym typeface="Nunito"/>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3022669"/>
                  </a:ext>
                </a:extLst>
              </a:tr>
              <a:tr h="303805">
                <a:tc>
                  <a:txBody>
                    <a:bodyPr/>
                    <a:lstStyle/>
                    <a:p>
                      <a:r>
                        <a:rPr lang="en-US" sz="1400" b="0" i="0" u="none" strike="noStrike" cap="none" dirty="0" err="1">
                          <a:solidFill>
                            <a:srgbClr val="000000"/>
                          </a:solidFill>
                          <a:effectLst/>
                          <a:latin typeface="Arial"/>
                          <a:ea typeface="Arial"/>
                          <a:cs typeface="Arial"/>
                          <a:sym typeface="Arial"/>
                        </a:rPr>
                        <a:t>landing_page</a:t>
                      </a:r>
                      <a:r>
                        <a:rPr lang="en-US" sz="1400" b="0" i="0" u="none" strike="noStrike" cap="none" dirty="0">
                          <a:solidFill>
                            <a:srgbClr val="000000"/>
                          </a:solidFill>
                          <a:effectLst/>
                          <a:latin typeface="Arial"/>
                          <a:ea typeface="Arial"/>
                          <a:cs typeface="Arial"/>
                          <a:sym typeface="Arial"/>
                        </a:rPr>
                        <a:t> </a:t>
                      </a:r>
                      <a:endParaRPr lang="en-US" sz="1000" b="0" i="0" u="none" strike="noStrike" cap="none" dirty="0">
                        <a:solidFill>
                          <a:schemeClr val="dk2"/>
                        </a:solidFill>
                        <a:latin typeface="Nunito"/>
                        <a:sym typeface="Nunito"/>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dirty="0">
                          <a:solidFill>
                            <a:srgbClr val="000000"/>
                          </a:solidFill>
                          <a:effectLst/>
                          <a:latin typeface="Arial"/>
                          <a:ea typeface="Arial"/>
                          <a:cs typeface="Arial"/>
                          <a:sym typeface="Arial"/>
                        </a:rPr>
                        <a:t>This represents whether the landing page is new or old.</a:t>
                      </a:r>
                      <a:endParaRPr lang="en-US" sz="1000" b="0" i="0" u="none" strike="noStrike" cap="none" dirty="0">
                        <a:solidFill>
                          <a:schemeClr val="dk2"/>
                        </a:solidFill>
                        <a:latin typeface="Nunito"/>
                        <a:sym typeface="Nunito"/>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1324637"/>
                  </a:ext>
                </a:extLst>
              </a:tr>
              <a:tr h="512798">
                <a:tc>
                  <a:txBody>
                    <a:bodyPr/>
                    <a:lstStyle/>
                    <a:p>
                      <a:r>
                        <a:rPr lang="en-US" sz="1400" b="0" i="0" u="none" strike="noStrike" cap="none" dirty="0" err="1">
                          <a:solidFill>
                            <a:srgbClr val="000000"/>
                          </a:solidFill>
                          <a:effectLst/>
                          <a:latin typeface="Arial"/>
                          <a:ea typeface="Arial"/>
                          <a:cs typeface="Arial"/>
                          <a:sym typeface="Arial"/>
                        </a:rPr>
                        <a:t>time_spent_on_the_page</a:t>
                      </a:r>
                      <a:r>
                        <a:rPr lang="en-US" sz="1400" b="0" i="0" u="none" strike="noStrike" cap="none" dirty="0">
                          <a:solidFill>
                            <a:srgbClr val="000000"/>
                          </a:solidFill>
                          <a:effectLst/>
                          <a:latin typeface="Arial"/>
                          <a:ea typeface="Arial"/>
                          <a:cs typeface="Arial"/>
                          <a:sym typeface="Arial"/>
                        </a:rPr>
                        <a:t> </a:t>
                      </a:r>
                      <a:endParaRPr lang="en-US" sz="1000" b="0" i="0" u="none" strike="noStrike" cap="none" dirty="0">
                        <a:solidFill>
                          <a:schemeClr val="dk2"/>
                        </a:solidFill>
                        <a:latin typeface="Nunito"/>
                        <a:sym typeface="Nunito"/>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dirty="0">
                          <a:solidFill>
                            <a:srgbClr val="000000"/>
                          </a:solidFill>
                          <a:effectLst/>
                          <a:latin typeface="Arial"/>
                          <a:ea typeface="Arial"/>
                          <a:cs typeface="Arial"/>
                          <a:sym typeface="Arial"/>
                        </a:rPr>
                        <a:t>This represents the time (in minutes) spent by the user on the landing page.</a:t>
                      </a:r>
                      <a:endParaRPr lang="en-US" sz="1000" b="0" i="0" u="none" strike="noStrike" cap="none" dirty="0">
                        <a:solidFill>
                          <a:schemeClr val="dk2"/>
                        </a:solidFill>
                        <a:latin typeface="Nunito"/>
                        <a:sym typeface="Nunito"/>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7249268"/>
                  </a:ext>
                </a:extLst>
              </a:tr>
              <a:tr h="512798">
                <a:tc>
                  <a:txBody>
                    <a:bodyPr/>
                    <a:lstStyle/>
                    <a:p>
                      <a:r>
                        <a:rPr lang="en-US" sz="1400" b="0" i="0" u="none" strike="noStrike" cap="none" dirty="0">
                          <a:solidFill>
                            <a:srgbClr val="000000"/>
                          </a:solidFill>
                          <a:effectLst/>
                          <a:latin typeface="Arial"/>
                          <a:ea typeface="Arial"/>
                          <a:cs typeface="Arial"/>
                          <a:sym typeface="Arial"/>
                        </a:rPr>
                        <a:t>converted </a:t>
                      </a:r>
                      <a:endParaRPr lang="en-US" sz="1000" b="0" i="0" u="none" strike="noStrike" cap="none" dirty="0">
                        <a:solidFill>
                          <a:schemeClr val="dk2"/>
                        </a:solidFill>
                        <a:latin typeface="Nunito"/>
                        <a:sym typeface="Nunito"/>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dirty="0">
                          <a:solidFill>
                            <a:srgbClr val="000000"/>
                          </a:solidFill>
                          <a:effectLst/>
                          <a:latin typeface="Arial"/>
                          <a:ea typeface="Arial"/>
                          <a:cs typeface="Arial"/>
                          <a:sym typeface="Arial"/>
                        </a:rPr>
                        <a:t>This represents whether the user gets converted to a subscriber of the news portal or not.</a:t>
                      </a:r>
                      <a:endParaRPr lang="en-US" sz="1000" b="0" i="0" u="none" strike="noStrike" cap="none" dirty="0">
                        <a:solidFill>
                          <a:schemeClr val="dk2"/>
                        </a:solidFill>
                        <a:latin typeface="Nunito"/>
                        <a:sym typeface="Nunito"/>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1130944"/>
                  </a:ext>
                </a:extLst>
              </a:tr>
              <a:tr h="512798">
                <a:tc>
                  <a:txBody>
                    <a:bodyPr/>
                    <a:lstStyle/>
                    <a:p>
                      <a:r>
                        <a:rPr lang="en-US" sz="1400" b="0" i="0" u="none" strike="noStrike" cap="none" dirty="0" err="1">
                          <a:solidFill>
                            <a:srgbClr val="000000"/>
                          </a:solidFill>
                          <a:effectLst/>
                          <a:latin typeface="Arial"/>
                          <a:ea typeface="Arial"/>
                          <a:cs typeface="Arial"/>
                          <a:sym typeface="Arial"/>
                        </a:rPr>
                        <a:t>language_preferred</a:t>
                      </a:r>
                      <a:r>
                        <a:rPr lang="en-US" sz="1400" b="0" i="0" u="none" strike="noStrike" cap="none" dirty="0">
                          <a:solidFill>
                            <a:srgbClr val="000000"/>
                          </a:solidFill>
                          <a:effectLst/>
                          <a:latin typeface="Arial"/>
                          <a:ea typeface="Arial"/>
                          <a:cs typeface="Arial"/>
                          <a:sym typeface="Arial"/>
                        </a:rPr>
                        <a:t> </a:t>
                      </a:r>
                      <a:endParaRPr lang="en-US" sz="1000" b="0" i="0" u="none" strike="noStrike" cap="none" dirty="0">
                        <a:solidFill>
                          <a:schemeClr val="dk2"/>
                        </a:solidFill>
                        <a:latin typeface="Nunito"/>
                        <a:sym typeface="Nunito"/>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rgbClr val="000000"/>
                          </a:solidFill>
                          <a:effectLst/>
                          <a:latin typeface="Arial"/>
                          <a:ea typeface="Arial"/>
                          <a:cs typeface="Arial"/>
                          <a:sym typeface="Arial"/>
                        </a:rPr>
                        <a:t>This represents the language chosen by the user to view the landing page.</a:t>
                      </a:r>
                      <a:endParaRPr lang="en-US" sz="1000" b="0" i="0" u="none" strike="noStrike" cap="none" dirty="0">
                        <a:solidFill>
                          <a:schemeClr val="dk2"/>
                        </a:solidFill>
                        <a:latin typeface="Nunito"/>
                        <a:cs typeface="Arial"/>
                        <a:sym typeface="Nunito"/>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8903322"/>
                  </a:ext>
                </a:extLst>
              </a:tr>
            </a:tbl>
          </a:graphicData>
        </a:graphic>
      </p:graphicFrame>
    </p:spTree>
    <p:extLst>
      <p:ext uri="{BB962C8B-B14F-4D97-AF65-F5344CB8AC3E}">
        <p14:creationId xmlns:p14="http://schemas.microsoft.com/office/powerpoint/2010/main" val="1000089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lvl="0"/>
            <a:r>
              <a:rPr lang="en-US" dirty="0">
                <a:solidFill>
                  <a:srgbClr val="000000"/>
                </a:solidFill>
                <a:latin typeface="Arial"/>
                <a:ea typeface="Arial"/>
                <a:cs typeface="Arial"/>
                <a:sym typeface="Arial"/>
              </a:rPr>
              <a:t>Key Questions to answer</a:t>
            </a:r>
            <a:endParaRPr b="0" dirty="0">
              <a:solidFill>
                <a:schemeClr val="dk2"/>
              </a:solidFill>
              <a:sym typeface="Arial"/>
            </a:endParaRPr>
          </a:p>
        </p:txBody>
      </p:sp>
      <p:sp>
        <p:nvSpPr>
          <p:cNvPr id="2" name="Rectangle 1">
            <a:extLst>
              <a:ext uri="{FF2B5EF4-FFF2-40B4-BE49-F238E27FC236}">
                <a16:creationId xmlns:a16="http://schemas.microsoft.com/office/drawing/2014/main" id="{06A86894-2148-4A66-B13C-86FBC48827A2}"/>
              </a:ext>
            </a:extLst>
          </p:cNvPr>
          <p:cNvSpPr/>
          <p:nvPr/>
        </p:nvSpPr>
        <p:spPr>
          <a:xfrm>
            <a:off x="339810" y="1102841"/>
            <a:ext cx="8452021" cy="2031325"/>
          </a:xfrm>
          <a:prstGeom prst="rect">
            <a:avLst/>
          </a:prstGeom>
        </p:spPr>
        <p:txBody>
          <a:bodyPr wrap="square">
            <a:spAutoFit/>
          </a:bodyPr>
          <a:lstStyle/>
          <a:p>
            <a:endParaRPr lang="en-US" dirty="0"/>
          </a:p>
          <a:p>
            <a:pPr marL="285750" indent="-285750">
              <a:buFont typeface="Arial" panose="020B0604020202020204" pitchFamily="34" charset="0"/>
              <a:buChar char="•"/>
            </a:pPr>
            <a:r>
              <a:rPr lang="en-US" dirty="0"/>
              <a:t>Do the users spend more time on the new landing page than the old landing page?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Is the conversion rate (the proportion of users who visit the landing page and get converted) for the new page greater than the conversion rate for the old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Does the converted status depend on the preferred language?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Is the mean time spent on the new page same for the different language users?</a:t>
            </a:r>
          </a:p>
        </p:txBody>
      </p:sp>
    </p:spTree>
    <p:extLst>
      <p:ext uri="{BB962C8B-B14F-4D97-AF65-F5344CB8AC3E}">
        <p14:creationId xmlns:p14="http://schemas.microsoft.com/office/powerpoint/2010/main" val="396610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lvl="0"/>
            <a:r>
              <a:rPr lang="en" dirty="0">
                <a:solidFill>
                  <a:srgbClr val="000000"/>
                </a:solidFill>
                <a:latin typeface="Arial"/>
                <a:ea typeface="Arial"/>
                <a:cs typeface="Arial"/>
                <a:sym typeface="Arial"/>
              </a:rPr>
              <a:t>Exploratory Data Analysis</a:t>
            </a:r>
            <a:endParaRPr b="0" dirty="0">
              <a:solidFill>
                <a:schemeClr val="dk2"/>
              </a:solidFill>
              <a:sym typeface="Arial"/>
            </a:endParaRPr>
          </a:p>
        </p:txBody>
      </p:sp>
      <p:graphicFrame>
        <p:nvGraphicFramePr>
          <p:cNvPr id="7" name="Table 7">
            <a:extLst>
              <a:ext uri="{FF2B5EF4-FFF2-40B4-BE49-F238E27FC236}">
                <a16:creationId xmlns:a16="http://schemas.microsoft.com/office/drawing/2014/main" id="{64278DE0-E401-406D-8C30-A16461568E6E}"/>
              </a:ext>
            </a:extLst>
          </p:cNvPr>
          <p:cNvGraphicFramePr>
            <a:graphicFrameLocks noGrp="1"/>
          </p:cNvGraphicFramePr>
          <p:nvPr>
            <p:extLst>
              <p:ext uri="{D42A27DB-BD31-4B8C-83A1-F6EECF244321}">
                <p14:modId xmlns:p14="http://schemas.microsoft.com/office/powerpoint/2010/main" val="4172941392"/>
              </p:ext>
            </p:extLst>
          </p:nvPr>
        </p:nvGraphicFramePr>
        <p:xfrm>
          <a:off x="1251122" y="1590933"/>
          <a:ext cx="6891980" cy="1892544"/>
        </p:xfrm>
        <a:graphic>
          <a:graphicData uri="http://schemas.openxmlformats.org/drawingml/2006/table">
            <a:tbl>
              <a:tblPr firstRow="1" bandRow="1">
                <a:tableStyleId>{F25A6280-E22B-435E-9E9F-F6D26BA1F67C}</a:tableStyleId>
              </a:tblPr>
              <a:tblGrid>
                <a:gridCol w="1378396">
                  <a:extLst>
                    <a:ext uri="{9D8B030D-6E8A-4147-A177-3AD203B41FA5}">
                      <a16:colId xmlns:a16="http://schemas.microsoft.com/office/drawing/2014/main" val="2067491628"/>
                    </a:ext>
                  </a:extLst>
                </a:gridCol>
                <a:gridCol w="1378396">
                  <a:extLst>
                    <a:ext uri="{9D8B030D-6E8A-4147-A177-3AD203B41FA5}">
                      <a16:colId xmlns:a16="http://schemas.microsoft.com/office/drawing/2014/main" val="1413926716"/>
                    </a:ext>
                  </a:extLst>
                </a:gridCol>
                <a:gridCol w="1378396">
                  <a:extLst>
                    <a:ext uri="{9D8B030D-6E8A-4147-A177-3AD203B41FA5}">
                      <a16:colId xmlns:a16="http://schemas.microsoft.com/office/drawing/2014/main" val="2288957287"/>
                    </a:ext>
                  </a:extLst>
                </a:gridCol>
                <a:gridCol w="1378396">
                  <a:extLst>
                    <a:ext uri="{9D8B030D-6E8A-4147-A177-3AD203B41FA5}">
                      <a16:colId xmlns:a16="http://schemas.microsoft.com/office/drawing/2014/main" val="2859763153"/>
                    </a:ext>
                  </a:extLst>
                </a:gridCol>
                <a:gridCol w="1378396">
                  <a:extLst>
                    <a:ext uri="{9D8B030D-6E8A-4147-A177-3AD203B41FA5}">
                      <a16:colId xmlns:a16="http://schemas.microsoft.com/office/drawing/2014/main" val="2351071239"/>
                    </a:ext>
                  </a:extLst>
                </a:gridCol>
              </a:tblGrid>
              <a:tr h="608672">
                <a:tc>
                  <a:txBody>
                    <a:bodyPr/>
                    <a:lstStyle/>
                    <a:p>
                      <a:pPr algn="r" fontAlgn="ctr"/>
                      <a:endParaRPr lang="en-US" b="1" dirty="0">
                        <a:effectLst/>
                      </a:endParaRPr>
                    </a:p>
                  </a:txBody>
                  <a:tcPr anchor="ctr"/>
                </a:tc>
                <a:tc>
                  <a:txBody>
                    <a:bodyPr/>
                    <a:lstStyle/>
                    <a:p>
                      <a:pPr algn="r" fontAlgn="ctr"/>
                      <a:r>
                        <a:rPr lang="en-US" sz="1100" b="1" dirty="0">
                          <a:effectLst/>
                        </a:rPr>
                        <a:t>group</a:t>
                      </a:r>
                    </a:p>
                  </a:txBody>
                  <a:tcPr anchor="ctr"/>
                </a:tc>
                <a:tc>
                  <a:txBody>
                    <a:bodyPr/>
                    <a:lstStyle/>
                    <a:p>
                      <a:pPr marL="0" marR="0" lvl="0" indent="0" algn="r" defTabSz="914400" rtl="0" eaLnBrk="1" fontAlgn="ctr" latinLnBrk="0" hangingPunct="1">
                        <a:lnSpc>
                          <a:spcPct val="100000"/>
                        </a:lnSpc>
                        <a:spcBef>
                          <a:spcPts val="0"/>
                        </a:spcBef>
                        <a:spcAft>
                          <a:spcPts val="0"/>
                        </a:spcAft>
                        <a:buClr>
                          <a:srgbClr val="000000"/>
                        </a:buClr>
                        <a:buSzTx/>
                        <a:buFont typeface="Arial"/>
                        <a:buNone/>
                        <a:tabLst/>
                        <a:defRPr/>
                      </a:pPr>
                      <a:endParaRPr lang="en-US" sz="1100" b="1" dirty="0">
                        <a:effectLst/>
                      </a:endParaRPr>
                    </a:p>
                    <a:p>
                      <a:pPr marL="0" marR="0" lvl="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100" b="1" dirty="0" err="1">
                          <a:effectLst/>
                        </a:rPr>
                        <a:t>landing_page</a:t>
                      </a:r>
                      <a:endParaRPr lang="en-US" sz="1100" b="1" dirty="0">
                        <a:effectLst/>
                      </a:endParaRPr>
                    </a:p>
                    <a:p>
                      <a:pPr algn="r" fontAlgn="ctr"/>
                      <a:endParaRPr lang="en-US" sz="1100" b="1" dirty="0">
                        <a:effectLst/>
                      </a:endParaRPr>
                    </a:p>
                  </a:txBody>
                  <a:tcPr anchor="ctr"/>
                </a:tc>
                <a:tc>
                  <a:txBody>
                    <a:bodyPr/>
                    <a:lstStyle/>
                    <a:p>
                      <a:pPr algn="r" fontAlgn="ctr"/>
                      <a:r>
                        <a:rPr lang="en-US" sz="1100" b="1" dirty="0">
                          <a:effectLst/>
                        </a:rPr>
                        <a:t>converted</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100" b="1" dirty="0">
                        <a:effectLs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err="1">
                          <a:effectLst/>
                        </a:rPr>
                        <a:t>language_preferred</a:t>
                      </a:r>
                      <a:endParaRPr lang="en-US" sz="1100" b="1" dirty="0">
                        <a:effectLst/>
                      </a:endParaRPr>
                    </a:p>
                    <a:p>
                      <a:endParaRPr lang="en-US" sz="1100" dirty="0"/>
                    </a:p>
                  </a:txBody>
                  <a:tcPr/>
                </a:tc>
                <a:extLst>
                  <a:ext uri="{0D108BD9-81ED-4DB2-BD59-A6C34878D82A}">
                    <a16:rowId xmlns:a16="http://schemas.microsoft.com/office/drawing/2014/main" val="2372468619"/>
                  </a:ext>
                </a:extLst>
              </a:tr>
              <a:tr h="282636">
                <a:tc>
                  <a:txBody>
                    <a:bodyPr/>
                    <a:lstStyle/>
                    <a:p>
                      <a:pPr algn="r" fontAlgn="ctr"/>
                      <a:r>
                        <a:rPr lang="en-US" sz="1100" b="1" dirty="0">
                          <a:effectLst/>
                        </a:rPr>
                        <a:t>count</a:t>
                      </a:r>
                    </a:p>
                  </a:txBody>
                  <a:tcPr anchor="ctr"/>
                </a:tc>
                <a:tc>
                  <a:txBody>
                    <a:bodyPr/>
                    <a:lstStyle/>
                    <a:p>
                      <a:pPr algn="r" fontAlgn="ctr"/>
                      <a:r>
                        <a:rPr lang="en-US" sz="1100" dirty="0">
                          <a:effectLst/>
                        </a:rPr>
                        <a:t>100</a:t>
                      </a:r>
                    </a:p>
                  </a:txBody>
                  <a:tcPr anchor="ctr"/>
                </a:tc>
                <a:tc>
                  <a:txBody>
                    <a:bodyPr/>
                    <a:lstStyle/>
                    <a:p>
                      <a:pPr algn="r" fontAlgn="ctr"/>
                      <a:r>
                        <a:rPr lang="en-US" sz="1100">
                          <a:effectLst/>
                        </a:rPr>
                        <a:t>100</a:t>
                      </a:r>
                    </a:p>
                  </a:txBody>
                  <a:tcPr anchor="ctr"/>
                </a:tc>
                <a:tc>
                  <a:txBody>
                    <a:bodyPr/>
                    <a:lstStyle/>
                    <a:p>
                      <a:pPr algn="r" fontAlgn="ctr"/>
                      <a:r>
                        <a:rPr lang="en-US" sz="1100">
                          <a:effectLst/>
                        </a:rPr>
                        <a:t>100</a:t>
                      </a:r>
                    </a:p>
                  </a:txBody>
                  <a:tcPr anchor="ctr"/>
                </a:tc>
                <a:tc>
                  <a:txBody>
                    <a:bodyPr/>
                    <a:lstStyle/>
                    <a:p>
                      <a:pPr algn="r" fontAlgn="ctr"/>
                      <a:r>
                        <a:rPr lang="en-US" sz="1100">
                          <a:effectLst/>
                        </a:rPr>
                        <a:t>100</a:t>
                      </a:r>
                    </a:p>
                  </a:txBody>
                  <a:tcPr anchor="ctr"/>
                </a:tc>
                <a:extLst>
                  <a:ext uri="{0D108BD9-81ED-4DB2-BD59-A6C34878D82A}">
                    <a16:rowId xmlns:a16="http://schemas.microsoft.com/office/drawing/2014/main" val="2548359074"/>
                  </a:ext>
                </a:extLst>
              </a:tr>
              <a:tr h="282636">
                <a:tc>
                  <a:txBody>
                    <a:bodyPr/>
                    <a:lstStyle/>
                    <a:p>
                      <a:pPr algn="r" fontAlgn="ctr"/>
                      <a:r>
                        <a:rPr lang="en-US" sz="1100" b="1">
                          <a:effectLst/>
                        </a:rPr>
                        <a:t>unique</a:t>
                      </a:r>
                    </a:p>
                  </a:txBody>
                  <a:tcPr anchor="ctr"/>
                </a:tc>
                <a:tc>
                  <a:txBody>
                    <a:bodyPr/>
                    <a:lstStyle/>
                    <a:p>
                      <a:pPr algn="r" fontAlgn="ctr"/>
                      <a:r>
                        <a:rPr lang="en-US" sz="1100" dirty="0">
                          <a:effectLst/>
                        </a:rPr>
                        <a:t>2</a:t>
                      </a:r>
                    </a:p>
                  </a:txBody>
                  <a:tcPr anchor="ctr"/>
                </a:tc>
                <a:tc>
                  <a:txBody>
                    <a:bodyPr/>
                    <a:lstStyle/>
                    <a:p>
                      <a:pPr algn="r" fontAlgn="ctr"/>
                      <a:r>
                        <a:rPr lang="en-US" sz="1100" dirty="0">
                          <a:effectLst/>
                        </a:rPr>
                        <a:t>2</a:t>
                      </a:r>
                    </a:p>
                  </a:txBody>
                  <a:tcPr anchor="ctr"/>
                </a:tc>
                <a:tc>
                  <a:txBody>
                    <a:bodyPr/>
                    <a:lstStyle/>
                    <a:p>
                      <a:pPr algn="r" fontAlgn="ctr"/>
                      <a:r>
                        <a:rPr lang="en-US" sz="1100">
                          <a:effectLst/>
                        </a:rPr>
                        <a:t>2</a:t>
                      </a:r>
                    </a:p>
                  </a:txBody>
                  <a:tcPr anchor="ctr"/>
                </a:tc>
                <a:tc>
                  <a:txBody>
                    <a:bodyPr/>
                    <a:lstStyle/>
                    <a:p>
                      <a:pPr algn="r" fontAlgn="ctr"/>
                      <a:r>
                        <a:rPr lang="en-US" sz="1100">
                          <a:effectLst/>
                        </a:rPr>
                        <a:t>3</a:t>
                      </a:r>
                    </a:p>
                  </a:txBody>
                  <a:tcPr anchor="ctr"/>
                </a:tc>
                <a:extLst>
                  <a:ext uri="{0D108BD9-81ED-4DB2-BD59-A6C34878D82A}">
                    <a16:rowId xmlns:a16="http://schemas.microsoft.com/office/drawing/2014/main" val="2809081760"/>
                  </a:ext>
                </a:extLst>
              </a:tr>
              <a:tr h="282636">
                <a:tc>
                  <a:txBody>
                    <a:bodyPr/>
                    <a:lstStyle/>
                    <a:p>
                      <a:pPr algn="r" fontAlgn="ctr"/>
                      <a:r>
                        <a:rPr lang="en-US" sz="1100" b="1">
                          <a:effectLst/>
                        </a:rPr>
                        <a:t>top</a:t>
                      </a:r>
                    </a:p>
                  </a:txBody>
                  <a:tcPr anchor="ctr"/>
                </a:tc>
                <a:tc>
                  <a:txBody>
                    <a:bodyPr/>
                    <a:lstStyle/>
                    <a:p>
                      <a:pPr algn="r" fontAlgn="ctr"/>
                      <a:r>
                        <a:rPr lang="en-US" sz="1100">
                          <a:effectLst/>
                        </a:rPr>
                        <a:t>control</a:t>
                      </a:r>
                    </a:p>
                  </a:txBody>
                  <a:tcPr anchor="ctr"/>
                </a:tc>
                <a:tc>
                  <a:txBody>
                    <a:bodyPr/>
                    <a:lstStyle/>
                    <a:p>
                      <a:pPr algn="r" fontAlgn="ctr"/>
                      <a:r>
                        <a:rPr lang="en-US" sz="1100" dirty="0">
                          <a:effectLst/>
                        </a:rPr>
                        <a:t>new</a:t>
                      </a:r>
                    </a:p>
                  </a:txBody>
                  <a:tcPr anchor="ctr"/>
                </a:tc>
                <a:tc>
                  <a:txBody>
                    <a:bodyPr/>
                    <a:lstStyle/>
                    <a:p>
                      <a:pPr algn="r" fontAlgn="ctr"/>
                      <a:r>
                        <a:rPr lang="en-US" sz="1100" dirty="0">
                          <a:effectLst/>
                        </a:rPr>
                        <a:t>yes</a:t>
                      </a:r>
                    </a:p>
                  </a:txBody>
                  <a:tcPr anchor="ctr"/>
                </a:tc>
                <a:tc>
                  <a:txBody>
                    <a:bodyPr/>
                    <a:lstStyle/>
                    <a:p>
                      <a:pPr algn="r" fontAlgn="ctr"/>
                      <a:r>
                        <a:rPr lang="en-US" sz="1100" dirty="0">
                          <a:effectLst/>
                        </a:rPr>
                        <a:t>French</a:t>
                      </a:r>
                    </a:p>
                  </a:txBody>
                  <a:tcPr anchor="ctr"/>
                </a:tc>
                <a:extLst>
                  <a:ext uri="{0D108BD9-81ED-4DB2-BD59-A6C34878D82A}">
                    <a16:rowId xmlns:a16="http://schemas.microsoft.com/office/drawing/2014/main" val="1183475263"/>
                  </a:ext>
                </a:extLst>
              </a:tr>
              <a:tr h="282636">
                <a:tc>
                  <a:txBody>
                    <a:bodyPr/>
                    <a:lstStyle/>
                    <a:p>
                      <a:pPr algn="r" fontAlgn="ctr"/>
                      <a:r>
                        <a:rPr lang="en-US" sz="1100" b="1">
                          <a:effectLst/>
                        </a:rPr>
                        <a:t>freq</a:t>
                      </a:r>
                    </a:p>
                  </a:txBody>
                  <a:tcPr anchor="ctr"/>
                </a:tc>
                <a:tc>
                  <a:txBody>
                    <a:bodyPr/>
                    <a:lstStyle/>
                    <a:p>
                      <a:pPr algn="r" fontAlgn="ctr"/>
                      <a:r>
                        <a:rPr lang="en-US" sz="1100">
                          <a:effectLst/>
                        </a:rPr>
                        <a:t>50</a:t>
                      </a:r>
                    </a:p>
                  </a:txBody>
                  <a:tcPr anchor="ctr"/>
                </a:tc>
                <a:tc>
                  <a:txBody>
                    <a:bodyPr/>
                    <a:lstStyle/>
                    <a:p>
                      <a:pPr algn="r" fontAlgn="ctr"/>
                      <a:r>
                        <a:rPr lang="en-US" sz="1100">
                          <a:effectLst/>
                        </a:rPr>
                        <a:t>50</a:t>
                      </a:r>
                    </a:p>
                  </a:txBody>
                  <a:tcPr anchor="ctr"/>
                </a:tc>
                <a:tc>
                  <a:txBody>
                    <a:bodyPr/>
                    <a:lstStyle/>
                    <a:p>
                      <a:pPr algn="r" fontAlgn="ctr"/>
                      <a:r>
                        <a:rPr lang="en-US" sz="1100">
                          <a:effectLst/>
                        </a:rPr>
                        <a:t>54</a:t>
                      </a:r>
                    </a:p>
                  </a:txBody>
                  <a:tcPr anchor="ctr"/>
                </a:tc>
                <a:tc>
                  <a:txBody>
                    <a:bodyPr/>
                    <a:lstStyle/>
                    <a:p>
                      <a:pPr algn="r" fontAlgn="ctr"/>
                      <a:r>
                        <a:rPr lang="en-US" sz="1100" dirty="0">
                          <a:effectLst/>
                        </a:rPr>
                        <a:t>34</a:t>
                      </a:r>
                    </a:p>
                  </a:txBody>
                  <a:tcPr anchor="ctr"/>
                </a:tc>
                <a:extLst>
                  <a:ext uri="{0D108BD9-81ED-4DB2-BD59-A6C34878D82A}">
                    <a16:rowId xmlns:a16="http://schemas.microsoft.com/office/drawing/2014/main" val="4085209422"/>
                  </a:ext>
                </a:extLst>
              </a:tr>
            </a:tbl>
          </a:graphicData>
        </a:graphic>
      </p:graphicFrame>
    </p:spTree>
    <p:extLst>
      <p:ext uri="{BB962C8B-B14F-4D97-AF65-F5344CB8AC3E}">
        <p14:creationId xmlns:p14="http://schemas.microsoft.com/office/powerpoint/2010/main" val="3514807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lvl="0"/>
            <a:r>
              <a:rPr lang="en" dirty="0">
                <a:solidFill>
                  <a:srgbClr val="000000"/>
                </a:solidFill>
                <a:latin typeface="Arial"/>
                <a:ea typeface="Arial"/>
                <a:cs typeface="Arial"/>
                <a:sym typeface="Arial"/>
              </a:rPr>
              <a:t>Exploratory Data Analysis</a:t>
            </a:r>
            <a:endParaRPr b="0" dirty="0">
              <a:solidFill>
                <a:schemeClr val="dk2"/>
              </a:solidFill>
              <a:sym typeface="Arial"/>
            </a:endParaRPr>
          </a:p>
        </p:txBody>
      </p:sp>
      <p:sp>
        <p:nvSpPr>
          <p:cNvPr id="4" name="Rectangle 3">
            <a:extLst>
              <a:ext uri="{FF2B5EF4-FFF2-40B4-BE49-F238E27FC236}">
                <a16:creationId xmlns:a16="http://schemas.microsoft.com/office/drawing/2014/main" id="{E8E85FB1-83AC-AB45-B86D-6F384505BE4E}"/>
              </a:ext>
            </a:extLst>
          </p:cNvPr>
          <p:cNvSpPr/>
          <p:nvPr/>
        </p:nvSpPr>
        <p:spPr>
          <a:xfrm>
            <a:off x="285321" y="1265940"/>
            <a:ext cx="7771284" cy="2923877"/>
          </a:xfrm>
          <a:prstGeom prst="rect">
            <a:avLst/>
          </a:prstGeom>
        </p:spPr>
        <p:txBody>
          <a:bodyPr wrap="square">
            <a:spAutoFit/>
          </a:bodyPr>
          <a:lstStyle/>
          <a:p>
            <a:endParaRPr lang="en-US" sz="1500" b="1" dirty="0">
              <a:solidFill>
                <a:schemeClr val="dk2"/>
              </a:solidFill>
              <a:latin typeface="Nunito"/>
              <a:sym typeface="Nunito"/>
            </a:endParaRPr>
          </a:p>
          <a:p>
            <a:r>
              <a:rPr lang="en-US" b="1" dirty="0"/>
              <a:t>Observations</a:t>
            </a:r>
            <a:endParaRPr lang="en-US" dirty="0"/>
          </a:p>
          <a:p>
            <a:endParaRPr lang="en-US" dirty="0"/>
          </a:p>
          <a:p>
            <a:pPr marL="285750" indent="-285750">
              <a:buFont typeface="Arial" panose="020B0604020202020204" pitchFamily="34" charset="0"/>
              <a:buChar char="•"/>
            </a:pPr>
            <a:r>
              <a:rPr lang="en-US" dirty="0"/>
              <a:t>All 6 column have 100 observations indicating that there are no missing values in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E-news Express dataset has 100 rows and 6 columns.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E-news Express dataset has group, </a:t>
            </a:r>
            <a:r>
              <a:rPr lang="en-US" dirty="0" err="1"/>
              <a:t>landing_page</a:t>
            </a:r>
            <a:r>
              <a:rPr lang="en-US" dirty="0"/>
              <a:t>, converted and </a:t>
            </a:r>
            <a:r>
              <a:rPr lang="en-US" dirty="0" err="1"/>
              <a:t>language_preferred</a:t>
            </a:r>
            <a:r>
              <a:rPr lang="en-US" dirty="0"/>
              <a:t> as qualitative or categorical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E-news Express dataset has time_spent_on_the_page as quantitative data.</a:t>
            </a:r>
          </a:p>
          <a:p>
            <a:br>
              <a:rPr lang="en-US" dirty="0"/>
            </a:br>
            <a:endParaRPr lang="en-US" sz="1500" b="1" dirty="0">
              <a:solidFill>
                <a:schemeClr val="dk2"/>
              </a:solidFill>
              <a:latin typeface="Nunito"/>
              <a:sym typeface="Nunito"/>
            </a:endParaRPr>
          </a:p>
        </p:txBody>
      </p:sp>
    </p:spTree>
    <p:extLst>
      <p:ext uri="{BB962C8B-B14F-4D97-AF65-F5344CB8AC3E}">
        <p14:creationId xmlns:p14="http://schemas.microsoft.com/office/powerpoint/2010/main" val="955949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lvl="0"/>
            <a:r>
              <a:rPr lang="en" dirty="0">
                <a:solidFill>
                  <a:srgbClr val="000000"/>
                </a:solidFill>
                <a:latin typeface="Arial"/>
                <a:ea typeface="Arial"/>
                <a:cs typeface="Arial"/>
                <a:sym typeface="Arial"/>
              </a:rPr>
              <a:t>Exploratory Data Analysis</a:t>
            </a:r>
            <a:endParaRPr b="0" dirty="0">
              <a:solidFill>
                <a:schemeClr val="dk2"/>
              </a:solidFill>
              <a:sym typeface="Arial"/>
            </a:endParaRPr>
          </a:p>
        </p:txBody>
      </p:sp>
      <p:sp>
        <p:nvSpPr>
          <p:cNvPr id="4" name="Rectangle 3">
            <a:extLst>
              <a:ext uri="{FF2B5EF4-FFF2-40B4-BE49-F238E27FC236}">
                <a16:creationId xmlns:a16="http://schemas.microsoft.com/office/drawing/2014/main" id="{E8E85FB1-83AC-AB45-B86D-6F384505BE4E}"/>
              </a:ext>
            </a:extLst>
          </p:cNvPr>
          <p:cNvSpPr/>
          <p:nvPr/>
        </p:nvSpPr>
        <p:spPr>
          <a:xfrm>
            <a:off x="285320" y="1265940"/>
            <a:ext cx="4845823" cy="2739211"/>
          </a:xfrm>
          <a:prstGeom prst="rect">
            <a:avLst/>
          </a:prstGeom>
        </p:spPr>
        <p:txBody>
          <a:bodyPr wrap="square">
            <a:spAutoFit/>
          </a:bodyPr>
          <a:lstStyle/>
          <a:p>
            <a:endParaRPr lang="en-US" sz="1500" b="1" dirty="0">
              <a:solidFill>
                <a:schemeClr val="dk2"/>
              </a:solidFill>
              <a:latin typeface="Nunito"/>
              <a:sym typeface="Nunito"/>
            </a:endParaRPr>
          </a:p>
          <a:p>
            <a:r>
              <a:rPr lang="en-US" sz="1100" b="1" dirty="0"/>
              <a:t>Univariate Analysis of E-news Express Data</a:t>
            </a:r>
            <a:r>
              <a:rPr lang="en-US" sz="1100" b="1" dirty="0">
                <a:hlinkClick r:id="rId3"/>
              </a:rPr>
              <a:t>¶</a:t>
            </a:r>
            <a:endParaRPr lang="en-US" sz="1100" b="1" dirty="0"/>
          </a:p>
          <a:p>
            <a:endParaRPr lang="en-US" dirty="0"/>
          </a:p>
          <a:p>
            <a:r>
              <a:rPr lang="en-US" sz="1100" b="1" dirty="0"/>
              <a:t>Observations</a:t>
            </a:r>
          </a:p>
          <a:p>
            <a:pPr marL="285750" indent="-285750">
              <a:buFont typeface="Arial" panose="020B0604020202020204" pitchFamily="34" charset="0"/>
              <a:buChar char="•"/>
            </a:pPr>
            <a:r>
              <a:rPr lang="en-US" sz="1100" dirty="0"/>
              <a:t>34% Users preferred language for the page are Spanish and French.</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32% Users preferred language for the page is English.</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54% Users subscribed to the news portal and 46% users did not convert to the subscription.</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The population which use the old and new page are equally distributed i.e. 50%</a:t>
            </a:r>
          </a:p>
          <a:p>
            <a:br>
              <a:rPr lang="en-US" sz="1100" dirty="0"/>
            </a:br>
            <a:endParaRPr lang="en-US" sz="1100" b="1" dirty="0">
              <a:solidFill>
                <a:schemeClr val="dk2"/>
              </a:solidFill>
              <a:latin typeface="Nunito"/>
              <a:sym typeface="Nunito"/>
            </a:endParaRPr>
          </a:p>
        </p:txBody>
      </p:sp>
      <p:pic>
        <p:nvPicPr>
          <p:cNvPr id="2" name="Picture 1">
            <a:extLst>
              <a:ext uri="{FF2B5EF4-FFF2-40B4-BE49-F238E27FC236}">
                <a16:creationId xmlns:a16="http://schemas.microsoft.com/office/drawing/2014/main" id="{B76C4B9A-EDC9-4589-AF69-896F449A722D}"/>
              </a:ext>
            </a:extLst>
          </p:cNvPr>
          <p:cNvPicPr>
            <a:picLocks noChangeAspect="1"/>
          </p:cNvPicPr>
          <p:nvPr/>
        </p:nvPicPr>
        <p:blipFill>
          <a:blip r:embed="rId4"/>
          <a:stretch>
            <a:fillRect/>
          </a:stretch>
        </p:blipFill>
        <p:spPr>
          <a:xfrm>
            <a:off x="5681397" y="835074"/>
            <a:ext cx="3411615" cy="1185256"/>
          </a:xfrm>
          <a:prstGeom prst="rect">
            <a:avLst/>
          </a:prstGeom>
        </p:spPr>
      </p:pic>
      <p:pic>
        <p:nvPicPr>
          <p:cNvPr id="3" name="Picture 2">
            <a:extLst>
              <a:ext uri="{FF2B5EF4-FFF2-40B4-BE49-F238E27FC236}">
                <a16:creationId xmlns:a16="http://schemas.microsoft.com/office/drawing/2014/main" id="{532FA87D-9E59-41D3-AA61-02D2088F37B3}"/>
              </a:ext>
            </a:extLst>
          </p:cNvPr>
          <p:cNvPicPr>
            <a:picLocks noChangeAspect="1"/>
          </p:cNvPicPr>
          <p:nvPr/>
        </p:nvPicPr>
        <p:blipFill>
          <a:blip r:embed="rId5"/>
          <a:stretch>
            <a:fillRect/>
          </a:stretch>
        </p:blipFill>
        <p:spPr>
          <a:xfrm>
            <a:off x="5656304" y="2330592"/>
            <a:ext cx="3370307" cy="1177480"/>
          </a:xfrm>
          <a:prstGeom prst="rect">
            <a:avLst/>
          </a:prstGeom>
        </p:spPr>
      </p:pic>
      <p:pic>
        <p:nvPicPr>
          <p:cNvPr id="5" name="Picture 4">
            <a:extLst>
              <a:ext uri="{FF2B5EF4-FFF2-40B4-BE49-F238E27FC236}">
                <a16:creationId xmlns:a16="http://schemas.microsoft.com/office/drawing/2014/main" id="{CC737762-E11B-4D04-9DC1-CBA080CE30FF}"/>
              </a:ext>
            </a:extLst>
          </p:cNvPr>
          <p:cNvPicPr>
            <a:picLocks noChangeAspect="1"/>
          </p:cNvPicPr>
          <p:nvPr/>
        </p:nvPicPr>
        <p:blipFill>
          <a:blip r:embed="rId6"/>
          <a:stretch>
            <a:fillRect/>
          </a:stretch>
        </p:blipFill>
        <p:spPr>
          <a:xfrm>
            <a:off x="5813899" y="3775867"/>
            <a:ext cx="3212711" cy="1159984"/>
          </a:xfrm>
          <a:prstGeom prst="rect">
            <a:avLst/>
          </a:prstGeom>
        </p:spPr>
      </p:pic>
    </p:spTree>
    <p:extLst>
      <p:ext uri="{BB962C8B-B14F-4D97-AF65-F5344CB8AC3E}">
        <p14:creationId xmlns:p14="http://schemas.microsoft.com/office/powerpoint/2010/main" val="184832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lvl="0"/>
            <a:r>
              <a:rPr lang="en" dirty="0">
                <a:solidFill>
                  <a:srgbClr val="000000"/>
                </a:solidFill>
                <a:latin typeface="Arial"/>
                <a:ea typeface="Arial"/>
                <a:cs typeface="Arial"/>
                <a:sym typeface="Arial"/>
              </a:rPr>
              <a:t>Exploratory Data Analysis</a:t>
            </a:r>
            <a:endParaRPr b="0" dirty="0">
              <a:solidFill>
                <a:schemeClr val="dk2"/>
              </a:solidFill>
              <a:sym typeface="Arial"/>
            </a:endParaRPr>
          </a:p>
        </p:txBody>
      </p:sp>
      <p:sp>
        <p:nvSpPr>
          <p:cNvPr id="4" name="Rectangle 3">
            <a:extLst>
              <a:ext uri="{FF2B5EF4-FFF2-40B4-BE49-F238E27FC236}">
                <a16:creationId xmlns:a16="http://schemas.microsoft.com/office/drawing/2014/main" id="{E8E85FB1-83AC-AB45-B86D-6F384505BE4E}"/>
              </a:ext>
            </a:extLst>
          </p:cNvPr>
          <p:cNvSpPr/>
          <p:nvPr/>
        </p:nvSpPr>
        <p:spPr>
          <a:xfrm>
            <a:off x="773459" y="1025269"/>
            <a:ext cx="4407112" cy="2366661"/>
          </a:xfrm>
          <a:prstGeom prst="rect">
            <a:avLst/>
          </a:prstGeom>
        </p:spPr>
        <p:txBody>
          <a:bodyPr wrap="square">
            <a:spAutoFit/>
          </a:bodyPr>
          <a:lstStyle/>
          <a:p>
            <a:r>
              <a:rPr lang="en-US" sz="1100" b="1" dirty="0"/>
              <a:t>Bi Variate Analysis of E-news Express Data</a:t>
            </a:r>
          </a:p>
          <a:p>
            <a:r>
              <a:rPr lang="en-US" sz="1100" b="1" dirty="0"/>
              <a:t>Observations</a:t>
            </a:r>
          </a:p>
          <a:p>
            <a:endParaRPr lang="en-US" sz="1100" dirty="0"/>
          </a:p>
          <a:p>
            <a:pPr marL="171450" indent="-171450">
              <a:buFont typeface="Arial" panose="020B0604020202020204" pitchFamily="34" charset="0"/>
              <a:buChar char="•"/>
            </a:pPr>
            <a:r>
              <a:rPr lang="en-US" sz="1100" dirty="0"/>
              <a:t>The treatment group which is been served with new landing page spent more time on the page.</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The outliers exists with-in the treatment group.</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In all the language </a:t>
            </a:r>
            <a:r>
              <a:rPr lang="en-US" sz="1100" dirty="0" err="1"/>
              <a:t>catagory</a:t>
            </a:r>
            <a:r>
              <a:rPr lang="en-US" sz="1100" dirty="0"/>
              <a:t> English, Spanish and French users spent more time on the new landing page.</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Spanish and French users count are more than English users in both the </a:t>
            </a:r>
            <a:r>
              <a:rPr lang="en-US" sz="1100" dirty="0" err="1"/>
              <a:t>catagory</a:t>
            </a:r>
            <a:r>
              <a:rPr lang="en-US" sz="1100" dirty="0"/>
              <a:t> i.e. control v/s treatment.</a:t>
            </a:r>
          </a:p>
        </p:txBody>
      </p:sp>
      <p:pic>
        <p:nvPicPr>
          <p:cNvPr id="2" name="Picture 1">
            <a:extLst>
              <a:ext uri="{FF2B5EF4-FFF2-40B4-BE49-F238E27FC236}">
                <a16:creationId xmlns:a16="http://schemas.microsoft.com/office/drawing/2014/main" id="{7DB10ED0-C157-46C0-8099-D23D3038CE2A}"/>
              </a:ext>
            </a:extLst>
          </p:cNvPr>
          <p:cNvPicPr>
            <a:picLocks noChangeAspect="1"/>
          </p:cNvPicPr>
          <p:nvPr/>
        </p:nvPicPr>
        <p:blipFill>
          <a:blip r:embed="rId3"/>
          <a:stretch>
            <a:fillRect/>
          </a:stretch>
        </p:blipFill>
        <p:spPr>
          <a:xfrm>
            <a:off x="5387545" y="665925"/>
            <a:ext cx="2761735" cy="1335484"/>
          </a:xfrm>
          <a:prstGeom prst="rect">
            <a:avLst/>
          </a:prstGeom>
        </p:spPr>
      </p:pic>
      <p:pic>
        <p:nvPicPr>
          <p:cNvPr id="3" name="Picture 2">
            <a:extLst>
              <a:ext uri="{FF2B5EF4-FFF2-40B4-BE49-F238E27FC236}">
                <a16:creationId xmlns:a16="http://schemas.microsoft.com/office/drawing/2014/main" id="{D9A649DD-1B86-4838-8DE9-6212212CCB93}"/>
              </a:ext>
            </a:extLst>
          </p:cNvPr>
          <p:cNvPicPr>
            <a:picLocks noChangeAspect="1"/>
          </p:cNvPicPr>
          <p:nvPr/>
        </p:nvPicPr>
        <p:blipFill>
          <a:blip r:embed="rId4"/>
          <a:stretch>
            <a:fillRect/>
          </a:stretch>
        </p:blipFill>
        <p:spPr>
          <a:xfrm>
            <a:off x="5418438" y="2119818"/>
            <a:ext cx="2761737" cy="1272112"/>
          </a:xfrm>
          <a:prstGeom prst="rect">
            <a:avLst/>
          </a:prstGeom>
        </p:spPr>
      </p:pic>
      <p:pic>
        <p:nvPicPr>
          <p:cNvPr id="5" name="Picture 4">
            <a:extLst>
              <a:ext uri="{FF2B5EF4-FFF2-40B4-BE49-F238E27FC236}">
                <a16:creationId xmlns:a16="http://schemas.microsoft.com/office/drawing/2014/main" id="{A39324DB-9788-4699-B8AA-072D24EEFC96}"/>
              </a:ext>
            </a:extLst>
          </p:cNvPr>
          <p:cNvPicPr>
            <a:picLocks noChangeAspect="1"/>
          </p:cNvPicPr>
          <p:nvPr/>
        </p:nvPicPr>
        <p:blipFill>
          <a:blip r:embed="rId5"/>
          <a:stretch>
            <a:fillRect/>
          </a:stretch>
        </p:blipFill>
        <p:spPr>
          <a:xfrm>
            <a:off x="5520381" y="3510338"/>
            <a:ext cx="2794247" cy="993699"/>
          </a:xfrm>
          <a:prstGeom prst="rect">
            <a:avLst/>
          </a:prstGeom>
        </p:spPr>
      </p:pic>
      <p:pic>
        <p:nvPicPr>
          <p:cNvPr id="6" name="Picture 5">
            <a:extLst>
              <a:ext uri="{FF2B5EF4-FFF2-40B4-BE49-F238E27FC236}">
                <a16:creationId xmlns:a16="http://schemas.microsoft.com/office/drawing/2014/main" id="{0B934743-11DF-483B-B1E2-AAB77F4FC80C}"/>
              </a:ext>
            </a:extLst>
          </p:cNvPr>
          <p:cNvPicPr>
            <a:picLocks noChangeAspect="1"/>
          </p:cNvPicPr>
          <p:nvPr/>
        </p:nvPicPr>
        <p:blipFill>
          <a:blip r:embed="rId6"/>
          <a:stretch>
            <a:fillRect/>
          </a:stretch>
        </p:blipFill>
        <p:spPr>
          <a:xfrm>
            <a:off x="1668603" y="3510338"/>
            <a:ext cx="3020786" cy="1316152"/>
          </a:xfrm>
          <a:prstGeom prst="rect">
            <a:avLst/>
          </a:prstGeom>
        </p:spPr>
      </p:pic>
    </p:spTree>
    <p:extLst>
      <p:ext uri="{BB962C8B-B14F-4D97-AF65-F5344CB8AC3E}">
        <p14:creationId xmlns:p14="http://schemas.microsoft.com/office/powerpoint/2010/main" val="3043031865"/>
      </p:ext>
    </p:extLst>
  </p:cSld>
  <p:clrMapOvr>
    <a:masterClrMapping/>
  </p:clrMapOvr>
</p:sld>
</file>

<file path=ppt/theme/theme1.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TotalTime>
  <Words>1356</Words>
  <Application>Microsoft Office PowerPoint</Application>
  <PresentationFormat>On-screen Show (16:9)</PresentationFormat>
  <Paragraphs>224</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Nunito SemiBold</vt:lpstr>
      <vt:lpstr>Tahoma</vt:lpstr>
      <vt:lpstr>Calibri</vt:lpstr>
      <vt:lpstr>Arial</vt:lpstr>
      <vt:lpstr>Nunito</vt:lpstr>
      <vt:lpstr>Nunito ExtraBold</vt:lpstr>
      <vt:lpstr>Just Logo</vt:lpstr>
      <vt:lpstr>E-news Express Project  Business Presentation</vt:lpstr>
      <vt:lpstr>Contents</vt:lpstr>
      <vt:lpstr>Background of the Business and Problem Overview</vt:lpstr>
      <vt:lpstr>Data Overview</vt:lpstr>
      <vt:lpstr>Key Questions to answer</vt:lpstr>
      <vt:lpstr>Exploratory Data Analysis</vt:lpstr>
      <vt:lpstr>Exploratory Data Analysis</vt:lpstr>
      <vt:lpstr>Exploratory Data Analysis</vt:lpstr>
      <vt:lpstr>Exploratory Data Analysis</vt:lpstr>
      <vt:lpstr>Statistical analysis of E-News Express data </vt:lpstr>
      <vt:lpstr>Statistical analysis of E-News Express data </vt:lpstr>
      <vt:lpstr>Conclusions  </vt:lpstr>
      <vt:lpstr>PowerPoint Presentation</vt:lpstr>
      <vt:lpstr>PowerPoint Presentation</vt:lpstr>
      <vt:lpstr>PowerPoint Presentation</vt:lpstr>
      <vt:lpstr>Users are spending less time on old landing page and with the statistical analysis it is concluded that new landing page is more effective in getting more traction among Users.  Users who are converted to the new landing page are independent of the language and more and more users want to move to new landing page.    E-News Express will get more subscription from the Users from all languages if it will focus on moving all its users babe to new landing page.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Presentation</dc:title>
  <cp:lastModifiedBy>G, Piyush</cp:lastModifiedBy>
  <cp:revision>49</cp:revision>
  <dcterms:modified xsi:type="dcterms:W3CDTF">2021-07-23T21:50:08Z</dcterms:modified>
</cp:coreProperties>
</file>