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64" r:id="rId6"/>
    <p:sldId id="265" r:id="rId7"/>
    <p:sldId id="269" r:id="rId8"/>
    <p:sldId id="274" r:id="rId9"/>
    <p:sldId id="275" r:id="rId10"/>
    <p:sldId id="276" r:id="rId11"/>
    <p:sldId id="278" r:id="rId12"/>
    <p:sldId id="279" r:id="rId13"/>
    <p:sldId id="26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itchFamily="2" charset="77"/>
      <p:regular r:id="rId20"/>
      <p:bold r:id="rId21"/>
      <p:italic r:id="rId22"/>
      <p:boldItalic r:id="rId23"/>
    </p:embeddedFont>
    <p:embeddedFont>
      <p:font typeface="Nunito ExtraBold" pitchFamily="2" charset="77"/>
      <p:bold r:id="rId24"/>
      <p:italic r:id="rId25"/>
      <p:boldItalic r:id="rId26"/>
    </p:embeddedFont>
    <p:embeddedFont>
      <p:font typeface="Nunito SemiBold" pitchFamily="2" charset="77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5A6280-E22B-435E-9E9F-F6D26BA1F67C}">
  <a:tblStyle styleId="{F25A6280-E22B-435E-9E9F-F6D26BA1F6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86" d="100"/>
          <a:sy n="186" d="100"/>
        </p:scale>
        <p:origin x="-1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3d8b797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3d8b797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857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276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3d8b797d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3d8b797d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3d8b797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3d8b797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0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16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08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688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853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d8b797d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d8b797d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06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" y="0"/>
            <a:ext cx="43076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4800"/>
              <a:buFont typeface="Nunito"/>
              <a:buNone/>
              <a:defRPr sz="480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3600"/>
              <a:buNone/>
              <a:defRPr sz="3600">
                <a:solidFill>
                  <a:srgbClr val="3D85C6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70" name="Google Shape;70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{F25A6280-E22B-435E-9E9F-F6D26BA1F67C}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rtl="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rtl="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2816" t="18359" r="37297" b="19152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sz="330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96" name="Google Shape;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1641703" y="4938710"/>
            <a:ext cx="5861100" cy="1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2493454" y="736816"/>
            <a:ext cx="41571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1373695" y="1067371"/>
            <a:ext cx="6396600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ftr" idx="11"/>
          </p:nvPr>
        </p:nvSpPr>
        <p:spPr>
          <a:xfrm>
            <a:off x="701192" y="4884269"/>
            <a:ext cx="69876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E7E7E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4">
            <a:alphaModFix/>
          </a:blip>
          <a:srcRect t="5277" b="5277"/>
          <a:stretch/>
        </p:blipFill>
        <p:spPr>
          <a:xfrm>
            <a:off x="7524724" y="66776"/>
            <a:ext cx="1563426" cy="3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0"/>
            <a:ext cx="182880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buNone/>
              <a:defRPr sz="8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Good Cardio Fitness Business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b="0" dirty="0">
              <a:solidFill>
                <a:schemeClr val="dk2"/>
              </a:solidFill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85FB1-83AC-AB45-B86D-6F384505BE4E}"/>
              </a:ext>
            </a:extLst>
          </p:cNvPr>
          <p:cNvSpPr/>
          <p:nvPr/>
        </p:nvSpPr>
        <p:spPr>
          <a:xfrm>
            <a:off x="629079" y="861979"/>
            <a:ext cx="77517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</a:t>
            </a:r>
          </a:p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 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29FDC-58A1-D34A-AAF0-5034C682EC64}"/>
              </a:ext>
            </a:extLst>
          </p:cNvPr>
          <p:cNvSpPr/>
          <p:nvPr/>
        </p:nvSpPr>
        <p:spPr>
          <a:xfrm>
            <a:off x="82503" y="1058226"/>
            <a:ext cx="956338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sz="1000" dirty="0"/>
          </a:p>
          <a:p>
            <a:r>
              <a:rPr lang="en-US" sz="1000" dirty="0"/>
              <a:t>    * Customers of TM798 have 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    1. Higher Income</a:t>
            </a:r>
          </a:p>
          <a:p>
            <a:r>
              <a:rPr lang="en-US" sz="1000" dirty="0"/>
              <a:t>        2. Higher Fitness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    3. Higher Education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* Customer base of TM798 is younger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* TM195 has a standard client base and does not have outliers by Age for Partner or Single customers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   </a:t>
            </a:r>
          </a:p>
          <a:p>
            <a:r>
              <a:rPr lang="en-US" sz="1000" dirty="0"/>
              <a:t>    * TM798 customers age group distribution in both the gender are younger than TM195 and TM498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*TM798 product has more outliers in age for both males and females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* Education level of TM195 and TM498 customers fall </a:t>
            </a:r>
            <a:r>
              <a:rPr lang="en-US" sz="1000" dirty="0" err="1"/>
              <a:t>betwee</a:t>
            </a:r>
            <a:r>
              <a:rPr lang="en-US" sz="1000" dirty="0"/>
              <a:t> 14-16 years but TM798 customers education level falls           between 16-18 years in the both gender </a:t>
            </a:r>
            <a:r>
              <a:rPr lang="en-US" sz="1000" dirty="0" err="1"/>
              <a:t>catagory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    * Female customers of product TM798 are more educated than males customers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 * TM798 product usage is higher among the partnered customers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0272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b="0" dirty="0">
              <a:solidFill>
                <a:schemeClr val="dk2"/>
              </a:solidFill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85FB1-83AC-AB45-B86D-6F384505BE4E}"/>
              </a:ext>
            </a:extLst>
          </p:cNvPr>
          <p:cNvSpPr/>
          <p:nvPr/>
        </p:nvSpPr>
        <p:spPr>
          <a:xfrm>
            <a:off x="629079" y="861979"/>
            <a:ext cx="77517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</a:t>
            </a:r>
          </a:p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   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29FDC-58A1-D34A-AAF0-5034C682EC64}"/>
              </a:ext>
            </a:extLst>
          </p:cNvPr>
          <p:cNvSpPr/>
          <p:nvPr/>
        </p:nvSpPr>
        <p:spPr>
          <a:xfrm>
            <a:off x="309383" y="920720"/>
            <a:ext cx="95633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000" dirty="0"/>
              <a:t>    </a:t>
            </a:r>
          </a:p>
          <a:p>
            <a:r>
              <a:rPr lang="en-US" sz="1000" dirty="0"/>
              <a:t>     * TM798 product usage is higher among the partnered customers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* TM195 product is more affordable for lower income group customers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*  TM798 customer are in higher income groups across genders compared to TM195 and TM498 customers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* Average </a:t>
            </a:r>
            <a:r>
              <a:rPr lang="en-US" sz="1000" dirty="0" err="1"/>
              <a:t>usuage</a:t>
            </a:r>
            <a:r>
              <a:rPr lang="en-US" sz="1000" dirty="0"/>
              <a:t> of TM798 is higher than TM498 and TM195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* Male customers usage of TM195 and TM798 are higher than female customers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* Fitness and Miles Level of customer using TM978 is higher than TM498 and TM195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*Female customers miles run is higher on TM978 than male customers</a:t>
            </a:r>
          </a:p>
          <a:p>
            <a:r>
              <a:rPr lang="en-US" sz="1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5043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2;p28">
            <a:extLst>
              <a:ext uri="{FF2B5EF4-FFF2-40B4-BE49-F238E27FC236}">
                <a16:creationId xmlns:a16="http://schemas.microsoft.com/office/drawing/2014/main" id="{960EB245-9F2C-0A41-9211-AB45CFACD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>
              <a:spcBef>
                <a:spcPts val="1000"/>
              </a:spcBef>
              <a:buClr>
                <a:srgbClr val="000000"/>
              </a:buClr>
              <a:buSzPts val="1700"/>
              <a:buNone/>
            </a:pPr>
            <a:r>
              <a:rPr lang="en-US" dirty="0">
                <a:sym typeface="Arial"/>
              </a:rPr>
              <a:t>The presentation consists of three Four Sections: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355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-US" dirty="0">
                <a:sym typeface="Arial"/>
              </a:rPr>
              <a:t>Background and Business Problem Overview, Analysis Approach</a:t>
            </a:r>
            <a:endParaRPr dirty="0">
              <a:sym typeface="Arial"/>
            </a:endParaRPr>
          </a:p>
          <a:p>
            <a:pPr marL="46355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" dirty="0">
                <a:sym typeface="Arial"/>
              </a:rPr>
              <a:t>Data Overview and Loading, Cleaning Steps</a:t>
            </a:r>
          </a:p>
          <a:p>
            <a:pPr marL="46355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" dirty="0">
                <a:sym typeface="Arial"/>
              </a:rPr>
              <a:t>Exploratory Data Analysis Results</a:t>
            </a:r>
          </a:p>
          <a:p>
            <a:pPr marL="46355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en" dirty="0">
                <a:sym typeface="Arial"/>
              </a:rPr>
              <a:t>Insights and Recommendations</a:t>
            </a:r>
            <a:endParaRPr dirty="0"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of the Business and Problem Overview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236523" y="1156757"/>
            <a:ext cx="4226327" cy="34794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r>
              <a:rPr lang="en-US" dirty="0">
                <a:sym typeface="Arial"/>
              </a:rPr>
              <a:t>Good Cardio Fitness sells treadmill products to its customers. We have data provided for customers of the retail chain across treadmill product types.</a:t>
            </a: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lang="en-US"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</a:pPr>
            <a:endParaRPr lang="en-US"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indent="0">
              <a:buClr>
                <a:srgbClr val="000000"/>
              </a:buClr>
              <a:buSzPts val="1700"/>
              <a:buNone/>
            </a:pPr>
            <a:r>
              <a:rPr lang="en-US" dirty="0">
                <a:sym typeface="Arial"/>
              </a:rPr>
              <a:t>The Retail Store has customer information around products sold and various other features. The collected data does not have a timeframe but consists of customer observations</a:t>
            </a:r>
          </a:p>
          <a:p>
            <a:pPr marL="120650" indent="0">
              <a:buClr>
                <a:srgbClr val="000000"/>
              </a:buClr>
              <a:buSzPts val="1700"/>
              <a:buNone/>
            </a:pP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2;p28">
            <a:extLst>
              <a:ext uri="{FF2B5EF4-FFF2-40B4-BE49-F238E27FC236}">
                <a16:creationId xmlns:a16="http://schemas.microsoft.com/office/drawing/2014/main" id="{D2BDB675-1E5D-DA47-8CA1-330E47219D60}"/>
              </a:ext>
            </a:extLst>
          </p:cNvPr>
          <p:cNvSpPr txBox="1">
            <a:spLocks/>
          </p:cNvSpPr>
          <p:nvPr/>
        </p:nvSpPr>
        <p:spPr>
          <a:xfrm>
            <a:off x="4847438" y="1156757"/>
            <a:ext cx="3409330" cy="34794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3350" indent="0">
              <a:buNone/>
            </a:pPr>
            <a:r>
              <a:rPr lang="en-US" dirty="0"/>
              <a:t>Present a customer profile (characteristics of a customer) by different product types</a:t>
            </a:r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endParaRPr lang="en-US" dirty="0"/>
          </a:p>
          <a:p>
            <a:pPr marL="133350" indent="0">
              <a:buNone/>
            </a:pPr>
            <a:r>
              <a:rPr lang="en-US" dirty="0"/>
              <a:t>Perform Data Analysis and generate a set of insights and recommendations that will help in targeting new Customers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23986-FFF7-5D49-AA59-EFE817B012AF}"/>
              </a:ext>
            </a:extLst>
          </p:cNvPr>
          <p:cNvSpPr txBox="1"/>
          <p:nvPr/>
        </p:nvSpPr>
        <p:spPr>
          <a:xfrm>
            <a:off x="1563178" y="806243"/>
            <a:ext cx="14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Background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0157C-E349-2848-A9EB-9E126F8D65AC}"/>
              </a:ext>
            </a:extLst>
          </p:cNvPr>
          <p:cNvSpPr/>
          <p:nvPr/>
        </p:nvSpPr>
        <p:spPr>
          <a:xfrm>
            <a:off x="5810749" y="81569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Problem Overview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284650" y="916642"/>
            <a:ext cx="8192457" cy="66516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>
              <a:buClr>
                <a:srgbClr val="000000"/>
              </a:buClr>
              <a:buSzPts val="1700"/>
              <a:buNone/>
            </a:pPr>
            <a:r>
              <a:rPr lang="en-US" dirty="0">
                <a:sym typeface="Arial"/>
              </a:rPr>
              <a:t>The data contains Product type, Age, Gender, Education, Marital Status, Usage, Self rated Fitness, Income of the Customer and Miles Expected to run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174A6D8-7F90-2B4F-83C0-490BAB9B9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39384"/>
              </p:ext>
            </p:extLst>
          </p:nvPr>
        </p:nvGraphicFramePr>
        <p:xfrm>
          <a:off x="284650" y="1694781"/>
          <a:ext cx="7910574" cy="3079210"/>
        </p:xfrm>
        <a:graphic>
          <a:graphicData uri="http://schemas.openxmlformats.org/drawingml/2006/table">
            <a:tbl>
              <a:tblPr firstRow="1" bandRow="1">
                <a:tableStyleId>{F25A6280-E22B-435E-9E9F-F6D26BA1F67C}</a:tableStyleId>
              </a:tblPr>
              <a:tblGrid>
                <a:gridCol w="2311149">
                  <a:extLst>
                    <a:ext uri="{9D8B030D-6E8A-4147-A177-3AD203B41FA5}">
                      <a16:colId xmlns:a16="http://schemas.microsoft.com/office/drawing/2014/main" val="538826536"/>
                    </a:ext>
                  </a:extLst>
                </a:gridCol>
                <a:gridCol w="5599425">
                  <a:extLst>
                    <a:ext uri="{9D8B030D-6E8A-4147-A177-3AD203B41FA5}">
                      <a16:colId xmlns:a16="http://schemas.microsoft.com/office/drawing/2014/main" val="2288221642"/>
                    </a:ext>
                  </a:extLst>
                </a:gridCol>
              </a:tblGrid>
              <a:tr h="230458">
                <a:tc>
                  <a:txBody>
                    <a:bodyPr/>
                    <a:lstStyle/>
                    <a:p>
                      <a:pPr algn="l"/>
                      <a:r>
                        <a:rPr lang="en-US" sz="1200" b="0" u="none" strike="noStrike" cap="none" dirty="0">
                          <a:solidFill>
                            <a:schemeClr val="dk2"/>
                          </a:solidFill>
                          <a:sym typeface="Nunito"/>
                        </a:rPr>
                        <a:t>Data</a:t>
                      </a:r>
                      <a:endParaRPr lang="en-US" sz="12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none" strike="noStrike" cap="none" dirty="0">
                          <a:solidFill>
                            <a:schemeClr val="dk2"/>
                          </a:solidFill>
                          <a:sym typeface="Nunito"/>
                        </a:rPr>
                        <a:t>Description</a:t>
                      </a:r>
                      <a:endParaRPr lang="en-US" sz="12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603103"/>
                  </a:ext>
                </a:extLst>
              </a:tr>
              <a:tr h="306982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sym typeface="Arial"/>
                        </a:rPr>
                        <a:t>Product</a:t>
                      </a:r>
                      <a:endParaRPr lang="en-US" sz="10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sym typeface="Arial"/>
                        </a:rPr>
                        <a:t>Model no. of the treadmill</a:t>
                      </a:r>
                      <a:endParaRPr lang="en-US" sz="10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764903"/>
                  </a:ext>
                </a:extLst>
              </a:tr>
              <a:tr h="306982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 lang="en-US" sz="10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Arial"/>
                          <a:cs typeface="Arial"/>
                          <a:sym typeface="Arial"/>
                        </a:rPr>
                        <a:t>Customer age in no of years</a:t>
                      </a:r>
                      <a:endParaRPr lang="en-US" sz="10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022669"/>
                  </a:ext>
                </a:extLst>
              </a:tr>
              <a:tr h="306982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  <a:endParaRPr lang="en-US" sz="10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Customer 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324637"/>
                  </a:ext>
                </a:extLst>
              </a:tr>
              <a:tr h="306982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Arial"/>
                          <a:cs typeface="Arial"/>
                          <a:sym typeface="Arial"/>
                        </a:rPr>
                        <a:t>Education</a:t>
                      </a:r>
                      <a:endParaRPr lang="en-US" sz="10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No of years of the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249268"/>
                  </a:ext>
                </a:extLst>
              </a:tr>
              <a:tr h="306982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Arial"/>
                          <a:cs typeface="Arial"/>
                          <a:sym typeface="Arial"/>
                        </a:rPr>
                        <a:t>Marital Status</a:t>
                      </a:r>
                      <a:endParaRPr lang="en-US" sz="10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sym typeface="Nunito"/>
                        </a:rPr>
                        <a:t>Of the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130944"/>
                  </a:ext>
                </a:extLst>
              </a:tr>
              <a:tr h="328008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Arial"/>
                          <a:cs typeface="Arial"/>
                          <a:sym typeface="Arial"/>
                        </a:rPr>
                        <a:t>Usage</a:t>
                      </a:r>
                      <a:endParaRPr lang="en-US" sz="1000" b="0" i="0" u="none" strike="noStrike" cap="none" dirty="0">
                        <a:solidFill>
                          <a:schemeClr val="dk2"/>
                        </a:solidFill>
                        <a:latin typeface="Nunito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Arial"/>
                          <a:cs typeface="Arial"/>
                          <a:sym typeface="Arial"/>
                        </a:rPr>
                        <a:t>Avg. # times the customer wants to use the treadmill every week</a:t>
                      </a:r>
                      <a:endParaRPr lang="en-US" sz="1000" b="0" i="0" u="none" strike="noStrike" cap="none" dirty="0">
                        <a:solidFill>
                          <a:schemeClr val="dk2"/>
                        </a:solidFill>
                        <a:latin typeface="Nunito"/>
                        <a:cs typeface="Arial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903322"/>
                  </a:ext>
                </a:extLst>
              </a:tr>
              <a:tr h="328008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Arial"/>
                          <a:cs typeface="Arial"/>
                          <a:sym typeface="Arial"/>
                        </a:rPr>
                        <a:t>Fitness</a:t>
                      </a:r>
                      <a:endParaRPr lang="en-US" sz="1000" b="0" i="0" u="none" strike="noStrike" cap="none" dirty="0">
                        <a:solidFill>
                          <a:schemeClr val="dk2"/>
                        </a:solidFill>
                        <a:latin typeface="Nunito"/>
                        <a:cs typeface="Arial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Arial"/>
                          <a:cs typeface="Arial"/>
                          <a:sym typeface="Arial"/>
                        </a:rPr>
                        <a:t>Self rated fitness score of the customer (5 - very fit, 1 - very unfit)</a:t>
                      </a:r>
                      <a:endParaRPr lang="en-US" sz="1000" b="0" i="0" u="none" strike="noStrike" cap="none" dirty="0">
                        <a:solidFill>
                          <a:schemeClr val="dk2"/>
                        </a:solidFill>
                        <a:latin typeface="Nunito"/>
                        <a:cs typeface="Arial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962409"/>
                  </a:ext>
                </a:extLst>
              </a:tr>
              <a:tr h="306982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endParaRPr lang="en-US" sz="1000" b="0" i="0" u="none" strike="noStrike" cap="none" dirty="0">
                        <a:solidFill>
                          <a:schemeClr val="dk2"/>
                        </a:solidFill>
                        <a:latin typeface="Nunito"/>
                        <a:cs typeface="Arial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cs typeface="Arial"/>
                          <a:sym typeface="Nunito"/>
                        </a:rPr>
                        <a:t>Customer 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268670"/>
                  </a:ext>
                </a:extLst>
              </a:tr>
              <a:tr h="306982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ea typeface="Arial"/>
                          <a:cs typeface="Arial"/>
                          <a:sym typeface="Arial"/>
                        </a:rPr>
                        <a:t>Miles</a:t>
                      </a:r>
                      <a:endParaRPr lang="en-US" sz="1000" b="0" i="0" u="none" strike="noStrike" cap="none" dirty="0">
                        <a:solidFill>
                          <a:schemeClr val="dk2"/>
                        </a:solidFill>
                        <a:latin typeface="Nunito"/>
                        <a:cs typeface="Arial"/>
                        <a:sym typeface="Nunito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Nunito"/>
                          <a:cs typeface="Arial"/>
                          <a:sym typeface="Nunito"/>
                        </a:rPr>
                        <a:t>Expected to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60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08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b="0" dirty="0">
              <a:solidFill>
                <a:schemeClr val="dk2"/>
              </a:solidFill>
              <a:sym typeface="Arial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7FFFB14-5D72-E545-ACE7-F3D2BF32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92" y="386029"/>
            <a:ext cx="2945500" cy="21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E85FB1-83AC-AB45-B86D-6F384505BE4E}"/>
              </a:ext>
            </a:extLst>
          </p:cNvPr>
          <p:cNvSpPr/>
          <p:nvPr/>
        </p:nvSpPr>
        <p:spPr>
          <a:xfrm>
            <a:off x="285321" y="1265940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Observations on Customer Age</a:t>
            </a:r>
          </a:p>
          <a:p>
            <a:endParaRPr lang="en-US" sz="1500" dirty="0">
              <a:solidFill>
                <a:schemeClr val="dk2"/>
              </a:solidFill>
              <a:latin typeface="Nunito"/>
              <a:sym typeface="Nuni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2"/>
                </a:solidFill>
                <a:latin typeface="Nunito"/>
                <a:sym typeface="Nunito"/>
              </a:rPr>
              <a:t>Customer Age graph has a long tail towards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2"/>
                </a:solidFill>
                <a:latin typeface="Nunito"/>
                <a:sym typeface="Nunito"/>
              </a:rPr>
              <a:t>Mean age of the customer is around 28.8 years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F98551B-E1E3-A44D-BC00-6E7820AC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92" y="2594301"/>
            <a:ext cx="2807416" cy="209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C68C0F-5B91-B74F-AB84-752DBEF4EE00}"/>
              </a:ext>
            </a:extLst>
          </p:cNvPr>
          <p:cNvSpPr/>
          <p:nvPr/>
        </p:nvSpPr>
        <p:spPr>
          <a:xfrm>
            <a:off x="381573" y="263106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Observations on Customer Income</a:t>
            </a:r>
          </a:p>
          <a:p>
            <a:endParaRPr lang="en-US" sz="1500" dirty="0">
              <a:solidFill>
                <a:schemeClr val="dk2"/>
              </a:solidFill>
              <a:latin typeface="Nunito"/>
              <a:sym typeface="Nuni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2"/>
                </a:solidFill>
                <a:latin typeface="Nunito"/>
                <a:sym typeface="Nunito"/>
              </a:rPr>
              <a:t>There are two peaks at the Income curve with 50K and 90K as the two data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2"/>
                </a:solidFill>
                <a:latin typeface="Nunito"/>
                <a:sym typeface="Nunito"/>
              </a:rPr>
              <a:t>Average Income of the customers is roughly 53,720</a:t>
            </a:r>
          </a:p>
        </p:txBody>
      </p:sp>
    </p:spTree>
    <p:extLst>
      <p:ext uri="{BB962C8B-B14F-4D97-AF65-F5344CB8AC3E}">
        <p14:creationId xmlns:p14="http://schemas.microsoft.com/office/powerpoint/2010/main" val="396610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Numeric Variables cont..</a:t>
            </a:r>
            <a:endParaRPr b="0" dirty="0">
              <a:solidFill>
                <a:schemeClr val="dk2"/>
              </a:solidFill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85FB1-83AC-AB45-B86D-6F384505BE4E}"/>
              </a:ext>
            </a:extLst>
          </p:cNvPr>
          <p:cNvSpPr/>
          <p:nvPr/>
        </p:nvSpPr>
        <p:spPr>
          <a:xfrm>
            <a:off x="773458" y="1025269"/>
            <a:ext cx="34960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Observations on Customer Education</a:t>
            </a:r>
          </a:p>
          <a:p>
            <a:endParaRPr lang="en-US" sz="1500" dirty="0">
              <a:solidFill>
                <a:schemeClr val="dk2"/>
              </a:solidFill>
              <a:latin typeface="Nunito"/>
              <a:sym typeface="Nuni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2"/>
                </a:solidFill>
                <a:latin typeface="Nunito"/>
                <a:sym typeface="Nunito"/>
              </a:rPr>
              <a:t>There are two peaks at the Income curve with 50K and 90K as the two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2"/>
                </a:solidFill>
                <a:latin typeface="Nunito"/>
              </a:rPr>
              <a:t>There are three peaks at the Income curve with 14, 16 and 18 as prominent values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8873AFA-E7D8-6642-9A3E-1BB5D451E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56" y="1025269"/>
            <a:ext cx="2944634" cy="219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EBDC2C-9754-FD44-9254-79F062787D87}"/>
              </a:ext>
            </a:extLst>
          </p:cNvPr>
          <p:cNvSpPr/>
          <p:nvPr/>
        </p:nvSpPr>
        <p:spPr>
          <a:xfrm>
            <a:off x="671716" y="3192127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Customer Miles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2"/>
                </a:solidFill>
                <a:latin typeface="Nunito"/>
                <a:sym typeface="Nunito"/>
              </a:rPr>
              <a:t>Most of the outliers are beyond 175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2"/>
                </a:solidFill>
                <a:latin typeface="Nunito"/>
                <a:sym typeface="Nunito"/>
              </a:rPr>
              <a:t>Maximum value seems to go all the way </a:t>
            </a:r>
            <a:r>
              <a:rPr lang="en-US" sz="1500" dirty="0" err="1">
                <a:solidFill>
                  <a:schemeClr val="dk2"/>
                </a:solidFill>
                <a:latin typeface="Nunito"/>
                <a:sym typeface="Nunito"/>
              </a:rPr>
              <a:t>upto</a:t>
            </a:r>
            <a:r>
              <a:rPr lang="en-US" sz="1500" dirty="0">
                <a:solidFill>
                  <a:schemeClr val="dk2"/>
                </a:solidFill>
                <a:latin typeface="Nunito"/>
                <a:sym typeface="Nunito"/>
              </a:rPr>
              <a:t> 360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dk2"/>
                </a:solidFill>
                <a:latin typeface="Nunito"/>
                <a:sym typeface="Nunito"/>
              </a:rPr>
              <a:t>Median is around 94 Miles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CE36DDA-B6C0-F44F-899D-5D8D4585B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56" y="3192127"/>
            <a:ext cx="2646448" cy="185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3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- Impacting Variables</a:t>
            </a:r>
            <a:endParaRPr b="0" dirty="0">
              <a:solidFill>
                <a:schemeClr val="dk2"/>
              </a:solidFill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85FB1-83AC-AB45-B86D-6F384505BE4E}"/>
              </a:ext>
            </a:extLst>
          </p:cNvPr>
          <p:cNvSpPr/>
          <p:nvPr/>
        </p:nvSpPr>
        <p:spPr>
          <a:xfrm>
            <a:off x="1361549" y="761313"/>
            <a:ext cx="21278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Product Type vs Age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B1CE049-2EE6-8C4A-B6A6-527C8894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03" y="1084478"/>
            <a:ext cx="3716565" cy="201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E16EAD7-C929-9A4C-B7BE-99CF256AB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1" y="1084478"/>
            <a:ext cx="3814306" cy="201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84FCC1-19A8-4346-93F3-34A6EC89A70D}"/>
              </a:ext>
            </a:extLst>
          </p:cNvPr>
          <p:cNvSpPr/>
          <p:nvPr/>
        </p:nvSpPr>
        <p:spPr>
          <a:xfrm>
            <a:off x="5350304" y="761313"/>
            <a:ext cx="24321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Product Type vs Income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45FCCAB0-6D2B-B046-ACA2-3A6962655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4" y="3286128"/>
            <a:ext cx="3847194" cy="180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40FD6D-DDF1-5A43-A80F-113821A97F71}"/>
              </a:ext>
            </a:extLst>
          </p:cNvPr>
          <p:cNvSpPr/>
          <p:nvPr/>
        </p:nvSpPr>
        <p:spPr>
          <a:xfrm>
            <a:off x="5350304" y="2998242"/>
            <a:ext cx="28666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Product Type vs Fitness</a:t>
            </a: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B4DF7AA2-1E89-BA4C-ABBB-8855A535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32" y="3321407"/>
            <a:ext cx="4111043" cy="173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C4D48F5-EF3A-8E4C-9499-E880A42A48E3}"/>
              </a:ext>
            </a:extLst>
          </p:cNvPr>
          <p:cNvSpPr/>
          <p:nvPr/>
        </p:nvSpPr>
        <p:spPr>
          <a:xfrm>
            <a:off x="1297216" y="3030936"/>
            <a:ext cx="286669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Product Type vs Education</a:t>
            </a:r>
          </a:p>
        </p:txBody>
      </p:sp>
    </p:spTree>
    <p:extLst>
      <p:ext uri="{BB962C8B-B14F-4D97-AF65-F5344CB8AC3E}">
        <p14:creationId xmlns:p14="http://schemas.microsoft.com/office/powerpoint/2010/main" val="32644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- Impacting Variables</a:t>
            </a:r>
            <a:endParaRPr b="0" dirty="0">
              <a:solidFill>
                <a:schemeClr val="dk2"/>
              </a:solidFill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85FB1-83AC-AB45-B86D-6F384505BE4E}"/>
              </a:ext>
            </a:extLst>
          </p:cNvPr>
          <p:cNvSpPr/>
          <p:nvPr/>
        </p:nvSpPr>
        <p:spPr>
          <a:xfrm>
            <a:off x="629080" y="861979"/>
            <a:ext cx="38424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Age &amp; Marital Status by Product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4FCC1-19A8-4346-93F3-34A6EC89A70D}"/>
              </a:ext>
            </a:extLst>
          </p:cNvPr>
          <p:cNvSpPr/>
          <p:nvPr/>
        </p:nvSpPr>
        <p:spPr>
          <a:xfrm>
            <a:off x="5412181" y="861979"/>
            <a:ext cx="331096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Age and Gender by Product Type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B647335-C923-DA49-A5D5-17A8581D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0" y="1256677"/>
            <a:ext cx="4306419" cy="233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67490710-892E-0C4D-9711-0EA5B2E6F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36" y="1256676"/>
            <a:ext cx="4306420" cy="233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22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Data Analysis - Impacting Variables</a:t>
            </a:r>
            <a:endParaRPr b="0" dirty="0">
              <a:solidFill>
                <a:schemeClr val="dk2"/>
              </a:solidFill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85FB1-83AC-AB45-B86D-6F384505BE4E}"/>
              </a:ext>
            </a:extLst>
          </p:cNvPr>
          <p:cNvSpPr/>
          <p:nvPr/>
        </p:nvSpPr>
        <p:spPr>
          <a:xfrm>
            <a:off x="629080" y="861979"/>
            <a:ext cx="38424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Income &amp; Gender Status by Product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4FCC1-19A8-4346-93F3-34A6EC89A70D}"/>
              </a:ext>
            </a:extLst>
          </p:cNvPr>
          <p:cNvSpPr/>
          <p:nvPr/>
        </p:nvSpPr>
        <p:spPr>
          <a:xfrm>
            <a:off x="5300771" y="861979"/>
            <a:ext cx="372635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dk2"/>
                </a:solidFill>
                <a:latin typeface="Nunito"/>
                <a:sym typeface="Nunito"/>
              </a:rPr>
              <a:t>Education and Gender by Product Type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97AA2B2-E1EA-D242-803B-F4DCF17E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0" y="1256676"/>
            <a:ext cx="4419671" cy="233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149C5BF-1B7D-3D4F-9CDF-85323FC2E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701" y="1256675"/>
            <a:ext cx="4306419" cy="233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163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673</Words>
  <Application>Microsoft Macintosh PowerPoint</Application>
  <PresentationFormat>On-screen Show (16:9)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Nunito</vt:lpstr>
      <vt:lpstr>Nunito ExtraBold</vt:lpstr>
      <vt:lpstr>Nunito SemiBold</vt:lpstr>
      <vt:lpstr>Calibri</vt:lpstr>
      <vt:lpstr>Arial</vt:lpstr>
      <vt:lpstr>Tahoma</vt:lpstr>
      <vt:lpstr>Simple Light</vt:lpstr>
      <vt:lpstr>Just Logo</vt:lpstr>
      <vt:lpstr>Good Cardio Fitness Business Presentation</vt:lpstr>
      <vt:lpstr>Contents</vt:lpstr>
      <vt:lpstr>Background of the Business and Problem Overview</vt:lpstr>
      <vt:lpstr>Data Overview</vt:lpstr>
      <vt:lpstr>Exploratory Data Analysis</vt:lpstr>
      <vt:lpstr>Exploratory Data Analysis Numeric Variables cont..</vt:lpstr>
      <vt:lpstr>Exploratory Data Analysis - Impacting Variables</vt:lpstr>
      <vt:lpstr>Exploratory Data Analysis - Impacting Variables</vt:lpstr>
      <vt:lpstr>Exploratory Data Analysis - Impacting Variables</vt:lpstr>
      <vt:lpstr>Conclusions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Presentation</dc:title>
  <cp:lastModifiedBy>Parimal Tiwari (Americas 2)</cp:lastModifiedBy>
  <cp:revision>32</cp:revision>
  <dcterms:modified xsi:type="dcterms:W3CDTF">2021-06-25T03:56:14Z</dcterms:modified>
</cp:coreProperties>
</file>