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88" r:id="rId7"/>
    <p:sldId id="291" r:id="rId8"/>
    <p:sldId id="292" r:id="rId9"/>
    <p:sldId id="293" r:id="rId10"/>
    <p:sldId id="278" r:id="rId11"/>
    <p:sldId id="294" r:id="rId12"/>
    <p:sldId id="295" r:id="rId13"/>
    <p:sldId id="296" r:id="rId14"/>
    <p:sldId id="279" r:id="rId15"/>
    <p:sldId id="263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Nunito ExtraBold" panose="020B0604020202020204" charset="0"/>
      <p:bold r:id="rId26"/>
      <p:italic r:id="rId27"/>
      <p:boldItalic r:id="rId28"/>
    </p:embeddedFont>
    <p:embeddedFont>
      <p:font typeface="Nunito SemiBold" panose="020B060402020202020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5A6280-E22B-435E-9E9F-F6D26BA1F67C}">
  <a:tblStyle styleId="{F25A6280-E22B-435E-9E9F-F6D26BA1F6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206" d="100"/>
          <a:sy n="206" d="100"/>
        </p:scale>
        <p:origin x="500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d8b797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d8b797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857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54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478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772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276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3d8b797d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3d8b797d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3d8b797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3d8b797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0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6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83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5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31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79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" y="0"/>
            <a:ext cx="43076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Font typeface="Nunito"/>
              <a:buNone/>
              <a:defRPr sz="48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96" name="Google Shape;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1641703" y="4938710"/>
            <a:ext cx="58611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2493454" y="736816"/>
            <a:ext cx="4157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1373695" y="1067371"/>
            <a:ext cx="6396600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ftr" idx="11"/>
          </p:nvPr>
        </p:nvSpPr>
        <p:spPr>
          <a:xfrm>
            <a:off x="701192" y="4884269"/>
            <a:ext cx="69876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E7E7E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70" name="Google Shape;70;p17"/>
          <p:cNvGraphicFramePr/>
          <p:nvPr/>
        </p:nvGraphicFramePr>
        <p:xfrm>
          <a:off x="201942" y="833662"/>
          <a:ext cx="8655225" cy="3435475"/>
        </p:xfrm>
        <a:graphic>
          <a:graphicData uri="http://schemas.openxmlformats.org/drawingml/2006/table">
            <a:tbl>
              <a:tblPr firstRow="1" bandRow="1">
                <a:noFill/>
                <a:tableStyleId>{F25A6280-E22B-435E-9E9F-F6D26BA1F67C}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4">
            <a:alphaModFix/>
          </a:blip>
          <a:srcRect t="5277" b="5277"/>
          <a:stretch/>
        </p:blipFill>
        <p:spPr>
          <a:xfrm>
            <a:off x="7524724" y="66776"/>
            <a:ext cx="1563426" cy="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0"/>
            <a:ext cx="182880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sz="3200" dirty="0" err="1">
                <a:latin typeface="+mj-lt"/>
              </a:rPr>
              <a:t>ReCell</a:t>
            </a:r>
            <a:r>
              <a:rPr lang="en-US" sz="3200" dirty="0">
                <a:latin typeface="+mj-lt"/>
              </a:rPr>
              <a:t> – Supervised  Learning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Business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>
              <a:spcBef>
                <a:spcPts val="1000"/>
              </a:spcBef>
              <a:buClr>
                <a:srgbClr val="000000"/>
              </a:buClr>
              <a:buSzPts val="1700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Model overview and performance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629079" y="861979"/>
            <a:ext cx="77517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</a:t>
            </a:r>
          </a:p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29FDC-58A1-D34A-AAF0-5034C682EC64}"/>
              </a:ext>
            </a:extLst>
          </p:cNvPr>
          <p:cNvSpPr/>
          <p:nvPr/>
        </p:nvSpPr>
        <p:spPr>
          <a:xfrm>
            <a:off x="82503" y="1058226"/>
            <a:ext cx="95633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sz="1000" dirty="0"/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30DFD-3DBC-4234-99ED-A133F5B02091}"/>
              </a:ext>
            </a:extLst>
          </p:cNvPr>
          <p:cNvSpPr/>
          <p:nvPr/>
        </p:nvSpPr>
        <p:spPr>
          <a:xfrm>
            <a:off x="253315" y="1198605"/>
            <a:ext cx="66973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Nunito"/>
              </a:rPr>
              <a:t>We used regular Linear regression and Linear Regression using </a:t>
            </a:r>
            <a:r>
              <a:rPr lang="en-US" sz="1000" dirty="0" err="1">
                <a:solidFill>
                  <a:srgbClr val="595959"/>
                </a:solidFill>
                <a:latin typeface="Nunito"/>
              </a:rPr>
              <a:t>statsmodels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 to build our machine learning model.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Nunito"/>
              </a:rPr>
              <a:t>The training  𝑅2  is 96%, indicating that the model explains 96% of the variation in the train data. So, the model is not underfitting.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Nunito"/>
              </a:rPr>
              <a:t>MAE and RMSE on the train and test sets are comparable, which shows that the model is not overfitting.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Nunito"/>
              </a:rPr>
              <a:t>MAE indicates that our current model is able to predict </a:t>
            </a:r>
            <a:r>
              <a:rPr lang="en-US" sz="1000" dirty="0" err="1">
                <a:solidFill>
                  <a:srgbClr val="595959"/>
                </a:solidFill>
                <a:latin typeface="Nunito"/>
              </a:rPr>
              <a:t>used_price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 within a mean error of 10.41 Euros on the test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Nunito"/>
              </a:rPr>
              <a:t>MAPE on the test set suggests we can predict within 18.1% of the </a:t>
            </a:r>
            <a:r>
              <a:rPr lang="en-US" sz="1000" dirty="0" err="1">
                <a:solidFill>
                  <a:srgbClr val="595959"/>
                </a:solidFill>
                <a:latin typeface="Nunito"/>
              </a:rPr>
              <a:t>used_price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72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>
              <a:spcBef>
                <a:spcPts val="1000"/>
              </a:spcBef>
              <a:buClr>
                <a:srgbClr val="000000"/>
              </a:buClr>
              <a:buSzPts val="1700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Model overview and performance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629079" y="861979"/>
            <a:ext cx="77517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</a:t>
            </a:r>
          </a:p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29FDC-58A1-D34A-AAF0-5034C682EC64}"/>
              </a:ext>
            </a:extLst>
          </p:cNvPr>
          <p:cNvSpPr/>
          <p:nvPr/>
        </p:nvSpPr>
        <p:spPr>
          <a:xfrm>
            <a:off x="104127" y="1048959"/>
            <a:ext cx="752617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sz="1000" dirty="0"/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30DFD-3DBC-4234-99ED-A133F5B02091}"/>
              </a:ext>
            </a:extLst>
          </p:cNvPr>
          <p:cNvSpPr/>
          <p:nvPr/>
        </p:nvSpPr>
        <p:spPr>
          <a:xfrm>
            <a:off x="629079" y="1198604"/>
            <a:ext cx="67479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595959"/>
                </a:solidFill>
                <a:latin typeface="Nunito"/>
              </a:rPr>
              <a:t>brand_name_Apple,brand_name_Others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, </a:t>
            </a:r>
            <a:r>
              <a:rPr lang="en-US" sz="1000" dirty="0" err="1">
                <a:solidFill>
                  <a:srgbClr val="595959"/>
                </a:solidFill>
                <a:latin typeface="Nunito"/>
              </a:rPr>
              <a:t>brand_name_Samsung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 and </a:t>
            </a:r>
            <a:r>
              <a:rPr lang="en-US" sz="1000" dirty="0" err="1">
                <a:solidFill>
                  <a:srgbClr val="595959"/>
                </a:solidFill>
                <a:latin typeface="Nunito"/>
              </a:rPr>
              <a:t>os_iOS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 have VIF greater than or equal to 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595959"/>
                </a:solidFill>
                <a:latin typeface="Nunito"/>
              </a:rPr>
              <a:t>brand_name_Apple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 and </a:t>
            </a:r>
            <a:r>
              <a:rPr lang="en-US" sz="1000" dirty="0" err="1">
                <a:solidFill>
                  <a:srgbClr val="595959"/>
                </a:solidFill>
                <a:latin typeface="Nunito"/>
              </a:rPr>
              <a:t>os_iOS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 have a VIF score of much greater than 10 i.e. 23 and 22 which shows signs of high multicollinearity.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Nunito"/>
              </a:rPr>
              <a:t>This does seem to make intuitive sense because the Apple brand and OS IOS are highly co-related.</a:t>
            </a: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4427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>
              <a:spcBef>
                <a:spcPts val="1000"/>
              </a:spcBef>
              <a:buClr>
                <a:srgbClr val="000000"/>
              </a:buClr>
              <a:buSzPts val="1700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Model overview and performance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629079" y="861979"/>
            <a:ext cx="77517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</a:t>
            </a:r>
          </a:p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29FDC-58A1-D34A-AAF0-5034C682EC64}"/>
              </a:ext>
            </a:extLst>
          </p:cNvPr>
          <p:cNvSpPr/>
          <p:nvPr/>
        </p:nvSpPr>
        <p:spPr>
          <a:xfrm>
            <a:off x="104127" y="1048959"/>
            <a:ext cx="752617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sz="1000" dirty="0"/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30DFD-3DBC-4234-99ED-A133F5B02091}"/>
              </a:ext>
            </a:extLst>
          </p:cNvPr>
          <p:cNvSpPr/>
          <p:nvPr/>
        </p:nvSpPr>
        <p:spPr>
          <a:xfrm>
            <a:off x="629079" y="1198604"/>
            <a:ext cx="67479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595959"/>
                </a:solidFill>
                <a:latin typeface="Nunito"/>
              </a:rPr>
              <a:t>brand_name_Apple,brand_name_Others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, </a:t>
            </a:r>
            <a:r>
              <a:rPr lang="en-US" sz="1000" dirty="0" err="1">
                <a:solidFill>
                  <a:srgbClr val="595959"/>
                </a:solidFill>
                <a:latin typeface="Nunito"/>
              </a:rPr>
              <a:t>brand_name_Samsung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 and </a:t>
            </a:r>
            <a:r>
              <a:rPr lang="en-US" sz="1000" dirty="0" err="1">
                <a:solidFill>
                  <a:srgbClr val="595959"/>
                </a:solidFill>
                <a:latin typeface="Nunito"/>
              </a:rPr>
              <a:t>os_iOS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 have VIF greater than or equal to 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595959"/>
                </a:solidFill>
                <a:latin typeface="Nunito"/>
              </a:rPr>
              <a:t>brand_name_Apple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 and </a:t>
            </a:r>
            <a:r>
              <a:rPr lang="en-US" sz="1000" dirty="0" err="1">
                <a:solidFill>
                  <a:srgbClr val="595959"/>
                </a:solidFill>
                <a:latin typeface="Nunito"/>
              </a:rPr>
              <a:t>os_iOS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 have a VIF score of much greater than 10 i.e. 23 and 22 which shows signs of high multicollinearity.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Nunito"/>
              </a:rPr>
              <a:t>This does seem to make intuitive sense because the Apple brand and OS IOS are highly co-related.</a:t>
            </a: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82041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>
              <a:spcBef>
                <a:spcPts val="1000"/>
              </a:spcBef>
              <a:buClr>
                <a:srgbClr val="000000"/>
              </a:buClr>
              <a:buSzPts val="1700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Model overview and performance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629079" y="861979"/>
            <a:ext cx="77517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</a:t>
            </a:r>
          </a:p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29FDC-58A1-D34A-AAF0-5034C682EC64}"/>
              </a:ext>
            </a:extLst>
          </p:cNvPr>
          <p:cNvSpPr/>
          <p:nvPr/>
        </p:nvSpPr>
        <p:spPr>
          <a:xfrm>
            <a:off x="717101" y="2262556"/>
            <a:ext cx="752617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sz="1000" dirty="0"/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30DFD-3DBC-4234-99ED-A133F5B02091}"/>
              </a:ext>
            </a:extLst>
          </p:cNvPr>
          <p:cNvSpPr/>
          <p:nvPr/>
        </p:nvSpPr>
        <p:spPr>
          <a:xfrm>
            <a:off x="629079" y="1198604"/>
            <a:ext cx="427486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82F19-D602-4576-80D8-9B504DC4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50" y="2624554"/>
            <a:ext cx="2819689" cy="17031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989B76-7461-4492-982A-EA7ED7E4B916}"/>
              </a:ext>
            </a:extLst>
          </p:cNvPr>
          <p:cNvSpPr/>
          <p:nvPr/>
        </p:nvSpPr>
        <p:spPr>
          <a:xfrm>
            <a:off x="371697" y="1602957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Nunito"/>
              </a:rPr>
              <a:t>The residuals were more or less followed a straight line except for the head and tails.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Nunito"/>
              </a:rPr>
              <a:t>The residual data followed normal distribution with the model we followed.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Nunito"/>
              </a:rPr>
              <a:t>We observed that our model returned reasonable prediction results, and the actual and predicted values are slightly comparable though not fully.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Nunito"/>
              </a:rPr>
              <a:t>The model is able to explain ~95.3% of the variation in the data, which is very good.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BB2E7-C19C-4319-8F7B-9389594D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917" y="861979"/>
            <a:ext cx="2209354" cy="15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 and Insights</a:t>
            </a:r>
            <a:b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629079" y="861979"/>
            <a:ext cx="77517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</a:t>
            </a:r>
          </a:p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225086-F6E9-49AB-A121-D046784F95D6}"/>
              </a:ext>
            </a:extLst>
          </p:cNvPr>
          <p:cNvSpPr/>
          <p:nvPr/>
        </p:nvSpPr>
        <p:spPr>
          <a:xfrm>
            <a:off x="202549" y="1331196"/>
            <a:ext cx="85553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r>
              <a:rPr lang="en-US" sz="1000" dirty="0">
                <a:solidFill>
                  <a:srgbClr val="595959"/>
                </a:solidFill>
                <a:latin typeface="Nunito"/>
              </a:rPr>
              <a:t>Used price is heavily dependent on New Price, RAM, Internal Memory, Selfie Camera Megapixel. As these increase, the total used price increases, as is visible in the positive coefficient sign.</a:t>
            </a: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r>
              <a:rPr lang="en-US" sz="1000" dirty="0">
                <a:solidFill>
                  <a:srgbClr val="595959"/>
                </a:solidFill>
                <a:latin typeface="Nunito"/>
              </a:rPr>
              <a:t>The used price is negatively correlated with </a:t>
            </a:r>
            <a:r>
              <a:rPr lang="en-US" sz="1000" dirty="0" err="1">
                <a:solidFill>
                  <a:srgbClr val="595959"/>
                </a:solidFill>
                <a:latin typeface="Nunito"/>
              </a:rPr>
              <a:t>Infinix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, </a:t>
            </a:r>
            <a:r>
              <a:rPr lang="en-US" sz="1000" dirty="0" err="1">
                <a:solidFill>
                  <a:srgbClr val="595959"/>
                </a:solidFill>
                <a:latin typeface="Nunito"/>
              </a:rPr>
              <a:t>Gionee</a:t>
            </a:r>
            <a:r>
              <a:rPr lang="en-US" sz="1000" dirty="0">
                <a:solidFill>
                  <a:srgbClr val="595959"/>
                </a:solidFill>
                <a:latin typeface="Nunito"/>
              </a:rPr>
              <a:t>, Lenovo, OnePlus brands, Which means that for these brands used price decreases. </a:t>
            </a:r>
          </a:p>
          <a:p>
            <a:pPr marL="228600" indent="-228600">
              <a:buFont typeface="Arial"/>
              <a:buAutoNum type="arabicPeriod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r>
              <a:rPr lang="en-US" sz="1000" dirty="0">
                <a:solidFill>
                  <a:srgbClr val="595959"/>
                </a:solidFill>
                <a:latin typeface="Nunito"/>
              </a:rPr>
              <a:t>Brand_name Google, Blackberry and LG are positively impacting the used phone pricing. </a:t>
            </a:r>
          </a:p>
          <a:p>
            <a:r>
              <a:rPr lang="en-US" sz="1000" dirty="0">
                <a:solidFill>
                  <a:srgbClr val="595959"/>
                </a:solidFill>
                <a:latin typeface="Nunito"/>
              </a:rPr>
              <a:t>Phones with IOS operating systems (Apple)  have highest used price in the market.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r>
              <a:rPr lang="en-US" sz="1000" dirty="0">
                <a:solidFill>
                  <a:srgbClr val="595959"/>
                </a:solidFill>
                <a:latin typeface="Nunito"/>
              </a:rPr>
              <a:t>Screen Sizes have positive influence on used price with increase in screen size there is an increase in used price.</a:t>
            </a:r>
          </a:p>
          <a:p>
            <a:pPr algn="just"/>
            <a:endParaRPr lang="en-US" sz="1000" dirty="0">
              <a:solidFill>
                <a:srgbClr val="595959"/>
              </a:solidFill>
              <a:latin typeface="Nunito"/>
            </a:endParaRPr>
          </a:p>
          <a:p>
            <a:endParaRPr lang="en-US" sz="1000" dirty="0">
              <a:solidFill>
                <a:srgbClr val="595959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5043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2;p28">
            <a:extLst>
              <a:ext uri="{FF2B5EF4-FFF2-40B4-BE49-F238E27FC236}">
                <a16:creationId xmlns:a16="http://schemas.microsoft.com/office/drawing/2014/main" id="{960EB245-9F2C-0A41-9211-AB45CFACD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>
              <a:spcBef>
                <a:spcPts val="1000"/>
              </a:spcBef>
              <a:buClr>
                <a:srgbClr val="000000"/>
              </a:buClr>
              <a:buSzPts val="1700"/>
              <a:buNone/>
            </a:pPr>
            <a:r>
              <a:rPr lang="en-US" sz="1400" dirty="0">
                <a:sym typeface="Arial"/>
              </a:rPr>
              <a:t>The presentation consists of three Four Sections:</a:t>
            </a:r>
          </a:p>
          <a:p>
            <a:pPr marL="46355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-US" sz="1400" dirty="0">
                <a:sym typeface="Arial"/>
              </a:rPr>
              <a:t>Background and Business Problem Overview</a:t>
            </a:r>
          </a:p>
          <a:p>
            <a:pPr marL="46355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" sz="1400" dirty="0">
                <a:sym typeface="Arial"/>
              </a:rPr>
              <a:t>Data Overview</a:t>
            </a:r>
          </a:p>
          <a:p>
            <a:pPr marL="46355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" sz="1400" dirty="0">
                <a:sym typeface="Arial"/>
              </a:rPr>
              <a:t>Exploratory Data Analysis</a:t>
            </a:r>
          </a:p>
          <a:p>
            <a:pPr marL="463550" indent="-342900">
              <a:spcBef>
                <a:spcPts val="1000"/>
              </a:spcBef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-US" sz="1400" dirty="0"/>
              <a:t>Model overview and performance summary</a:t>
            </a:r>
          </a:p>
          <a:p>
            <a:pPr marL="463550" indent="-342900">
              <a:spcBef>
                <a:spcPts val="1000"/>
              </a:spcBef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-US" sz="1400" dirty="0"/>
              <a:t>Key findings and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of the Business and Objective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236523" y="1156757"/>
            <a:ext cx="4226327" cy="34794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>
              <a:buClr>
                <a:srgbClr val="000000"/>
              </a:buClr>
              <a:buSzPts val="1700"/>
              <a:buNone/>
            </a:pPr>
            <a:r>
              <a:rPr lang="en-US" sz="1100" dirty="0"/>
              <a:t>Used and refurbished phone market has grown considerably over the past decade.</a:t>
            </a:r>
          </a:p>
          <a:p>
            <a:pPr marL="120650" lvl="0" indent="0">
              <a:buClr>
                <a:srgbClr val="000000"/>
              </a:buClr>
              <a:buSzPts val="1700"/>
              <a:buNone/>
            </a:pPr>
            <a:endParaRPr lang="en-US" sz="1100" dirty="0"/>
          </a:p>
          <a:p>
            <a:pPr marL="120650" lvl="0" indent="0">
              <a:buClr>
                <a:srgbClr val="000000"/>
              </a:buClr>
              <a:buSzPts val="1700"/>
              <a:buNone/>
            </a:pPr>
            <a:r>
              <a:rPr lang="en-US" sz="1100" dirty="0"/>
              <a:t>Third-party vendors/platforms, such as Verizon, Amazon, etc., provide attractive offers to customers for refurbished smartphones.</a:t>
            </a:r>
          </a:p>
          <a:p>
            <a:pPr marL="120650" lvl="0" indent="0">
              <a:buClr>
                <a:srgbClr val="000000"/>
              </a:buClr>
              <a:buSzPts val="1700"/>
              <a:buNone/>
            </a:pPr>
            <a:endParaRPr lang="en-US" sz="1100" dirty="0"/>
          </a:p>
          <a:p>
            <a:pPr marL="120650" lvl="0" indent="0">
              <a:buClr>
                <a:srgbClr val="000000"/>
              </a:buClr>
              <a:buSzPts val="1700"/>
              <a:buNone/>
            </a:pPr>
            <a:r>
              <a:rPr lang="en-US" sz="1100" dirty="0"/>
              <a:t>The impact of the COVID-19 outbreak may further boost the cheaper refurbished smartphone segment, as consumers cut back on discretionary spending and buy phones only for immediate needs.</a:t>
            </a:r>
          </a:p>
          <a:p>
            <a:pPr marL="120650" lvl="0" indent="0">
              <a:buClr>
                <a:srgbClr val="000000"/>
              </a:buClr>
              <a:buSzPts val="1700"/>
              <a:buNone/>
            </a:pPr>
            <a:endParaRPr lang="en-US" sz="1100" dirty="0"/>
          </a:p>
          <a:p>
            <a:pPr marL="120650" lvl="0" indent="0">
              <a:buClr>
                <a:srgbClr val="000000"/>
              </a:buClr>
              <a:buSzPts val="1700"/>
              <a:buNone/>
            </a:pPr>
            <a:r>
              <a:rPr lang="en-US" sz="1100" b="1" dirty="0" err="1"/>
              <a:t>ReCell</a:t>
            </a:r>
            <a:r>
              <a:rPr lang="en-US" sz="1100" b="1" dirty="0"/>
              <a:t>, a startup aiming to tap the potential in this market.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-US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indent="0">
              <a:buClr>
                <a:srgbClr val="000000"/>
              </a:buClr>
              <a:buSzPts val="1700"/>
              <a:buNone/>
            </a:pP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2;p28">
            <a:extLst>
              <a:ext uri="{FF2B5EF4-FFF2-40B4-BE49-F238E27FC236}">
                <a16:creationId xmlns:a16="http://schemas.microsoft.com/office/drawing/2014/main" id="{D2BDB675-1E5D-DA47-8CA1-330E47219D60}"/>
              </a:ext>
            </a:extLst>
          </p:cNvPr>
          <p:cNvSpPr txBox="1">
            <a:spLocks/>
          </p:cNvSpPr>
          <p:nvPr/>
        </p:nvSpPr>
        <p:spPr>
          <a:xfrm>
            <a:off x="4847438" y="1156757"/>
            <a:ext cx="3409330" cy="34794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3350" indent="0">
              <a:buNone/>
            </a:pPr>
            <a:r>
              <a:rPr lang="en-US" sz="1100" dirty="0"/>
              <a:t>1. Do statistical analysis and extract actionable insights from the data</a:t>
            </a:r>
          </a:p>
          <a:p>
            <a:pPr marL="133350" indent="0">
              <a:buNone/>
            </a:pPr>
            <a:endParaRPr lang="en-US" sz="1100" dirty="0"/>
          </a:p>
          <a:p>
            <a:pPr marL="133350" indent="0">
              <a:buNone/>
            </a:pPr>
            <a:r>
              <a:rPr lang="en-US" sz="1100" dirty="0"/>
              <a:t>2. Analyze the data and build a linear regression model to predict the price of a used phone and identify factors that can significantly influence it. </a:t>
            </a:r>
          </a:p>
          <a:p>
            <a:pPr marL="133350" indent="0">
              <a:buNone/>
            </a:pPr>
            <a:endParaRPr lang="en-US" sz="1100" dirty="0"/>
          </a:p>
          <a:p>
            <a:pPr marL="133350" indent="0">
              <a:buNone/>
            </a:pPr>
            <a:r>
              <a:rPr lang="en-US" sz="1100" dirty="0"/>
              <a:t>3. To come up with a ML-based solution to develop a dynamic pricing strategy for used and refurbished smartphones.</a:t>
            </a:r>
          </a:p>
          <a:p>
            <a:pPr marL="133350" indent="0">
              <a:buNone/>
            </a:pP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23986-FFF7-5D49-AA59-EFE817B012AF}"/>
              </a:ext>
            </a:extLst>
          </p:cNvPr>
          <p:cNvSpPr txBox="1"/>
          <p:nvPr/>
        </p:nvSpPr>
        <p:spPr>
          <a:xfrm>
            <a:off x="1563178" y="806243"/>
            <a:ext cx="14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Background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0157C-E349-2848-A9EB-9E126F8D65AC}"/>
              </a:ext>
            </a:extLst>
          </p:cNvPr>
          <p:cNvSpPr/>
          <p:nvPr/>
        </p:nvSpPr>
        <p:spPr>
          <a:xfrm>
            <a:off x="5810749" y="81569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Objective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74A6D8-7F90-2B4F-83C0-490BAB9B9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27486"/>
              </p:ext>
            </p:extLst>
          </p:nvPr>
        </p:nvGraphicFramePr>
        <p:xfrm>
          <a:off x="271849" y="861979"/>
          <a:ext cx="5081716" cy="3840480"/>
        </p:xfrm>
        <a:graphic>
          <a:graphicData uri="http://schemas.openxmlformats.org/drawingml/2006/table">
            <a:tbl>
              <a:tblPr firstRow="1" bandRow="1">
                <a:tableStyleId>{F25A6280-E22B-435E-9E9F-F6D26BA1F67C}</a:tableStyleId>
              </a:tblPr>
              <a:tblGrid>
                <a:gridCol w="2049232">
                  <a:extLst>
                    <a:ext uri="{9D8B030D-6E8A-4147-A177-3AD203B41FA5}">
                      <a16:colId xmlns:a16="http://schemas.microsoft.com/office/drawing/2014/main" val="538826536"/>
                    </a:ext>
                  </a:extLst>
                </a:gridCol>
                <a:gridCol w="3032484">
                  <a:extLst>
                    <a:ext uri="{9D8B030D-6E8A-4147-A177-3AD203B41FA5}">
                      <a16:colId xmlns:a16="http://schemas.microsoft.com/office/drawing/2014/main" val="2288221642"/>
                    </a:ext>
                  </a:extLst>
                </a:gridCol>
              </a:tblGrid>
              <a:tr h="135720">
                <a:tc>
                  <a:txBody>
                    <a:bodyPr/>
                    <a:lstStyle/>
                    <a:p>
                      <a:pPr algn="l"/>
                      <a:r>
                        <a:rPr lang="en-US" sz="1200" b="0" u="none" strike="noStrike" cap="none" dirty="0">
                          <a:solidFill>
                            <a:schemeClr val="dk2"/>
                          </a:solidFill>
                          <a:sym typeface="Nunito"/>
                        </a:rPr>
                        <a:t>Data</a:t>
                      </a:r>
                      <a:endParaRPr lang="en-US" sz="12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none" strike="noStrike" cap="none" dirty="0">
                          <a:solidFill>
                            <a:schemeClr val="dk2"/>
                          </a:solidFill>
                          <a:sym typeface="Nunito"/>
                        </a:rPr>
                        <a:t>Description</a:t>
                      </a:r>
                      <a:endParaRPr lang="en-US" sz="12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603103"/>
                  </a:ext>
                </a:extLst>
              </a:tr>
              <a:tr h="131937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 err="1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brand_name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Name of manufacturing brand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764903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os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 OS on which the phone runs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022669"/>
                  </a:ext>
                </a:extLst>
              </a:tr>
              <a:tr h="134298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screen_size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Size of the screen in 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324637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4g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 Whether 4G is available or not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249268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5g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 Whether 5G is available or 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130944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main_camera_mp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Resolution of the rear camera in megapixels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903322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selfie_camera_mp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Resolution of the front camera in megapixels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33811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 err="1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int_memory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Amount of internal memory (ROM) in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939874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Ram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Amount of RAM in GB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755875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battery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Energy capacity of the phone battery in mAh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739944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weight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Weight of the phone in grams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522349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release_year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 Year when the phone model was released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511128"/>
                  </a:ext>
                </a:extLst>
              </a:tr>
              <a:tr h="196040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days_used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Number of days the used/refurbished phone has been used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608974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new_price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Price of a new phone of the same model in euros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99659"/>
                  </a:ext>
                </a:extLst>
              </a:tr>
              <a:tr h="120640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 err="1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used_price</a:t>
                      </a:r>
                      <a:endParaRPr lang="en-US" sz="9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Price of the used/refurbished phone in euros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841380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D4BCDA5B-0D9F-4683-86EA-E7B25FBB7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14858"/>
              </p:ext>
            </p:extLst>
          </p:nvPr>
        </p:nvGraphicFramePr>
        <p:xfrm>
          <a:off x="5613056" y="861979"/>
          <a:ext cx="2313802" cy="632292"/>
        </p:xfrm>
        <a:graphic>
          <a:graphicData uri="http://schemas.openxmlformats.org/drawingml/2006/table">
            <a:tbl>
              <a:tblPr firstRow="1" bandRow="1">
                <a:tableStyleId>{F25A6280-E22B-435E-9E9F-F6D26BA1F67C}</a:tableStyleId>
              </a:tblPr>
              <a:tblGrid>
                <a:gridCol w="1282014">
                  <a:extLst>
                    <a:ext uri="{9D8B030D-6E8A-4147-A177-3AD203B41FA5}">
                      <a16:colId xmlns:a16="http://schemas.microsoft.com/office/drawing/2014/main" val="538826536"/>
                    </a:ext>
                  </a:extLst>
                </a:gridCol>
                <a:gridCol w="1031788">
                  <a:extLst>
                    <a:ext uri="{9D8B030D-6E8A-4147-A177-3AD203B41FA5}">
                      <a16:colId xmlns:a16="http://schemas.microsoft.com/office/drawing/2014/main" val="2288221642"/>
                    </a:ext>
                  </a:extLst>
                </a:gridCol>
              </a:tblGrid>
              <a:tr h="268479">
                <a:tc>
                  <a:txBody>
                    <a:bodyPr/>
                    <a:lstStyle/>
                    <a:p>
                      <a:pPr algn="l"/>
                      <a:r>
                        <a:rPr lang="en-US" sz="1200" b="0" u="none" strike="noStrike" cap="none" dirty="0">
                          <a:solidFill>
                            <a:schemeClr val="dk2"/>
                          </a:solidFill>
                          <a:sym typeface="Nunito"/>
                        </a:rPr>
                        <a:t>Observation</a:t>
                      </a:r>
                      <a:endParaRPr lang="en-US" sz="12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none" strike="noStrike" cap="none" dirty="0">
                          <a:solidFill>
                            <a:schemeClr val="dk2"/>
                          </a:solidFill>
                          <a:sym typeface="Nunito"/>
                        </a:rPr>
                        <a:t>Variable</a:t>
                      </a:r>
                      <a:endParaRPr lang="en-US" sz="12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603103"/>
                  </a:ext>
                </a:extLst>
              </a:tr>
              <a:tr h="357972"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3571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7649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70BA121-A578-477A-B94F-114842055062}"/>
              </a:ext>
            </a:extLst>
          </p:cNvPr>
          <p:cNvSpPr/>
          <p:nvPr/>
        </p:nvSpPr>
        <p:spPr>
          <a:xfrm>
            <a:off x="5474044" y="1790218"/>
            <a:ext cx="308301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Nunito-Bold"/>
              </a:rPr>
              <a:t>Note:</a:t>
            </a:r>
          </a:p>
          <a:p>
            <a:r>
              <a:rPr lang="en-US" sz="900" dirty="0">
                <a:solidFill>
                  <a:schemeClr val="dk2"/>
                </a:solidFill>
                <a:latin typeface="Nunito"/>
              </a:rPr>
              <a:t>1. Missing or null values in below columns </a:t>
            </a:r>
            <a:r>
              <a:rPr lang="en-US" sz="900" dirty="0" err="1">
                <a:solidFill>
                  <a:schemeClr val="dk2"/>
                </a:solidFill>
                <a:latin typeface="Nunito"/>
              </a:rPr>
              <a:t>main_camera_mp</a:t>
            </a:r>
            <a:endParaRPr lang="en-US" sz="900" dirty="0">
              <a:solidFill>
                <a:schemeClr val="dk2"/>
              </a:solidFill>
              <a:latin typeface="Nunito"/>
            </a:endParaRPr>
          </a:p>
          <a:p>
            <a:r>
              <a:rPr lang="en-US" sz="900" dirty="0" err="1">
                <a:solidFill>
                  <a:schemeClr val="dk2"/>
                </a:solidFill>
                <a:latin typeface="Nunito"/>
              </a:rPr>
              <a:t>selfie_camera_mp</a:t>
            </a:r>
            <a:endParaRPr lang="en-US" sz="900" dirty="0">
              <a:solidFill>
                <a:schemeClr val="dk2"/>
              </a:solidFill>
              <a:latin typeface="Nunito"/>
            </a:endParaRPr>
          </a:p>
          <a:p>
            <a:r>
              <a:rPr lang="en-US" sz="900" dirty="0" err="1">
                <a:solidFill>
                  <a:schemeClr val="dk2"/>
                </a:solidFill>
                <a:latin typeface="Nunito"/>
              </a:rPr>
              <a:t>int_memory</a:t>
            </a:r>
            <a:endParaRPr lang="en-US" sz="900" dirty="0">
              <a:solidFill>
                <a:schemeClr val="dk2"/>
              </a:solidFill>
              <a:latin typeface="Nunito"/>
            </a:endParaRPr>
          </a:p>
          <a:p>
            <a:r>
              <a:rPr lang="en-US" sz="900" dirty="0">
                <a:solidFill>
                  <a:schemeClr val="dk2"/>
                </a:solidFill>
                <a:latin typeface="Nunito"/>
              </a:rPr>
              <a:t>ram</a:t>
            </a:r>
          </a:p>
          <a:p>
            <a:r>
              <a:rPr lang="en-US" sz="900" dirty="0">
                <a:solidFill>
                  <a:schemeClr val="dk2"/>
                </a:solidFill>
                <a:latin typeface="Nunito"/>
              </a:rPr>
              <a:t>battery</a:t>
            </a:r>
          </a:p>
          <a:p>
            <a:r>
              <a:rPr lang="en-US" sz="900" dirty="0">
                <a:solidFill>
                  <a:schemeClr val="dk2"/>
                </a:solidFill>
                <a:latin typeface="Nunito"/>
              </a:rPr>
              <a:t>Weight</a:t>
            </a:r>
          </a:p>
          <a:p>
            <a:endParaRPr lang="en-US" sz="900" dirty="0">
              <a:solidFill>
                <a:schemeClr val="dk2"/>
              </a:solidFill>
              <a:latin typeface="Nunito"/>
            </a:endParaRPr>
          </a:p>
          <a:p>
            <a:r>
              <a:rPr lang="en-US" sz="900" dirty="0">
                <a:solidFill>
                  <a:schemeClr val="dk2"/>
                </a:solidFill>
                <a:latin typeface="Nunito"/>
              </a:rPr>
              <a:t>2. Missing value treatment has been done for </a:t>
            </a:r>
            <a:r>
              <a:rPr lang="en-US" sz="900" dirty="0" err="1">
                <a:solidFill>
                  <a:schemeClr val="dk2"/>
                </a:solidFill>
                <a:latin typeface="Nunito"/>
              </a:rPr>
              <a:t>main_camera_mp</a:t>
            </a:r>
            <a:r>
              <a:rPr lang="en-US" sz="900" dirty="0">
                <a:solidFill>
                  <a:schemeClr val="dk2"/>
                </a:solidFill>
                <a:latin typeface="Nunito"/>
              </a:rPr>
              <a:t>.</a:t>
            </a:r>
          </a:p>
          <a:p>
            <a:r>
              <a:rPr lang="en-US" sz="900" dirty="0">
                <a:solidFill>
                  <a:schemeClr val="dk2"/>
                </a:solidFill>
                <a:latin typeface="Nunito"/>
              </a:rPr>
              <a:t>3. brand_name, </a:t>
            </a:r>
            <a:r>
              <a:rPr lang="en-US" sz="900" dirty="0" err="1">
                <a:solidFill>
                  <a:schemeClr val="dk2"/>
                </a:solidFill>
                <a:latin typeface="Nunito"/>
              </a:rPr>
              <a:t>os</a:t>
            </a:r>
            <a:r>
              <a:rPr lang="en-US" sz="900" dirty="0">
                <a:solidFill>
                  <a:schemeClr val="dk2"/>
                </a:solidFill>
                <a:latin typeface="Nunito"/>
              </a:rPr>
              <a:t>, 4g, 5g are objects, these are converted to categories.</a:t>
            </a:r>
          </a:p>
          <a:p>
            <a:endParaRPr lang="en-US" sz="900" dirty="0">
              <a:solidFill>
                <a:schemeClr val="dk2"/>
              </a:solidFill>
              <a:latin typeface="Nunito"/>
            </a:endParaRPr>
          </a:p>
          <a:p>
            <a:r>
              <a:rPr lang="en-US" sz="900" dirty="0">
                <a:solidFill>
                  <a:schemeClr val="dk2"/>
                </a:solidFill>
                <a:latin typeface="Nuni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0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492B36-CEEC-4BFD-B477-47B137FAB1BE}"/>
              </a:ext>
            </a:extLst>
          </p:cNvPr>
          <p:cNvSpPr/>
          <p:nvPr/>
        </p:nvSpPr>
        <p:spPr>
          <a:xfrm>
            <a:off x="358346" y="1121377"/>
            <a:ext cx="6499654" cy="1836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7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Nunito"/>
                <a:sym typeface="Nunito"/>
              </a:rPr>
              <a:t>There are 33 different brand names which comes into 125 screen sizes.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7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Nunito"/>
                <a:sym typeface="Nunito"/>
              </a:rPr>
              <a:t>Screen size varies from 2.7 inches to 46.36 CMS.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7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Nunito"/>
                <a:sym typeface="Nunito"/>
              </a:rPr>
              <a:t>All 33 brands released in last 8 different years.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7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Nunito"/>
                <a:sym typeface="Nunito"/>
              </a:rPr>
              <a:t>Used price also varies between 2.51 to 1916.54 Euros.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SzPts val="17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6610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Univariate Analysis –Screen Size</a:t>
            </a:r>
            <a:endParaRPr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AB95E6-FD1A-4219-9BDD-01D61D92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080042" cy="2436299"/>
          </a:xfrm>
        </p:spPr>
        <p:txBody>
          <a:bodyPr/>
          <a:lstStyle/>
          <a:p>
            <a:r>
              <a:rPr lang="en-US" dirty="0"/>
              <a:t>Highest screen size for used smart phone are in the range of 10.16 to 13.49 </a:t>
            </a:r>
            <a:r>
              <a:rPr lang="en-US" dirty="0" err="1"/>
              <a:t>cms</a:t>
            </a:r>
            <a:r>
              <a:rPr lang="en-US" dirty="0"/>
              <a:t>.</a:t>
            </a:r>
          </a:p>
          <a:p>
            <a:r>
              <a:rPr lang="en-US" dirty="0"/>
              <a:t>There are outliers in the screen size. </a:t>
            </a:r>
          </a:p>
          <a:p>
            <a:r>
              <a:rPr lang="en-US" dirty="0"/>
              <a:t>Used phones with screen size 13.49 </a:t>
            </a:r>
            <a:r>
              <a:rPr lang="en-US" dirty="0" err="1"/>
              <a:t>cms</a:t>
            </a:r>
            <a:r>
              <a:rPr lang="en-US" dirty="0"/>
              <a:t> has the highest count.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BF776-4635-414E-BFC7-F47974A92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40" y="934813"/>
            <a:ext cx="3257371" cy="18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8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Univariate Analysis </a:t>
            </a:r>
            <a:endParaRPr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6B403-3ABC-4AAB-82FF-F4F0CC384FBB}"/>
              </a:ext>
            </a:extLst>
          </p:cNvPr>
          <p:cNvSpPr/>
          <p:nvPr/>
        </p:nvSpPr>
        <p:spPr>
          <a:xfrm>
            <a:off x="93405" y="1248695"/>
            <a:ext cx="5365191" cy="1502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There are outliers exists with the battery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 err="1">
                <a:solidFill>
                  <a:srgbClr val="595959"/>
                </a:solidFill>
                <a:latin typeface="Nunito"/>
                <a:sym typeface="Nunito"/>
              </a:rPr>
              <a:t>Maxmimum</a:t>
            </a: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 used phones have a battery </a:t>
            </a:r>
            <a:r>
              <a:rPr lang="en-US" sz="1000" dirty="0" err="1">
                <a:solidFill>
                  <a:srgbClr val="595959"/>
                </a:solidFill>
                <a:latin typeface="Nunito"/>
                <a:sym typeface="Nunito"/>
              </a:rPr>
              <a:t>capicity</a:t>
            </a: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 ranged between 2000-4000 </a:t>
            </a:r>
            <a:r>
              <a:rPr lang="en-US" sz="1000" dirty="0" err="1">
                <a:solidFill>
                  <a:srgbClr val="595959"/>
                </a:solidFill>
                <a:latin typeface="Nunito"/>
                <a:sym typeface="Nunito"/>
              </a:rPr>
              <a:t>mAh</a:t>
            </a: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.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There is no skewness in battery.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Used phones weight also has a lot of outliers but the average weight is 179 grams. 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Used phones </a:t>
            </a:r>
            <a:r>
              <a:rPr lang="en-US" sz="1000" dirty="0" err="1">
                <a:solidFill>
                  <a:srgbClr val="595959"/>
                </a:solidFill>
                <a:latin typeface="Nunito"/>
                <a:sym typeface="Nunito"/>
              </a:rPr>
              <a:t>used_price</a:t>
            </a: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 has many outliers and it is right skewed. 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Used phones </a:t>
            </a:r>
            <a:r>
              <a:rPr lang="en-US" sz="1000" dirty="0" err="1">
                <a:solidFill>
                  <a:srgbClr val="595959"/>
                </a:solidFill>
                <a:latin typeface="Nunito"/>
                <a:sym typeface="Nunito"/>
              </a:rPr>
              <a:t>new_price</a:t>
            </a: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 has many outlier and it is also right skewed.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1FAC00-D6E5-42D2-A01F-077B2E6D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942" y="599856"/>
            <a:ext cx="2448147" cy="1386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096B0A-6B03-4359-8C99-A7372B275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943" y="2437370"/>
            <a:ext cx="2523701" cy="1461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D29B97-9EF5-4C6E-980E-3760943D5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164" y="3362582"/>
            <a:ext cx="2379684" cy="13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7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Univariate Analysis </a:t>
            </a:r>
            <a:endParaRPr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6B403-3ABC-4AAB-82FF-F4F0CC384FBB}"/>
              </a:ext>
            </a:extLst>
          </p:cNvPr>
          <p:cNvSpPr/>
          <p:nvPr/>
        </p:nvSpPr>
        <p:spPr>
          <a:xfrm>
            <a:off x="93405" y="1248695"/>
            <a:ext cx="5365191" cy="1502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Used phones </a:t>
            </a:r>
            <a:r>
              <a:rPr lang="en-US" sz="1000" dirty="0" err="1">
                <a:solidFill>
                  <a:srgbClr val="595959"/>
                </a:solidFill>
                <a:latin typeface="Nunito"/>
                <a:sym typeface="Nunito"/>
              </a:rPr>
              <a:t>new_price</a:t>
            </a: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 has many outlier and it is also right skewed. 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Days used for used phones is left skewed.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New price for used phones is also rightly skewed. 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Used price is also rightly skewed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Huawei, LG Samsung and Others are the highest available brands of cell phones.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Used phones are most popular with android OS. 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Used phones mostly available in 4G spectrum. </a:t>
            </a:r>
          </a:p>
          <a:p>
            <a:pPr marL="457200" lvl="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Used phones with 5G availability is very less.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3F453-41FC-4A28-B892-3A81A112B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34" y="289279"/>
            <a:ext cx="3329233" cy="1452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C692F-9E98-422B-9768-89941853C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50" y="3555652"/>
            <a:ext cx="8027050" cy="152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5547B4-F55C-4E9C-844B-07C9F67D3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522" y="1799501"/>
            <a:ext cx="1555864" cy="16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2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Bivariate Analysis </a:t>
            </a:r>
            <a:endParaRPr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6B403-3ABC-4AAB-82FF-F4F0CC384FBB}"/>
              </a:ext>
            </a:extLst>
          </p:cNvPr>
          <p:cNvSpPr/>
          <p:nvPr/>
        </p:nvSpPr>
        <p:spPr>
          <a:xfrm>
            <a:off x="93405" y="1248695"/>
            <a:ext cx="5365191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Screen Size with battery are positively corelated.</a:t>
            </a:r>
          </a:p>
          <a:p>
            <a:pPr marL="139700">
              <a:lnSpc>
                <a:spcPct val="115000"/>
              </a:lnSpc>
              <a:buClr>
                <a:srgbClr val="595959"/>
              </a:buClr>
              <a:buSzPts val="1400"/>
            </a:pPr>
            <a:endParaRPr lang="en-US" sz="1000" dirty="0">
              <a:solidFill>
                <a:srgbClr val="595959"/>
              </a:solidFill>
              <a:latin typeface="Nunito"/>
              <a:sym typeface="Nunito"/>
            </a:endParaRPr>
          </a:p>
          <a:p>
            <a:pPr marL="457200" indent="-317500">
              <a:lnSpc>
                <a:spcPct val="115000"/>
              </a:lnSpc>
              <a:buClr>
                <a:srgbClr val="595959"/>
              </a:buClr>
              <a:buSzPts val="1400"/>
              <a:buFont typeface="Nunito"/>
              <a:buChar char="●"/>
            </a:pPr>
            <a:r>
              <a:rPr lang="en-US" sz="1000" dirty="0">
                <a:solidFill>
                  <a:srgbClr val="595959"/>
                </a:solidFill>
                <a:latin typeface="Nunito"/>
                <a:sym typeface="Nunito"/>
              </a:rPr>
              <a:t>New price is highly positively corelated with used price.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FA70B-834E-49FC-861D-59FA5666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75" y="1024634"/>
            <a:ext cx="3924663" cy="21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649"/>
      </p:ext>
    </p:extLst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1174</Words>
  <Application>Microsoft Office PowerPoint</Application>
  <PresentationFormat>On-screen Show (16:9)</PresentationFormat>
  <Paragraphs>202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Tahoma</vt:lpstr>
      <vt:lpstr>Nunito ExtraBold</vt:lpstr>
      <vt:lpstr>Arial</vt:lpstr>
      <vt:lpstr>Nunito-Bold</vt:lpstr>
      <vt:lpstr>Nunito</vt:lpstr>
      <vt:lpstr>Nunito SemiBold</vt:lpstr>
      <vt:lpstr>Just Logo</vt:lpstr>
      <vt:lpstr>ReCell – Supervised  Learning  Business Presentation</vt:lpstr>
      <vt:lpstr>Contents</vt:lpstr>
      <vt:lpstr>Background of the Business and Objective</vt:lpstr>
      <vt:lpstr>Data Overview</vt:lpstr>
      <vt:lpstr>Exploratory Data Analysis</vt:lpstr>
      <vt:lpstr>Univariate Analysis –Screen Size</vt:lpstr>
      <vt:lpstr>Univariate Analysis </vt:lpstr>
      <vt:lpstr>Univariate Analysis </vt:lpstr>
      <vt:lpstr>Bivariate Analysis </vt:lpstr>
      <vt:lpstr>Model overview and performance summary</vt:lpstr>
      <vt:lpstr>Model overview and performance summary</vt:lpstr>
      <vt:lpstr>Model overview and performance summary</vt:lpstr>
      <vt:lpstr>Model overview and performance summary</vt:lpstr>
      <vt:lpstr>Key Findings and Insights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cp:lastModifiedBy>G, Piyush</cp:lastModifiedBy>
  <cp:revision>68</cp:revision>
  <dcterms:modified xsi:type="dcterms:W3CDTF">2021-08-21T00:59:41Z</dcterms:modified>
</cp:coreProperties>
</file>