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8B0AC-4956-4631-BE8E-83760CE3CDB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22E7942-FC32-428A-971C-F834E86287A4}">
      <dgm:prSet/>
      <dgm:spPr/>
      <dgm:t>
        <a:bodyPr/>
        <a:lstStyle/>
        <a:p>
          <a:r>
            <a:rPr lang="en-IN" b="1" i="0"/>
            <a:t>Programming Language:</a:t>
          </a:r>
          <a:r>
            <a:rPr lang="en-IN" b="0" i="0"/>
            <a:t> Python</a:t>
          </a:r>
          <a:endParaRPr lang="en-IN"/>
        </a:p>
      </dgm:t>
    </dgm:pt>
    <dgm:pt modelId="{800E1A6A-9DEA-4F5A-958F-42525235BF10}" type="parTrans" cxnId="{CA080246-226D-4202-B4F3-C19659F884C0}">
      <dgm:prSet/>
      <dgm:spPr/>
      <dgm:t>
        <a:bodyPr/>
        <a:lstStyle/>
        <a:p>
          <a:endParaRPr lang="en-IN"/>
        </a:p>
      </dgm:t>
    </dgm:pt>
    <dgm:pt modelId="{E8AC69FB-0F5C-4ABF-8D1D-F69779D4C261}" type="sibTrans" cxnId="{CA080246-226D-4202-B4F3-C19659F884C0}">
      <dgm:prSet/>
      <dgm:spPr/>
      <dgm:t>
        <a:bodyPr/>
        <a:lstStyle/>
        <a:p>
          <a:endParaRPr lang="en-IN"/>
        </a:p>
      </dgm:t>
    </dgm:pt>
    <dgm:pt modelId="{E0315D2B-649E-46A6-AEDD-BD08A42C67F8}">
      <dgm:prSet/>
      <dgm:spPr/>
      <dgm:t>
        <a:bodyPr/>
        <a:lstStyle/>
        <a:p>
          <a:r>
            <a:rPr lang="en-IN" b="1" i="0"/>
            <a:t>Libraries &amp; Frameworks:</a:t>
          </a:r>
          <a:r>
            <a:rPr lang="en-IN" b="0" i="0"/>
            <a:t> Pandas, NumPy, Scikit-learn,Matplotlib, Seaborn</a:t>
          </a:r>
          <a:endParaRPr lang="en-IN"/>
        </a:p>
      </dgm:t>
    </dgm:pt>
    <dgm:pt modelId="{1F6F5FF3-0607-4437-B7CE-474CC36B0EF0}" type="parTrans" cxnId="{501B9FDA-DF13-4C2C-A6A3-A01790541DB8}">
      <dgm:prSet/>
      <dgm:spPr/>
      <dgm:t>
        <a:bodyPr/>
        <a:lstStyle/>
        <a:p>
          <a:endParaRPr lang="en-IN"/>
        </a:p>
      </dgm:t>
    </dgm:pt>
    <dgm:pt modelId="{D7C6CBCB-462E-44F8-9EB0-FE0533946C31}" type="sibTrans" cxnId="{501B9FDA-DF13-4C2C-A6A3-A01790541DB8}">
      <dgm:prSet/>
      <dgm:spPr/>
      <dgm:t>
        <a:bodyPr/>
        <a:lstStyle/>
        <a:p>
          <a:endParaRPr lang="en-IN"/>
        </a:p>
      </dgm:t>
    </dgm:pt>
    <dgm:pt modelId="{786DE6E3-A6C1-4E2B-8C33-A0110F903938}">
      <dgm:prSet/>
      <dgm:spPr/>
      <dgm:t>
        <a:bodyPr/>
        <a:lstStyle/>
        <a:p>
          <a:r>
            <a:rPr lang="en-IN" b="1" i="0"/>
            <a:t>IDE:</a:t>
          </a:r>
          <a:r>
            <a:rPr lang="en-IN" b="0" i="0"/>
            <a:t> Jupyter Notebook </a:t>
          </a:r>
          <a:endParaRPr lang="en-IN"/>
        </a:p>
      </dgm:t>
    </dgm:pt>
    <dgm:pt modelId="{25AB0301-46BD-403A-AD00-AC253BB0EFCB}" type="parTrans" cxnId="{DF14FF23-D1DA-40DD-B865-2CE0A4A216FA}">
      <dgm:prSet/>
      <dgm:spPr/>
      <dgm:t>
        <a:bodyPr/>
        <a:lstStyle/>
        <a:p>
          <a:endParaRPr lang="en-IN"/>
        </a:p>
      </dgm:t>
    </dgm:pt>
    <dgm:pt modelId="{21C794F8-B89C-424A-B945-002760309FBD}" type="sibTrans" cxnId="{DF14FF23-D1DA-40DD-B865-2CE0A4A216FA}">
      <dgm:prSet/>
      <dgm:spPr/>
      <dgm:t>
        <a:bodyPr/>
        <a:lstStyle/>
        <a:p>
          <a:endParaRPr lang="en-IN"/>
        </a:p>
      </dgm:t>
    </dgm:pt>
    <dgm:pt modelId="{EC914049-A3BF-4887-80AA-1B3FFF2D0589}">
      <dgm:prSet/>
      <dgm:spPr/>
      <dgm:t>
        <a:bodyPr/>
        <a:lstStyle/>
        <a:p>
          <a:r>
            <a:rPr lang="en-IN" b="1" i="0"/>
            <a:t>Dataset:</a:t>
          </a:r>
          <a:r>
            <a:rPr lang="en-IN" b="0" i="0"/>
            <a:t> Public agricultural datasets (Kaggle, government sources)</a:t>
          </a:r>
          <a:endParaRPr lang="en-IN"/>
        </a:p>
      </dgm:t>
    </dgm:pt>
    <dgm:pt modelId="{9F6A581F-D2B4-4991-AD6B-FBB602F12BC5}" type="parTrans" cxnId="{2EC41DE3-4AF5-47B5-A317-46D9B4155D81}">
      <dgm:prSet/>
      <dgm:spPr/>
      <dgm:t>
        <a:bodyPr/>
        <a:lstStyle/>
        <a:p>
          <a:endParaRPr lang="en-IN"/>
        </a:p>
      </dgm:t>
    </dgm:pt>
    <dgm:pt modelId="{89C64A50-2A66-4D8F-BF7F-F6EF9620C909}" type="sibTrans" cxnId="{2EC41DE3-4AF5-47B5-A317-46D9B4155D81}">
      <dgm:prSet/>
      <dgm:spPr/>
      <dgm:t>
        <a:bodyPr/>
        <a:lstStyle/>
        <a:p>
          <a:endParaRPr lang="en-IN"/>
        </a:p>
      </dgm:t>
    </dgm:pt>
    <dgm:pt modelId="{83A4093A-9A2C-4E1D-998A-3A8623F61DE2}" type="pres">
      <dgm:prSet presAssocID="{F458B0AC-4956-4631-BE8E-83760CE3CD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7CEB8C-87D2-435F-AC83-14794DE54468}" type="pres">
      <dgm:prSet presAssocID="{A22E7942-FC32-428A-971C-F834E86287A4}" presName="root" presStyleCnt="0"/>
      <dgm:spPr/>
    </dgm:pt>
    <dgm:pt modelId="{05F9D666-097E-4D37-8503-4D913CA35CAA}" type="pres">
      <dgm:prSet presAssocID="{A22E7942-FC32-428A-971C-F834E86287A4}" presName="rootComposite" presStyleCnt="0"/>
      <dgm:spPr/>
    </dgm:pt>
    <dgm:pt modelId="{DB427558-04C8-478B-9C9F-F77A871BFB44}" type="pres">
      <dgm:prSet presAssocID="{A22E7942-FC32-428A-971C-F834E86287A4}" presName="rootText" presStyleLbl="node1" presStyleIdx="0" presStyleCnt="4"/>
      <dgm:spPr/>
    </dgm:pt>
    <dgm:pt modelId="{D8DBFEC0-D2F7-4DBE-9FF5-95A82FAB02FF}" type="pres">
      <dgm:prSet presAssocID="{A22E7942-FC32-428A-971C-F834E86287A4}" presName="rootConnector" presStyleLbl="node1" presStyleIdx="0" presStyleCnt="4"/>
      <dgm:spPr/>
    </dgm:pt>
    <dgm:pt modelId="{6385831D-3B0F-47AD-899B-BEBEDDAF7812}" type="pres">
      <dgm:prSet presAssocID="{A22E7942-FC32-428A-971C-F834E86287A4}" presName="childShape" presStyleCnt="0"/>
      <dgm:spPr/>
    </dgm:pt>
    <dgm:pt modelId="{3AFE5B6D-010E-44E1-9847-D4813B0A7145}" type="pres">
      <dgm:prSet presAssocID="{E0315D2B-649E-46A6-AEDD-BD08A42C67F8}" presName="root" presStyleCnt="0"/>
      <dgm:spPr/>
    </dgm:pt>
    <dgm:pt modelId="{2A7AF244-1798-42E3-B725-5700C44D4BEA}" type="pres">
      <dgm:prSet presAssocID="{E0315D2B-649E-46A6-AEDD-BD08A42C67F8}" presName="rootComposite" presStyleCnt="0"/>
      <dgm:spPr/>
    </dgm:pt>
    <dgm:pt modelId="{7B206645-2622-4FFA-B804-D5BF848D6DB7}" type="pres">
      <dgm:prSet presAssocID="{E0315D2B-649E-46A6-AEDD-BD08A42C67F8}" presName="rootText" presStyleLbl="node1" presStyleIdx="1" presStyleCnt="4"/>
      <dgm:spPr/>
    </dgm:pt>
    <dgm:pt modelId="{D16AEB9E-F5F1-4F65-9EDD-1B0317B5D23C}" type="pres">
      <dgm:prSet presAssocID="{E0315D2B-649E-46A6-AEDD-BD08A42C67F8}" presName="rootConnector" presStyleLbl="node1" presStyleIdx="1" presStyleCnt="4"/>
      <dgm:spPr/>
    </dgm:pt>
    <dgm:pt modelId="{5E4D72DE-0634-4007-AE16-7FF245884082}" type="pres">
      <dgm:prSet presAssocID="{E0315D2B-649E-46A6-AEDD-BD08A42C67F8}" presName="childShape" presStyleCnt="0"/>
      <dgm:spPr/>
    </dgm:pt>
    <dgm:pt modelId="{2602D9DE-54B4-45F9-A176-060461A7F94E}" type="pres">
      <dgm:prSet presAssocID="{786DE6E3-A6C1-4E2B-8C33-A0110F903938}" presName="root" presStyleCnt="0"/>
      <dgm:spPr/>
    </dgm:pt>
    <dgm:pt modelId="{F535AA2A-4C6B-43B4-8632-3EC951BEF243}" type="pres">
      <dgm:prSet presAssocID="{786DE6E3-A6C1-4E2B-8C33-A0110F903938}" presName="rootComposite" presStyleCnt="0"/>
      <dgm:spPr/>
    </dgm:pt>
    <dgm:pt modelId="{29C9BBED-DF01-4DCC-A057-DCFDA59F79C3}" type="pres">
      <dgm:prSet presAssocID="{786DE6E3-A6C1-4E2B-8C33-A0110F903938}" presName="rootText" presStyleLbl="node1" presStyleIdx="2" presStyleCnt="4"/>
      <dgm:spPr/>
    </dgm:pt>
    <dgm:pt modelId="{74FB966D-E4EB-4A70-A1D5-FB3B52503712}" type="pres">
      <dgm:prSet presAssocID="{786DE6E3-A6C1-4E2B-8C33-A0110F903938}" presName="rootConnector" presStyleLbl="node1" presStyleIdx="2" presStyleCnt="4"/>
      <dgm:spPr/>
    </dgm:pt>
    <dgm:pt modelId="{01488648-F04D-481F-8F99-7DBBB0EDFBDE}" type="pres">
      <dgm:prSet presAssocID="{786DE6E3-A6C1-4E2B-8C33-A0110F903938}" presName="childShape" presStyleCnt="0"/>
      <dgm:spPr/>
    </dgm:pt>
    <dgm:pt modelId="{1862413D-D591-4560-A3C4-008BE4822834}" type="pres">
      <dgm:prSet presAssocID="{EC914049-A3BF-4887-80AA-1B3FFF2D0589}" presName="root" presStyleCnt="0"/>
      <dgm:spPr/>
    </dgm:pt>
    <dgm:pt modelId="{7A8BDA4E-54AA-4D26-B54A-ABC824BE5C46}" type="pres">
      <dgm:prSet presAssocID="{EC914049-A3BF-4887-80AA-1B3FFF2D0589}" presName="rootComposite" presStyleCnt="0"/>
      <dgm:spPr/>
    </dgm:pt>
    <dgm:pt modelId="{19D6DC8B-7D62-4304-8C73-B1635253E44A}" type="pres">
      <dgm:prSet presAssocID="{EC914049-A3BF-4887-80AA-1B3FFF2D0589}" presName="rootText" presStyleLbl="node1" presStyleIdx="3" presStyleCnt="4"/>
      <dgm:spPr/>
    </dgm:pt>
    <dgm:pt modelId="{716A3819-4CAC-4610-9368-3F9187C2E910}" type="pres">
      <dgm:prSet presAssocID="{EC914049-A3BF-4887-80AA-1B3FFF2D0589}" presName="rootConnector" presStyleLbl="node1" presStyleIdx="3" presStyleCnt="4"/>
      <dgm:spPr/>
    </dgm:pt>
    <dgm:pt modelId="{376305A2-E8A4-439B-99B6-9121B48F8C21}" type="pres">
      <dgm:prSet presAssocID="{EC914049-A3BF-4887-80AA-1B3FFF2D0589}" presName="childShape" presStyleCnt="0"/>
      <dgm:spPr/>
    </dgm:pt>
  </dgm:ptLst>
  <dgm:cxnLst>
    <dgm:cxn modelId="{DF14FF23-D1DA-40DD-B865-2CE0A4A216FA}" srcId="{F458B0AC-4956-4631-BE8E-83760CE3CDB8}" destId="{786DE6E3-A6C1-4E2B-8C33-A0110F903938}" srcOrd="2" destOrd="0" parTransId="{25AB0301-46BD-403A-AD00-AC253BB0EFCB}" sibTransId="{21C794F8-B89C-424A-B945-002760309FBD}"/>
    <dgm:cxn modelId="{2806F92E-EAEB-485D-9141-C57CCEA32082}" type="presOf" srcId="{EC914049-A3BF-4887-80AA-1B3FFF2D0589}" destId="{19D6DC8B-7D62-4304-8C73-B1635253E44A}" srcOrd="0" destOrd="0" presId="urn:microsoft.com/office/officeart/2005/8/layout/hierarchy3"/>
    <dgm:cxn modelId="{CA080246-226D-4202-B4F3-C19659F884C0}" srcId="{F458B0AC-4956-4631-BE8E-83760CE3CDB8}" destId="{A22E7942-FC32-428A-971C-F834E86287A4}" srcOrd="0" destOrd="0" parTransId="{800E1A6A-9DEA-4F5A-958F-42525235BF10}" sibTransId="{E8AC69FB-0F5C-4ABF-8D1D-F69779D4C261}"/>
    <dgm:cxn modelId="{FF59D969-6B8B-4903-942E-394A70918934}" type="presOf" srcId="{A22E7942-FC32-428A-971C-F834E86287A4}" destId="{D8DBFEC0-D2F7-4DBE-9FF5-95A82FAB02FF}" srcOrd="1" destOrd="0" presId="urn:microsoft.com/office/officeart/2005/8/layout/hierarchy3"/>
    <dgm:cxn modelId="{33FAD56F-3F3D-48AC-A4A9-A04EB1C05EAE}" type="presOf" srcId="{E0315D2B-649E-46A6-AEDD-BD08A42C67F8}" destId="{7B206645-2622-4FFA-B804-D5BF848D6DB7}" srcOrd="0" destOrd="0" presId="urn:microsoft.com/office/officeart/2005/8/layout/hierarchy3"/>
    <dgm:cxn modelId="{AF863B77-A065-4E25-B8BE-8DEB9EEA60C3}" type="presOf" srcId="{F458B0AC-4956-4631-BE8E-83760CE3CDB8}" destId="{83A4093A-9A2C-4E1D-998A-3A8623F61DE2}" srcOrd="0" destOrd="0" presId="urn:microsoft.com/office/officeart/2005/8/layout/hierarchy3"/>
    <dgm:cxn modelId="{1A723B7D-F690-4390-A11C-5207471DDCBE}" type="presOf" srcId="{E0315D2B-649E-46A6-AEDD-BD08A42C67F8}" destId="{D16AEB9E-F5F1-4F65-9EDD-1B0317B5D23C}" srcOrd="1" destOrd="0" presId="urn:microsoft.com/office/officeart/2005/8/layout/hierarchy3"/>
    <dgm:cxn modelId="{E6EBCC88-BC19-4979-BD4E-54206BF6F24A}" type="presOf" srcId="{786DE6E3-A6C1-4E2B-8C33-A0110F903938}" destId="{29C9BBED-DF01-4DCC-A057-DCFDA59F79C3}" srcOrd="0" destOrd="0" presId="urn:microsoft.com/office/officeart/2005/8/layout/hierarchy3"/>
    <dgm:cxn modelId="{2E8820BB-2A3F-4A31-834A-2AF749744ACA}" type="presOf" srcId="{786DE6E3-A6C1-4E2B-8C33-A0110F903938}" destId="{74FB966D-E4EB-4A70-A1D5-FB3B52503712}" srcOrd="1" destOrd="0" presId="urn:microsoft.com/office/officeart/2005/8/layout/hierarchy3"/>
    <dgm:cxn modelId="{5106F4C0-C9CF-4928-8BCA-A68E63FF71E5}" type="presOf" srcId="{A22E7942-FC32-428A-971C-F834E86287A4}" destId="{DB427558-04C8-478B-9C9F-F77A871BFB44}" srcOrd="0" destOrd="0" presId="urn:microsoft.com/office/officeart/2005/8/layout/hierarchy3"/>
    <dgm:cxn modelId="{34F1F7C6-98F8-4E21-95F5-E9DB30EEA659}" type="presOf" srcId="{EC914049-A3BF-4887-80AA-1B3FFF2D0589}" destId="{716A3819-4CAC-4610-9368-3F9187C2E910}" srcOrd="1" destOrd="0" presId="urn:microsoft.com/office/officeart/2005/8/layout/hierarchy3"/>
    <dgm:cxn modelId="{501B9FDA-DF13-4C2C-A6A3-A01790541DB8}" srcId="{F458B0AC-4956-4631-BE8E-83760CE3CDB8}" destId="{E0315D2B-649E-46A6-AEDD-BD08A42C67F8}" srcOrd="1" destOrd="0" parTransId="{1F6F5FF3-0607-4437-B7CE-474CC36B0EF0}" sibTransId="{D7C6CBCB-462E-44F8-9EB0-FE0533946C31}"/>
    <dgm:cxn modelId="{2EC41DE3-4AF5-47B5-A317-46D9B4155D81}" srcId="{F458B0AC-4956-4631-BE8E-83760CE3CDB8}" destId="{EC914049-A3BF-4887-80AA-1B3FFF2D0589}" srcOrd="3" destOrd="0" parTransId="{9F6A581F-D2B4-4991-AD6B-FBB602F12BC5}" sibTransId="{89C64A50-2A66-4D8F-BF7F-F6EF9620C909}"/>
    <dgm:cxn modelId="{808E8B7F-7C63-4259-A71E-24E1FF703E47}" type="presParOf" srcId="{83A4093A-9A2C-4E1D-998A-3A8623F61DE2}" destId="{027CEB8C-87D2-435F-AC83-14794DE54468}" srcOrd="0" destOrd="0" presId="urn:microsoft.com/office/officeart/2005/8/layout/hierarchy3"/>
    <dgm:cxn modelId="{BA01159A-616E-4255-8BCF-FCBBA1C16AEE}" type="presParOf" srcId="{027CEB8C-87D2-435F-AC83-14794DE54468}" destId="{05F9D666-097E-4D37-8503-4D913CA35CAA}" srcOrd="0" destOrd="0" presId="urn:microsoft.com/office/officeart/2005/8/layout/hierarchy3"/>
    <dgm:cxn modelId="{FF756B9C-C9CD-41F1-8B39-11631E51D554}" type="presParOf" srcId="{05F9D666-097E-4D37-8503-4D913CA35CAA}" destId="{DB427558-04C8-478B-9C9F-F77A871BFB44}" srcOrd="0" destOrd="0" presId="urn:microsoft.com/office/officeart/2005/8/layout/hierarchy3"/>
    <dgm:cxn modelId="{F62F0ECF-51EE-460E-BB92-F95579EF339B}" type="presParOf" srcId="{05F9D666-097E-4D37-8503-4D913CA35CAA}" destId="{D8DBFEC0-D2F7-4DBE-9FF5-95A82FAB02FF}" srcOrd="1" destOrd="0" presId="urn:microsoft.com/office/officeart/2005/8/layout/hierarchy3"/>
    <dgm:cxn modelId="{6E34DC4C-33CE-4D62-B18A-ADDFAE377FAB}" type="presParOf" srcId="{027CEB8C-87D2-435F-AC83-14794DE54468}" destId="{6385831D-3B0F-47AD-899B-BEBEDDAF7812}" srcOrd="1" destOrd="0" presId="urn:microsoft.com/office/officeart/2005/8/layout/hierarchy3"/>
    <dgm:cxn modelId="{7C902C15-BE64-4C9C-8A91-01D2E6C9674D}" type="presParOf" srcId="{83A4093A-9A2C-4E1D-998A-3A8623F61DE2}" destId="{3AFE5B6D-010E-44E1-9847-D4813B0A7145}" srcOrd="1" destOrd="0" presId="urn:microsoft.com/office/officeart/2005/8/layout/hierarchy3"/>
    <dgm:cxn modelId="{430904F4-271E-41C8-89C4-4C498FB49391}" type="presParOf" srcId="{3AFE5B6D-010E-44E1-9847-D4813B0A7145}" destId="{2A7AF244-1798-42E3-B725-5700C44D4BEA}" srcOrd="0" destOrd="0" presId="urn:microsoft.com/office/officeart/2005/8/layout/hierarchy3"/>
    <dgm:cxn modelId="{8F9F183D-468E-414F-AD4F-B73BE803F05C}" type="presParOf" srcId="{2A7AF244-1798-42E3-B725-5700C44D4BEA}" destId="{7B206645-2622-4FFA-B804-D5BF848D6DB7}" srcOrd="0" destOrd="0" presId="urn:microsoft.com/office/officeart/2005/8/layout/hierarchy3"/>
    <dgm:cxn modelId="{47B66163-57B6-44B8-9D0C-567041F93790}" type="presParOf" srcId="{2A7AF244-1798-42E3-B725-5700C44D4BEA}" destId="{D16AEB9E-F5F1-4F65-9EDD-1B0317B5D23C}" srcOrd="1" destOrd="0" presId="urn:microsoft.com/office/officeart/2005/8/layout/hierarchy3"/>
    <dgm:cxn modelId="{B3D4B006-708D-46DF-AD0E-A5ACB051B090}" type="presParOf" srcId="{3AFE5B6D-010E-44E1-9847-D4813B0A7145}" destId="{5E4D72DE-0634-4007-AE16-7FF245884082}" srcOrd="1" destOrd="0" presId="urn:microsoft.com/office/officeart/2005/8/layout/hierarchy3"/>
    <dgm:cxn modelId="{45BB5C17-2732-45F3-92FB-0E219B650F70}" type="presParOf" srcId="{83A4093A-9A2C-4E1D-998A-3A8623F61DE2}" destId="{2602D9DE-54B4-45F9-A176-060461A7F94E}" srcOrd="2" destOrd="0" presId="urn:microsoft.com/office/officeart/2005/8/layout/hierarchy3"/>
    <dgm:cxn modelId="{96FC66B3-7025-4673-84FE-B149EA0184C6}" type="presParOf" srcId="{2602D9DE-54B4-45F9-A176-060461A7F94E}" destId="{F535AA2A-4C6B-43B4-8632-3EC951BEF243}" srcOrd="0" destOrd="0" presId="urn:microsoft.com/office/officeart/2005/8/layout/hierarchy3"/>
    <dgm:cxn modelId="{995466DD-1AB9-44EE-8CBD-BB486A3ED862}" type="presParOf" srcId="{F535AA2A-4C6B-43B4-8632-3EC951BEF243}" destId="{29C9BBED-DF01-4DCC-A057-DCFDA59F79C3}" srcOrd="0" destOrd="0" presId="urn:microsoft.com/office/officeart/2005/8/layout/hierarchy3"/>
    <dgm:cxn modelId="{BF1B98E2-680A-4E1F-A79E-886DB6281EB9}" type="presParOf" srcId="{F535AA2A-4C6B-43B4-8632-3EC951BEF243}" destId="{74FB966D-E4EB-4A70-A1D5-FB3B52503712}" srcOrd="1" destOrd="0" presId="urn:microsoft.com/office/officeart/2005/8/layout/hierarchy3"/>
    <dgm:cxn modelId="{BA7C57C7-BC03-4556-B81E-0437B1F270AA}" type="presParOf" srcId="{2602D9DE-54B4-45F9-A176-060461A7F94E}" destId="{01488648-F04D-481F-8F99-7DBBB0EDFBDE}" srcOrd="1" destOrd="0" presId="urn:microsoft.com/office/officeart/2005/8/layout/hierarchy3"/>
    <dgm:cxn modelId="{08C755D2-367E-4C40-A4A8-F66435156CFC}" type="presParOf" srcId="{83A4093A-9A2C-4E1D-998A-3A8623F61DE2}" destId="{1862413D-D591-4560-A3C4-008BE4822834}" srcOrd="3" destOrd="0" presId="urn:microsoft.com/office/officeart/2005/8/layout/hierarchy3"/>
    <dgm:cxn modelId="{A53D8F87-402E-4097-A079-64F317033928}" type="presParOf" srcId="{1862413D-D591-4560-A3C4-008BE4822834}" destId="{7A8BDA4E-54AA-4D26-B54A-ABC824BE5C46}" srcOrd="0" destOrd="0" presId="urn:microsoft.com/office/officeart/2005/8/layout/hierarchy3"/>
    <dgm:cxn modelId="{F4A206F5-65F4-466B-8898-34BEE292BEB4}" type="presParOf" srcId="{7A8BDA4E-54AA-4D26-B54A-ABC824BE5C46}" destId="{19D6DC8B-7D62-4304-8C73-B1635253E44A}" srcOrd="0" destOrd="0" presId="urn:microsoft.com/office/officeart/2005/8/layout/hierarchy3"/>
    <dgm:cxn modelId="{5E9556E2-5DAC-48FE-ABC3-ED7C8DF43E8D}" type="presParOf" srcId="{7A8BDA4E-54AA-4D26-B54A-ABC824BE5C46}" destId="{716A3819-4CAC-4610-9368-3F9187C2E910}" srcOrd="1" destOrd="0" presId="urn:microsoft.com/office/officeart/2005/8/layout/hierarchy3"/>
    <dgm:cxn modelId="{993F7796-3E71-4CFF-8DDB-3333928D09B9}" type="presParOf" srcId="{1862413D-D591-4560-A3C4-008BE4822834}" destId="{376305A2-E8A4-439B-99B6-9121B48F8C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4B583-0910-4DB6-BB26-3EF9AB2DB0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261211-88D4-4437-A615-528F47F99314}">
      <dgm:prSet/>
      <dgm:spPr/>
      <dgm:t>
        <a:bodyPr/>
        <a:lstStyle/>
        <a:p>
          <a:r>
            <a:rPr lang="en-IN" b="1" i="0"/>
            <a:t>Data Preprocessing:</a:t>
          </a:r>
          <a:r>
            <a:rPr lang="en-IN" b="0" i="0"/>
            <a:t> Handling missing values, feature scaling</a:t>
          </a:r>
          <a:endParaRPr lang="en-IN"/>
        </a:p>
      </dgm:t>
    </dgm:pt>
    <dgm:pt modelId="{06576007-7B19-48B1-91A4-F0518A5AC80E}" type="parTrans" cxnId="{6370704F-8E78-4287-B78C-047CAF80B487}">
      <dgm:prSet/>
      <dgm:spPr/>
      <dgm:t>
        <a:bodyPr/>
        <a:lstStyle/>
        <a:p>
          <a:endParaRPr lang="en-IN"/>
        </a:p>
      </dgm:t>
    </dgm:pt>
    <dgm:pt modelId="{9EBFCE52-90EA-4ECE-8899-5EA67E999F04}" type="sibTrans" cxnId="{6370704F-8E78-4287-B78C-047CAF80B487}">
      <dgm:prSet/>
      <dgm:spPr/>
      <dgm:t>
        <a:bodyPr/>
        <a:lstStyle/>
        <a:p>
          <a:endParaRPr lang="en-IN"/>
        </a:p>
      </dgm:t>
    </dgm:pt>
    <dgm:pt modelId="{4962B1B4-1BC5-48ED-9684-1BD3DE82CDFB}">
      <dgm:prSet/>
      <dgm:spPr/>
      <dgm:t>
        <a:bodyPr/>
        <a:lstStyle/>
        <a:p>
          <a:r>
            <a:rPr lang="en-IN" b="1" i="0" dirty="0"/>
            <a:t>Machine Learning Models:</a:t>
          </a:r>
          <a:r>
            <a:rPr lang="en-IN" b="0" i="0" dirty="0"/>
            <a:t> Logistic Regression ,Decision Tree, Random Forest, SVM</a:t>
          </a:r>
          <a:endParaRPr lang="en-IN" dirty="0"/>
        </a:p>
      </dgm:t>
    </dgm:pt>
    <dgm:pt modelId="{C300DE3E-DB45-45F7-8832-683ECFB3CB21}" type="parTrans" cxnId="{58241EEB-E40B-420C-80F2-7CF7A6B3C63B}">
      <dgm:prSet/>
      <dgm:spPr/>
      <dgm:t>
        <a:bodyPr/>
        <a:lstStyle/>
        <a:p>
          <a:endParaRPr lang="en-IN"/>
        </a:p>
      </dgm:t>
    </dgm:pt>
    <dgm:pt modelId="{0DF42FA3-F59C-4A22-9DC9-057C6EB1B734}" type="sibTrans" cxnId="{58241EEB-E40B-420C-80F2-7CF7A6B3C63B}">
      <dgm:prSet/>
      <dgm:spPr/>
      <dgm:t>
        <a:bodyPr/>
        <a:lstStyle/>
        <a:p>
          <a:endParaRPr lang="en-IN"/>
        </a:p>
      </dgm:t>
    </dgm:pt>
    <dgm:pt modelId="{9B83DA57-C53A-4665-8A0F-8A270885DD7A}">
      <dgm:prSet/>
      <dgm:spPr/>
      <dgm:t>
        <a:bodyPr/>
        <a:lstStyle/>
        <a:p>
          <a:r>
            <a:rPr lang="en-IN" b="1" i="0"/>
            <a:t>Model Evaluation:</a:t>
          </a:r>
          <a:r>
            <a:rPr lang="en-IN" b="0" i="0"/>
            <a:t> Accuracy, Precision, Recall, Confusion Matrix</a:t>
          </a:r>
          <a:endParaRPr lang="en-IN"/>
        </a:p>
      </dgm:t>
    </dgm:pt>
    <dgm:pt modelId="{E51BB73E-FDAB-4DAD-9449-99671C3E0F3D}" type="parTrans" cxnId="{D2F99327-EABB-47CC-A620-F41D47529A0C}">
      <dgm:prSet/>
      <dgm:spPr/>
      <dgm:t>
        <a:bodyPr/>
        <a:lstStyle/>
        <a:p>
          <a:endParaRPr lang="en-IN"/>
        </a:p>
      </dgm:t>
    </dgm:pt>
    <dgm:pt modelId="{70B3E15D-78E3-41CA-A07C-ECC7972C753A}" type="sibTrans" cxnId="{D2F99327-EABB-47CC-A620-F41D47529A0C}">
      <dgm:prSet/>
      <dgm:spPr/>
      <dgm:t>
        <a:bodyPr/>
        <a:lstStyle/>
        <a:p>
          <a:endParaRPr lang="en-IN"/>
        </a:p>
      </dgm:t>
    </dgm:pt>
    <dgm:pt modelId="{660C26FE-EF93-4DC0-B670-EE960203D6B9}" type="pres">
      <dgm:prSet presAssocID="{74E4B583-0910-4DB6-BB26-3EF9AB2DB0D5}" presName="CompostProcess" presStyleCnt="0">
        <dgm:presLayoutVars>
          <dgm:dir/>
          <dgm:resizeHandles val="exact"/>
        </dgm:presLayoutVars>
      </dgm:prSet>
      <dgm:spPr/>
    </dgm:pt>
    <dgm:pt modelId="{5537571F-636B-4248-81EB-8DDF4A9E92A7}" type="pres">
      <dgm:prSet presAssocID="{74E4B583-0910-4DB6-BB26-3EF9AB2DB0D5}" presName="arrow" presStyleLbl="bgShp" presStyleIdx="0" presStyleCnt="1"/>
      <dgm:spPr/>
    </dgm:pt>
    <dgm:pt modelId="{D97E596E-2EC7-4D80-9646-789CFBFF9F5F}" type="pres">
      <dgm:prSet presAssocID="{74E4B583-0910-4DB6-BB26-3EF9AB2DB0D5}" presName="linearProcess" presStyleCnt="0"/>
      <dgm:spPr/>
    </dgm:pt>
    <dgm:pt modelId="{AD307144-09CE-47A2-ACE5-01D1B4E66870}" type="pres">
      <dgm:prSet presAssocID="{49261211-88D4-4437-A615-528F47F99314}" presName="textNode" presStyleLbl="node1" presStyleIdx="0" presStyleCnt="3">
        <dgm:presLayoutVars>
          <dgm:bulletEnabled val="1"/>
        </dgm:presLayoutVars>
      </dgm:prSet>
      <dgm:spPr/>
    </dgm:pt>
    <dgm:pt modelId="{F9A511DB-0EB4-4BE5-94FE-D95B1525CAFB}" type="pres">
      <dgm:prSet presAssocID="{9EBFCE52-90EA-4ECE-8899-5EA67E999F04}" presName="sibTrans" presStyleCnt="0"/>
      <dgm:spPr/>
    </dgm:pt>
    <dgm:pt modelId="{DFB4D630-D5D8-46DC-A534-67A5E9ED5B91}" type="pres">
      <dgm:prSet presAssocID="{4962B1B4-1BC5-48ED-9684-1BD3DE82CDFB}" presName="textNode" presStyleLbl="node1" presStyleIdx="1" presStyleCnt="3">
        <dgm:presLayoutVars>
          <dgm:bulletEnabled val="1"/>
        </dgm:presLayoutVars>
      </dgm:prSet>
      <dgm:spPr/>
    </dgm:pt>
    <dgm:pt modelId="{22132C4B-7451-44B4-9BC2-75F5A537BB8C}" type="pres">
      <dgm:prSet presAssocID="{0DF42FA3-F59C-4A22-9DC9-057C6EB1B734}" presName="sibTrans" presStyleCnt="0"/>
      <dgm:spPr/>
    </dgm:pt>
    <dgm:pt modelId="{DCD8ED91-3594-45CC-ABCC-AFA58F233CC3}" type="pres">
      <dgm:prSet presAssocID="{9B83DA57-C53A-4665-8A0F-8A270885DD7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2F99327-EABB-47CC-A620-F41D47529A0C}" srcId="{74E4B583-0910-4DB6-BB26-3EF9AB2DB0D5}" destId="{9B83DA57-C53A-4665-8A0F-8A270885DD7A}" srcOrd="2" destOrd="0" parTransId="{E51BB73E-FDAB-4DAD-9449-99671C3E0F3D}" sibTransId="{70B3E15D-78E3-41CA-A07C-ECC7972C753A}"/>
    <dgm:cxn modelId="{BC526A32-15C0-4FF9-AA46-1A28A02C3BC3}" type="presOf" srcId="{49261211-88D4-4437-A615-528F47F99314}" destId="{AD307144-09CE-47A2-ACE5-01D1B4E66870}" srcOrd="0" destOrd="0" presId="urn:microsoft.com/office/officeart/2005/8/layout/hProcess9"/>
    <dgm:cxn modelId="{EED54833-AD13-4039-B25F-F97AE2864434}" type="presOf" srcId="{74E4B583-0910-4DB6-BB26-3EF9AB2DB0D5}" destId="{660C26FE-EF93-4DC0-B670-EE960203D6B9}" srcOrd="0" destOrd="0" presId="urn:microsoft.com/office/officeart/2005/8/layout/hProcess9"/>
    <dgm:cxn modelId="{6370704F-8E78-4287-B78C-047CAF80B487}" srcId="{74E4B583-0910-4DB6-BB26-3EF9AB2DB0D5}" destId="{49261211-88D4-4437-A615-528F47F99314}" srcOrd="0" destOrd="0" parTransId="{06576007-7B19-48B1-91A4-F0518A5AC80E}" sibTransId="{9EBFCE52-90EA-4ECE-8899-5EA67E999F04}"/>
    <dgm:cxn modelId="{9577979F-1A94-46F2-A8D9-A51285FB51D5}" type="presOf" srcId="{4962B1B4-1BC5-48ED-9684-1BD3DE82CDFB}" destId="{DFB4D630-D5D8-46DC-A534-67A5E9ED5B91}" srcOrd="0" destOrd="0" presId="urn:microsoft.com/office/officeart/2005/8/layout/hProcess9"/>
    <dgm:cxn modelId="{B7FF53E1-EE5B-423D-B085-92BE3E9D7900}" type="presOf" srcId="{9B83DA57-C53A-4665-8A0F-8A270885DD7A}" destId="{DCD8ED91-3594-45CC-ABCC-AFA58F233CC3}" srcOrd="0" destOrd="0" presId="urn:microsoft.com/office/officeart/2005/8/layout/hProcess9"/>
    <dgm:cxn modelId="{58241EEB-E40B-420C-80F2-7CF7A6B3C63B}" srcId="{74E4B583-0910-4DB6-BB26-3EF9AB2DB0D5}" destId="{4962B1B4-1BC5-48ED-9684-1BD3DE82CDFB}" srcOrd="1" destOrd="0" parTransId="{C300DE3E-DB45-45F7-8832-683ECFB3CB21}" sibTransId="{0DF42FA3-F59C-4A22-9DC9-057C6EB1B734}"/>
    <dgm:cxn modelId="{3D336F2B-E3BB-492D-BCB7-86E4BA39CCAE}" type="presParOf" srcId="{660C26FE-EF93-4DC0-B670-EE960203D6B9}" destId="{5537571F-636B-4248-81EB-8DDF4A9E92A7}" srcOrd="0" destOrd="0" presId="urn:microsoft.com/office/officeart/2005/8/layout/hProcess9"/>
    <dgm:cxn modelId="{7525CAB7-5E07-4D87-8EC8-F1680CB9CB1E}" type="presParOf" srcId="{660C26FE-EF93-4DC0-B670-EE960203D6B9}" destId="{D97E596E-2EC7-4D80-9646-789CFBFF9F5F}" srcOrd="1" destOrd="0" presId="urn:microsoft.com/office/officeart/2005/8/layout/hProcess9"/>
    <dgm:cxn modelId="{6AC70A09-8AB3-4C49-81D0-7B5B2009021A}" type="presParOf" srcId="{D97E596E-2EC7-4D80-9646-789CFBFF9F5F}" destId="{AD307144-09CE-47A2-ACE5-01D1B4E66870}" srcOrd="0" destOrd="0" presId="urn:microsoft.com/office/officeart/2005/8/layout/hProcess9"/>
    <dgm:cxn modelId="{9DE723B1-CDD3-44BC-B2B4-0EBF7971AF75}" type="presParOf" srcId="{D97E596E-2EC7-4D80-9646-789CFBFF9F5F}" destId="{F9A511DB-0EB4-4BE5-94FE-D95B1525CAFB}" srcOrd="1" destOrd="0" presId="urn:microsoft.com/office/officeart/2005/8/layout/hProcess9"/>
    <dgm:cxn modelId="{A016D91C-2254-4865-A790-82295096C2CD}" type="presParOf" srcId="{D97E596E-2EC7-4D80-9646-789CFBFF9F5F}" destId="{DFB4D630-D5D8-46DC-A534-67A5E9ED5B91}" srcOrd="2" destOrd="0" presId="urn:microsoft.com/office/officeart/2005/8/layout/hProcess9"/>
    <dgm:cxn modelId="{311C2658-AE93-485F-8E90-32745AC1CB9D}" type="presParOf" srcId="{D97E596E-2EC7-4D80-9646-789CFBFF9F5F}" destId="{22132C4B-7451-44B4-9BC2-75F5A537BB8C}" srcOrd="3" destOrd="0" presId="urn:microsoft.com/office/officeart/2005/8/layout/hProcess9"/>
    <dgm:cxn modelId="{99D2F1FF-F92D-4B1D-AE4A-A0AE7CDF949C}" type="presParOf" srcId="{D97E596E-2EC7-4D80-9646-789CFBFF9F5F}" destId="{DCD8ED91-3594-45CC-ABCC-AFA58F233CC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27558-04C8-478B-9C9F-F77A871BFB44}">
      <dsp:nvSpPr>
        <dsp:cNvPr id="0" name=""/>
        <dsp:cNvSpPr/>
      </dsp:nvSpPr>
      <dsp:spPr>
        <a:xfrm>
          <a:off x="2075" y="455420"/>
          <a:ext cx="2385497" cy="1192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Programming Language:</a:t>
          </a:r>
          <a:r>
            <a:rPr lang="en-IN" sz="1600" b="0" i="0" kern="1200"/>
            <a:t> Python</a:t>
          </a:r>
          <a:endParaRPr lang="en-IN" sz="1600" kern="1200"/>
        </a:p>
      </dsp:txBody>
      <dsp:txXfrm>
        <a:off x="37009" y="490354"/>
        <a:ext cx="2315629" cy="1122880"/>
      </dsp:txXfrm>
    </dsp:sp>
    <dsp:sp modelId="{7B206645-2622-4FFA-B804-D5BF848D6DB7}">
      <dsp:nvSpPr>
        <dsp:cNvPr id="0" name=""/>
        <dsp:cNvSpPr/>
      </dsp:nvSpPr>
      <dsp:spPr>
        <a:xfrm>
          <a:off x="2983947" y="455420"/>
          <a:ext cx="2385497" cy="1192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Libraries &amp; Frameworks:</a:t>
          </a:r>
          <a:r>
            <a:rPr lang="en-IN" sz="1600" b="0" i="0" kern="1200"/>
            <a:t> Pandas, NumPy, Scikit-learn,Matplotlib, Seaborn</a:t>
          </a:r>
          <a:endParaRPr lang="en-IN" sz="1600" kern="1200"/>
        </a:p>
      </dsp:txBody>
      <dsp:txXfrm>
        <a:off x="3018881" y="490354"/>
        <a:ext cx="2315629" cy="1122880"/>
      </dsp:txXfrm>
    </dsp:sp>
    <dsp:sp modelId="{29C9BBED-DF01-4DCC-A057-DCFDA59F79C3}">
      <dsp:nvSpPr>
        <dsp:cNvPr id="0" name=""/>
        <dsp:cNvSpPr/>
      </dsp:nvSpPr>
      <dsp:spPr>
        <a:xfrm>
          <a:off x="5965819" y="455420"/>
          <a:ext cx="2385497" cy="1192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IDE:</a:t>
          </a:r>
          <a:r>
            <a:rPr lang="en-IN" sz="1600" b="0" i="0" kern="1200"/>
            <a:t> Jupyter Notebook </a:t>
          </a:r>
          <a:endParaRPr lang="en-IN" sz="1600" kern="1200"/>
        </a:p>
      </dsp:txBody>
      <dsp:txXfrm>
        <a:off x="6000753" y="490354"/>
        <a:ext cx="2315629" cy="1122880"/>
      </dsp:txXfrm>
    </dsp:sp>
    <dsp:sp modelId="{19D6DC8B-7D62-4304-8C73-B1635253E44A}">
      <dsp:nvSpPr>
        <dsp:cNvPr id="0" name=""/>
        <dsp:cNvSpPr/>
      </dsp:nvSpPr>
      <dsp:spPr>
        <a:xfrm>
          <a:off x="8947691" y="455420"/>
          <a:ext cx="2385497" cy="11927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Dataset:</a:t>
          </a:r>
          <a:r>
            <a:rPr lang="en-IN" sz="1600" b="0" i="0" kern="1200"/>
            <a:t> Public agricultural datasets (Kaggle, government sources)</a:t>
          </a:r>
          <a:endParaRPr lang="en-IN" sz="1600" kern="1200"/>
        </a:p>
      </dsp:txBody>
      <dsp:txXfrm>
        <a:off x="8982625" y="490354"/>
        <a:ext cx="2315629" cy="112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7571F-636B-4248-81EB-8DDF4A9E92A7}">
      <dsp:nvSpPr>
        <dsp:cNvPr id="0" name=""/>
        <dsp:cNvSpPr/>
      </dsp:nvSpPr>
      <dsp:spPr>
        <a:xfrm>
          <a:off x="698156" y="0"/>
          <a:ext cx="7912443" cy="210358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07144-09CE-47A2-ACE5-01D1B4E66870}">
      <dsp:nvSpPr>
        <dsp:cNvPr id="0" name=""/>
        <dsp:cNvSpPr/>
      </dsp:nvSpPr>
      <dsp:spPr>
        <a:xfrm>
          <a:off x="9999" y="631076"/>
          <a:ext cx="2996256" cy="841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Data Preprocessing:</a:t>
          </a:r>
          <a:r>
            <a:rPr lang="en-IN" sz="1600" b="0" i="0" kern="1200"/>
            <a:t> Handling missing values, feature scaling</a:t>
          </a:r>
          <a:endParaRPr lang="en-IN" sz="1600" kern="1200"/>
        </a:p>
      </dsp:txBody>
      <dsp:txXfrm>
        <a:off x="51074" y="672151"/>
        <a:ext cx="2914106" cy="759285"/>
      </dsp:txXfrm>
    </dsp:sp>
    <dsp:sp modelId="{DFB4D630-D5D8-46DC-A534-67A5E9ED5B91}">
      <dsp:nvSpPr>
        <dsp:cNvPr id="0" name=""/>
        <dsp:cNvSpPr/>
      </dsp:nvSpPr>
      <dsp:spPr>
        <a:xfrm>
          <a:off x="3156250" y="631076"/>
          <a:ext cx="2996256" cy="841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/>
            <a:t>Machine Learning Models:</a:t>
          </a:r>
          <a:r>
            <a:rPr lang="en-IN" sz="1600" b="0" i="0" kern="1200" dirty="0"/>
            <a:t> Logistic Regression ,Decision Tree, Random Forest, SVM</a:t>
          </a:r>
          <a:endParaRPr lang="en-IN" sz="1600" kern="1200" dirty="0"/>
        </a:p>
      </dsp:txBody>
      <dsp:txXfrm>
        <a:off x="3197325" y="672151"/>
        <a:ext cx="2914106" cy="759285"/>
      </dsp:txXfrm>
    </dsp:sp>
    <dsp:sp modelId="{DCD8ED91-3594-45CC-ABCC-AFA58F233CC3}">
      <dsp:nvSpPr>
        <dsp:cNvPr id="0" name=""/>
        <dsp:cNvSpPr/>
      </dsp:nvSpPr>
      <dsp:spPr>
        <a:xfrm>
          <a:off x="6302501" y="631076"/>
          <a:ext cx="2996256" cy="841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Model Evaluation:</a:t>
          </a:r>
          <a:r>
            <a:rPr lang="en-IN" sz="1600" b="0" i="0" kern="1200"/>
            <a:t> Accuracy, Precision, Recall, Confusion Matrix</a:t>
          </a:r>
          <a:endParaRPr lang="en-IN" sz="1600" kern="1200"/>
        </a:p>
      </dsp:txBody>
      <dsp:txXfrm>
        <a:off x="6343576" y="672151"/>
        <a:ext cx="2914106" cy="75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56C176-C2F2-46AB-FA7D-9187675BF1F0}"/>
              </a:ext>
            </a:extLst>
          </p:cNvPr>
          <p:cNvSpPr txBox="1"/>
          <p:nvPr/>
        </p:nvSpPr>
        <p:spPr>
          <a:xfrm>
            <a:off x="4810898" y="2778600"/>
            <a:ext cx="6672649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b="1" dirty="0">
                <a:solidFill>
                  <a:schemeClr val="bg1"/>
                </a:solidFill>
              </a:rPr>
              <a:t>Crop Recommendation System: A Machine  Learning-Based Approach for Smart Farming. 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		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9531-36EF-2BD3-ADAE-850F29E3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94C03-AE82-5B43-02CA-1ED066E1AA24}"/>
              </a:ext>
            </a:extLst>
          </p:cNvPr>
          <p:cNvSpPr txBox="1"/>
          <p:nvPr/>
        </p:nvSpPr>
        <p:spPr>
          <a:xfrm>
            <a:off x="107092" y="1400433"/>
            <a:ext cx="8561959" cy="5365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3. 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An </a:t>
            </a:r>
            <a:r>
              <a:rPr lang="en-US" sz="1800" b="1" dirty="0"/>
              <a:t>ensemble learning method</a:t>
            </a:r>
            <a:r>
              <a:rPr lang="en-US" sz="1800" dirty="0"/>
              <a:t> combining multiple decision trees.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Reduces overfitting by averaging multiple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Performs well with </a:t>
            </a:r>
            <a:r>
              <a:rPr lang="en-US" sz="1800" b="1" dirty="0"/>
              <a:t>non-linear data</a:t>
            </a:r>
            <a:r>
              <a:rPr lang="en-US" sz="1800" dirty="0"/>
              <a:t> and </a:t>
            </a:r>
            <a:r>
              <a:rPr lang="en-US" sz="1800" b="1" dirty="0"/>
              <a:t>feature importance analysis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4. 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tree-based model that </a:t>
            </a:r>
            <a:r>
              <a:rPr lang="en-US" sz="1800" b="1" dirty="0"/>
              <a:t>splits data</a:t>
            </a:r>
            <a:r>
              <a:rPr lang="en-US" sz="1800" dirty="0"/>
              <a:t> into decisions using feature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Easy to interpret</a:t>
            </a:r>
            <a:r>
              <a:rPr lang="en-US" sz="1800" dirty="0"/>
              <a:t> but prone to overfitting without pruning.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Useful for understanding the most influential factors in crop recommendation.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5. </a:t>
            </a:r>
            <a:r>
              <a:rPr lang="en-US" sz="1800" b="1" dirty="0" err="1"/>
              <a:t>XGBoost</a:t>
            </a:r>
            <a:r>
              <a:rPr lang="en-US" sz="1800" b="1" dirty="0"/>
              <a:t> Classifier (Extreme Gradient Boosting)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highly optimized </a:t>
            </a:r>
            <a:r>
              <a:rPr lang="en-US" sz="1800" b="1" dirty="0"/>
              <a:t>gradient boosting</a:t>
            </a:r>
            <a:r>
              <a:rPr lang="en-US" sz="1800" dirty="0"/>
              <a:t>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Handles missing values, </a:t>
            </a:r>
            <a:r>
              <a:rPr lang="en-US" sz="1800" b="1" dirty="0"/>
              <a:t>performs feature selection</a:t>
            </a:r>
            <a:r>
              <a:rPr lang="en-US" sz="1800" dirty="0"/>
              <a:t>, and prevents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Best suited for large and complex datasets</a:t>
            </a:r>
            <a:r>
              <a:rPr lang="en-US" sz="1800" dirty="0"/>
              <a:t>, often outperforming other models.</a:t>
            </a:r>
          </a:p>
          <a:p>
            <a:endParaRPr lang="en-IN" dirty="0"/>
          </a:p>
        </p:txBody>
      </p:sp>
      <p:sp>
        <p:nvSpPr>
          <p:cNvPr id="4" name="AutoShape 4" descr="instance random forest">
            <a:extLst>
              <a:ext uri="{FF2B5EF4-FFF2-40B4-BE49-F238E27FC236}">
                <a16:creationId xmlns:a16="http://schemas.microsoft.com/office/drawing/2014/main" id="{9919E72B-A486-D0C4-15C8-A71023A04F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24481"/>
            <a:ext cx="3356919" cy="335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A94FE-A812-CCF5-28C8-A46EAA8F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437" y="1052933"/>
            <a:ext cx="3452161" cy="187256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C4B9C4B-8DFC-4142-95E4-DF65D631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867" y="3171602"/>
            <a:ext cx="2095500" cy="18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Accuracy of different Models 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C4219-634D-41ED-EF15-46EA9F55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23667"/>
            <a:ext cx="9144955" cy="46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4E654-FACD-F048-C07D-0F133EA3F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C268D-D37C-33F2-3850-92B3569C979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B8FAF-EB0A-1E3D-378F-5BD673212001}"/>
              </a:ext>
            </a:extLst>
          </p:cNvPr>
          <p:cNvSpPr txBox="1"/>
          <p:nvPr/>
        </p:nvSpPr>
        <p:spPr>
          <a:xfrm>
            <a:off x="255104" y="1622854"/>
            <a:ext cx="7762623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system provides accurate crop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Helps farmers make data-driven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Future Enhancements: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Expand dataset for higher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Mobile app for farmer accessibility.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We can make smart agricultural systems using real time monitoring systems and sensors for irrigation and optimal amount of fertilizer usage.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Integrate real-time weather APIs.</a:t>
            </a:r>
          </a:p>
          <a:p>
            <a:pPr marL="457200" lvl="1"/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21F45-098A-6AE2-E783-914B0433340C}"/>
              </a:ext>
            </a:extLst>
          </p:cNvPr>
          <p:cNvSpPr txBox="1"/>
          <p:nvPr/>
        </p:nvSpPr>
        <p:spPr>
          <a:xfrm>
            <a:off x="354226" y="6104238"/>
            <a:ext cx="113431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LINK OF The Project : https://github.com/piyush794/Crop-Fertilizer-Recommendation-System.git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09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69545-41A1-84A3-7CD7-30B2B75F3881}"/>
              </a:ext>
            </a:extLst>
          </p:cNvPr>
          <p:cNvSpPr txBox="1"/>
          <p:nvPr/>
        </p:nvSpPr>
        <p:spPr>
          <a:xfrm>
            <a:off x="271849" y="1864203"/>
            <a:ext cx="5980670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agricultural productivity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crop selection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data-driven recommendations to farmers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A347B-B99B-2ECE-BC41-09590036F384}"/>
              </a:ext>
            </a:extLst>
          </p:cNvPr>
          <p:cNvSpPr txBox="1"/>
          <p:nvPr/>
        </p:nvSpPr>
        <p:spPr>
          <a:xfrm>
            <a:off x="271850" y="6174442"/>
            <a:ext cx="1079980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 LINK : https://github.com/piyush794/Crop-Fertilizer-Recommendation-System.git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IN" sz="2000" b="1" dirty="0" err="1">
                <a:solidFill>
                  <a:schemeClr val="tx1"/>
                </a:solidFill>
              </a:rPr>
              <a:t>ools</a:t>
            </a:r>
            <a:r>
              <a:rPr lang="en-IN" sz="2000" b="1" dirty="0">
                <a:solidFill>
                  <a:schemeClr val="tx1"/>
                </a:solidFill>
              </a:rPr>
              <a:t> and Technology used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10DCE-CF62-E918-C1CF-79179C127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577117"/>
              </p:ext>
            </p:extLst>
          </p:nvPr>
        </p:nvGraphicFramePr>
        <p:xfrm>
          <a:off x="263611" y="1467774"/>
          <a:ext cx="11335265" cy="210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79157" y="1525401"/>
            <a:ext cx="3789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D2B1C1-6C92-EF20-3A8F-C01B2BABA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856287"/>
              </p:ext>
            </p:extLst>
          </p:nvPr>
        </p:nvGraphicFramePr>
        <p:xfrm>
          <a:off x="1408670" y="2034747"/>
          <a:ext cx="9308757" cy="210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88965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852DC-257E-A57B-BE57-750C181827EC}"/>
              </a:ext>
            </a:extLst>
          </p:cNvPr>
          <p:cNvSpPr txBox="1"/>
          <p:nvPr/>
        </p:nvSpPr>
        <p:spPr>
          <a:xfrm>
            <a:off x="180963" y="1355668"/>
            <a:ext cx="11640065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Unpredictable Climate Changes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Extreme weather events affect crop yields.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Farmers struggle with decision-making due to unpredictable conditions.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Soil Degradation &amp; Nutrient Imbalance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Excessive use of fertilizers reduces soil fertility.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Farmers lack access to proper soil health analysis.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Lack of Data-Driven Decision Making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Crop selection is based on experience rather than scientific methods.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Leads to inefficient farming practices and reduced productivity.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Overuse of Water &amp; Resources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High-water-demand crops strain groundwater levels.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Lack of optimized irrigation methods.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Market Demand &amp; Supply Mismatch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Farmers often grow crops that are already in surplus, reducing profits.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 system to align farming with market trends.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Limited Access to Agricultural Technology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Many farmers do not use modern techniques for improved yield.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Need for an easy-to-use technology-driven solution.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208517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Solutions Provided by Our System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Smart Crop Recommendation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Suggests the best crop based on soil nutrients, climate conditions, and historical data.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Machine Learning-Based Predictions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Uses trained models to analyze soil and weather parameters for accurate recommendations.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Efficient Resource Utilization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farmers select crops that require optimal water and fertilizer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Prevents excessive use of chemical fertilizers to maintain soil health.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Data-Driven Decision Making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Eliminates guesswork and improves agricultural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farmers make informed decisions with scientific analysis.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Higher Profitability &amp; Sustainability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Guides farmers to grow crops with better market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Reduces losses due to overproduction and supply-demand mismatch.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User-Friendly Implementation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be deployed as a web or mobile app for easy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rural farmers with an accessible and simple interface.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2C972-CBEF-3AE2-5F33-76EBFE9A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724F7-60CD-13E9-0EAB-C50B04C52E9D}"/>
              </a:ext>
            </a:extLst>
          </p:cNvPr>
          <p:cNvSpPr txBox="1"/>
          <p:nvPr/>
        </p:nvSpPr>
        <p:spPr>
          <a:xfrm>
            <a:off x="58723" y="897924"/>
            <a:ext cx="88381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Dataset and Feature Relationships</a:t>
            </a:r>
          </a:p>
          <a:p>
            <a:r>
              <a:rPr lang="en-IN" sz="1400" b="1" dirty="0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The dataset contains soil and environmental parameters along with the most suitable crop.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Key Features: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Soil Nutrients</a:t>
            </a:r>
            <a:r>
              <a:rPr lang="en-IN" sz="1400" dirty="0"/>
              <a:t>: Nitrogen (N), Phosphorus (P), Potassium (K)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Climate Conditions</a:t>
            </a:r>
            <a:r>
              <a:rPr lang="en-IN" sz="1400" dirty="0"/>
              <a:t>: Temperature (°C), Humidity (%), Rainfall (mm)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Soil pH Level</a:t>
            </a:r>
            <a:r>
              <a:rPr lang="en-IN" sz="1400" dirty="0"/>
              <a:t>: Affects nutrient availability and crop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Target Variable</a:t>
            </a:r>
            <a:r>
              <a:rPr lang="en-IN" sz="1400" dirty="0"/>
              <a:t>: Recommended crop based on given conditions</a:t>
            </a:r>
          </a:p>
          <a:p>
            <a:r>
              <a:rPr lang="en-IN" sz="1400" b="1" dirty="0"/>
              <a:t>Feature Relationships &amp; Insights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Soil Nutrients vs. Crop Type</a:t>
            </a:r>
            <a:endParaRPr lang="en-IN" sz="1400" dirty="0"/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Different crops require varying levels of NPK (Nitrogen, Phosphorus, Potassium).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Example: </a:t>
            </a:r>
            <a:r>
              <a:rPr lang="en-IN" sz="1400" b="1" dirty="0"/>
              <a:t>Legumes need less nitrogen</a:t>
            </a:r>
            <a:r>
              <a:rPr lang="en-IN" sz="1400" dirty="0"/>
              <a:t>, while </a:t>
            </a:r>
            <a:r>
              <a:rPr lang="en-IN" sz="1400" b="1" dirty="0"/>
              <a:t>cereals require high nitrogen</a:t>
            </a:r>
            <a:r>
              <a:rPr lang="en-IN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Temperature &amp; Humidity Impact</a:t>
            </a:r>
            <a:endParaRPr lang="en-IN" sz="1400" dirty="0"/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High temperatures </a:t>
            </a:r>
            <a:r>
              <a:rPr lang="en-IN" sz="1400" dirty="0" err="1"/>
              <a:t>favor</a:t>
            </a:r>
            <a:r>
              <a:rPr lang="en-IN" sz="1400" dirty="0"/>
              <a:t> tropical crops, while low temperatures suit temperate crops.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Humidity affects disease susceptibility and crop water needs.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Rainfall &amp; Soil pH Influence</a:t>
            </a:r>
            <a:endParaRPr lang="en-IN" sz="1400" dirty="0"/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Rainfall impacts soil moisture, crucial for </a:t>
            </a:r>
            <a:r>
              <a:rPr lang="en-IN" sz="1400" b="1" dirty="0"/>
              <a:t>water-sensitive crops</a:t>
            </a:r>
            <a:r>
              <a:rPr lang="en-IN" sz="1400" dirty="0"/>
              <a:t> like rice.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pH determines </a:t>
            </a:r>
            <a:r>
              <a:rPr lang="en-IN" sz="1400" b="1" dirty="0"/>
              <a:t>nutrient absorption</a:t>
            </a:r>
            <a:r>
              <a:rPr lang="en-IN" sz="1400" dirty="0"/>
              <a:t>; acidic soils </a:t>
            </a:r>
            <a:r>
              <a:rPr lang="en-IN" sz="1400" dirty="0" err="1"/>
              <a:t>favor</a:t>
            </a:r>
            <a:r>
              <a:rPr lang="en-IN" sz="1400" dirty="0"/>
              <a:t> crops like tea, while alkaline soils suit barley.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Correlation Analysis (Heatmap Insights)</a:t>
            </a:r>
            <a:endParaRPr lang="en-IN" sz="1400" dirty="0"/>
          </a:p>
          <a:p>
            <a:pPr marL="742950" lvl="1" indent="-285750">
              <a:buFont typeface="+mj-lt"/>
              <a:buAutoNum type="arabicPeriod"/>
            </a:pPr>
            <a:r>
              <a:rPr lang="en-IN" sz="1400" dirty="0"/>
              <a:t>Strong correlations between </a:t>
            </a:r>
            <a:r>
              <a:rPr lang="en-IN" sz="1400" b="1" dirty="0"/>
              <a:t>humidity &amp; rainfall</a:t>
            </a:r>
            <a:r>
              <a:rPr lang="en-IN" sz="1400" dirty="0"/>
              <a:t> (high moisture content).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400" b="1" dirty="0"/>
              <a:t>pH has a moderate impact</a:t>
            </a:r>
            <a:r>
              <a:rPr lang="en-IN" sz="1400" dirty="0"/>
              <a:t> on crop selection but varies by region.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751AD-5059-A9B6-91A9-F21E35A6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804" y="1164647"/>
            <a:ext cx="4220520" cy="39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C17FB-3BA0-5A19-D8D9-0EED39DD4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420881-5B04-9DAC-D33B-2418B8F0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01" y="3889643"/>
            <a:ext cx="3677163" cy="232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72728-B276-D725-29A4-FBAE42B0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764" y="4365869"/>
            <a:ext cx="2448267" cy="1562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0B91F-47F2-8E97-E4B7-5F5EF407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863" y="856735"/>
            <a:ext cx="5763386" cy="2741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F7B6E4-F524-ED0C-8385-2ADBA91E7D1E}"/>
              </a:ext>
            </a:extLst>
          </p:cNvPr>
          <p:cNvSpPr txBox="1"/>
          <p:nvPr/>
        </p:nvSpPr>
        <p:spPr>
          <a:xfrm>
            <a:off x="149087" y="1028337"/>
            <a:ext cx="5639317" cy="538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Interface (UI)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Built with Python </a:t>
            </a:r>
            <a:r>
              <a:rPr lang="en-IN" sz="1600" b="1" dirty="0" err="1"/>
              <a:t>Tkinter</a:t>
            </a:r>
            <a:r>
              <a:rPr lang="en-IN" sz="1600" dirty="0"/>
              <a:t> for a simple and user-friendly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Input Fields</a:t>
            </a:r>
            <a:r>
              <a:rPr lang="en-IN" sz="1600" dirty="0"/>
              <a:t>: Users enter soil and environmental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Nitrogen (N), Phosphorus (P), Potassium (K), Temperature (°C), Humidity (%), pH Level, Rainfall (mm).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Predict Button</a:t>
            </a:r>
            <a:r>
              <a:rPr lang="en-IN" sz="1600" dirty="0"/>
              <a:t>: Click to generate crop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Popup Message</a:t>
            </a:r>
            <a:r>
              <a:rPr lang="en-IN" sz="1600" dirty="0"/>
              <a:t>: Displays the most suitable crop for cultivation.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b="1" dirty="0"/>
              <a:t>Graphs &amp; Visualizations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Prediction Probability Chart (Bar Graph)</a:t>
            </a:r>
            <a:endParaRPr lang="en-IN" sz="1600" dirty="0"/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Displays the probability of different crops.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Helps understand model confidence in predictions.</a:t>
            </a:r>
          </a:p>
          <a:p>
            <a:pPr>
              <a:buFont typeface="+mj-lt"/>
              <a:buAutoNum type="arabicPeriod"/>
            </a:pPr>
            <a:r>
              <a:rPr lang="en-IN" sz="1600" b="1" dirty="0"/>
              <a:t>Soil &amp; Climate Feature Values (Bar Graph)</a:t>
            </a:r>
            <a:endParaRPr lang="en-IN" sz="1600" dirty="0"/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Shows user-input values for soil and climate parameters.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dirty="0"/>
              <a:t>Helps users compare input values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11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E5A6F-644E-8B30-B22F-BA526857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382A5-6BD5-71E8-A34D-4414236E3EDD}"/>
              </a:ext>
            </a:extLst>
          </p:cNvPr>
          <p:cNvSpPr txBox="1"/>
          <p:nvPr/>
        </p:nvSpPr>
        <p:spPr>
          <a:xfrm>
            <a:off x="149087" y="988151"/>
            <a:ext cx="79940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Machine Learning Models Used</a:t>
            </a:r>
          </a:p>
          <a:p>
            <a:r>
              <a:rPr lang="en-US" sz="2000" b="1" dirty="0"/>
              <a:t>1.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simple, interpretable model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Assumes a linear relationship between input features and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Works well for </a:t>
            </a:r>
            <a:r>
              <a:rPr lang="en-US" sz="2000" b="1" dirty="0"/>
              <a:t>binary classification</a:t>
            </a:r>
            <a:r>
              <a:rPr lang="en-US" sz="2000" dirty="0"/>
              <a:t> but may struggle with complex patterns.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2. Support Vector Machine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powerful classification model that finds the </a:t>
            </a:r>
            <a:r>
              <a:rPr lang="en-US" sz="2000" b="1" dirty="0"/>
              <a:t>optimal decision boundary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Works well for </a:t>
            </a:r>
            <a:r>
              <a:rPr lang="en-US" sz="2000" b="1" dirty="0"/>
              <a:t>high-dimensional data</a:t>
            </a:r>
            <a:r>
              <a:rPr lang="en-US" sz="2000" dirty="0"/>
              <a:t> and can handle non-linearity using kernels.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Effective for smaller datasets but </a:t>
            </a:r>
            <a:r>
              <a:rPr lang="en-US" sz="2000" b="1" dirty="0"/>
              <a:t>computationally expensive</a:t>
            </a:r>
            <a:r>
              <a:rPr lang="en-US" sz="2000" dirty="0"/>
              <a:t> for large-scale problems.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612017-79AC-5529-0F30-2A1DFCD7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05" y="732910"/>
            <a:ext cx="3810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34FA40-A344-308E-B8B4-87FD1A63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03" y="3900101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4999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98</TotalTime>
  <Words>977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PIYUSH NAUTIYAL</cp:lastModifiedBy>
  <cp:revision>4</cp:revision>
  <dcterms:created xsi:type="dcterms:W3CDTF">2024-12-31T09:40:01Z</dcterms:created>
  <dcterms:modified xsi:type="dcterms:W3CDTF">2025-02-09T18:24:48Z</dcterms:modified>
</cp:coreProperties>
</file>