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1411352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1411352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1411352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1411352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14113525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14113525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14113525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14113525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14113525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14113525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14113525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14113525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14113525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14113525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14113525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14113525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14113525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14113525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14113525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14113525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14113525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14113525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14113525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14113525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14113525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14113525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14113525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14113525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14113525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14113525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14113525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14113525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14113525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14113525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a2b8ffaa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a2b8ffaa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a2b8ffaa5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a2b8ffaa5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2b8ffaa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2b8ffaa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2b8ffaa5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a2b8ffaa5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1411352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1411352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87904" y="1506575"/>
            <a:ext cx="4184100" cy="20526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3500">
                <a:latin typeface="Calibri"/>
                <a:ea typeface="Calibri"/>
                <a:cs typeface="Calibri"/>
                <a:sym typeface="Calibri"/>
              </a:rPr>
              <a:t>Introduction to Support Vector Machines</a:t>
            </a:r>
            <a:endParaRPr b="1" sz="3500">
              <a:latin typeface="Calibri"/>
              <a:ea typeface="Calibri"/>
              <a:cs typeface="Calibri"/>
              <a:sym typeface="Calibri"/>
            </a:endParaRPr>
          </a:p>
        </p:txBody>
      </p:sp>
      <p:pic>
        <p:nvPicPr>
          <p:cNvPr id="55" name="Google Shape;55;p13"/>
          <p:cNvPicPr preferRelativeResize="0"/>
          <p:nvPr/>
        </p:nvPicPr>
        <p:blipFill>
          <a:blip r:embed="rId3">
            <a:alphaModFix/>
          </a:blip>
          <a:stretch>
            <a:fillRect/>
          </a:stretch>
        </p:blipFill>
        <p:spPr>
          <a:xfrm>
            <a:off x="4014075" y="838425"/>
            <a:ext cx="5129925" cy="332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Assumptions of SVM</a:t>
            </a:r>
            <a:endParaRPr b="1"/>
          </a:p>
        </p:txBody>
      </p:sp>
      <p:sp>
        <p:nvSpPr>
          <p:cNvPr id="117" name="Google Shape;117;p22"/>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t/>
            </a:r>
            <a:endParaRPr sz="1200">
              <a:solidFill>
                <a:schemeClr val="dk1"/>
              </a:solidFill>
              <a:highlight>
                <a:schemeClr val="lt1"/>
              </a:highlight>
            </a:endParaRPr>
          </a:p>
          <a:p>
            <a:pPr indent="0" lvl="0" marL="0" rtl="0" algn="just">
              <a:lnSpc>
                <a:spcPct val="150000"/>
              </a:lnSpc>
              <a:spcBef>
                <a:spcPts val="1200"/>
              </a:spcBef>
              <a:spcAft>
                <a:spcPts val="0"/>
              </a:spcAft>
              <a:buNone/>
            </a:pPr>
            <a:r>
              <a:t/>
            </a:r>
            <a:endParaRPr sz="1200">
              <a:solidFill>
                <a:schemeClr val="dk1"/>
              </a:solidFill>
              <a:highlight>
                <a:schemeClr val="lt1"/>
              </a:highlight>
            </a:endParaRPr>
          </a:p>
          <a:p>
            <a:pPr indent="-304800" lvl="0" marL="457200" rtl="0" algn="just">
              <a:lnSpc>
                <a:spcPct val="150000"/>
              </a:lnSpc>
              <a:spcBef>
                <a:spcPts val="1200"/>
              </a:spcBef>
              <a:spcAft>
                <a:spcPts val="0"/>
              </a:spcAft>
              <a:buClr>
                <a:schemeClr val="dk1"/>
              </a:buClr>
              <a:buSzPts val="1200"/>
              <a:buChar char="●"/>
            </a:pPr>
            <a:r>
              <a:rPr lang="en-GB" sz="1200">
                <a:solidFill>
                  <a:schemeClr val="dk1"/>
                </a:solidFill>
                <a:highlight>
                  <a:schemeClr val="lt1"/>
                </a:highlight>
              </a:rPr>
              <a:t>Linearly separable data: SVMs work best when the data is linearly separable, which means that a straight line can be used to separate the two classes of data.</a:t>
            </a:r>
            <a:endParaRPr sz="1200">
              <a:solidFill>
                <a:schemeClr val="dk1"/>
              </a:solidFill>
              <a:highlight>
                <a:schemeClr val="lt1"/>
              </a:highlight>
            </a:endParaRPr>
          </a:p>
          <a:p>
            <a:pPr indent="-304800" lvl="0" marL="457200" rtl="0" algn="just">
              <a:lnSpc>
                <a:spcPct val="150000"/>
              </a:lnSpc>
              <a:spcBef>
                <a:spcPts val="0"/>
              </a:spcBef>
              <a:spcAft>
                <a:spcPts val="0"/>
              </a:spcAft>
              <a:buClr>
                <a:schemeClr val="dk1"/>
              </a:buClr>
              <a:buSzPts val="1200"/>
              <a:buChar char="●"/>
            </a:pPr>
            <a:r>
              <a:rPr lang="en-GB" sz="1200">
                <a:solidFill>
                  <a:schemeClr val="dk1"/>
                </a:solidFill>
                <a:highlight>
                  <a:schemeClr val="lt1"/>
                </a:highlight>
              </a:rPr>
              <a:t>Binary classification: SVMs are designed for binary classification problems, meaning that they are intended to classify data into two distinct classes.</a:t>
            </a:r>
            <a:endParaRPr sz="1200">
              <a:solidFill>
                <a:schemeClr val="dk1"/>
              </a:solidFill>
              <a:highlight>
                <a:schemeClr val="lt1"/>
              </a:highlight>
            </a:endParaRPr>
          </a:p>
          <a:p>
            <a:pPr indent="-304800" lvl="0" marL="457200" rtl="0" algn="just">
              <a:lnSpc>
                <a:spcPct val="150000"/>
              </a:lnSpc>
              <a:spcBef>
                <a:spcPts val="0"/>
              </a:spcBef>
              <a:spcAft>
                <a:spcPts val="0"/>
              </a:spcAft>
              <a:buClr>
                <a:schemeClr val="dk1"/>
              </a:buClr>
              <a:buSzPts val="1200"/>
              <a:buChar char="●"/>
            </a:pPr>
            <a:r>
              <a:rPr lang="en-GB" sz="1200">
                <a:solidFill>
                  <a:schemeClr val="dk1"/>
                </a:solidFill>
                <a:highlight>
                  <a:schemeClr val="lt1"/>
                </a:highlight>
              </a:rPr>
              <a:t>Margins matter: SVMs maximize the margin between the decision boundary and the closest data points of each class. This means that SVMs are designed to find the boundary that maximally separates the two classes.</a:t>
            </a:r>
            <a:endParaRPr sz="1200">
              <a:solidFill>
                <a:schemeClr val="dk1"/>
              </a:solidFill>
              <a:highlight>
                <a:schemeClr val="lt1"/>
              </a:highlight>
            </a:endParaRPr>
          </a:p>
          <a:p>
            <a:pPr indent="0" lvl="0" marL="0" rtl="0" algn="just">
              <a:lnSpc>
                <a:spcPct val="150000"/>
              </a:lnSpc>
              <a:spcBef>
                <a:spcPts val="1200"/>
              </a:spcBef>
              <a:spcAft>
                <a:spcPts val="1200"/>
              </a:spcAft>
              <a:buNone/>
            </a:pPr>
            <a:r>
              <a:t/>
            </a:r>
            <a:endParaRPr sz="1200">
              <a:solidFill>
                <a:schemeClr val="dk1"/>
              </a:solidFill>
              <a:highlight>
                <a:schemeClr val="lt1"/>
              </a:highlight>
            </a:endParaRPr>
          </a:p>
        </p:txBody>
      </p:sp>
      <p:pic>
        <p:nvPicPr>
          <p:cNvPr id="118" name="Google Shape;118;p22"/>
          <p:cNvPicPr preferRelativeResize="0"/>
          <p:nvPr/>
        </p:nvPicPr>
        <p:blipFill>
          <a:blip r:embed="rId3">
            <a:alphaModFix/>
          </a:blip>
          <a:stretch>
            <a:fillRect/>
          </a:stretch>
        </p:blipFill>
        <p:spPr>
          <a:xfrm>
            <a:off x="4756650" y="1291588"/>
            <a:ext cx="4267200" cy="25603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Assumptions of SVM</a:t>
            </a:r>
            <a:endParaRPr b="1"/>
          </a:p>
        </p:txBody>
      </p:sp>
      <p:sp>
        <p:nvSpPr>
          <p:cNvPr id="124" name="Google Shape;124;p23"/>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304800" lvl="0" marL="457200" rtl="0" algn="just">
              <a:lnSpc>
                <a:spcPct val="150000"/>
              </a:lnSpc>
              <a:spcBef>
                <a:spcPts val="1500"/>
              </a:spcBef>
              <a:spcAft>
                <a:spcPts val="0"/>
              </a:spcAft>
              <a:buClr>
                <a:schemeClr val="dk1"/>
              </a:buClr>
              <a:buSzPts val="1200"/>
              <a:buFont typeface="Roboto"/>
              <a:buChar char="●"/>
            </a:pPr>
            <a:r>
              <a:rPr lang="en-GB" sz="1200">
                <a:solidFill>
                  <a:schemeClr val="dk1"/>
                </a:solidFill>
                <a:highlight>
                  <a:schemeClr val="lt1"/>
                </a:highlight>
                <a:latin typeface="Roboto"/>
                <a:ea typeface="Roboto"/>
                <a:cs typeface="Roboto"/>
                <a:sym typeface="Roboto"/>
              </a:rPr>
              <a:t>Feature selection: SVMs assume that the input data has been preprocessed to remove irrelevant features and select the most informative ones. This is because SVMs are sensitive to the number of features, and using too many irrelevant features can lead to overfitting.</a:t>
            </a:r>
            <a:endParaRPr sz="1200">
              <a:solidFill>
                <a:schemeClr val="dk1"/>
              </a:solidFill>
              <a:highlight>
                <a:schemeClr val="lt1"/>
              </a:highlight>
              <a:latin typeface="Roboto"/>
              <a:ea typeface="Roboto"/>
              <a:cs typeface="Roboto"/>
              <a:sym typeface="Roboto"/>
            </a:endParaRPr>
          </a:p>
        </p:txBody>
      </p:sp>
      <p:pic>
        <p:nvPicPr>
          <p:cNvPr id="125" name="Google Shape;125;p23"/>
          <p:cNvPicPr preferRelativeResize="0"/>
          <p:nvPr/>
        </p:nvPicPr>
        <p:blipFill>
          <a:blip r:embed="rId3">
            <a:alphaModFix/>
          </a:blip>
          <a:stretch>
            <a:fillRect/>
          </a:stretch>
        </p:blipFill>
        <p:spPr>
          <a:xfrm>
            <a:off x="4756650" y="1291588"/>
            <a:ext cx="4267200" cy="25603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Assumptions of SVM</a:t>
            </a:r>
            <a:endParaRPr b="1"/>
          </a:p>
        </p:txBody>
      </p:sp>
      <p:sp>
        <p:nvSpPr>
          <p:cNvPr id="131" name="Google Shape;131;p24"/>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304800" lvl="0" marL="457200" rtl="0" algn="just">
              <a:lnSpc>
                <a:spcPct val="150000"/>
              </a:lnSpc>
              <a:spcBef>
                <a:spcPts val="1500"/>
              </a:spcBef>
              <a:spcAft>
                <a:spcPts val="0"/>
              </a:spcAft>
              <a:buClr>
                <a:schemeClr val="dk1"/>
              </a:buClr>
              <a:buSzPts val="1200"/>
              <a:buFont typeface="Roboto"/>
              <a:buChar char="●"/>
            </a:pPr>
            <a:r>
              <a:rPr lang="en-GB" sz="1200">
                <a:solidFill>
                  <a:schemeClr val="dk1"/>
                </a:solidFill>
                <a:highlight>
                  <a:schemeClr val="lt1"/>
                </a:highlight>
                <a:latin typeface="Roboto"/>
                <a:ea typeface="Roboto"/>
                <a:cs typeface="Roboto"/>
                <a:sym typeface="Roboto"/>
              </a:rPr>
              <a:t>Regularization: SVMs use regularization to prevent overfitting by adding a penalty term to the objective function that encourages the model to select a simpler decision boundary. This is achieved through the choice of the regularization parameter, which determines the trade-off between fitting the training data and finding a simpler decision boundary.</a:t>
            </a:r>
            <a:endParaRPr sz="1200">
              <a:solidFill>
                <a:schemeClr val="dk1"/>
              </a:solidFill>
              <a:highlight>
                <a:schemeClr val="lt1"/>
              </a:highlight>
              <a:latin typeface="Roboto"/>
              <a:ea typeface="Roboto"/>
              <a:cs typeface="Roboto"/>
              <a:sym typeface="Roboto"/>
            </a:endParaRPr>
          </a:p>
          <a:p>
            <a:pPr indent="0" lvl="0" marL="0" rtl="0" algn="just">
              <a:lnSpc>
                <a:spcPct val="150000"/>
              </a:lnSpc>
              <a:spcBef>
                <a:spcPts val="1500"/>
              </a:spcBef>
              <a:spcAft>
                <a:spcPts val="1200"/>
              </a:spcAft>
              <a:buNone/>
            </a:pPr>
            <a:r>
              <a:t/>
            </a:r>
            <a:endParaRPr sz="1200">
              <a:solidFill>
                <a:schemeClr val="dk1"/>
              </a:solidFill>
              <a:highlight>
                <a:schemeClr val="lt1"/>
              </a:highlight>
              <a:latin typeface="Roboto"/>
              <a:ea typeface="Roboto"/>
              <a:cs typeface="Roboto"/>
              <a:sym typeface="Roboto"/>
            </a:endParaRPr>
          </a:p>
        </p:txBody>
      </p:sp>
      <p:pic>
        <p:nvPicPr>
          <p:cNvPr id="132" name="Google Shape;132;p24"/>
          <p:cNvPicPr preferRelativeResize="0"/>
          <p:nvPr/>
        </p:nvPicPr>
        <p:blipFill>
          <a:blip r:embed="rId3">
            <a:alphaModFix/>
          </a:blip>
          <a:stretch>
            <a:fillRect/>
          </a:stretch>
        </p:blipFill>
        <p:spPr>
          <a:xfrm>
            <a:off x="4756650" y="1291588"/>
            <a:ext cx="4267200" cy="2560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Assumptions of SVM</a:t>
            </a:r>
            <a:endParaRPr b="1"/>
          </a:p>
        </p:txBody>
      </p:sp>
      <p:sp>
        <p:nvSpPr>
          <p:cNvPr id="138" name="Google Shape;138;p25"/>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304800" lvl="0" marL="457200" rtl="0" algn="just">
              <a:lnSpc>
                <a:spcPct val="150000"/>
              </a:lnSpc>
              <a:spcBef>
                <a:spcPts val="1500"/>
              </a:spcBef>
              <a:spcAft>
                <a:spcPts val="0"/>
              </a:spcAft>
              <a:buClr>
                <a:schemeClr val="dk1"/>
              </a:buClr>
              <a:buSzPts val="1200"/>
              <a:buFont typeface="Roboto"/>
              <a:buChar char="●"/>
            </a:pPr>
            <a:r>
              <a:rPr lang="en-GB" sz="1200">
                <a:solidFill>
                  <a:schemeClr val="dk1"/>
                </a:solidFill>
                <a:highlight>
                  <a:schemeClr val="lt1"/>
                </a:highlight>
                <a:latin typeface="Roboto"/>
                <a:ea typeface="Roboto"/>
                <a:cs typeface="Roboto"/>
                <a:sym typeface="Roboto"/>
              </a:rPr>
              <a:t>Kernel functions: SVMs can handle nonlinear data by mapping the input data to a higher-dimensional space using a kernel function. This allows SVMs to find a nonlinear decision boundary in the transformed space, which corresponds to a linear decision boundary in the original space.</a:t>
            </a:r>
            <a:endParaRPr sz="1200">
              <a:solidFill>
                <a:schemeClr val="dk1"/>
              </a:solidFill>
              <a:highlight>
                <a:schemeClr val="lt1"/>
              </a:highlight>
              <a:latin typeface="Roboto"/>
              <a:ea typeface="Roboto"/>
              <a:cs typeface="Roboto"/>
              <a:sym typeface="Roboto"/>
            </a:endParaRPr>
          </a:p>
          <a:p>
            <a:pPr indent="0" lvl="0" marL="0" rtl="0" algn="just">
              <a:lnSpc>
                <a:spcPct val="150000"/>
              </a:lnSpc>
              <a:spcBef>
                <a:spcPts val="1500"/>
              </a:spcBef>
              <a:spcAft>
                <a:spcPts val="1200"/>
              </a:spcAft>
              <a:buNone/>
            </a:pPr>
            <a:r>
              <a:t/>
            </a:r>
            <a:endParaRPr sz="1200">
              <a:solidFill>
                <a:schemeClr val="dk1"/>
              </a:solidFill>
              <a:highlight>
                <a:schemeClr val="lt1"/>
              </a:highlight>
              <a:latin typeface="Roboto"/>
              <a:ea typeface="Roboto"/>
              <a:cs typeface="Roboto"/>
              <a:sym typeface="Roboto"/>
            </a:endParaRPr>
          </a:p>
        </p:txBody>
      </p:sp>
      <p:pic>
        <p:nvPicPr>
          <p:cNvPr id="139" name="Google Shape;139;p25"/>
          <p:cNvPicPr preferRelativeResize="0"/>
          <p:nvPr/>
        </p:nvPicPr>
        <p:blipFill>
          <a:blip r:embed="rId3">
            <a:alphaModFix/>
          </a:blip>
          <a:stretch>
            <a:fillRect/>
          </a:stretch>
        </p:blipFill>
        <p:spPr>
          <a:xfrm>
            <a:off x="4756650" y="1291588"/>
            <a:ext cx="4267200" cy="25603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Mathematical Formulation of SVM</a:t>
            </a:r>
            <a:endParaRPr b="1"/>
          </a:p>
        </p:txBody>
      </p:sp>
      <p:sp>
        <p:nvSpPr>
          <p:cNvPr id="145" name="Google Shape;145;p26"/>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Calibri"/>
              <a:buChar char="●"/>
            </a:pPr>
            <a:r>
              <a:rPr lang="en-GB" sz="1400">
                <a:solidFill>
                  <a:schemeClr val="dk1"/>
                </a:solidFill>
                <a:highlight>
                  <a:schemeClr val="lt1"/>
                </a:highlight>
                <a:latin typeface="Calibri"/>
                <a:ea typeface="Calibri"/>
                <a:cs typeface="Calibri"/>
                <a:sym typeface="Calibri"/>
              </a:rPr>
              <a:t>Support Vector Machines (SVMs) are a type of supervised learning algorithm used for classification and regression analysis. The mathematical representation of SVM can be described as follows:</a:t>
            </a:r>
            <a:endParaRPr sz="1400">
              <a:solidFill>
                <a:schemeClr val="dk1"/>
              </a:solidFill>
              <a:highlight>
                <a:schemeClr val="lt1"/>
              </a:highlight>
              <a:latin typeface="Calibri"/>
              <a:ea typeface="Calibri"/>
              <a:cs typeface="Calibri"/>
              <a:sym typeface="Calibri"/>
            </a:endParaRPr>
          </a:p>
          <a:p>
            <a:pPr indent="-317500" lvl="0" marL="457200" rtl="0" algn="just">
              <a:lnSpc>
                <a:spcPct val="150000"/>
              </a:lnSpc>
              <a:spcBef>
                <a:spcPts val="0"/>
              </a:spcBef>
              <a:spcAft>
                <a:spcPts val="0"/>
              </a:spcAft>
              <a:buClr>
                <a:schemeClr val="dk1"/>
              </a:buClr>
              <a:buSzPts val="1400"/>
              <a:buFont typeface="Calibri"/>
              <a:buChar char="●"/>
            </a:pPr>
            <a:r>
              <a:rPr lang="en-GB" sz="1400">
                <a:solidFill>
                  <a:schemeClr val="dk1"/>
                </a:solidFill>
                <a:highlight>
                  <a:schemeClr val="lt1"/>
                </a:highlight>
                <a:latin typeface="Calibri"/>
                <a:ea typeface="Calibri"/>
                <a:cs typeface="Calibri"/>
                <a:sym typeface="Calibri"/>
              </a:rPr>
              <a:t>Given a training dataset consisting of n data points {x1, x2, ..., xn} and their corresponding labels {y1, y2, ..., yn}, where yi ∈ {-1, 1} for binary classification problems, SVMs aim to find a hyperplane that separates the two classes with maximum margin.</a:t>
            </a:r>
            <a:endParaRPr sz="1400">
              <a:solidFill>
                <a:schemeClr val="dk1"/>
              </a:solidFill>
              <a:highlight>
                <a:schemeClr val="lt1"/>
              </a:highlight>
              <a:latin typeface="Calibri"/>
              <a:ea typeface="Calibri"/>
              <a:cs typeface="Calibri"/>
              <a:sym typeface="Calibri"/>
            </a:endParaRPr>
          </a:p>
        </p:txBody>
      </p:sp>
      <p:pic>
        <p:nvPicPr>
          <p:cNvPr id="146" name="Google Shape;146;p26"/>
          <p:cNvPicPr preferRelativeResize="0"/>
          <p:nvPr/>
        </p:nvPicPr>
        <p:blipFill>
          <a:blip r:embed="rId3">
            <a:alphaModFix/>
          </a:blip>
          <a:stretch>
            <a:fillRect/>
          </a:stretch>
        </p:blipFill>
        <p:spPr>
          <a:xfrm>
            <a:off x="4724400" y="1170125"/>
            <a:ext cx="4267200" cy="284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Mathematical Formulation of SVM</a:t>
            </a:r>
            <a:endParaRPr b="1"/>
          </a:p>
        </p:txBody>
      </p:sp>
      <p:sp>
        <p:nvSpPr>
          <p:cNvPr id="152" name="Google Shape;152;p27"/>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317500" lvl="0" marL="457200" rtl="0" algn="just">
              <a:lnSpc>
                <a:spcPct val="150000"/>
              </a:lnSpc>
              <a:spcBef>
                <a:spcPts val="1500"/>
              </a:spcBef>
              <a:spcAft>
                <a:spcPts val="0"/>
              </a:spcAft>
              <a:buClr>
                <a:schemeClr val="dk1"/>
              </a:buClr>
              <a:buSzPts val="1400"/>
              <a:buFont typeface="Calibri"/>
              <a:buChar char="●"/>
            </a:pPr>
            <a:r>
              <a:rPr lang="en-GB" sz="1400">
                <a:solidFill>
                  <a:schemeClr val="dk1"/>
                </a:solidFill>
                <a:highlight>
                  <a:schemeClr val="lt1"/>
                </a:highlight>
                <a:latin typeface="Roboto"/>
                <a:ea typeface="Roboto"/>
                <a:cs typeface="Roboto"/>
                <a:sym typeface="Roboto"/>
              </a:rPr>
              <a:t>The hyperplane can be represented as:</a:t>
            </a:r>
            <a:endParaRPr sz="1400">
              <a:solidFill>
                <a:schemeClr val="dk1"/>
              </a:solidFill>
              <a:highlight>
                <a:schemeClr val="lt1"/>
              </a:highlight>
              <a:latin typeface="Roboto"/>
              <a:ea typeface="Roboto"/>
              <a:cs typeface="Roboto"/>
              <a:sym typeface="Roboto"/>
            </a:endParaRPr>
          </a:p>
          <a:p>
            <a:pPr indent="-317500" lvl="0" marL="457200" rtl="0" algn="just">
              <a:lnSpc>
                <a:spcPct val="150000"/>
              </a:lnSpc>
              <a:spcBef>
                <a:spcPts val="0"/>
              </a:spcBef>
              <a:spcAft>
                <a:spcPts val="0"/>
              </a:spcAft>
              <a:buClr>
                <a:schemeClr val="dk1"/>
              </a:buClr>
              <a:buSzPts val="1400"/>
              <a:buFont typeface="Calibri"/>
              <a:buChar char="●"/>
            </a:pPr>
            <a:r>
              <a:rPr b="1" lang="en-GB" sz="1400">
                <a:solidFill>
                  <a:schemeClr val="dk1"/>
                </a:solidFill>
                <a:highlight>
                  <a:schemeClr val="lt1"/>
                </a:highlight>
                <a:latin typeface="Roboto"/>
                <a:ea typeface="Roboto"/>
                <a:cs typeface="Roboto"/>
                <a:sym typeface="Roboto"/>
              </a:rPr>
              <a:t>w·x + b = 0</a:t>
            </a:r>
            <a:endParaRPr b="1" sz="1400">
              <a:solidFill>
                <a:schemeClr val="dk1"/>
              </a:solidFill>
              <a:highlight>
                <a:schemeClr val="lt1"/>
              </a:highlight>
              <a:latin typeface="Roboto"/>
              <a:ea typeface="Roboto"/>
              <a:cs typeface="Roboto"/>
              <a:sym typeface="Roboto"/>
            </a:endParaRPr>
          </a:p>
          <a:p>
            <a:pPr indent="-317500" lvl="0" marL="457200" rtl="0" algn="just">
              <a:lnSpc>
                <a:spcPct val="150000"/>
              </a:lnSpc>
              <a:spcBef>
                <a:spcPts val="0"/>
              </a:spcBef>
              <a:spcAft>
                <a:spcPts val="0"/>
              </a:spcAft>
              <a:buClr>
                <a:schemeClr val="dk1"/>
              </a:buClr>
              <a:buSzPts val="1400"/>
              <a:buFont typeface="Calibri"/>
              <a:buChar char="●"/>
            </a:pPr>
            <a:r>
              <a:rPr lang="en-GB" sz="1400">
                <a:solidFill>
                  <a:schemeClr val="dk1"/>
                </a:solidFill>
                <a:highlight>
                  <a:schemeClr val="lt1"/>
                </a:highlight>
                <a:latin typeface="Roboto"/>
                <a:ea typeface="Roboto"/>
                <a:cs typeface="Roboto"/>
                <a:sym typeface="Roboto"/>
              </a:rPr>
              <a:t>where w is a weight vector, b is a bias term, and · denotes the dot product of vectors. The decision function of SVMs is defined as:</a:t>
            </a:r>
            <a:endParaRPr sz="1400">
              <a:solidFill>
                <a:schemeClr val="dk1"/>
              </a:solidFill>
              <a:highlight>
                <a:schemeClr val="lt1"/>
              </a:highlight>
              <a:latin typeface="Roboto"/>
              <a:ea typeface="Roboto"/>
              <a:cs typeface="Roboto"/>
              <a:sym typeface="Roboto"/>
            </a:endParaRPr>
          </a:p>
          <a:p>
            <a:pPr indent="-317500" lvl="0" marL="457200" rtl="0" algn="just">
              <a:lnSpc>
                <a:spcPct val="150000"/>
              </a:lnSpc>
              <a:spcBef>
                <a:spcPts val="0"/>
              </a:spcBef>
              <a:spcAft>
                <a:spcPts val="0"/>
              </a:spcAft>
              <a:buClr>
                <a:schemeClr val="dk1"/>
              </a:buClr>
              <a:buSzPts val="1400"/>
              <a:buFont typeface="Calibri"/>
              <a:buChar char="●"/>
            </a:pPr>
            <a:r>
              <a:rPr b="1" lang="en-GB" sz="1400">
                <a:solidFill>
                  <a:schemeClr val="dk1"/>
                </a:solidFill>
                <a:highlight>
                  <a:schemeClr val="lt1"/>
                </a:highlight>
                <a:latin typeface="Roboto"/>
                <a:ea typeface="Roboto"/>
                <a:cs typeface="Roboto"/>
                <a:sym typeface="Roboto"/>
              </a:rPr>
              <a:t>f(x) = sign(w·x + b)</a:t>
            </a:r>
            <a:endParaRPr b="1" sz="1400">
              <a:solidFill>
                <a:schemeClr val="dk1"/>
              </a:solidFill>
              <a:highlight>
                <a:schemeClr val="lt1"/>
              </a:highlight>
              <a:latin typeface="Roboto"/>
              <a:ea typeface="Roboto"/>
              <a:cs typeface="Roboto"/>
              <a:sym typeface="Roboto"/>
            </a:endParaRPr>
          </a:p>
          <a:p>
            <a:pPr indent="-317500" lvl="0" marL="457200" rtl="0" algn="just">
              <a:lnSpc>
                <a:spcPct val="150000"/>
              </a:lnSpc>
              <a:spcBef>
                <a:spcPts val="0"/>
              </a:spcBef>
              <a:spcAft>
                <a:spcPts val="0"/>
              </a:spcAft>
              <a:buClr>
                <a:schemeClr val="dk1"/>
              </a:buClr>
              <a:buSzPts val="1400"/>
              <a:buFont typeface="Calibri"/>
              <a:buChar char="●"/>
            </a:pPr>
            <a:r>
              <a:rPr lang="en-GB" sz="1400">
                <a:solidFill>
                  <a:schemeClr val="dk1"/>
                </a:solidFill>
                <a:highlight>
                  <a:schemeClr val="lt1"/>
                </a:highlight>
                <a:latin typeface="Roboto"/>
                <a:ea typeface="Roboto"/>
                <a:cs typeface="Roboto"/>
                <a:sym typeface="Roboto"/>
              </a:rPr>
              <a:t>where sign is the sign function that returns -1 or 1 depending on the sign of the argument. The decision function f(x) assigns each input data point x to one of the two classes based on the sign of </a:t>
            </a:r>
            <a:r>
              <a:rPr b="1" lang="en-GB" sz="1400">
                <a:solidFill>
                  <a:schemeClr val="dk1"/>
                </a:solidFill>
                <a:highlight>
                  <a:schemeClr val="lt1"/>
                </a:highlight>
                <a:latin typeface="Roboto"/>
                <a:ea typeface="Roboto"/>
                <a:cs typeface="Roboto"/>
                <a:sym typeface="Roboto"/>
              </a:rPr>
              <a:t>w·x + b.</a:t>
            </a:r>
            <a:endParaRPr b="1" sz="1400">
              <a:solidFill>
                <a:schemeClr val="dk1"/>
              </a:solidFill>
              <a:highlight>
                <a:schemeClr val="lt1"/>
              </a:highlight>
              <a:latin typeface="Calibri"/>
              <a:ea typeface="Calibri"/>
              <a:cs typeface="Calibri"/>
              <a:sym typeface="Calibri"/>
            </a:endParaRPr>
          </a:p>
        </p:txBody>
      </p:sp>
      <p:pic>
        <p:nvPicPr>
          <p:cNvPr id="153" name="Google Shape;153;p27"/>
          <p:cNvPicPr preferRelativeResize="0"/>
          <p:nvPr/>
        </p:nvPicPr>
        <p:blipFill>
          <a:blip r:embed="rId3">
            <a:alphaModFix/>
          </a:blip>
          <a:stretch>
            <a:fillRect/>
          </a:stretch>
        </p:blipFill>
        <p:spPr>
          <a:xfrm>
            <a:off x="4724400" y="1170125"/>
            <a:ext cx="4267200" cy="284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Mathematical Formulation of SVM</a:t>
            </a:r>
            <a:endParaRPr b="1"/>
          </a:p>
        </p:txBody>
      </p:sp>
      <p:sp>
        <p:nvSpPr>
          <p:cNvPr id="159" name="Google Shape;159;p28"/>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323850" lvl="0" marL="457200" rtl="0" algn="l">
              <a:spcBef>
                <a:spcPts val="1500"/>
              </a:spcBef>
              <a:spcAft>
                <a:spcPts val="0"/>
              </a:spcAft>
              <a:buClr>
                <a:schemeClr val="dk1"/>
              </a:buClr>
              <a:buSzPts val="1500"/>
              <a:buFont typeface="Calibri"/>
              <a:buChar char="●"/>
            </a:pPr>
            <a:r>
              <a:rPr lang="en-GB" sz="1500">
                <a:solidFill>
                  <a:schemeClr val="dk1"/>
                </a:solidFill>
                <a:highlight>
                  <a:schemeClr val="lt1"/>
                </a:highlight>
                <a:latin typeface="Calibri"/>
                <a:ea typeface="Calibri"/>
                <a:cs typeface="Calibri"/>
                <a:sym typeface="Calibri"/>
              </a:rPr>
              <a:t>The optimal hyperplane is found by solving the following optimization problem:</a:t>
            </a:r>
            <a:endParaRPr sz="1500">
              <a:solidFill>
                <a:schemeClr val="dk1"/>
              </a:solidFill>
              <a:highlight>
                <a:schemeClr val="lt1"/>
              </a:highlight>
              <a:latin typeface="Calibri"/>
              <a:ea typeface="Calibri"/>
              <a:cs typeface="Calibri"/>
              <a:sym typeface="Calibri"/>
            </a:endParaRPr>
          </a:p>
          <a:p>
            <a:pPr indent="-323850" lvl="0" marL="457200" rtl="0" algn="just">
              <a:lnSpc>
                <a:spcPct val="150000"/>
              </a:lnSpc>
              <a:spcBef>
                <a:spcPts val="0"/>
              </a:spcBef>
              <a:spcAft>
                <a:spcPts val="0"/>
              </a:spcAft>
              <a:buClr>
                <a:schemeClr val="dk1"/>
              </a:buClr>
              <a:buSzPts val="1500"/>
              <a:buFont typeface="Calibri"/>
              <a:buChar char="●"/>
            </a:pPr>
            <a:r>
              <a:rPr b="1" lang="en-GB" sz="1500">
                <a:solidFill>
                  <a:schemeClr val="dk1"/>
                </a:solidFill>
                <a:highlight>
                  <a:schemeClr val="lt1"/>
                </a:highlight>
                <a:latin typeface="Calibri"/>
                <a:ea typeface="Calibri"/>
                <a:cs typeface="Calibri"/>
                <a:sym typeface="Calibri"/>
              </a:rPr>
              <a:t>minimize ½ ||w||^2</a:t>
            </a:r>
            <a:endParaRPr b="1" sz="1500">
              <a:solidFill>
                <a:schemeClr val="dk1"/>
              </a:solidFill>
              <a:highlight>
                <a:schemeClr val="lt1"/>
              </a:highlight>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highlight>
                  <a:schemeClr val="lt1"/>
                </a:highlight>
                <a:latin typeface="Calibri"/>
                <a:ea typeface="Calibri"/>
                <a:cs typeface="Calibri"/>
                <a:sym typeface="Calibri"/>
              </a:rPr>
              <a:t>subject to yi(w·xi + b) ≥ 1 for i=1,2,...,n</a:t>
            </a:r>
            <a:endParaRPr sz="1500">
              <a:solidFill>
                <a:schemeClr val="dk1"/>
              </a:solidFill>
              <a:highlight>
                <a:schemeClr val="lt1"/>
              </a:highlight>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highlight>
                  <a:schemeClr val="lt1"/>
                </a:highlight>
                <a:latin typeface="Calibri"/>
                <a:ea typeface="Calibri"/>
                <a:cs typeface="Calibri"/>
                <a:sym typeface="Calibri"/>
              </a:rPr>
              <a:t>where ||w||^2 is the L2 norm of the weight vector, which measures the complexity of the decision boundary, and the second constraint ensures that all data points are correctly classified with a margin of at least 1.</a:t>
            </a:r>
            <a:endParaRPr sz="1500">
              <a:solidFill>
                <a:schemeClr val="dk1"/>
              </a:solidFill>
              <a:highlight>
                <a:schemeClr val="lt1"/>
              </a:highlight>
              <a:latin typeface="Calibri"/>
              <a:ea typeface="Calibri"/>
              <a:cs typeface="Calibri"/>
              <a:sym typeface="Calibri"/>
            </a:endParaRPr>
          </a:p>
        </p:txBody>
      </p:sp>
      <p:pic>
        <p:nvPicPr>
          <p:cNvPr id="160" name="Google Shape;160;p28"/>
          <p:cNvPicPr preferRelativeResize="0"/>
          <p:nvPr/>
        </p:nvPicPr>
        <p:blipFill>
          <a:blip r:embed="rId3">
            <a:alphaModFix/>
          </a:blip>
          <a:stretch>
            <a:fillRect/>
          </a:stretch>
        </p:blipFill>
        <p:spPr>
          <a:xfrm>
            <a:off x="4724400" y="1170125"/>
            <a:ext cx="4267200" cy="284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Types of SVM Classification (Soft VS Hard Margin)</a:t>
            </a:r>
            <a:endParaRPr b="1"/>
          </a:p>
        </p:txBody>
      </p:sp>
      <p:sp>
        <p:nvSpPr>
          <p:cNvPr id="166" name="Google Shape;166;p29"/>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0" lvl="0" marL="0" rtl="0" algn="just">
              <a:lnSpc>
                <a:spcPct val="150000"/>
              </a:lnSpc>
              <a:spcBef>
                <a:spcPts val="1500"/>
              </a:spcBef>
              <a:spcAft>
                <a:spcPts val="0"/>
              </a:spcAft>
              <a:buNone/>
            </a:pPr>
            <a:r>
              <a:rPr b="1" lang="en-GB" sz="1600">
                <a:solidFill>
                  <a:schemeClr val="dk1"/>
                </a:solidFill>
                <a:highlight>
                  <a:schemeClr val="lt1"/>
                </a:highlight>
                <a:latin typeface="Calibri"/>
                <a:ea typeface="Calibri"/>
                <a:cs typeface="Calibri"/>
                <a:sym typeface="Calibri"/>
              </a:rPr>
              <a:t>Hard Margin SVM:</a:t>
            </a:r>
            <a:endParaRPr b="1" sz="1600">
              <a:solidFill>
                <a:schemeClr val="dk1"/>
              </a:solidFill>
              <a:highlight>
                <a:schemeClr val="lt1"/>
              </a:highlight>
              <a:latin typeface="Calibri"/>
              <a:ea typeface="Calibri"/>
              <a:cs typeface="Calibri"/>
              <a:sym typeface="Calibri"/>
            </a:endParaRPr>
          </a:p>
          <a:p>
            <a:pPr indent="-307975" lvl="0" marL="457200" rtl="0" algn="just">
              <a:lnSpc>
                <a:spcPct val="150000"/>
              </a:lnSpc>
              <a:spcBef>
                <a:spcPts val="1500"/>
              </a:spcBef>
              <a:spcAft>
                <a:spcPts val="0"/>
              </a:spcAft>
              <a:buClr>
                <a:schemeClr val="dk1"/>
              </a:buClr>
              <a:buSzPts val="1250"/>
              <a:buFont typeface="Calibri"/>
              <a:buChar char="●"/>
            </a:pPr>
            <a:r>
              <a:rPr lang="en-GB" sz="1250">
                <a:solidFill>
                  <a:schemeClr val="dk1"/>
                </a:solidFill>
                <a:highlight>
                  <a:schemeClr val="lt1"/>
                </a:highlight>
                <a:latin typeface="Calibri"/>
                <a:ea typeface="Calibri"/>
                <a:cs typeface="Calibri"/>
                <a:sym typeface="Calibri"/>
              </a:rPr>
              <a:t>Hard Margin SVM is a type of SVM that requires the training data to be linearly separable with a large margin between the two classes.</a:t>
            </a:r>
            <a:endParaRPr sz="1250">
              <a:solidFill>
                <a:schemeClr val="dk1"/>
              </a:solidFill>
              <a:highlight>
                <a:schemeClr val="lt1"/>
              </a:highlight>
              <a:latin typeface="Calibri"/>
              <a:ea typeface="Calibri"/>
              <a:cs typeface="Calibri"/>
              <a:sym typeface="Calibri"/>
            </a:endParaRPr>
          </a:p>
          <a:p>
            <a:pPr indent="-307975" lvl="0" marL="457200" rtl="0" algn="just">
              <a:lnSpc>
                <a:spcPct val="150000"/>
              </a:lnSpc>
              <a:spcBef>
                <a:spcPts val="0"/>
              </a:spcBef>
              <a:spcAft>
                <a:spcPts val="0"/>
              </a:spcAft>
              <a:buClr>
                <a:schemeClr val="dk1"/>
              </a:buClr>
              <a:buSzPts val="1250"/>
              <a:buFont typeface="Calibri"/>
              <a:buChar char="●"/>
            </a:pPr>
            <a:r>
              <a:rPr lang="en-GB" sz="1250">
                <a:solidFill>
                  <a:schemeClr val="dk1"/>
                </a:solidFill>
                <a:highlight>
                  <a:schemeClr val="lt1"/>
                </a:highlight>
                <a:latin typeface="Calibri"/>
                <a:ea typeface="Calibri"/>
                <a:cs typeface="Calibri"/>
                <a:sym typeface="Calibri"/>
              </a:rPr>
              <a:t>The hard margin SVM aims to find a hyperplane that separates the two classes with maximum margin, such that all data points are correctly classified and lie outside the margin.</a:t>
            </a:r>
            <a:endParaRPr sz="1250">
              <a:solidFill>
                <a:schemeClr val="dk1"/>
              </a:solidFill>
              <a:highlight>
                <a:schemeClr val="lt1"/>
              </a:highlight>
              <a:latin typeface="Calibri"/>
              <a:ea typeface="Calibri"/>
              <a:cs typeface="Calibri"/>
              <a:sym typeface="Calibri"/>
            </a:endParaRPr>
          </a:p>
          <a:p>
            <a:pPr indent="-307975" lvl="0" marL="457200" rtl="0" algn="just">
              <a:lnSpc>
                <a:spcPct val="150000"/>
              </a:lnSpc>
              <a:spcBef>
                <a:spcPts val="0"/>
              </a:spcBef>
              <a:spcAft>
                <a:spcPts val="0"/>
              </a:spcAft>
              <a:buClr>
                <a:schemeClr val="dk1"/>
              </a:buClr>
              <a:buSzPts val="1250"/>
              <a:buFont typeface="Calibri"/>
              <a:buChar char="●"/>
            </a:pPr>
            <a:r>
              <a:rPr lang="en-GB" sz="1250">
                <a:solidFill>
                  <a:schemeClr val="dk1"/>
                </a:solidFill>
                <a:highlight>
                  <a:schemeClr val="lt1"/>
                </a:highlight>
                <a:latin typeface="Calibri"/>
                <a:ea typeface="Calibri"/>
                <a:cs typeface="Calibri"/>
                <a:sym typeface="Calibri"/>
              </a:rPr>
              <a:t>In hard margin SVM, any misclassification results in the failure of the algorithm, and there is no room for error. This approach is also known as strict SVM.</a:t>
            </a:r>
            <a:endParaRPr sz="1250">
              <a:solidFill>
                <a:schemeClr val="dk1"/>
              </a:solidFill>
              <a:highlight>
                <a:schemeClr val="lt1"/>
              </a:highlight>
              <a:latin typeface="Calibri"/>
              <a:ea typeface="Calibri"/>
              <a:cs typeface="Calibri"/>
              <a:sym typeface="Calibri"/>
            </a:endParaRPr>
          </a:p>
        </p:txBody>
      </p:sp>
      <p:pic>
        <p:nvPicPr>
          <p:cNvPr id="167" name="Google Shape;167;p29"/>
          <p:cNvPicPr preferRelativeResize="0"/>
          <p:nvPr/>
        </p:nvPicPr>
        <p:blipFill>
          <a:blip r:embed="rId3">
            <a:alphaModFix/>
          </a:blip>
          <a:stretch>
            <a:fillRect/>
          </a:stretch>
        </p:blipFill>
        <p:spPr>
          <a:xfrm>
            <a:off x="4724400" y="1754888"/>
            <a:ext cx="4267200" cy="22115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Types of SVM Classification (Soft VS Hard Margin)</a:t>
            </a:r>
            <a:endParaRPr b="1"/>
          </a:p>
        </p:txBody>
      </p:sp>
      <p:sp>
        <p:nvSpPr>
          <p:cNvPr id="173" name="Google Shape;173;p30"/>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0" lvl="0" marL="0" rtl="0" algn="just">
              <a:lnSpc>
                <a:spcPct val="150000"/>
              </a:lnSpc>
              <a:spcBef>
                <a:spcPts val="1500"/>
              </a:spcBef>
              <a:spcAft>
                <a:spcPts val="0"/>
              </a:spcAft>
              <a:buNone/>
            </a:pPr>
            <a:r>
              <a:rPr b="1" lang="en-GB" sz="1600">
                <a:solidFill>
                  <a:schemeClr val="dk1"/>
                </a:solidFill>
                <a:highlight>
                  <a:schemeClr val="lt1"/>
                </a:highlight>
                <a:latin typeface="Calibri"/>
                <a:ea typeface="Calibri"/>
                <a:cs typeface="Calibri"/>
                <a:sym typeface="Calibri"/>
              </a:rPr>
              <a:t>Soft</a:t>
            </a:r>
            <a:r>
              <a:rPr b="1" lang="en-GB" sz="1600">
                <a:solidFill>
                  <a:schemeClr val="dk1"/>
                </a:solidFill>
                <a:highlight>
                  <a:schemeClr val="lt1"/>
                </a:highlight>
                <a:latin typeface="Calibri"/>
                <a:ea typeface="Calibri"/>
                <a:cs typeface="Calibri"/>
                <a:sym typeface="Calibri"/>
              </a:rPr>
              <a:t> Margin SVM:</a:t>
            </a:r>
            <a:endParaRPr b="1" sz="1600">
              <a:solidFill>
                <a:schemeClr val="dk1"/>
              </a:solidFill>
              <a:highlight>
                <a:schemeClr val="lt1"/>
              </a:highlight>
              <a:latin typeface="Calibri"/>
              <a:ea typeface="Calibri"/>
              <a:cs typeface="Calibri"/>
              <a:sym typeface="Calibri"/>
            </a:endParaRPr>
          </a:p>
          <a:p>
            <a:pPr indent="-307975" lvl="0" marL="457200" rtl="0" algn="just">
              <a:lnSpc>
                <a:spcPct val="150000"/>
              </a:lnSpc>
              <a:spcBef>
                <a:spcPts val="1500"/>
              </a:spcBef>
              <a:spcAft>
                <a:spcPts val="0"/>
              </a:spcAft>
              <a:buClr>
                <a:schemeClr val="dk1"/>
              </a:buClr>
              <a:buSzPts val="1250"/>
              <a:buFont typeface="Calibri"/>
              <a:buChar char="●"/>
            </a:pPr>
            <a:r>
              <a:rPr lang="en-GB" sz="1200">
                <a:solidFill>
                  <a:schemeClr val="dk1"/>
                </a:solidFill>
                <a:highlight>
                  <a:schemeClr val="lt1"/>
                </a:highlight>
                <a:latin typeface="Roboto"/>
                <a:ea typeface="Roboto"/>
                <a:cs typeface="Roboto"/>
                <a:sym typeface="Roboto"/>
              </a:rPr>
              <a:t>Soft Margin SVM is a type of SVM that allows some misclassification errors to occur during training.</a:t>
            </a:r>
            <a:endParaRPr sz="1200">
              <a:solidFill>
                <a:schemeClr val="dk1"/>
              </a:solidFill>
              <a:highlight>
                <a:schemeClr val="lt1"/>
              </a:highlight>
              <a:latin typeface="Roboto"/>
              <a:ea typeface="Roboto"/>
              <a:cs typeface="Roboto"/>
              <a:sym typeface="Roboto"/>
            </a:endParaRPr>
          </a:p>
          <a:p>
            <a:pPr indent="-307975" lvl="0" marL="457200" rtl="0" algn="just">
              <a:lnSpc>
                <a:spcPct val="150000"/>
              </a:lnSpc>
              <a:spcBef>
                <a:spcPts val="0"/>
              </a:spcBef>
              <a:spcAft>
                <a:spcPts val="0"/>
              </a:spcAft>
              <a:buClr>
                <a:schemeClr val="dk1"/>
              </a:buClr>
              <a:buSzPts val="1250"/>
              <a:buFont typeface="Calibri"/>
              <a:buChar char="●"/>
            </a:pPr>
            <a:r>
              <a:rPr lang="en-GB" sz="1200">
                <a:solidFill>
                  <a:schemeClr val="dk1"/>
                </a:solidFill>
                <a:highlight>
                  <a:schemeClr val="lt1"/>
                </a:highlight>
                <a:latin typeface="Roboto"/>
                <a:ea typeface="Roboto"/>
                <a:cs typeface="Roboto"/>
                <a:sym typeface="Roboto"/>
              </a:rPr>
              <a:t>This is done by introducing a slack variable that allows some data points to be misclassified, but at the same time, penalizes the model for misclassification.</a:t>
            </a:r>
            <a:endParaRPr sz="1200">
              <a:solidFill>
                <a:schemeClr val="dk1"/>
              </a:solidFill>
              <a:highlight>
                <a:schemeClr val="lt1"/>
              </a:highlight>
              <a:latin typeface="Roboto"/>
              <a:ea typeface="Roboto"/>
              <a:cs typeface="Roboto"/>
              <a:sym typeface="Roboto"/>
            </a:endParaRPr>
          </a:p>
          <a:p>
            <a:pPr indent="-307975" lvl="0" marL="457200" rtl="0" algn="just">
              <a:lnSpc>
                <a:spcPct val="150000"/>
              </a:lnSpc>
              <a:spcBef>
                <a:spcPts val="0"/>
              </a:spcBef>
              <a:spcAft>
                <a:spcPts val="0"/>
              </a:spcAft>
              <a:buClr>
                <a:schemeClr val="dk1"/>
              </a:buClr>
              <a:buSzPts val="1250"/>
              <a:buFont typeface="Calibri"/>
              <a:buChar char="●"/>
            </a:pPr>
            <a:r>
              <a:rPr lang="en-GB" sz="1200">
                <a:solidFill>
                  <a:schemeClr val="dk1"/>
                </a:solidFill>
                <a:highlight>
                  <a:schemeClr val="lt1"/>
                </a:highlight>
                <a:latin typeface="Roboto"/>
                <a:ea typeface="Roboto"/>
                <a:cs typeface="Roboto"/>
                <a:sym typeface="Roboto"/>
              </a:rPr>
              <a:t>The objective of the soft margin SVM is to find a hyperplane that maximizes the margin between the two classes while minimizing the misclassification error.</a:t>
            </a:r>
            <a:endParaRPr sz="1250">
              <a:solidFill>
                <a:schemeClr val="dk1"/>
              </a:solidFill>
              <a:highlight>
                <a:schemeClr val="lt1"/>
              </a:highlight>
              <a:latin typeface="Calibri"/>
              <a:ea typeface="Calibri"/>
              <a:cs typeface="Calibri"/>
              <a:sym typeface="Calibri"/>
            </a:endParaRPr>
          </a:p>
        </p:txBody>
      </p:sp>
      <p:pic>
        <p:nvPicPr>
          <p:cNvPr id="174" name="Google Shape;174;p30"/>
          <p:cNvPicPr preferRelativeResize="0"/>
          <p:nvPr/>
        </p:nvPicPr>
        <p:blipFill>
          <a:blip r:embed="rId3">
            <a:alphaModFix/>
          </a:blip>
          <a:stretch>
            <a:fillRect/>
          </a:stretch>
        </p:blipFill>
        <p:spPr>
          <a:xfrm>
            <a:off x="4724400" y="1754888"/>
            <a:ext cx="4267200" cy="22115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Types of SVM Classification (Soft VS Hard Margin)</a:t>
            </a:r>
            <a:endParaRPr b="1"/>
          </a:p>
        </p:txBody>
      </p:sp>
      <p:sp>
        <p:nvSpPr>
          <p:cNvPr id="180" name="Google Shape;180;p31"/>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0" lvl="0" marL="0" rtl="0" algn="just">
              <a:lnSpc>
                <a:spcPct val="150000"/>
              </a:lnSpc>
              <a:spcBef>
                <a:spcPts val="1500"/>
              </a:spcBef>
              <a:spcAft>
                <a:spcPts val="0"/>
              </a:spcAft>
              <a:buNone/>
            </a:pPr>
            <a:r>
              <a:rPr b="1" lang="en-GB" sz="1600">
                <a:solidFill>
                  <a:schemeClr val="dk1"/>
                </a:solidFill>
                <a:highlight>
                  <a:schemeClr val="lt1"/>
                </a:highlight>
                <a:latin typeface="Calibri"/>
                <a:ea typeface="Calibri"/>
                <a:cs typeface="Calibri"/>
                <a:sym typeface="Calibri"/>
              </a:rPr>
              <a:t>Soft Margin SVM:</a:t>
            </a:r>
            <a:endParaRPr b="1" sz="1600">
              <a:solidFill>
                <a:schemeClr val="dk1"/>
              </a:solidFill>
              <a:highlight>
                <a:schemeClr val="lt1"/>
              </a:highlight>
              <a:latin typeface="Calibri"/>
              <a:ea typeface="Calibri"/>
              <a:cs typeface="Calibri"/>
              <a:sym typeface="Calibri"/>
            </a:endParaRPr>
          </a:p>
          <a:p>
            <a:pPr indent="-307975" lvl="0" marL="457200" rtl="0" algn="just">
              <a:lnSpc>
                <a:spcPct val="150000"/>
              </a:lnSpc>
              <a:spcBef>
                <a:spcPts val="1500"/>
              </a:spcBef>
              <a:spcAft>
                <a:spcPts val="0"/>
              </a:spcAft>
              <a:buClr>
                <a:schemeClr val="dk1"/>
              </a:buClr>
              <a:buSzPts val="1250"/>
              <a:buFont typeface="Calibri"/>
              <a:buChar char="●"/>
            </a:pPr>
            <a:r>
              <a:rPr lang="en-GB" sz="1200">
                <a:solidFill>
                  <a:schemeClr val="dk1"/>
                </a:solidFill>
                <a:highlight>
                  <a:schemeClr val="lt1"/>
                </a:highlight>
                <a:latin typeface="Roboto"/>
                <a:ea typeface="Roboto"/>
                <a:cs typeface="Roboto"/>
                <a:sym typeface="Roboto"/>
              </a:rPr>
              <a:t>The level of tolerance for misclassification is controlled by a regularization parameter called C.</a:t>
            </a:r>
            <a:endParaRPr sz="1200">
              <a:solidFill>
                <a:schemeClr val="dk1"/>
              </a:solidFill>
              <a:highlight>
                <a:schemeClr val="lt1"/>
              </a:highlight>
              <a:latin typeface="Roboto"/>
              <a:ea typeface="Roboto"/>
              <a:cs typeface="Roboto"/>
              <a:sym typeface="Roboto"/>
            </a:endParaRPr>
          </a:p>
          <a:p>
            <a:pPr indent="-307975" lvl="0" marL="457200" rtl="0" algn="just">
              <a:lnSpc>
                <a:spcPct val="150000"/>
              </a:lnSpc>
              <a:spcBef>
                <a:spcPts val="0"/>
              </a:spcBef>
              <a:spcAft>
                <a:spcPts val="0"/>
              </a:spcAft>
              <a:buClr>
                <a:schemeClr val="dk1"/>
              </a:buClr>
              <a:buSzPts val="1250"/>
              <a:buFont typeface="Calibri"/>
              <a:buChar char="●"/>
            </a:pPr>
            <a:r>
              <a:rPr b="1" i="1" lang="en-GB" sz="1200">
                <a:solidFill>
                  <a:schemeClr val="dk1"/>
                </a:solidFill>
                <a:highlight>
                  <a:schemeClr val="lt1"/>
                </a:highlight>
                <a:latin typeface="Roboto"/>
                <a:ea typeface="Roboto"/>
                <a:cs typeface="Roboto"/>
                <a:sym typeface="Roboto"/>
              </a:rPr>
              <a:t>The smaller the value of C, the more tolerant the model is to misclassification, and vice versa.</a:t>
            </a:r>
            <a:endParaRPr b="1" i="1" sz="1200">
              <a:solidFill>
                <a:schemeClr val="dk1"/>
              </a:solidFill>
              <a:highlight>
                <a:schemeClr val="lt1"/>
              </a:highlight>
              <a:latin typeface="Roboto"/>
              <a:ea typeface="Roboto"/>
              <a:cs typeface="Roboto"/>
              <a:sym typeface="Roboto"/>
            </a:endParaRPr>
          </a:p>
          <a:p>
            <a:pPr indent="-307975" lvl="0" marL="457200" rtl="0" algn="just">
              <a:lnSpc>
                <a:spcPct val="150000"/>
              </a:lnSpc>
              <a:spcBef>
                <a:spcPts val="0"/>
              </a:spcBef>
              <a:spcAft>
                <a:spcPts val="0"/>
              </a:spcAft>
              <a:buClr>
                <a:schemeClr val="dk1"/>
              </a:buClr>
              <a:buSzPts val="1250"/>
              <a:buFont typeface="Calibri"/>
              <a:buChar char="●"/>
            </a:pPr>
            <a:r>
              <a:rPr lang="en-GB" sz="1200">
                <a:solidFill>
                  <a:schemeClr val="dk1"/>
                </a:solidFill>
                <a:highlight>
                  <a:schemeClr val="lt1"/>
                </a:highlight>
                <a:latin typeface="Roboto"/>
                <a:ea typeface="Roboto"/>
                <a:cs typeface="Roboto"/>
                <a:sym typeface="Roboto"/>
              </a:rPr>
              <a:t>Soft Margin SVMs are generally more flexible and robust than Hard Margin SVMs, as they can handle noisy or overlapping data.</a:t>
            </a:r>
            <a:endParaRPr sz="1250">
              <a:solidFill>
                <a:schemeClr val="dk1"/>
              </a:solidFill>
              <a:highlight>
                <a:schemeClr val="lt1"/>
              </a:highlight>
              <a:latin typeface="Calibri"/>
              <a:ea typeface="Calibri"/>
              <a:cs typeface="Calibri"/>
              <a:sym typeface="Calibri"/>
            </a:endParaRPr>
          </a:p>
        </p:txBody>
      </p:sp>
      <p:pic>
        <p:nvPicPr>
          <p:cNvPr id="181" name="Google Shape;181;p31"/>
          <p:cNvPicPr preferRelativeResize="0"/>
          <p:nvPr/>
        </p:nvPicPr>
        <p:blipFill>
          <a:blip r:embed="rId3">
            <a:alphaModFix/>
          </a:blip>
          <a:stretch>
            <a:fillRect/>
          </a:stretch>
        </p:blipFill>
        <p:spPr>
          <a:xfrm>
            <a:off x="4724400" y="1754888"/>
            <a:ext cx="4267200" cy="22115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500"/>
              <a:t>What is SVM ?</a:t>
            </a:r>
            <a:endParaRPr b="1" sz="2500"/>
          </a:p>
        </p:txBody>
      </p:sp>
      <p:sp>
        <p:nvSpPr>
          <p:cNvPr id="61" name="Google Shape;61;p14"/>
          <p:cNvSpPr txBox="1"/>
          <p:nvPr>
            <p:ph idx="4294967295" type="body"/>
          </p:nvPr>
        </p:nvSpPr>
        <p:spPr>
          <a:xfrm>
            <a:off x="311700" y="1090850"/>
            <a:ext cx="5070600" cy="3493500"/>
          </a:xfrm>
          <a:prstGeom prst="rect">
            <a:avLst/>
          </a:prstGeom>
        </p:spPr>
        <p:txBody>
          <a:bodyPr anchorCtr="0" anchor="ctr" bIns="91425" lIns="91425" spcFirstLastPara="1" rIns="91425" wrap="square" tIns="91425">
            <a:normAutofit/>
          </a:bodyPr>
          <a:lstStyle/>
          <a:p>
            <a:pPr indent="-323850" lvl="0" marL="457200" rtl="0" algn="just">
              <a:lnSpc>
                <a:spcPct val="150000"/>
              </a:lnSpc>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Support Vector Machine is a supervised machine learning technique that can be used to solve issues such as classification and regression.</a:t>
            </a:r>
            <a:endParaRPr sz="1500">
              <a:solidFill>
                <a:schemeClr val="dk1"/>
              </a:solidFill>
              <a:latin typeface="Calibri"/>
              <a:ea typeface="Calibri"/>
              <a:cs typeface="Calibri"/>
              <a:sym typeface="Calibri"/>
            </a:endParaRPr>
          </a:p>
          <a:p>
            <a:pPr indent="-323850" lvl="0" marL="457200" rtl="0" algn="just">
              <a:lnSpc>
                <a:spcPct val="150000"/>
              </a:lnSpc>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It transforms data using a process known as associated learning, and then identifies an ideal boundary between the potential outputs depending on the transformation.</a:t>
            </a:r>
            <a:endParaRPr sz="1500">
              <a:solidFill>
                <a:srgbClr val="292929"/>
              </a:solidFill>
              <a:highlight>
                <a:srgbClr val="FFFFFF"/>
              </a:highlight>
              <a:latin typeface="Calibri"/>
              <a:ea typeface="Calibri"/>
              <a:cs typeface="Calibri"/>
              <a:sym typeface="Calibri"/>
            </a:endParaRPr>
          </a:p>
        </p:txBody>
      </p:sp>
      <p:pic>
        <p:nvPicPr>
          <p:cNvPr id="62" name="Google Shape;62;p14"/>
          <p:cNvPicPr preferRelativeResize="0"/>
          <p:nvPr/>
        </p:nvPicPr>
        <p:blipFill>
          <a:blip r:embed="rId3">
            <a:alphaModFix/>
          </a:blip>
          <a:stretch>
            <a:fillRect/>
          </a:stretch>
        </p:blipFill>
        <p:spPr>
          <a:xfrm>
            <a:off x="5382300" y="1476025"/>
            <a:ext cx="3761701" cy="238467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Applications of SVM</a:t>
            </a:r>
            <a:endParaRPr b="1"/>
          </a:p>
        </p:txBody>
      </p:sp>
      <p:sp>
        <p:nvSpPr>
          <p:cNvPr id="187" name="Google Shape;187;p32"/>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307975" lvl="0" marL="457200" rtl="0" algn="just">
              <a:lnSpc>
                <a:spcPct val="150000"/>
              </a:lnSpc>
              <a:spcBef>
                <a:spcPts val="0"/>
              </a:spcBef>
              <a:spcAft>
                <a:spcPts val="0"/>
              </a:spcAft>
              <a:buClr>
                <a:srgbClr val="000000"/>
              </a:buClr>
              <a:buSzPts val="1250"/>
              <a:buFont typeface="Calibri"/>
              <a:buChar char="●"/>
            </a:pPr>
            <a:r>
              <a:rPr lang="en-GB" sz="1250">
                <a:solidFill>
                  <a:srgbClr val="000000"/>
                </a:solidFill>
                <a:latin typeface="Calibri"/>
                <a:ea typeface="Calibri"/>
                <a:cs typeface="Calibri"/>
                <a:sym typeface="Calibri"/>
              </a:rPr>
              <a:t>Face detection is the process of classifying elements of a picture as a face or non-face and drawing a square boundary around the face using an SVM classifier.</a:t>
            </a:r>
            <a:endParaRPr sz="1250">
              <a:solidFill>
                <a:srgbClr val="000000"/>
              </a:solidFill>
              <a:latin typeface="Calibri"/>
              <a:ea typeface="Calibri"/>
              <a:cs typeface="Calibri"/>
              <a:sym typeface="Calibri"/>
            </a:endParaRPr>
          </a:p>
          <a:p>
            <a:pPr indent="-307975" lvl="0" marL="457200" rtl="0" algn="just">
              <a:lnSpc>
                <a:spcPct val="150000"/>
              </a:lnSpc>
              <a:spcBef>
                <a:spcPts val="0"/>
              </a:spcBef>
              <a:spcAft>
                <a:spcPts val="0"/>
              </a:spcAft>
              <a:buClr>
                <a:srgbClr val="000000"/>
              </a:buClr>
              <a:buSzPts val="1250"/>
              <a:buFont typeface="Calibri"/>
              <a:buChar char="●"/>
            </a:pPr>
            <a:r>
              <a:rPr lang="en-GB" sz="1250">
                <a:solidFill>
                  <a:srgbClr val="000000"/>
                </a:solidFill>
                <a:latin typeface="Calibri"/>
                <a:ea typeface="Calibri"/>
                <a:cs typeface="Calibri"/>
                <a:sym typeface="Calibri"/>
              </a:rPr>
              <a:t>Text detection occurs when an SVM classifier distinguishes between text and hypertexts, allowing the model to readily classify both classes.</a:t>
            </a:r>
            <a:endParaRPr sz="1250">
              <a:solidFill>
                <a:srgbClr val="000000"/>
              </a:solidFill>
              <a:latin typeface="Calibri"/>
              <a:ea typeface="Calibri"/>
              <a:cs typeface="Calibri"/>
              <a:sym typeface="Calibri"/>
            </a:endParaRPr>
          </a:p>
          <a:p>
            <a:pPr indent="-307975" lvl="0" marL="457200" rtl="0" algn="just">
              <a:lnSpc>
                <a:spcPct val="150000"/>
              </a:lnSpc>
              <a:spcBef>
                <a:spcPts val="0"/>
              </a:spcBef>
              <a:spcAft>
                <a:spcPts val="0"/>
              </a:spcAft>
              <a:buClr>
                <a:srgbClr val="000000"/>
              </a:buClr>
              <a:buSzPts val="1250"/>
              <a:buFont typeface="Calibri"/>
              <a:buChar char="●"/>
            </a:pPr>
            <a:r>
              <a:rPr lang="en-GB" sz="1250">
                <a:solidFill>
                  <a:srgbClr val="000000"/>
                </a:solidFill>
                <a:latin typeface="Calibri"/>
                <a:ea typeface="Calibri"/>
                <a:cs typeface="Calibri"/>
                <a:sym typeface="Calibri"/>
              </a:rPr>
              <a:t>Protein classification and cancer classification are two examples of bioinformatics. SVM is used to detect gene classification, patient classification based on genes, and other medical difficulties.</a:t>
            </a:r>
            <a:endParaRPr b="1" sz="1250">
              <a:solidFill>
                <a:srgbClr val="000000"/>
              </a:solidFill>
              <a:highlight>
                <a:schemeClr val="lt1"/>
              </a:highlight>
              <a:latin typeface="Calibri"/>
              <a:ea typeface="Calibri"/>
              <a:cs typeface="Calibri"/>
              <a:sym typeface="Calibri"/>
            </a:endParaRPr>
          </a:p>
        </p:txBody>
      </p:sp>
      <p:pic>
        <p:nvPicPr>
          <p:cNvPr id="188" name="Google Shape;188;p32"/>
          <p:cNvPicPr preferRelativeResize="0"/>
          <p:nvPr/>
        </p:nvPicPr>
        <p:blipFill>
          <a:blip r:embed="rId3">
            <a:alphaModFix/>
          </a:blip>
          <a:stretch>
            <a:fillRect/>
          </a:stretch>
        </p:blipFill>
        <p:spPr>
          <a:xfrm>
            <a:off x="5562725" y="1507550"/>
            <a:ext cx="3111876" cy="2333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Applications of SVM</a:t>
            </a:r>
            <a:endParaRPr b="1"/>
          </a:p>
        </p:txBody>
      </p:sp>
      <p:sp>
        <p:nvSpPr>
          <p:cNvPr id="194" name="Google Shape;194;p33"/>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307975" lvl="0" marL="457200" rtl="0" algn="just">
              <a:lnSpc>
                <a:spcPct val="150000"/>
              </a:lnSpc>
              <a:spcBef>
                <a:spcPts val="0"/>
              </a:spcBef>
              <a:spcAft>
                <a:spcPts val="0"/>
              </a:spcAft>
              <a:buClr>
                <a:schemeClr val="dk1"/>
              </a:buClr>
              <a:buSzPts val="1250"/>
              <a:buFont typeface="Calibri"/>
              <a:buChar char="●"/>
            </a:pPr>
            <a:r>
              <a:rPr lang="en-GB" sz="1250">
                <a:solidFill>
                  <a:schemeClr val="dk1"/>
                </a:solidFill>
                <a:latin typeface="Calibri"/>
                <a:ea typeface="Calibri"/>
                <a:cs typeface="Calibri"/>
                <a:sym typeface="Calibri"/>
              </a:rPr>
              <a:t>Protein fold and remote homology identification uses SVM methods to find protein distant homology.</a:t>
            </a:r>
            <a:endParaRPr sz="1250">
              <a:solidFill>
                <a:schemeClr val="dk1"/>
              </a:solidFill>
              <a:latin typeface="Calibri"/>
              <a:ea typeface="Calibri"/>
              <a:cs typeface="Calibri"/>
              <a:sym typeface="Calibri"/>
            </a:endParaRPr>
          </a:p>
          <a:p>
            <a:pPr indent="-307975" lvl="0" marL="457200" rtl="0" algn="just">
              <a:lnSpc>
                <a:spcPct val="150000"/>
              </a:lnSpc>
              <a:spcBef>
                <a:spcPts val="0"/>
              </a:spcBef>
              <a:spcAft>
                <a:spcPts val="0"/>
              </a:spcAft>
              <a:buClr>
                <a:schemeClr val="dk1"/>
              </a:buClr>
              <a:buSzPts val="1250"/>
              <a:buFont typeface="Calibri"/>
              <a:buChar char="●"/>
            </a:pPr>
            <a:r>
              <a:rPr lang="en-GB" sz="1250">
                <a:solidFill>
                  <a:schemeClr val="dk1"/>
                </a:solidFill>
                <a:latin typeface="Calibri"/>
                <a:ea typeface="Calibri"/>
                <a:cs typeface="Calibri"/>
                <a:sym typeface="Calibri"/>
              </a:rPr>
              <a:t>One of the most common uses of SVM is handwriting recognition.</a:t>
            </a:r>
            <a:endParaRPr sz="1250">
              <a:solidFill>
                <a:schemeClr val="dk1"/>
              </a:solidFill>
              <a:latin typeface="Calibri"/>
              <a:ea typeface="Calibri"/>
              <a:cs typeface="Calibri"/>
              <a:sym typeface="Calibri"/>
            </a:endParaRPr>
          </a:p>
          <a:p>
            <a:pPr indent="-307975" lvl="0" marL="457200" rtl="0" algn="just">
              <a:lnSpc>
                <a:spcPct val="150000"/>
              </a:lnSpc>
              <a:spcBef>
                <a:spcPts val="0"/>
              </a:spcBef>
              <a:spcAft>
                <a:spcPts val="0"/>
              </a:spcAft>
              <a:buClr>
                <a:schemeClr val="dk1"/>
              </a:buClr>
              <a:buSzPts val="1250"/>
              <a:buFont typeface="Calibri"/>
              <a:buChar char="●"/>
            </a:pPr>
            <a:r>
              <a:rPr lang="en-GB" sz="1250">
                <a:solidFill>
                  <a:schemeClr val="dk1"/>
                </a:solidFill>
                <a:latin typeface="Calibri"/>
                <a:ea typeface="Calibri"/>
                <a:cs typeface="Calibri"/>
                <a:sym typeface="Calibri"/>
              </a:rPr>
              <a:t>Use SVM-based generalised predictive control (GPC) to control chaotic dynamics using usable parameters.</a:t>
            </a:r>
            <a:endParaRPr sz="1250">
              <a:solidFill>
                <a:srgbClr val="000000"/>
              </a:solidFill>
              <a:latin typeface="Calibri"/>
              <a:ea typeface="Calibri"/>
              <a:cs typeface="Calibri"/>
              <a:sym typeface="Calibri"/>
            </a:endParaRPr>
          </a:p>
        </p:txBody>
      </p:sp>
      <p:pic>
        <p:nvPicPr>
          <p:cNvPr id="195" name="Google Shape;195;p33"/>
          <p:cNvPicPr preferRelativeResize="0"/>
          <p:nvPr/>
        </p:nvPicPr>
        <p:blipFill>
          <a:blip r:embed="rId3">
            <a:alphaModFix/>
          </a:blip>
          <a:stretch>
            <a:fillRect/>
          </a:stretch>
        </p:blipFill>
        <p:spPr>
          <a:xfrm>
            <a:off x="5562725" y="1507550"/>
            <a:ext cx="3111876" cy="2333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Pros and Cons of SVM</a:t>
            </a:r>
            <a:endParaRPr b="1"/>
          </a:p>
          <a:p>
            <a:pPr indent="0" lvl="0" marL="0" rtl="0" algn="l">
              <a:spcBef>
                <a:spcPts val="0"/>
              </a:spcBef>
              <a:spcAft>
                <a:spcPts val="0"/>
              </a:spcAft>
              <a:buNone/>
            </a:pPr>
            <a:r>
              <a:t/>
            </a:r>
            <a:endParaRPr b="1"/>
          </a:p>
        </p:txBody>
      </p:sp>
      <p:sp>
        <p:nvSpPr>
          <p:cNvPr id="201" name="Google Shape;201;p34"/>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b="1" lang="en-GB" sz="2000">
                <a:solidFill>
                  <a:schemeClr val="accent4"/>
                </a:solidFill>
                <a:latin typeface="Calibri"/>
                <a:ea typeface="Calibri"/>
                <a:cs typeface="Calibri"/>
                <a:sym typeface="Calibri"/>
              </a:rPr>
              <a:t>Pros:</a:t>
            </a:r>
            <a:endParaRPr sz="2000">
              <a:solidFill>
                <a:schemeClr val="accent4"/>
              </a:solidFill>
              <a:latin typeface="Calibri"/>
              <a:ea typeface="Calibri"/>
              <a:cs typeface="Calibri"/>
              <a:sym typeface="Calibri"/>
            </a:endParaRPr>
          </a:p>
          <a:p>
            <a:pPr indent="-317500" lvl="0" marL="457200" rtl="0" algn="just">
              <a:lnSpc>
                <a:spcPct val="150000"/>
              </a:lnSpc>
              <a:spcBef>
                <a:spcPts val="0"/>
              </a:spcBef>
              <a:spcAft>
                <a:spcPts val="0"/>
              </a:spcAft>
              <a:buClr>
                <a:schemeClr val="dk1"/>
              </a:buClr>
              <a:buSzPts val="1400"/>
              <a:buFont typeface="Calibri"/>
              <a:buChar char="●"/>
            </a:pPr>
            <a:r>
              <a:rPr lang="en-GB" sz="1400">
                <a:solidFill>
                  <a:schemeClr val="dk1"/>
                </a:solidFill>
              </a:rPr>
              <a:t>It is extremely effective on a higher level.</a:t>
            </a:r>
            <a:endParaRPr sz="1400">
              <a:solidFill>
                <a:schemeClr val="dk1"/>
              </a:solidFill>
            </a:endParaRPr>
          </a:p>
          <a:p>
            <a:pPr indent="-317500" lvl="0" marL="457200" rtl="0" algn="just">
              <a:lnSpc>
                <a:spcPct val="150000"/>
              </a:lnSpc>
              <a:spcBef>
                <a:spcPts val="0"/>
              </a:spcBef>
              <a:spcAft>
                <a:spcPts val="0"/>
              </a:spcAft>
              <a:buClr>
                <a:schemeClr val="dk1"/>
              </a:buClr>
              <a:buSzPts val="1400"/>
              <a:buFont typeface="Calibri"/>
              <a:buChar char="●"/>
            </a:pPr>
            <a:r>
              <a:rPr lang="en-GB" sz="1400">
                <a:solidFill>
                  <a:schemeClr val="dk1"/>
                </a:solidFill>
              </a:rPr>
              <a:t>When the number of features exceeds the number of training examples, it is effective.</a:t>
            </a:r>
            <a:endParaRPr sz="1400">
              <a:solidFill>
                <a:schemeClr val="dk1"/>
              </a:solidFill>
            </a:endParaRPr>
          </a:p>
          <a:p>
            <a:pPr indent="-317500" lvl="0" marL="457200" rtl="0" algn="just">
              <a:lnSpc>
                <a:spcPct val="150000"/>
              </a:lnSpc>
              <a:spcBef>
                <a:spcPts val="0"/>
              </a:spcBef>
              <a:spcAft>
                <a:spcPts val="0"/>
              </a:spcAft>
              <a:buClr>
                <a:schemeClr val="dk1"/>
              </a:buClr>
              <a:buSzPts val="1400"/>
              <a:buFont typeface="Calibri"/>
              <a:buChar char="●"/>
            </a:pPr>
            <a:r>
              <a:rPr lang="en-GB" sz="1400">
                <a:solidFill>
                  <a:schemeClr val="dk1"/>
                </a:solidFill>
              </a:rPr>
              <a:t>When classes are separable, the best algorithm is used.</a:t>
            </a:r>
            <a:endParaRPr sz="1400">
              <a:solidFill>
                <a:schemeClr val="dk1"/>
              </a:solidFill>
            </a:endParaRPr>
          </a:p>
          <a:p>
            <a:pPr indent="-317500" lvl="0" marL="457200" rtl="0" algn="just">
              <a:lnSpc>
                <a:spcPct val="150000"/>
              </a:lnSpc>
              <a:spcBef>
                <a:spcPts val="0"/>
              </a:spcBef>
              <a:spcAft>
                <a:spcPts val="0"/>
              </a:spcAft>
              <a:buClr>
                <a:schemeClr val="dk1"/>
              </a:buClr>
              <a:buSzPts val="1400"/>
              <a:buFont typeface="Calibri"/>
              <a:buChar char="●"/>
            </a:pPr>
            <a:r>
              <a:rPr lang="en-GB" sz="1400">
                <a:solidFill>
                  <a:schemeClr val="dk1"/>
                </a:solidFill>
              </a:rPr>
              <a:t>Because only the support vectors affect the hyperplane, outliers have less impact.</a:t>
            </a:r>
            <a:endParaRPr sz="1400">
              <a:solidFill>
                <a:schemeClr val="dk1"/>
              </a:solidFill>
              <a:latin typeface="Calibri"/>
              <a:ea typeface="Calibri"/>
              <a:cs typeface="Calibri"/>
              <a:sym typeface="Calibri"/>
            </a:endParaRPr>
          </a:p>
        </p:txBody>
      </p:sp>
      <p:pic>
        <p:nvPicPr>
          <p:cNvPr id="202" name="Google Shape;202;p34"/>
          <p:cNvPicPr preferRelativeResize="0"/>
          <p:nvPr/>
        </p:nvPicPr>
        <p:blipFill>
          <a:blip r:embed="rId3">
            <a:alphaModFix/>
          </a:blip>
          <a:stretch>
            <a:fillRect/>
          </a:stretch>
        </p:blipFill>
        <p:spPr>
          <a:xfrm>
            <a:off x="4756650" y="1660525"/>
            <a:ext cx="4267200" cy="2400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Pros and Cons of SVM</a:t>
            </a:r>
            <a:endParaRPr b="1"/>
          </a:p>
          <a:p>
            <a:pPr indent="0" lvl="0" marL="0" rtl="0" algn="l">
              <a:spcBef>
                <a:spcPts val="0"/>
              </a:spcBef>
              <a:spcAft>
                <a:spcPts val="0"/>
              </a:spcAft>
              <a:buNone/>
            </a:pPr>
            <a:r>
              <a:t/>
            </a:r>
            <a:endParaRPr b="1"/>
          </a:p>
        </p:txBody>
      </p:sp>
      <p:sp>
        <p:nvSpPr>
          <p:cNvPr id="208" name="Google Shape;208;p35"/>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b="1" lang="en-GB" sz="2000">
                <a:solidFill>
                  <a:schemeClr val="accent4"/>
                </a:solidFill>
                <a:latin typeface="Calibri"/>
                <a:ea typeface="Calibri"/>
                <a:cs typeface="Calibri"/>
                <a:sym typeface="Calibri"/>
              </a:rPr>
              <a:t>Cons:</a:t>
            </a:r>
            <a:endParaRPr sz="2000">
              <a:solidFill>
                <a:schemeClr val="accent4"/>
              </a:solidFill>
              <a:latin typeface="Calibri"/>
              <a:ea typeface="Calibri"/>
              <a:cs typeface="Calibri"/>
              <a:sym typeface="Calibri"/>
            </a:endParaRPr>
          </a:p>
          <a:p>
            <a:pPr indent="-307975" lvl="0" marL="457200" rtl="0" algn="just">
              <a:lnSpc>
                <a:spcPct val="150000"/>
              </a:lnSpc>
              <a:spcBef>
                <a:spcPts val="0"/>
              </a:spcBef>
              <a:spcAft>
                <a:spcPts val="0"/>
              </a:spcAft>
              <a:buClr>
                <a:schemeClr val="dk1"/>
              </a:buClr>
              <a:buSzPts val="1250"/>
              <a:buFont typeface="Calibri"/>
              <a:buChar char="●"/>
            </a:pPr>
            <a:r>
              <a:rPr lang="en-GB" sz="1250">
                <a:solidFill>
                  <a:schemeClr val="dk1"/>
                </a:solidFill>
                <a:latin typeface="Calibri"/>
                <a:ea typeface="Calibri"/>
                <a:cs typeface="Calibri"/>
                <a:sym typeface="Calibri"/>
              </a:rPr>
              <a:t>Processing a huge dataset involves a significant amount of time.</a:t>
            </a:r>
            <a:endParaRPr sz="1250">
              <a:solidFill>
                <a:schemeClr val="dk1"/>
              </a:solidFill>
              <a:latin typeface="Calibri"/>
              <a:ea typeface="Calibri"/>
              <a:cs typeface="Calibri"/>
              <a:sym typeface="Calibri"/>
            </a:endParaRPr>
          </a:p>
          <a:p>
            <a:pPr indent="-307975" lvl="0" marL="457200" rtl="0" algn="just">
              <a:lnSpc>
                <a:spcPct val="150000"/>
              </a:lnSpc>
              <a:spcBef>
                <a:spcPts val="0"/>
              </a:spcBef>
              <a:spcAft>
                <a:spcPts val="0"/>
              </a:spcAft>
              <a:buClr>
                <a:schemeClr val="dk1"/>
              </a:buClr>
              <a:buSzPts val="1250"/>
              <a:buFont typeface="Calibri"/>
              <a:buChar char="●"/>
            </a:pPr>
            <a:r>
              <a:rPr lang="en-GB" sz="1250">
                <a:solidFill>
                  <a:schemeClr val="dk1"/>
                </a:solidFill>
                <a:latin typeface="Calibri"/>
                <a:ea typeface="Calibri"/>
                <a:cs typeface="Calibri"/>
                <a:sym typeface="Calibri"/>
              </a:rPr>
              <a:t>Doesn't work well when there are multiple classes that overlap.</a:t>
            </a:r>
            <a:endParaRPr sz="1250">
              <a:solidFill>
                <a:schemeClr val="dk1"/>
              </a:solidFill>
              <a:latin typeface="Calibri"/>
              <a:ea typeface="Calibri"/>
              <a:cs typeface="Calibri"/>
              <a:sym typeface="Calibri"/>
            </a:endParaRPr>
          </a:p>
          <a:p>
            <a:pPr indent="-307975" lvl="0" marL="457200" rtl="0" algn="just">
              <a:lnSpc>
                <a:spcPct val="150000"/>
              </a:lnSpc>
              <a:spcBef>
                <a:spcPts val="0"/>
              </a:spcBef>
              <a:spcAft>
                <a:spcPts val="0"/>
              </a:spcAft>
              <a:buClr>
                <a:schemeClr val="dk1"/>
              </a:buClr>
              <a:buSzPts val="1250"/>
              <a:buFont typeface="Calibri"/>
              <a:buChar char="●"/>
            </a:pPr>
            <a:r>
              <a:rPr lang="en-GB" sz="1250">
                <a:solidFill>
                  <a:schemeClr val="dk1"/>
                </a:solidFill>
                <a:latin typeface="Calibri"/>
                <a:ea typeface="Calibri"/>
                <a:cs typeface="Calibri"/>
                <a:sym typeface="Calibri"/>
              </a:rPr>
              <a:t>Choose appropriate SVM hyperparameters that allow for adequate generalisation performance.</a:t>
            </a:r>
            <a:endParaRPr sz="1250">
              <a:solidFill>
                <a:schemeClr val="dk1"/>
              </a:solidFill>
              <a:latin typeface="Calibri"/>
              <a:ea typeface="Calibri"/>
              <a:cs typeface="Calibri"/>
              <a:sym typeface="Calibri"/>
            </a:endParaRPr>
          </a:p>
          <a:p>
            <a:pPr indent="-307975" lvl="0" marL="457200" rtl="0" algn="just">
              <a:lnSpc>
                <a:spcPct val="150000"/>
              </a:lnSpc>
              <a:spcBef>
                <a:spcPts val="0"/>
              </a:spcBef>
              <a:spcAft>
                <a:spcPts val="0"/>
              </a:spcAft>
              <a:buClr>
                <a:schemeClr val="dk1"/>
              </a:buClr>
              <a:buSzPts val="1250"/>
              <a:buFont typeface="Calibri"/>
              <a:buChar char="●"/>
            </a:pPr>
            <a:r>
              <a:rPr lang="en-GB" sz="1250">
                <a:solidFill>
                  <a:schemeClr val="dk1"/>
                </a:solidFill>
                <a:latin typeface="Calibri"/>
                <a:ea typeface="Calibri"/>
                <a:cs typeface="Calibri"/>
                <a:sym typeface="Calibri"/>
              </a:rPr>
              <a:t>Choosing the right kernel function can be difficult.</a:t>
            </a:r>
            <a:endParaRPr sz="1250">
              <a:solidFill>
                <a:schemeClr val="dk1"/>
              </a:solidFill>
              <a:latin typeface="Calibri"/>
              <a:ea typeface="Calibri"/>
              <a:cs typeface="Calibri"/>
              <a:sym typeface="Calibri"/>
            </a:endParaRPr>
          </a:p>
        </p:txBody>
      </p:sp>
      <p:pic>
        <p:nvPicPr>
          <p:cNvPr id="209" name="Google Shape;209;p35"/>
          <p:cNvPicPr preferRelativeResize="0"/>
          <p:nvPr/>
        </p:nvPicPr>
        <p:blipFill>
          <a:blip r:embed="rId3">
            <a:alphaModFix/>
          </a:blip>
          <a:stretch>
            <a:fillRect/>
          </a:stretch>
        </p:blipFill>
        <p:spPr>
          <a:xfrm>
            <a:off x="4756650" y="1660525"/>
            <a:ext cx="4267200" cy="240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500"/>
              <a:t>Working </a:t>
            </a:r>
            <a:r>
              <a:rPr b="1" lang="en-GB" sz="2500"/>
              <a:t>with an Example</a:t>
            </a:r>
            <a:endParaRPr b="1" sz="2500"/>
          </a:p>
        </p:txBody>
      </p:sp>
      <p:sp>
        <p:nvSpPr>
          <p:cNvPr id="68" name="Google Shape;68;p15"/>
          <p:cNvSpPr txBox="1"/>
          <p:nvPr>
            <p:ph idx="4294967295" type="body"/>
          </p:nvPr>
        </p:nvSpPr>
        <p:spPr>
          <a:xfrm>
            <a:off x="311700" y="1090850"/>
            <a:ext cx="5070600" cy="3493500"/>
          </a:xfrm>
          <a:prstGeom prst="rect">
            <a:avLst/>
          </a:prstGeom>
        </p:spPr>
        <p:txBody>
          <a:bodyPr anchorCtr="0" anchor="ctr" bIns="91425" lIns="91425" spcFirstLastPara="1" rIns="91425" wrap="square" tIns="91425">
            <a:normAutofit/>
          </a:bodyPr>
          <a:lstStyle/>
          <a:p>
            <a:pPr indent="-317500" lvl="0" marL="457200" rtl="0" algn="just">
              <a:lnSpc>
                <a:spcPct val="150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 have a stalker that sends you emails, and you want to create a function (hyperplane) that will clearly distinguish between the two instances, such that any emails from the stalker will be categorized as spam.</a:t>
            </a:r>
            <a:endParaRPr sz="1400">
              <a:solidFill>
                <a:schemeClr val="dk1"/>
              </a:solidFill>
              <a:latin typeface="Calibri"/>
              <a:ea typeface="Calibri"/>
              <a:cs typeface="Calibri"/>
              <a:sym typeface="Calibri"/>
            </a:endParaRPr>
          </a:p>
          <a:p>
            <a:pPr indent="-317500" lvl="0" marL="457200" rtl="0" algn="just">
              <a:lnSpc>
                <a:spcPct val="150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Which of the two scenarios in which the hyperplane is drawn do you think you would choose and why?</a:t>
            </a:r>
            <a:endParaRPr sz="1400">
              <a:solidFill>
                <a:schemeClr val="dk1"/>
              </a:solidFill>
              <a:latin typeface="Calibri"/>
              <a:ea typeface="Calibri"/>
              <a:cs typeface="Calibri"/>
              <a:sym typeface="Calibri"/>
            </a:endParaRPr>
          </a:p>
          <a:p>
            <a:pPr indent="-317500" lvl="0" marL="457200" rtl="0" algn="l">
              <a:lnSpc>
                <a:spcPct val="135714"/>
              </a:lnSpc>
              <a:spcBef>
                <a:spcPts val="0"/>
              </a:spcBef>
              <a:spcAft>
                <a:spcPts val="0"/>
              </a:spcAft>
              <a:buClr>
                <a:schemeClr val="dk1"/>
              </a:buClr>
              <a:buSzPts val="1400"/>
              <a:buFont typeface="Calibri"/>
              <a:buChar char="●"/>
            </a:pPr>
            <a:r>
              <a:rPr lang="en-GB" sz="1400">
                <a:solidFill>
                  <a:schemeClr val="dk1"/>
                </a:solidFill>
              </a:rPr>
              <a:t>Take a moment to analyze the situation.</a:t>
            </a:r>
            <a:endParaRPr sz="1400">
              <a:solidFill>
                <a:schemeClr val="dk1"/>
              </a:solidFill>
              <a:latin typeface="Calibri"/>
              <a:ea typeface="Calibri"/>
              <a:cs typeface="Calibri"/>
              <a:sym typeface="Calibri"/>
            </a:endParaRPr>
          </a:p>
        </p:txBody>
      </p:sp>
      <p:pic>
        <p:nvPicPr>
          <p:cNvPr id="69" name="Google Shape;69;p15"/>
          <p:cNvPicPr preferRelativeResize="0"/>
          <p:nvPr/>
        </p:nvPicPr>
        <p:blipFill>
          <a:blip r:embed="rId3">
            <a:alphaModFix/>
          </a:blip>
          <a:stretch>
            <a:fillRect/>
          </a:stretch>
        </p:blipFill>
        <p:spPr>
          <a:xfrm>
            <a:off x="5546475" y="2060588"/>
            <a:ext cx="3377349" cy="1554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500"/>
              <a:t>Working with an Example</a:t>
            </a:r>
            <a:endParaRPr b="1" sz="2500"/>
          </a:p>
        </p:txBody>
      </p:sp>
      <p:sp>
        <p:nvSpPr>
          <p:cNvPr id="75" name="Google Shape;75;p16"/>
          <p:cNvSpPr txBox="1"/>
          <p:nvPr>
            <p:ph idx="4294967295" type="body"/>
          </p:nvPr>
        </p:nvSpPr>
        <p:spPr>
          <a:xfrm>
            <a:off x="311700" y="1090850"/>
            <a:ext cx="5070600" cy="3493500"/>
          </a:xfrm>
          <a:prstGeom prst="rect">
            <a:avLst/>
          </a:prstGeom>
        </p:spPr>
        <p:txBody>
          <a:bodyPr anchorCtr="0" anchor="ctr" bIns="91425" lIns="91425" spcFirstLastPara="1" rIns="91425" wrap="square" tIns="91425">
            <a:normAutofit/>
          </a:bodyPr>
          <a:lstStyle/>
          <a:p>
            <a:pPr indent="-317500" lvl="0" marL="457200" rtl="0" algn="just">
              <a:lnSpc>
                <a:spcPct val="150000"/>
              </a:lnSpc>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I'm sure you would have chosen the fig (a).</a:t>
            </a:r>
            <a:endParaRPr b="1" sz="1400">
              <a:solidFill>
                <a:srgbClr val="000000"/>
              </a:solidFill>
              <a:latin typeface="Calibri"/>
              <a:ea typeface="Calibri"/>
              <a:cs typeface="Calibri"/>
              <a:sym typeface="Calibri"/>
            </a:endParaRPr>
          </a:p>
          <a:p>
            <a:pPr indent="-317500" lvl="0" marL="457200" rtl="0" algn="just">
              <a:lnSpc>
                <a:spcPct val="150000"/>
              </a:lnSpc>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Did you consider why you choose the fig(a)?</a:t>
            </a:r>
            <a:endParaRPr b="1" sz="1400">
              <a:solidFill>
                <a:srgbClr val="000000"/>
              </a:solidFill>
              <a:latin typeface="Calibri"/>
              <a:ea typeface="Calibri"/>
              <a:cs typeface="Calibri"/>
              <a:sym typeface="Calibri"/>
            </a:endParaRPr>
          </a:p>
          <a:p>
            <a:pPr indent="-317500" lvl="0" marL="457200" rtl="0" algn="just">
              <a:lnSpc>
                <a:spcPct val="150000"/>
              </a:lnSpc>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Because the emails in fig(a) are clearly categorised, you have more confidence in them than the ones in fig(b) (b).</a:t>
            </a:r>
            <a:endParaRPr b="1" sz="1400">
              <a:solidFill>
                <a:srgbClr val="000000"/>
              </a:solidFill>
              <a:latin typeface="Calibri"/>
              <a:ea typeface="Calibri"/>
              <a:cs typeface="Calibri"/>
              <a:sym typeface="Calibri"/>
            </a:endParaRPr>
          </a:p>
          <a:p>
            <a:pPr indent="-317500" lvl="0" marL="457200" rtl="0" algn="just">
              <a:lnSpc>
                <a:spcPct val="150000"/>
              </a:lnSpc>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SVM is based on the concept of creating an ideal hyperplane that will clearly classify the various classes (in this case they are binary classes).</a:t>
            </a:r>
            <a:endParaRPr sz="1400">
              <a:solidFill>
                <a:srgbClr val="000000"/>
              </a:solidFill>
              <a:latin typeface="Calibri"/>
              <a:ea typeface="Calibri"/>
              <a:cs typeface="Calibri"/>
              <a:sym typeface="Calibri"/>
            </a:endParaRPr>
          </a:p>
        </p:txBody>
      </p:sp>
      <p:pic>
        <p:nvPicPr>
          <p:cNvPr id="76" name="Google Shape;76;p16"/>
          <p:cNvPicPr preferRelativeResize="0"/>
          <p:nvPr/>
        </p:nvPicPr>
        <p:blipFill>
          <a:blip r:embed="rId3">
            <a:alphaModFix/>
          </a:blip>
          <a:stretch>
            <a:fillRect/>
          </a:stretch>
        </p:blipFill>
        <p:spPr>
          <a:xfrm>
            <a:off x="5546475" y="2060588"/>
            <a:ext cx="3377349" cy="155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500"/>
              <a:t>Intuition of SVM</a:t>
            </a:r>
            <a:endParaRPr b="1" sz="2500"/>
          </a:p>
        </p:txBody>
      </p:sp>
      <p:sp>
        <p:nvSpPr>
          <p:cNvPr id="82" name="Google Shape;82;p17"/>
          <p:cNvSpPr txBox="1"/>
          <p:nvPr>
            <p:ph idx="1" type="body"/>
          </p:nvPr>
        </p:nvSpPr>
        <p:spPr>
          <a:xfrm>
            <a:off x="311700" y="1090850"/>
            <a:ext cx="5070600" cy="3493500"/>
          </a:xfrm>
          <a:prstGeom prst="rect">
            <a:avLst/>
          </a:prstGeom>
        </p:spPr>
        <p:txBody>
          <a:bodyPr anchorCtr="0" anchor="ctr" bIns="91425" lIns="91425" spcFirstLastPara="1" rIns="91425" wrap="square" tIns="91425">
            <a:normAutofit/>
          </a:bodyPr>
          <a:lstStyle/>
          <a:p>
            <a:pPr indent="-330200" lvl="0" marL="457200" rtl="0" algn="just">
              <a:lnSpc>
                <a:spcPct val="150000"/>
              </a:lnSpc>
              <a:spcBef>
                <a:spcPts val="0"/>
              </a:spcBef>
              <a:spcAft>
                <a:spcPts val="0"/>
              </a:spcAft>
              <a:buClr>
                <a:srgbClr val="292929"/>
              </a:buClr>
              <a:buSzPts val="1600"/>
              <a:buFont typeface="Georgia"/>
              <a:buChar char="●"/>
            </a:pPr>
            <a:r>
              <a:rPr lang="en-GB" sz="1600">
                <a:solidFill>
                  <a:srgbClr val="292929"/>
                </a:solidFill>
                <a:highlight>
                  <a:srgbClr val="FFFFFF"/>
                </a:highlight>
                <a:latin typeface="Calibri"/>
                <a:ea typeface="Calibri"/>
                <a:cs typeface="Calibri"/>
                <a:sym typeface="Calibri"/>
              </a:rPr>
              <a:t>Suppose you have a dataset as shown below and you need to classify the </a:t>
            </a:r>
            <a:r>
              <a:rPr b="1" lang="en-GB" sz="1600">
                <a:solidFill>
                  <a:srgbClr val="292929"/>
                </a:solidFill>
                <a:highlight>
                  <a:srgbClr val="FFFFFF"/>
                </a:highlight>
                <a:latin typeface="Calibri"/>
                <a:ea typeface="Calibri"/>
                <a:cs typeface="Calibri"/>
                <a:sym typeface="Calibri"/>
              </a:rPr>
              <a:t>red rectangles</a:t>
            </a:r>
            <a:r>
              <a:rPr lang="en-GB" sz="1600">
                <a:solidFill>
                  <a:srgbClr val="292929"/>
                </a:solidFill>
                <a:highlight>
                  <a:srgbClr val="FFFFFF"/>
                </a:highlight>
                <a:latin typeface="Calibri"/>
                <a:ea typeface="Calibri"/>
                <a:cs typeface="Calibri"/>
                <a:sym typeface="Calibri"/>
              </a:rPr>
              <a:t> from the </a:t>
            </a:r>
            <a:r>
              <a:rPr b="1" lang="en-GB" sz="1600">
                <a:solidFill>
                  <a:srgbClr val="292929"/>
                </a:solidFill>
                <a:highlight>
                  <a:srgbClr val="FFFFFF"/>
                </a:highlight>
                <a:latin typeface="Calibri"/>
                <a:ea typeface="Calibri"/>
                <a:cs typeface="Calibri"/>
                <a:sym typeface="Calibri"/>
              </a:rPr>
              <a:t>blue ellipses</a:t>
            </a:r>
            <a:r>
              <a:rPr lang="en-GB" sz="1600">
                <a:solidFill>
                  <a:srgbClr val="292929"/>
                </a:solidFill>
                <a:highlight>
                  <a:srgbClr val="FFFFFF"/>
                </a:highlight>
                <a:latin typeface="Calibri"/>
                <a:ea typeface="Calibri"/>
                <a:cs typeface="Calibri"/>
                <a:sym typeface="Calibri"/>
              </a:rPr>
              <a:t>(let’s say positives from the negatives).</a:t>
            </a:r>
            <a:endParaRPr sz="1600">
              <a:solidFill>
                <a:srgbClr val="292929"/>
              </a:solidFill>
              <a:highlight>
                <a:srgbClr val="FFFFFF"/>
              </a:highlight>
              <a:latin typeface="Calibri"/>
              <a:ea typeface="Calibri"/>
              <a:cs typeface="Calibri"/>
              <a:sym typeface="Calibri"/>
            </a:endParaRPr>
          </a:p>
          <a:p>
            <a:pPr indent="-330200" lvl="0" marL="457200" rtl="0" algn="just">
              <a:lnSpc>
                <a:spcPct val="150000"/>
              </a:lnSpc>
              <a:spcBef>
                <a:spcPts val="0"/>
              </a:spcBef>
              <a:spcAft>
                <a:spcPts val="0"/>
              </a:spcAft>
              <a:buClr>
                <a:srgbClr val="292929"/>
              </a:buClr>
              <a:buSzPts val="1600"/>
              <a:buFont typeface="Calibri"/>
              <a:buChar char="●"/>
            </a:pPr>
            <a:r>
              <a:rPr lang="en-GB" sz="1600">
                <a:solidFill>
                  <a:srgbClr val="292929"/>
                </a:solidFill>
                <a:highlight>
                  <a:srgbClr val="FFFFFF"/>
                </a:highlight>
                <a:latin typeface="Calibri"/>
                <a:ea typeface="Calibri"/>
                <a:cs typeface="Calibri"/>
                <a:sym typeface="Calibri"/>
              </a:rPr>
              <a:t>So your task is to find an ideal line that separates this dataset in two classes (say red and blue).</a:t>
            </a:r>
            <a:endParaRPr sz="1600">
              <a:latin typeface="Calibri"/>
              <a:ea typeface="Calibri"/>
              <a:cs typeface="Calibri"/>
              <a:sym typeface="Calibri"/>
            </a:endParaRPr>
          </a:p>
        </p:txBody>
      </p:sp>
      <p:pic>
        <p:nvPicPr>
          <p:cNvPr id="83" name="Google Shape;83;p17"/>
          <p:cNvPicPr preferRelativeResize="0"/>
          <p:nvPr/>
        </p:nvPicPr>
        <p:blipFill>
          <a:blip r:embed="rId3">
            <a:alphaModFix/>
          </a:blip>
          <a:stretch>
            <a:fillRect/>
          </a:stretch>
        </p:blipFill>
        <p:spPr>
          <a:xfrm>
            <a:off x="5458475" y="1692225"/>
            <a:ext cx="3272901" cy="2454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500"/>
              <a:t>Intuition of SVM</a:t>
            </a:r>
            <a:endParaRPr b="1" sz="2500"/>
          </a:p>
        </p:txBody>
      </p:sp>
      <p:sp>
        <p:nvSpPr>
          <p:cNvPr id="89" name="Google Shape;89;p18"/>
          <p:cNvSpPr txBox="1"/>
          <p:nvPr>
            <p:ph idx="1" type="body"/>
          </p:nvPr>
        </p:nvSpPr>
        <p:spPr>
          <a:xfrm>
            <a:off x="311700" y="1090850"/>
            <a:ext cx="5070600" cy="3493500"/>
          </a:xfrm>
          <a:prstGeom prst="rect">
            <a:avLst/>
          </a:prstGeom>
        </p:spPr>
        <p:txBody>
          <a:bodyPr anchorCtr="0" anchor="ctr" bIns="91425" lIns="91425" spcFirstLastPara="1" rIns="91425" wrap="square" tIns="91425">
            <a:normAutofit/>
          </a:bodyPr>
          <a:lstStyle/>
          <a:p>
            <a:pPr indent="-323850" lvl="0" marL="457200" rtl="0" algn="just">
              <a:lnSpc>
                <a:spcPct val="150000"/>
              </a:lnSpc>
              <a:spcBef>
                <a:spcPts val="0"/>
              </a:spcBef>
              <a:spcAft>
                <a:spcPts val="0"/>
              </a:spcAft>
              <a:buClr>
                <a:srgbClr val="292929"/>
              </a:buClr>
              <a:buSzPts val="1500"/>
              <a:buFont typeface="Calibri"/>
              <a:buChar char="●"/>
            </a:pPr>
            <a:r>
              <a:rPr lang="en-GB" sz="1500">
                <a:solidFill>
                  <a:srgbClr val="292929"/>
                </a:solidFill>
                <a:highlight>
                  <a:srgbClr val="FFFFFF"/>
                </a:highlight>
                <a:latin typeface="Calibri"/>
                <a:ea typeface="Calibri"/>
                <a:cs typeface="Calibri"/>
                <a:sym typeface="Calibri"/>
              </a:rPr>
              <a:t>We have two candidates here, the green colored line and the yellow colored line.</a:t>
            </a:r>
            <a:endParaRPr sz="1500">
              <a:solidFill>
                <a:srgbClr val="292929"/>
              </a:solidFill>
              <a:highlight>
                <a:srgbClr val="FFFFFF"/>
              </a:highlight>
              <a:latin typeface="Calibri"/>
              <a:ea typeface="Calibri"/>
              <a:cs typeface="Calibri"/>
              <a:sym typeface="Calibri"/>
            </a:endParaRPr>
          </a:p>
          <a:p>
            <a:pPr indent="-323850" lvl="0" marL="457200" rtl="0" algn="just">
              <a:lnSpc>
                <a:spcPct val="150000"/>
              </a:lnSpc>
              <a:spcBef>
                <a:spcPts val="0"/>
              </a:spcBef>
              <a:spcAft>
                <a:spcPts val="0"/>
              </a:spcAft>
              <a:buClr>
                <a:srgbClr val="292929"/>
              </a:buClr>
              <a:buSzPts val="1500"/>
              <a:buFont typeface="Calibri"/>
              <a:buChar char="●"/>
            </a:pPr>
            <a:r>
              <a:rPr lang="en-GB" sz="1500">
                <a:solidFill>
                  <a:srgbClr val="292929"/>
                </a:solidFill>
                <a:highlight>
                  <a:srgbClr val="FFFFFF"/>
                </a:highlight>
                <a:latin typeface="Calibri"/>
                <a:ea typeface="Calibri"/>
                <a:cs typeface="Calibri"/>
                <a:sym typeface="Calibri"/>
              </a:rPr>
              <a:t>Which line according to you best separates the data?</a:t>
            </a:r>
            <a:endParaRPr sz="1500">
              <a:latin typeface="Calibri"/>
              <a:ea typeface="Calibri"/>
              <a:cs typeface="Calibri"/>
              <a:sym typeface="Calibri"/>
            </a:endParaRPr>
          </a:p>
        </p:txBody>
      </p:sp>
      <p:pic>
        <p:nvPicPr>
          <p:cNvPr id="90" name="Google Shape;90;p18"/>
          <p:cNvPicPr preferRelativeResize="0"/>
          <p:nvPr/>
        </p:nvPicPr>
        <p:blipFill>
          <a:blip r:embed="rId3">
            <a:alphaModFix/>
          </a:blip>
          <a:stretch>
            <a:fillRect/>
          </a:stretch>
        </p:blipFill>
        <p:spPr>
          <a:xfrm>
            <a:off x="5311400" y="1055825"/>
            <a:ext cx="3832600" cy="287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1152475"/>
            <a:ext cx="4704000" cy="3416400"/>
          </a:xfrm>
          <a:prstGeom prst="rect">
            <a:avLst/>
          </a:prstGeom>
        </p:spPr>
        <p:txBody>
          <a:bodyPr anchorCtr="0" anchor="ctr" bIns="91425" lIns="91425" spcFirstLastPara="1" rIns="91425" wrap="square" tIns="91425">
            <a:noAutofit/>
          </a:bodyPr>
          <a:lstStyle/>
          <a:p>
            <a:pPr indent="-323850" lvl="0" marL="457200" rtl="0" algn="just">
              <a:spcBef>
                <a:spcPts val="0"/>
              </a:spcBef>
              <a:spcAft>
                <a:spcPts val="0"/>
              </a:spcAft>
              <a:buClr>
                <a:srgbClr val="292929"/>
              </a:buClr>
              <a:buSzPts val="1500"/>
              <a:buFont typeface="Calibri"/>
              <a:buChar char="●"/>
            </a:pPr>
            <a:r>
              <a:rPr lang="en-GB" sz="1500">
                <a:solidFill>
                  <a:srgbClr val="292929"/>
                </a:solidFill>
                <a:highlight>
                  <a:srgbClr val="FFFFFF"/>
                </a:highlight>
                <a:latin typeface="Calibri"/>
                <a:ea typeface="Calibri"/>
                <a:cs typeface="Calibri"/>
                <a:sym typeface="Calibri"/>
              </a:rPr>
              <a:t>According to the SVM algorithm we find the points closest to the line from both the classes.</a:t>
            </a:r>
            <a:endParaRPr sz="1500">
              <a:solidFill>
                <a:srgbClr val="292929"/>
              </a:solidFill>
              <a:highlight>
                <a:srgbClr val="FFFFFF"/>
              </a:highlight>
              <a:latin typeface="Calibri"/>
              <a:ea typeface="Calibri"/>
              <a:cs typeface="Calibri"/>
              <a:sym typeface="Calibri"/>
            </a:endParaRPr>
          </a:p>
          <a:p>
            <a:pPr indent="-323850" lvl="0" marL="457200" rtl="0" algn="just">
              <a:spcBef>
                <a:spcPts val="0"/>
              </a:spcBef>
              <a:spcAft>
                <a:spcPts val="0"/>
              </a:spcAft>
              <a:buClr>
                <a:srgbClr val="292929"/>
              </a:buClr>
              <a:buSzPts val="1500"/>
              <a:buFont typeface="Calibri"/>
              <a:buChar char="●"/>
            </a:pPr>
            <a:r>
              <a:rPr lang="en-GB" sz="1500">
                <a:solidFill>
                  <a:srgbClr val="292929"/>
                </a:solidFill>
                <a:highlight>
                  <a:srgbClr val="FFFFFF"/>
                </a:highlight>
                <a:latin typeface="Calibri"/>
                <a:ea typeface="Calibri"/>
                <a:cs typeface="Calibri"/>
                <a:sym typeface="Calibri"/>
              </a:rPr>
              <a:t>These points are called </a:t>
            </a:r>
            <a:r>
              <a:rPr b="1" lang="en-GB" sz="1500">
                <a:solidFill>
                  <a:srgbClr val="292929"/>
                </a:solidFill>
                <a:highlight>
                  <a:srgbClr val="FFFFFF"/>
                </a:highlight>
                <a:latin typeface="Calibri"/>
                <a:ea typeface="Calibri"/>
                <a:cs typeface="Calibri"/>
                <a:sym typeface="Calibri"/>
              </a:rPr>
              <a:t>support vectors.</a:t>
            </a:r>
            <a:endParaRPr b="1" sz="1500">
              <a:latin typeface="Calibri"/>
              <a:ea typeface="Calibri"/>
              <a:cs typeface="Calibri"/>
              <a:sym typeface="Calibri"/>
            </a:endParaRPr>
          </a:p>
        </p:txBody>
      </p:sp>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500"/>
              <a:t>Intuition of SVM</a:t>
            </a:r>
            <a:endParaRPr b="1" sz="2500"/>
          </a:p>
        </p:txBody>
      </p:sp>
      <p:pic>
        <p:nvPicPr>
          <p:cNvPr id="97" name="Google Shape;97;p19"/>
          <p:cNvPicPr preferRelativeResize="0"/>
          <p:nvPr/>
        </p:nvPicPr>
        <p:blipFill>
          <a:blip r:embed="rId3">
            <a:alphaModFix/>
          </a:blip>
          <a:stretch>
            <a:fillRect/>
          </a:stretch>
        </p:blipFill>
        <p:spPr>
          <a:xfrm>
            <a:off x="5168100" y="1170125"/>
            <a:ext cx="3823501" cy="2867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1152475"/>
            <a:ext cx="4704000" cy="3416400"/>
          </a:xfrm>
          <a:prstGeom prst="rect">
            <a:avLst/>
          </a:prstGeom>
        </p:spPr>
        <p:txBody>
          <a:bodyPr anchorCtr="0" anchor="ctr" bIns="91425" lIns="91425" spcFirstLastPara="1" rIns="91425" wrap="square" tIns="91425">
            <a:noAutofit/>
          </a:bodyPr>
          <a:lstStyle/>
          <a:p>
            <a:pPr indent="-323850" lvl="0" marL="457200" rtl="0" algn="just">
              <a:lnSpc>
                <a:spcPct val="150000"/>
              </a:lnSpc>
              <a:spcBef>
                <a:spcPts val="0"/>
              </a:spcBef>
              <a:spcAft>
                <a:spcPts val="0"/>
              </a:spcAft>
              <a:buClr>
                <a:srgbClr val="292929"/>
              </a:buClr>
              <a:buSzPts val="1500"/>
              <a:buFont typeface="Georgia"/>
              <a:buChar char="●"/>
            </a:pPr>
            <a:r>
              <a:rPr lang="en-GB" sz="1500">
                <a:solidFill>
                  <a:srgbClr val="292929"/>
                </a:solidFill>
                <a:highlight>
                  <a:srgbClr val="FFFFFF"/>
                </a:highlight>
                <a:latin typeface="Calibri"/>
                <a:ea typeface="Calibri"/>
                <a:cs typeface="Calibri"/>
                <a:sym typeface="Calibri"/>
              </a:rPr>
              <a:t>Now, we compute the distance between the line and the support vectors. This distance is called the </a:t>
            </a:r>
            <a:r>
              <a:rPr b="1" lang="en-GB" sz="1500">
                <a:solidFill>
                  <a:srgbClr val="292929"/>
                </a:solidFill>
                <a:highlight>
                  <a:srgbClr val="FFFFFF"/>
                </a:highlight>
                <a:latin typeface="Calibri"/>
                <a:ea typeface="Calibri"/>
                <a:cs typeface="Calibri"/>
                <a:sym typeface="Calibri"/>
              </a:rPr>
              <a:t>margin.</a:t>
            </a:r>
            <a:endParaRPr b="1" sz="1500">
              <a:solidFill>
                <a:srgbClr val="292929"/>
              </a:solidFill>
              <a:highlight>
                <a:srgbClr val="FFFFFF"/>
              </a:highlight>
              <a:latin typeface="Calibri"/>
              <a:ea typeface="Calibri"/>
              <a:cs typeface="Calibri"/>
              <a:sym typeface="Calibri"/>
            </a:endParaRPr>
          </a:p>
          <a:p>
            <a:pPr indent="-323850" lvl="0" marL="457200" rtl="0" algn="just">
              <a:lnSpc>
                <a:spcPct val="150000"/>
              </a:lnSpc>
              <a:spcBef>
                <a:spcPts val="0"/>
              </a:spcBef>
              <a:spcAft>
                <a:spcPts val="0"/>
              </a:spcAft>
              <a:buClr>
                <a:srgbClr val="292929"/>
              </a:buClr>
              <a:buSzPts val="1500"/>
              <a:buFont typeface="Georgia"/>
              <a:buChar char="●"/>
            </a:pPr>
            <a:r>
              <a:rPr lang="en-GB" sz="1500">
                <a:solidFill>
                  <a:srgbClr val="292929"/>
                </a:solidFill>
                <a:highlight>
                  <a:srgbClr val="FFFFFF"/>
                </a:highlight>
                <a:latin typeface="Calibri"/>
                <a:ea typeface="Calibri"/>
                <a:cs typeface="Calibri"/>
                <a:sym typeface="Calibri"/>
              </a:rPr>
              <a:t>Our goal is to </a:t>
            </a:r>
            <a:r>
              <a:rPr b="1" lang="en-GB" sz="1500">
                <a:solidFill>
                  <a:srgbClr val="292929"/>
                </a:solidFill>
                <a:highlight>
                  <a:srgbClr val="FFFFFF"/>
                </a:highlight>
                <a:latin typeface="Calibri"/>
                <a:ea typeface="Calibri"/>
                <a:cs typeface="Calibri"/>
                <a:sym typeface="Calibri"/>
              </a:rPr>
              <a:t>maximize the margin.</a:t>
            </a:r>
            <a:r>
              <a:rPr lang="en-GB" sz="1500">
                <a:solidFill>
                  <a:srgbClr val="292929"/>
                </a:solidFill>
                <a:highlight>
                  <a:srgbClr val="FFFFFF"/>
                </a:highlight>
                <a:latin typeface="Calibri"/>
                <a:ea typeface="Calibri"/>
                <a:cs typeface="Calibri"/>
                <a:sym typeface="Calibri"/>
              </a:rPr>
              <a:t> The hyperplane for which the margin is maximum is the </a:t>
            </a:r>
            <a:r>
              <a:rPr b="1" lang="en-GB" sz="1500">
                <a:solidFill>
                  <a:srgbClr val="292929"/>
                </a:solidFill>
                <a:highlight>
                  <a:srgbClr val="FFFFFF"/>
                </a:highlight>
                <a:latin typeface="Calibri"/>
                <a:ea typeface="Calibri"/>
                <a:cs typeface="Calibri"/>
                <a:sym typeface="Calibri"/>
              </a:rPr>
              <a:t>optimal hyperplane.</a:t>
            </a:r>
            <a:endParaRPr b="1" sz="1500">
              <a:latin typeface="Calibri"/>
              <a:ea typeface="Calibri"/>
              <a:cs typeface="Calibri"/>
              <a:sym typeface="Calibri"/>
            </a:endParaRPr>
          </a:p>
        </p:txBody>
      </p:sp>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500"/>
              <a:t>Intuition of SVM</a:t>
            </a:r>
            <a:endParaRPr b="1" sz="2500"/>
          </a:p>
        </p:txBody>
      </p:sp>
      <p:pic>
        <p:nvPicPr>
          <p:cNvPr id="104" name="Google Shape;104;p20"/>
          <p:cNvPicPr preferRelativeResize="0"/>
          <p:nvPr/>
        </p:nvPicPr>
        <p:blipFill>
          <a:blip r:embed="rId3">
            <a:alphaModFix/>
          </a:blip>
          <a:stretch>
            <a:fillRect/>
          </a:stretch>
        </p:blipFill>
        <p:spPr>
          <a:xfrm>
            <a:off x="5168100" y="1170125"/>
            <a:ext cx="3823501" cy="2867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Assumptions of SVM</a:t>
            </a:r>
            <a:endParaRPr b="1"/>
          </a:p>
        </p:txBody>
      </p:sp>
      <p:sp>
        <p:nvSpPr>
          <p:cNvPr id="110" name="Google Shape;110;p21"/>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304800" lvl="0" marL="457200" rtl="0" algn="just">
              <a:lnSpc>
                <a:spcPct val="150000"/>
              </a:lnSpc>
              <a:spcBef>
                <a:spcPts val="0"/>
              </a:spcBef>
              <a:spcAft>
                <a:spcPts val="0"/>
              </a:spcAft>
              <a:buClr>
                <a:schemeClr val="dk1"/>
              </a:buClr>
              <a:buSzPts val="1200"/>
              <a:buChar char="●"/>
            </a:pPr>
            <a:r>
              <a:rPr lang="en-GB" sz="1200">
                <a:solidFill>
                  <a:schemeClr val="dk1"/>
                </a:solidFill>
                <a:highlight>
                  <a:schemeClr val="lt1"/>
                </a:highlight>
              </a:rPr>
              <a:t>Support Vector Machines (SVMs) are a type of supervised learning algorithm used for classification and regression analysis. The following are the assumptions of SVMs</a:t>
            </a:r>
            <a:endParaRPr sz="1200">
              <a:solidFill>
                <a:schemeClr val="dk1"/>
              </a:solidFill>
              <a:highlight>
                <a:schemeClr val="lt1"/>
              </a:highlight>
            </a:endParaRPr>
          </a:p>
        </p:txBody>
      </p:sp>
      <p:pic>
        <p:nvPicPr>
          <p:cNvPr id="111" name="Google Shape;111;p21"/>
          <p:cNvPicPr preferRelativeResize="0"/>
          <p:nvPr/>
        </p:nvPicPr>
        <p:blipFill>
          <a:blip r:embed="rId3">
            <a:alphaModFix/>
          </a:blip>
          <a:stretch>
            <a:fillRect/>
          </a:stretch>
        </p:blipFill>
        <p:spPr>
          <a:xfrm>
            <a:off x="4756650" y="1291588"/>
            <a:ext cx="4267200" cy="25603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8F0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