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c5fd24c5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c5fd24c5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c5fd24c5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c5fd24c5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c5fd24c5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c5fd24c5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c5fd24c5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c5fd24c5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c5fd24c5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c5fd24c5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c5fd24c5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c5fd24c5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c5fd24c5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c5fd24c5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c5fd24c52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c5fd24c52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c5fd24c52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c5fd24c52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c5fd24c52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c5fd24c5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eda65462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eda65462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c5fd24c52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c5fd24c52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c5fd24c52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c5fd24c52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c5fd24c52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c5fd24c52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c5fd24c52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c5fd24c52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eda6546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eda6546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eda65462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eda65462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eda65462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eda65462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eda65462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eda65462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eda65462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eda65462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eda65462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eda65462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eda65462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eda65462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Convolution"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4" y="1545450"/>
            <a:ext cx="4260300" cy="20526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GB" sz="3500"/>
              <a:t>ML-</a:t>
            </a:r>
            <a:r>
              <a:rPr lang="en-GB" sz="3500"/>
              <a:t>Miscellaneous</a:t>
            </a:r>
            <a:br>
              <a:rPr lang="en-GB" sz="3500"/>
            </a:br>
            <a:r>
              <a:rPr lang="en-GB" sz="1150">
                <a:highlight>
                  <a:schemeClr val="lt1"/>
                </a:highlight>
                <a:latin typeface="Roboto"/>
                <a:ea typeface="Roboto"/>
                <a:cs typeface="Roboto"/>
                <a:sym typeface="Roboto"/>
              </a:rPr>
              <a:t>PDF &amp; CDF , Kernel Density Estimation ,Machine Learning Model Inference, Feature Importance</a:t>
            </a:r>
            <a:endParaRPr sz="3500"/>
          </a:p>
        </p:txBody>
      </p:sp>
      <p:pic>
        <p:nvPicPr>
          <p:cNvPr id="55" name="Google Shape;55;p13"/>
          <p:cNvPicPr preferRelativeResize="0"/>
          <p:nvPr/>
        </p:nvPicPr>
        <p:blipFill>
          <a:blip r:embed="rId3">
            <a:alphaModFix/>
          </a:blip>
          <a:stretch>
            <a:fillRect/>
          </a:stretch>
        </p:blipFill>
        <p:spPr>
          <a:xfrm>
            <a:off x="4682904" y="1246925"/>
            <a:ext cx="4156296" cy="26496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Kernel Density Estimation</a:t>
            </a:r>
            <a:endParaRPr b="1"/>
          </a:p>
        </p:txBody>
      </p:sp>
      <p:sp>
        <p:nvSpPr>
          <p:cNvPr id="117" name="Google Shape;117;p22"/>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04800" lvl="0" marL="457200" rtl="0" algn="just">
              <a:lnSpc>
                <a:spcPct val="150000"/>
              </a:lnSpc>
              <a:spcBef>
                <a:spcPts val="3200"/>
              </a:spcBef>
              <a:spcAft>
                <a:spcPts val="0"/>
              </a:spcAft>
              <a:buClr>
                <a:schemeClr val="dk1"/>
              </a:buClr>
              <a:buSzPts val="1200"/>
              <a:buFont typeface="Roboto"/>
              <a:buChar char="●"/>
            </a:pPr>
            <a:r>
              <a:rPr b="1" lang="en-GB" sz="1500">
                <a:solidFill>
                  <a:srgbClr val="292929"/>
                </a:solidFill>
                <a:highlight>
                  <a:srgbClr val="FFFFFF"/>
                </a:highlight>
                <a:latin typeface="Georgia"/>
                <a:ea typeface="Georgia"/>
                <a:cs typeface="Georgia"/>
                <a:sym typeface="Georgia"/>
              </a:rPr>
              <a:t>Kernel Density Estimation </a:t>
            </a:r>
            <a:r>
              <a:rPr lang="en-GB" sz="1500">
                <a:solidFill>
                  <a:srgbClr val="292929"/>
                </a:solidFill>
                <a:highlight>
                  <a:srgbClr val="FFFFFF"/>
                </a:highlight>
                <a:latin typeface="Georgia"/>
                <a:ea typeface="Georgia"/>
                <a:cs typeface="Georgia"/>
                <a:sym typeface="Georgia"/>
              </a:rPr>
              <a:t>is smoothening the data by </a:t>
            </a:r>
            <a:r>
              <a:rPr lang="en-GB" sz="1500" u="sng">
                <a:solidFill>
                  <a:schemeClr val="hlink"/>
                </a:solidFill>
                <a:highlight>
                  <a:srgbClr val="FFFFFF"/>
                </a:highlight>
                <a:latin typeface="Georgia"/>
                <a:ea typeface="Georgia"/>
                <a:cs typeface="Georgia"/>
                <a:sym typeface="Georgia"/>
                <a:hlinkClick r:id="rId3"/>
              </a:rPr>
              <a:t>convolving</a:t>
            </a:r>
            <a:r>
              <a:rPr lang="en-GB" sz="1500">
                <a:solidFill>
                  <a:srgbClr val="292929"/>
                </a:solidFill>
                <a:highlight>
                  <a:srgbClr val="FFFFFF"/>
                </a:highlight>
                <a:latin typeface="Georgia"/>
                <a:ea typeface="Georgia"/>
                <a:cs typeface="Georgia"/>
                <a:sym typeface="Georgia"/>
              </a:rPr>
              <a:t> each point x with some ‘kernel’. Each point is represented as the center for a kernel density function and the final curve is normalized convolution(sum) of all kernels at that point.</a:t>
            </a:r>
            <a:endParaRPr sz="1200">
              <a:solidFill>
                <a:schemeClr val="dk1"/>
              </a:solidFill>
              <a:highlight>
                <a:schemeClr val="lt1"/>
              </a:highlight>
              <a:latin typeface="Roboto"/>
              <a:ea typeface="Roboto"/>
              <a:cs typeface="Roboto"/>
              <a:sym typeface="Roboto"/>
            </a:endParaRPr>
          </a:p>
        </p:txBody>
      </p:sp>
      <p:pic>
        <p:nvPicPr>
          <p:cNvPr id="118" name="Google Shape;118;p22"/>
          <p:cNvPicPr preferRelativeResize="0"/>
          <p:nvPr/>
        </p:nvPicPr>
        <p:blipFill>
          <a:blip r:embed="rId4">
            <a:alphaModFix/>
          </a:blip>
          <a:stretch>
            <a:fillRect/>
          </a:stretch>
        </p:blipFill>
        <p:spPr>
          <a:xfrm>
            <a:off x="4676025" y="1853138"/>
            <a:ext cx="4267201" cy="20150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Kernel Density Estimation</a:t>
            </a:r>
            <a:endParaRPr b="1"/>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3200"/>
              </a:spcBef>
              <a:spcAft>
                <a:spcPts val="0"/>
              </a:spcAft>
              <a:buNone/>
            </a:pPr>
            <a:r>
              <a:rPr b="1" lang="en-GB" sz="1500">
                <a:solidFill>
                  <a:srgbClr val="292929"/>
                </a:solidFill>
                <a:highlight>
                  <a:srgbClr val="FFFFFF"/>
                </a:highlight>
                <a:latin typeface="Georgia"/>
                <a:ea typeface="Georgia"/>
                <a:cs typeface="Georgia"/>
                <a:sym typeface="Georgia"/>
              </a:rPr>
              <a:t>The following are the Type of Kernel </a:t>
            </a:r>
            <a:r>
              <a:rPr b="1" lang="en-GB" sz="1500">
                <a:solidFill>
                  <a:srgbClr val="292929"/>
                </a:solidFill>
                <a:highlight>
                  <a:srgbClr val="FFFFFF"/>
                </a:highlight>
                <a:latin typeface="Georgia"/>
                <a:ea typeface="Georgia"/>
                <a:cs typeface="Georgia"/>
                <a:sym typeface="Georgia"/>
              </a:rPr>
              <a:t>Functions</a:t>
            </a:r>
            <a:endParaRPr sz="1200">
              <a:solidFill>
                <a:schemeClr val="dk1"/>
              </a:solidFill>
              <a:highlight>
                <a:schemeClr val="lt1"/>
              </a:highlight>
              <a:latin typeface="Roboto"/>
              <a:ea typeface="Roboto"/>
              <a:cs typeface="Roboto"/>
              <a:sym typeface="Roboto"/>
            </a:endParaRPr>
          </a:p>
        </p:txBody>
      </p:sp>
      <p:pic>
        <p:nvPicPr>
          <p:cNvPr id="125" name="Google Shape;125;p23"/>
          <p:cNvPicPr preferRelativeResize="0"/>
          <p:nvPr/>
        </p:nvPicPr>
        <p:blipFill>
          <a:blip r:embed="rId3">
            <a:alphaModFix/>
          </a:blip>
          <a:stretch>
            <a:fillRect/>
          </a:stretch>
        </p:blipFill>
        <p:spPr>
          <a:xfrm>
            <a:off x="1910925" y="1655875"/>
            <a:ext cx="4807800" cy="318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Model Inferencing</a:t>
            </a:r>
            <a:endParaRPr b="1"/>
          </a:p>
        </p:txBody>
      </p:sp>
      <p:sp>
        <p:nvSpPr>
          <p:cNvPr id="131" name="Google Shape;131;p24"/>
          <p:cNvSpPr txBox="1"/>
          <p:nvPr>
            <p:ph idx="1" type="body"/>
          </p:nvPr>
        </p:nvSpPr>
        <p:spPr>
          <a:xfrm>
            <a:off x="311700" y="1152475"/>
            <a:ext cx="4260300" cy="3416400"/>
          </a:xfrm>
          <a:prstGeom prst="rect">
            <a:avLst/>
          </a:prstGeom>
        </p:spPr>
        <p:txBody>
          <a:bodyPr anchorCtr="0" anchor="ctr" bIns="91425" lIns="91425" spcFirstLastPara="1" rIns="91425" wrap="square" tIns="91425">
            <a:normAutofit/>
          </a:bodyPr>
          <a:lstStyle/>
          <a:p>
            <a:pPr indent="-304800" lvl="0" marL="457200" rtl="0" algn="just">
              <a:lnSpc>
                <a:spcPct val="150000"/>
              </a:lnSpc>
              <a:spcBef>
                <a:spcPts val="0"/>
              </a:spcBef>
              <a:spcAft>
                <a:spcPts val="0"/>
              </a:spcAft>
              <a:buSzPts val="1200"/>
              <a:buChar char="●"/>
            </a:pPr>
            <a:r>
              <a:rPr lang="en-GB" sz="1200"/>
              <a:t>Inference in machine learning refers to the process of using a trained model to make predictions or draw conclusions about new data. In other words, it is the process of using a machine learning model to perform a task that it was designed for, such as classification or regression, on new data points that were not part of the training set.</a:t>
            </a:r>
            <a:endParaRPr sz="1200"/>
          </a:p>
        </p:txBody>
      </p:sp>
      <p:pic>
        <p:nvPicPr>
          <p:cNvPr id="132" name="Google Shape;132;p24"/>
          <p:cNvPicPr preferRelativeResize="0"/>
          <p:nvPr/>
        </p:nvPicPr>
        <p:blipFill>
          <a:blip r:embed="rId3">
            <a:alphaModFix/>
          </a:blip>
          <a:stretch>
            <a:fillRect/>
          </a:stretch>
        </p:blipFill>
        <p:spPr>
          <a:xfrm>
            <a:off x="4772750" y="1755025"/>
            <a:ext cx="4267200" cy="22112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1152475"/>
            <a:ext cx="4260300" cy="3416400"/>
          </a:xfrm>
          <a:prstGeom prst="rect">
            <a:avLst/>
          </a:prstGeom>
        </p:spPr>
        <p:txBody>
          <a:bodyPr anchorCtr="0" anchor="ctr" bIns="91425" lIns="91425" spcFirstLastPara="1" rIns="91425" wrap="square" tIns="91425">
            <a:normAutofit/>
          </a:bodyPr>
          <a:lstStyle/>
          <a:p>
            <a:pPr indent="-304800" lvl="0" marL="457200" rtl="0" algn="just">
              <a:lnSpc>
                <a:spcPct val="150000"/>
              </a:lnSpc>
              <a:spcBef>
                <a:spcPts val="0"/>
              </a:spcBef>
              <a:spcAft>
                <a:spcPts val="0"/>
              </a:spcAft>
              <a:buSzPts val="1200"/>
              <a:buChar char="●"/>
            </a:pPr>
            <a:r>
              <a:rPr lang="en-GB" sz="1200"/>
              <a:t>The process of inference typically involves passing the new data through the trained model, which generates a prediction or output based on the patterns it has learned from the training data. This prediction can then be used for various purposes, such as making decisions, generating insights, or automating tasks.</a:t>
            </a:r>
            <a:endParaRPr sz="1200"/>
          </a:p>
        </p:txBody>
      </p:sp>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Model Inferencing</a:t>
            </a:r>
            <a:endParaRPr b="1"/>
          </a:p>
        </p:txBody>
      </p:sp>
      <p:pic>
        <p:nvPicPr>
          <p:cNvPr id="139" name="Google Shape;139;p25"/>
          <p:cNvPicPr preferRelativeResize="0"/>
          <p:nvPr/>
        </p:nvPicPr>
        <p:blipFill>
          <a:blip r:embed="rId3">
            <a:alphaModFix/>
          </a:blip>
          <a:stretch>
            <a:fillRect/>
          </a:stretch>
        </p:blipFill>
        <p:spPr>
          <a:xfrm>
            <a:off x="4772750" y="1755025"/>
            <a:ext cx="4267200" cy="22112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Model Inferencing</a:t>
            </a:r>
            <a:endParaRPr b="1"/>
          </a:p>
        </p:txBody>
      </p:sp>
      <p:sp>
        <p:nvSpPr>
          <p:cNvPr id="145" name="Google Shape;145;p26"/>
          <p:cNvSpPr txBox="1"/>
          <p:nvPr>
            <p:ph idx="1" type="body"/>
          </p:nvPr>
        </p:nvSpPr>
        <p:spPr>
          <a:xfrm>
            <a:off x="311700" y="1152475"/>
            <a:ext cx="4260300" cy="3416400"/>
          </a:xfrm>
          <a:prstGeom prst="rect">
            <a:avLst/>
          </a:prstGeom>
        </p:spPr>
        <p:txBody>
          <a:bodyPr anchorCtr="0" anchor="ctr" bIns="91425" lIns="91425" spcFirstLastPara="1" rIns="91425" wrap="square" tIns="91425">
            <a:normAutofit/>
          </a:bodyPr>
          <a:lstStyle/>
          <a:p>
            <a:pPr indent="-304800" lvl="0" marL="457200" rtl="0" algn="just">
              <a:lnSpc>
                <a:spcPct val="150000"/>
              </a:lnSpc>
              <a:spcBef>
                <a:spcPts val="0"/>
              </a:spcBef>
              <a:spcAft>
                <a:spcPts val="0"/>
              </a:spcAft>
              <a:buSzPts val="1200"/>
              <a:buChar char="●"/>
            </a:pPr>
            <a:r>
              <a:rPr lang="en-GB" sz="1200"/>
              <a:t>The quality of the inference depends on the accuracy and generalization ability of the trained model, as well as the quality and representativeness of the new data. In some cases, additional processing or pre-processing may be required to ensure that the new data is in a suitable format for the model to make accurate predictions.</a:t>
            </a:r>
            <a:endParaRPr sz="1200"/>
          </a:p>
        </p:txBody>
      </p:sp>
      <p:pic>
        <p:nvPicPr>
          <p:cNvPr id="146" name="Google Shape;146;p26"/>
          <p:cNvPicPr preferRelativeResize="0"/>
          <p:nvPr/>
        </p:nvPicPr>
        <p:blipFill>
          <a:blip r:embed="rId3">
            <a:alphaModFix/>
          </a:blip>
          <a:stretch>
            <a:fillRect/>
          </a:stretch>
        </p:blipFill>
        <p:spPr>
          <a:xfrm>
            <a:off x="4772750" y="1755025"/>
            <a:ext cx="4267200" cy="22112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Model Inferencing</a:t>
            </a:r>
            <a:endParaRPr b="1"/>
          </a:p>
        </p:txBody>
      </p:sp>
      <p:sp>
        <p:nvSpPr>
          <p:cNvPr id="152" name="Google Shape;152;p27"/>
          <p:cNvSpPr txBox="1"/>
          <p:nvPr>
            <p:ph idx="1" type="body"/>
          </p:nvPr>
        </p:nvSpPr>
        <p:spPr>
          <a:xfrm>
            <a:off x="311700" y="1152475"/>
            <a:ext cx="4260300" cy="3416400"/>
          </a:xfrm>
          <a:prstGeom prst="rect">
            <a:avLst/>
          </a:prstGeom>
        </p:spPr>
        <p:txBody>
          <a:bodyPr anchorCtr="0" anchor="ctr" bIns="91425" lIns="91425" spcFirstLastPara="1" rIns="91425" wrap="square" tIns="91425">
            <a:normAutofit/>
          </a:bodyPr>
          <a:lstStyle/>
          <a:p>
            <a:pPr indent="-304800" lvl="0" marL="457200" rtl="0" algn="just">
              <a:spcBef>
                <a:spcPts val="0"/>
              </a:spcBef>
              <a:spcAft>
                <a:spcPts val="0"/>
              </a:spcAft>
              <a:buSzPts val="1200"/>
              <a:buChar char="●"/>
            </a:pPr>
            <a:r>
              <a:rPr lang="en-GB" sz="1200"/>
              <a:t>Overall, inference is a critical component of machine learning, as it enables us to apply trained models to real-world problems and make use of the insights and predictions that they provide.</a:t>
            </a:r>
            <a:endParaRPr sz="1200"/>
          </a:p>
          <a:p>
            <a:pPr indent="0" lvl="0" marL="0" rtl="0" algn="just">
              <a:spcBef>
                <a:spcPts val="1200"/>
              </a:spcBef>
              <a:spcAft>
                <a:spcPts val="1200"/>
              </a:spcAft>
              <a:buNone/>
            </a:pPr>
            <a:r>
              <a:t/>
            </a:r>
            <a:endParaRPr sz="1200"/>
          </a:p>
        </p:txBody>
      </p:sp>
      <p:pic>
        <p:nvPicPr>
          <p:cNvPr id="153" name="Google Shape;153;p27"/>
          <p:cNvPicPr preferRelativeResize="0"/>
          <p:nvPr/>
        </p:nvPicPr>
        <p:blipFill>
          <a:blip r:embed="rId3">
            <a:alphaModFix/>
          </a:blip>
          <a:stretch>
            <a:fillRect/>
          </a:stretch>
        </p:blipFill>
        <p:spPr>
          <a:xfrm>
            <a:off x="4772750" y="1755025"/>
            <a:ext cx="4267200" cy="22112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Inference VS Validation</a:t>
            </a:r>
            <a:endParaRPr b="1"/>
          </a:p>
        </p:txBody>
      </p:sp>
      <p:sp>
        <p:nvSpPr>
          <p:cNvPr id="159" name="Google Shape;159;p28"/>
          <p:cNvSpPr txBox="1"/>
          <p:nvPr>
            <p:ph idx="1" type="body"/>
          </p:nvPr>
        </p:nvSpPr>
        <p:spPr>
          <a:xfrm>
            <a:off x="311700" y="1152475"/>
            <a:ext cx="4260300" cy="3416400"/>
          </a:xfrm>
          <a:prstGeom prst="rect">
            <a:avLst/>
          </a:prstGeom>
        </p:spPr>
        <p:txBody>
          <a:bodyPr anchorCtr="0" anchor="ctr" bIns="91425" lIns="91425" spcFirstLastPara="1" rIns="91425" wrap="square" tIns="91425">
            <a:normAutofit/>
          </a:bodyPr>
          <a:lstStyle/>
          <a:p>
            <a:pPr indent="-304800" lvl="0" marL="457200" rtl="0" algn="just">
              <a:lnSpc>
                <a:spcPct val="150000"/>
              </a:lnSpc>
              <a:spcBef>
                <a:spcPts val="1500"/>
              </a:spcBef>
              <a:spcAft>
                <a:spcPts val="0"/>
              </a:spcAft>
              <a:buClr>
                <a:srgbClr val="374151"/>
              </a:buClr>
              <a:buSzPts val="1200"/>
              <a:buChar char="●"/>
            </a:pPr>
            <a:r>
              <a:rPr lang="en-GB" sz="1200">
                <a:solidFill>
                  <a:srgbClr val="374151"/>
                </a:solidFill>
                <a:highlight>
                  <a:schemeClr val="lt1"/>
                </a:highlight>
              </a:rPr>
              <a:t>Inference is the process of using a trained model to make predictions or draw conclusions about new data points that were not part of the training set. It involves applying the model to new data and generating outputs or predictions based on the patterns learned from the training data.</a:t>
            </a:r>
            <a:endParaRPr sz="1200">
              <a:solidFill>
                <a:srgbClr val="374151"/>
              </a:solidFill>
              <a:highlight>
                <a:schemeClr val="lt1"/>
              </a:highlight>
            </a:endParaRPr>
          </a:p>
          <a:p>
            <a:pPr indent="-304800" lvl="0" marL="457200" rtl="0" algn="just">
              <a:lnSpc>
                <a:spcPct val="150000"/>
              </a:lnSpc>
              <a:spcBef>
                <a:spcPts val="0"/>
              </a:spcBef>
              <a:spcAft>
                <a:spcPts val="0"/>
              </a:spcAft>
              <a:buClr>
                <a:srgbClr val="374151"/>
              </a:buClr>
              <a:buSzPts val="1200"/>
              <a:buChar char="●"/>
            </a:pPr>
            <a:r>
              <a:rPr lang="en-GB" sz="1200">
                <a:solidFill>
                  <a:srgbClr val="374151"/>
                </a:solidFill>
                <a:highlight>
                  <a:schemeClr val="lt1"/>
                </a:highlight>
              </a:rPr>
              <a:t>On the other hand, validation is the process of evaluating the performance of a machine learning model on a held-out set of data that was not used in training. The purpose of validation is to assess the generalization ability of the model, i.e., how well it can make accurate predictions on new, unseen data.</a:t>
            </a:r>
            <a:endParaRPr sz="1200">
              <a:highlight>
                <a:schemeClr val="lt1"/>
              </a:highlight>
            </a:endParaRPr>
          </a:p>
        </p:txBody>
      </p:sp>
      <p:pic>
        <p:nvPicPr>
          <p:cNvPr id="160" name="Google Shape;160;p28"/>
          <p:cNvPicPr preferRelativeResize="0"/>
          <p:nvPr/>
        </p:nvPicPr>
        <p:blipFill>
          <a:blip r:embed="rId3">
            <a:alphaModFix/>
          </a:blip>
          <a:stretch>
            <a:fillRect/>
          </a:stretch>
        </p:blipFill>
        <p:spPr>
          <a:xfrm>
            <a:off x="4853375" y="950188"/>
            <a:ext cx="3820975"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475850" y="40868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Inference VS Validation</a:t>
            </a:r>
            <a:endParaRPr b="1"/>
          </a:p>
        </p:txBody>
      </p:sp>
      <p:sp>
        <p:nvSpPr>
          <p:cNvPr id="166" name="Google Shape;166;p29"/>
          <p:cNvSpPr txBox="1"/>
          <p:nvPr>
            <p:ph idx="1" type="body"/>
          </p:nvPr>
        </p:nvSpPr>
        <p:spPr>
          <a:xfrm>
            <a:off x="475850" y="1116150"/>
            <a:ext cx="4096200" cy="3416400"/>
          </a:xfrm>
          <a:prstGeom prst="rect">
            <a:avLst/>
          </a:prstGeom>
        </p:spPr>
        <p:txBody>
          <a:bodyPr anchorCtr="0" anchor="ctr" bIns="91425" lIns="91425" spcFirstLastPara="1" rIns="91425" wrap="square" tIns="91425">
            <a:noAutofit/>
          </a:bodyPr>
          <a:lstStyle/>
          <a:p>
            <a:pPr indent="0" lvl="0" marL="0" rtl="0" algn="just">
              <a:lnSpc>
                <a:spcPct val="150000"/>
              </a:lnSpc>
              <a:spcBef>
                <a:spcPts val="1500"/>
              </a:spcBef>
              <a:spcAft>
                <a:spcPts val="0"/>
              </a:spcAft>
              <a:buNone/>
            </a:pPr>
            <a:r>
              <a:rPr lang="en-GB" sz="1200">
                <a:solidFill>
                  <a:schemeClr val="dk1"/>
                </a:solidFill>
                <a:highlight>
                  <a:schemeClr val="lt1"/>
                </a:highlight>
                <a:latin typeface="Roboto"/>
                <a:ea typeface="Roboto"/>
                <a:cs typeface="Roboto"/>
                <a:sym typeface="Roboto"/>
              </a:rPr>
              <a:t>The key differences between inference and validation are as follows:</a:t>
            </a:r>
            <a:endParaRPr sz="1200">
              <a:solidFill>
                <a:schemeClr val="dk1"/>
              </a:solidFill>
              <a:highlight>
                <a:schemeClr val="lt1"/>
              </a:highlight>
              <a:latin typeface="Roboto"/>
              <a:ea typeface="Roboto"/>
              <a:cs typeface="Roboto"/>
              <a:sym typeface="Roboto"/>
            </a:endParaRPr>
          </a:p>
          <a:p>
            <a:pPr indent="-304800" lvl="0" marL="457200" rtl="0" algn="just">
              <a:lnSpc>
                <a:spcPct val="150000"/>
              </a:lnSpc>
              <a:spcBef>
                <a:spcPts val="1500"/>
              </a:spcBef>
              <a:spcAft>
                <a:spcPts val="0"/>
              </a:spcAft>
              <a:buClr>
                <a:schemeClr val="dk1"/>
              </a:buClr>
              <a:buSzPts val="1200"/>
              <a:buFont typeface="Roboto"/>
              <a:buChar char="●"/>
            </a:pPr>
            <a:r>
              <a:rPr b="1" lang="en-GB" sz="1200">
                <a:solidFill>
                  <a:schemeClr val="dk1"/>
                </a:solidFill>
                <a:highlight>
                  <a:schemeClr val="lt1"/>
                </a:highlight>
                <a:latin typeface="Roboto"/>
                <a:ea typeface="Roboto"/>
                <a:cs typeface="Roboto"/>
                <a:sym typeface="Roboto"/>
              </a:rPr>
              <a:t>Purpose:</a:t>
            </a:r>
            <a:r>
              <a:rPr lang="en-GB" sz="1200">
                <a:solidFill>
                  <a:schemeClr val="dk1"/>
                </a:solidFill>
                <a:highlight>
                  <a:schemeClr val="lt1"/>
                </a:highlight>
                <a:latin typeface="Roboto"/>
                <a:ea typeface="Roboto"/>
                <a:cs typeface="Roboto"/>
                <a:sym typeface="Roboto"/>
              </a:rPr>
              <a:t> Inference is used to make predictions on new data, while validation is used to evaluate the performance of a model on a held-out set of data.</a:t>
            </a:r>
            <a:endParaRPr sz="1200">
              <a:solidFill>
                <a:schemeClr val="dk1"/>
              </a:solidFill>
              <a:highlight>
                <a:schemeClr val="lt1"/>
              </a:highlight>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Char char="●"/>
            </a:pPr>
            <a:r>
              <a:rPr b="1" lang="en-GB" sz="1200">
                <a:solidFill>
                  <a:schemeClr val="dk1"/>
                </a:solidFill>
                <a:highlight>
                  <a:schemeClr val="lt1"/>
                </a:highlight>
                <a:latin typeface="Roboto"/>
                <a:ea typeface="Roboto"/>
                <a:cs typeface="Roboto"/>
                <a:sym typeface="Roboto"/>
              </a:rPr>
              <a:t>Data: </a:t>
            </a:r>
            <a:r>
              <a:rPr lang="en-GB" sz="1200">
                <a:solidFill>
                  <a:schemeClr val="dk1"/>
                </a:solidFill>
                <a:highlight>
                  <a:schemeClr val="lt1"/>
                </a:highlight>
                <a:latin typeface="Roboto"/>
                <a:ea typeface="Roboto"/>
                <a:cs typeface="Roboto"/>
                <a:sym typeface="Roboto"/>
              </a:rPr>
              <a:t>Inference involves new, unseen data that was not used in training, while validation uses a held-out set of data from the same distribution as the training set.</a:t>
            </a:r>
            <a:endParaRPr sz="1200">
              <a:solidFill>
                <a:schemeClr val="dk1"/>
              </a:solidFill>
              <a:highlight>
                <a:schemeClr val="lt1"/>
              </a:highlight>
            </a:endParaRPr>
          </a:p>
        </p:txBody>
      </p:sp>
      <p:pic>
        <p:nvPicPr>
          <p:cNvPr id="167" name="Google Shape;167;p29"/>
          <p:cNvPicPr preferRelativeResize="0"/>
          <p:nvPr/>
        </p:nvPicPr>
        <p:blipFill>
          <a:blip r:embed="rId3">
            <a:alphaModFix/>
          </a:blip>
          <a:stretch>
            <a:fillRect/>
          </a:stretch>
        </p:blipFill>
        <p:spPr>
          <a:xfrm>
            <a:off x="5017525" y="913850"/>
            <a:ext cx="3820975"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475850" y="40868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Inference VS Validation</a:t>
            </a:r>
            <a:endParaRPr b="1"/>
          </a:p>
        </p:txBody>
      </p:sp>
      <p:sp>
        <p:nvSpPr>
          <p:cNvPr id="173" name="Google Shape;173;p30"/>
          <p:cNvSpPr txBox="1"/>
          <p:nvPr>
            <p:ph idx="1" type="body"/>
          </p:nvPr>
        </p:nvSpPr>
        <p:spPr>
          <a:xfrm>
            <a:off x="475850" y="1116150"/>
            <a:ext cx="4096200" cy="3416400"/>
          </a:xfrm>
          <a:prstGeom prst="rect">
            <a:avLst/>
          </a:prstGeom>
        </p:spPr>
        <p:txBody>
          <a:bodyPr anchorCtr="0" anchor="ctr" bIns="91425" lIns="91425" spcFirstLastPara="1" rIns="91425" wrap="square" tIns="91425">
            <a:noAutofit/>
          </a:bodyPr>
          <a:lstStyle/>
          <a:p>
            <a:pPr indent="-304800" lvl="1" marL="914400" rtl="0" algn="just">
              <a:lnSpc>
                <a:spcPct val="150000"/>
              </a:lnSpc>
              <a:spcBef>
                <a:spcPts val="150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Char char="●"/>
            </a:pPr>
            <a:r>
              <a:rPr b="1" lang="en-GB" sz="1200">
                <a:solidFill>
                  <a:schemeClr val="dk1"/>
                </a:solidFill>
                <a:highlight>
                  <a:schemeClr val="lt1"/>
                </a:highlight>
                <a:latin typeface="Roboto"/>
                <a:ea typeface="Roboto"/>
                <a:cs typeface="Roboto"/>
                <a:sym typeface="Roboto"/>
              </a:rPr>
              <a:t>Process:</a:t>
            </a:r>
            <a:r>
              <a:rPr lang="en-GB" sz="1200">
                <a:solidFill>
                  <a:schemeClr val="dk1"/>
                </a:solidFill>
                <a:highlight>
                  <a:schemeClr val="lt1"/>
                </a:highlight>
                <a:latin typeface="Roboto"/>
                <a:ea typeface="Roboto"/>
                <a:cs typeface="Roboto"/>
                <a:sym typeface="Roboto"/>
              </a:rPr>
              <a:t> Inference involves applying a trained model to new data and generating outputs or predictions, while validation involves evaluating the performance of the model on the held-out set of data.</a:t>
            </a:r>
            <a:endParaRPr sz="1200">
              <a:solidFill>
                <a:schemeClr val="dk1"/>
              </a:solidFill>
              <a:highlight>
                <a:schemeClr val="lt1"/>
              </a:highlight>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Char char="●"/>
            </a:pPr>
            <a:r>
              <a:rPr b="1" lang="en-GB" sz="1200">
                <a:solidFill>
                  <a:schemeClr val="dk1"/>
                </a:solidFill>
                <a:highlight>
                  <a:schemeClr val="lt1"/>
                </a:highlight>
                <a:latin typeface="Roboto"/>
                <a:ea typeface="Roboto"/>
                <a:cs typeface="Roboto"/>
                <a:sym typeface="Roboto"/>
              </a:rPr>
              <a:t>Metrics: </a:t>
            </a:r>
            <a:r>
              <a:rPr lang="en-GB" sz="1200">
                <a:solidFill>
                  <a:schemeClr val="dk1"/>
                </a:solidFill>
                <a:highlight>
                  <a:schemeClr val="lt1"/>
                </a:highlight>
                <a:latin typeface="Roboto"/>
                <a:ea typeface="Roboto"/>
                <a:cs typeface="Roboto"/>
                <a:sym typeface="Roboto"/>
              </a:rPr>
              <a:t>Inference may use different metrics to evaluate the performance of the model, depending on the task, while validation typically uses common metrics such as accuracy, precision, recall, and F1 score.</a:t>
            </a:r>
            <a:endParaRPr sz="1200">
              <a:solidFill>
                <a:schemeClr val="dk1"/>
              </a:solidFill>
              <a:highlight>
                <a:schemeClr val="lt1"/>
              </a:highlight>
            </a:endParaRPr>
          </a:p>
        </p:txBody>
      </p:sp>
      <p:pic>
        <p:nvPicPr>
          <p:cNvPr id="174" name="Google Shape;174;p30"/>
          <p:cNvPicPr preferRelativeResize="0"/>
          <p:nvPr/>
        </p:nvPicPr>
        <p:blipFill>
          <a:blip r:embed="rId3">
            <a:alphaModFix/>
          </a:blip>
          <a:stretch>
            <a:fillRect/>
          </a:stretch>
        </p:blipFill>
        <p:spPr>
          <a:xfrm>
            <a:off x="5017525" y="913850"/>
            <a:ext cx="3820975"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Feature Importance</a:t>
            </a:r>
            <a:endParaRPr b="1"/>
          </a:p>
        </p:txBody>
      </p:sp>
      <p:sp>
        <p:nvSpPr>
          <p:cNvPr id="180" name="Google Shape;180;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rgbClr val="000000"/>
              </a:buClr>
              <a:buSzPts val="1200"/>
              <a:buChar char="●"/>
            </a:pPr>
            <a:r>
              <a:rPr lang="en-GB" sz="1200">
                <a:solidFill>
                  <a:srgbClr val="000000"/>
                </a:solidFill>
                <a:highlight>
                  <a:srgbClr val="FFFFFF"/>
                </a:highlight>
              </a:rPr>
              <a:t>It assigns the score of input features based on their importance to predict the output. More the features will be responsible to predict the output more will be their score. We can use it in both classification and regression problem.Suppose you have a bucket of 10 fruits out of which you would like to pick mango, lychee,orange so these fruits will be important for you, same way feature importance works in machine learning.I</a:t>
            </a:r>
            <a:endParaRPr sz="1200">
              <a:solidFill>
                <a:srgbClr val="000000"/>
              </a:solidFill>
            </a:endParaRPr>
          </a:p>
        </p:txBody>
      </p:sp>
      <p:pic>
        <p:nvPicPr>
          <p:cNvPr id="181" name="Google Shape;181;p31"/>
          <p:cNvPicPr preferRelativeResize="0"/>
          <p:nvPr/>
        </p:nvPicPr>
        <p:blipFill>
          <a:blip r:embed="rId3">
            <a:alphaModFix/>
          </a:blip>
          <a:stretch>
            <a:fillRect/>
          </a:stretch>
        </p:blipFill>
        <p:spPr>
          <a:xfrm>
            <a:off x="5218724" y="950199"/>
            <a:ext cx="3715176" cy="3451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Table of Contents</a:t>
            </a:r>
            <a:endParaRPr b="1"/>
          </a:p>
        </p:txBody>
      </p:sp>
      <p:sp>
        <p:nvSpPr>
          <p:cNvPr id="61" name="Google Shape;61;p14"/>
          <p:cNvSpPr txBox="1"/>
          <p:nvPr>
            <p:ph idx="4294967295" type="body"/>
          </p:nvPr>
        </p:nvSpPr>
        <p:spPr>
          <a:xfrm>
            <a:off x="311700" y="1305600"/>
            <a:ext cx="4371300" cy="3416400"/>
          </a:xfrm>
          <a:prstGeom prst="rect">
            <a:avLst/>
          </a:prstGeom>
        </p:spPr>
        <p:txBody>
          <a:bodyPr anchorCtr="0" anchor="ctr" bIns="91425" lIns="91425" spcFirstLastPara="1" rIns="91425" wrap="square" tIns="91425">
            <a:noAutofit/>
          </a:bodyPr>
          <a:lstStyle/>
          <a:p>
            <a:pPr indent="-301625" lvl="0" marL="457200" rtl="0" algn="just">
              <a:lnSpc>
                <a:spcPct val="171428"/>
              </a:lnSpc>
              <a:spcBef>
                <a:spcPts val="1100"/>
              </a:spcBef>
              <a:spcAft>
                <a:spcPts val="0"/>
              </a:spcAft>
              <a:buClr>
                <a:srgbClr val="000000"/>
              </a:buClr>
              <a:buSzPts val="1150"/>
              <a:buFont typeface="Roboto"/>
              <a:buChar char="●"/>
            </a:pPr>
            <a:r>
              <a:rPr lang="en-GB" sz="1150">
                <a:solidFill>
                  <a:srgbClr val="000000"/>
                </a:solidFill>
                <a:highlight>
                  <a:schemeClr val="lt1"/>
                </a:highlight>
                <a:latin typeface="Roboto"/>
                <a:ea typeface="Roboto"/>
                <a:cs typeface="Roboto"/>
                <a:sym typeface="Roboto"/>
              </a:rPr>
              <a:t>PDF &amp; CDF</a:t>
            </a:r>
            <a:endParaRPr sz="1150">
              <a:solidFill>
                <a:srgbClr val="000000"/>
              </a:solidFill>
              <a:highlight>
                <a:schemeClr val="lt1"/>
              </a:highlight>
              <a:latin typeface="Roboto"/>
              <a:ea typeface="Roboto"/>
              <a:cs typeface="Roboto"/>
              <a:sym typeface="Roboto"/>
            </a:endParaRPr>
          </a:p>
          <a:p>
            <a:pPr indent="-301625" lvl="0" marL="457200" rtl="0" algn="just">
              <a:lnSpc>
                <a:spcPct val="171428"/>
              </a:lnSpc>
              <a:spcBef>
                <a:spcPts val="0"/>
              </a:spcBef>
              <a:spcAft>
                <a:spcPts val="0"/>
              </a:spcAft>
              <a:buClr>
                <a:srgbClr val="000000"/>
              </a:buClr>
              <a:buSzPts val="1150"/>
              <a:buFont typeface="Roboto"/>
              <a:buChar char="●"/>
            </a:pPr>
            <a:r>
              <a:rPr lang="en-GB" sz="1150">
                <a:solidFill>
                  <a:srgbClr val="000000"/>
                </a:solidFill>
                <a:highlight>
                  <a:schemeClr val="lt1"/>
                </a:highlight>
                <a:latin typeface="Roboto"/>
                <a:ea typeface="Roboto"/>
                <a:cs typeface="Roboto"/>
                <a:sym typeface="Roboto"/>
              </a:rPr>
              <a:t>Kernel Density Estimation</a:t>
            </a:r>
            <a:endParaRPr sz="1150">
              <a:solidFill>
                <a:srgbClr val="000000"/>
              </a:solidFill>
              <a:highlight>
                <a:schemeClr val="lt1"/>
              </a:highlight>
              <a:latin typeface="Roboto"/>
              <a:ea typeface="Roboto"/>
              <a:cs typeface="Roboto"/>
              <a:sym typeface="Roboto"/>
            </a:endParaRPr>
          </a:p>
          <a:p>
            <a:pPr indent="-301625" lvl="0" marL="457200" rtl="0" algn="just">
              <a:lnSpc>
                <a:spcPct val="171428"/>
              </a:lnSpc>
              <a:spcBef>
                <a:spcPts val="0"/>
              </a:spcBef>
              <a:spcAft>
                <a:spcPts val="0"/>
              </a:spcAft>
              <a:buClr>
                <a:srgbClr val="000000"/>
              </a:buClr>
              <a:buSzPts val="1150"/>
              <a:buFont typeface="Roboto"/>
              <a:buChar char="●"/>
            </a:pPr>
            <a:r>
              <a:rPr lang="en-GB" sz="1150">
                <a:solidFill>
                  <a:srgbClr val="000000"/>
                </a:solidFill>
                <a:highlight>
                  <a:schemeClr val="lt1"/>
                </a:highlight>
                <a:latin typeface="Roboto"/>
                <a:ea typeface="Roboto"/>
                <a:cs typeface="Roboto"/>
                <a:sym typeface="Roboto"/>
              </a:rPr>
              <a:t>Machine </a:t>
            </a:r>
            <a:r>
              <a:rPr lang="en-GB" sz="1150">
                <a:solidFill>
                  <a:srgbClr val="000000"/>
                </a:solidFill>
                <a:highlight>
                  <a:schemeClr val="lt1"/>
                </a:highlight>
                <a:latin typeface="Roboto"/>
                <a:ea typeface="Roboto"/>
                <a:cs typeface="Roboto"/>
                <a:sym typeface="Roboto"/>
              </a:rPr>
              <a:t>Learning</a:t>
            </a:r>
            <a:r>
              <a:rPr lang="en-GB" sz="1150">
                <a:solidFill>
                  <a:srgbClr val="000000"/>
                </a:solidFill>
                <a:highlight>
                  <a:schemeClr val="lt1"/>
                </a:highlight>
                <a:latin typeface="Roboto"/>
                <a:ea typeface="Roboto"/>
                <a:cs typeface="Roboto"/>
                <a:sym typeface="Roboto"/>
              </a:rPr>
              <a:t> Model Inference</a:t>
            </a:r>
            <a:endParaRPr sz="1150">
              <a:solidFill>
                <a:srgbClr val="000000"/>
              </a:solidFill>
              <a:highlight>
                <a:schemeClr val="lt1"/>
              </a:highlight>
              <a:latin typeface="Roboto"/>
              <a:ea typeface="Roboto"/>
              <a:cs typeface="Roboto"/>
              <a:sym typeface="Roboto"/>
            </a:endParaRPr>
          </a:p>
          <a:p>
            <a:pPr indent="-301625" lvl="0" marL="457200" rtl="0" algn="just">
              <a:lnSpc>
                <a:spcPct val="171428"/>
              </a:lnSpc>
              <a:spcBef>
                <a:spcPts val="0"/>
              </a:spcBef>
              <a:spcAft>
                <a:spcPts val="0"/>
              </a:spcAft>
              <a:buClr>
                <a:srgbClr val="000000"/>
              </a:buClr>
              <a:buSzPts val="1150"/>
              <a:buFont typeface="Roboto"/>
              <a:buChar char="●"/>
            </a:pPr>
            <a:r>
              <a:rPr lang="en-GB" sz="1150">
                <a:solidFill>
                  <a:schemeClr val="dk1"/>
                </a:solidFill>
                <a:highlight>
                  <a:schemeClr val="lt1"/>
                </a:highlight>
                <a:latin typeface="Roboto"/>
                <a:ea typeface="Roboto"/>
                <a:cs typeface="Roboto"/>
                <a:sym typeface="Roboto"/>
              </a:rPr>
              <a:t>Feature Importance</a:t>
            </a:r>
            <a:endParaRPr sz="1150">
              <a:solidFill>
                <a:srgbClr val="000000"/>
              </a:solidFill>
              <a:highlight>
                <a:schemeClr val="lt1"/>
              </a:highlight>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4895854" y="1246925"/>
            <a:ext cx="4156296" cy="264963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Feature Importance</a:t>
            </a:r>
            <a:endParaRPr b="1"/>
          </a:p>
        </p:txBody>
      </p:sp>
      <p:sp>
        <p:nvSpPr>
          <p:cNvPr id="187" name="Google Shape;187;p3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GB" sz="1700">
                <a:solidFill>
                  <a:srgbClr val="292929"/>
                </a:solidFill>
                <a:highlight>
                  <a:srgbClr val="FFFFFF"/>
                </a:highlight>
                <a:latin typeface="Georgia"/>
                <a:ea typeface="Georgia"/>
                <a:cs typeface="Georgia"/>
                <a:sym typeface="Georgia"/>
              </a:rPr>
              <a:t>Permutation Feature Importance</a:t>
            </a:r>
            <a:endParaRPr b="1" sz="1700">
              <a:solidFill>
                <a:srgbClr val="292929"/>
              </a:solidFill>
              <a:highlight>
                <a:srgbClr val="FFFFFF"/>
              </a:highlight>
              <a:latin typeface="Georgia"/>
              <a:ea typeface="Georgia"/>
              <a:cs typeface="Georgia"/>
              <a:sym typeface="Georgia"/>
            </a:endParaRPr>
          </a:p>
          <a:p>
            <a:pPr indent="-304800" lvl="0" marL="457200" rtl="0" algn="just">
              <a:lnSpc>
                <a:spcPct val="150000"/>
              </a:lnSpc>
              <a:spcBef>
                <a:spcPts val="1200"/>
              </a:spcBef>
              <a:spcAft>
                <a:spcPts val="0"/>
              </a:spcAft>
              <a:buClr>
                <a:srgbClr val="292929"/>
              </a:buClr>
              <a:buSzPts val="1200"/>
              <a:buFont typeface="Georgia"/>
              <a:buChar char="●"/>
            </a:pPr>
            <a:r>
              <a:rPr lang="en-GB" sz="1200">
                <a:solidFill>
                  <a:srgbClr val="292929"/>
                </a:solidFill>
                <a:highlight>
                  <a:srgbClr val="FFFFFF"/>
                </a:highlight>
                <a:latin typeface="Georgia"/>
                <a:ea typeface="Georgia"/>
                <a:cs typeface="Georgia"/>
                <a:sym typeface="Georgia"/>
              </a:rPr>
              <a:t>It is Best for those algorithm which natively does not support feature importance . It calculate relative importance score </a:t>
            </a:r>
            <a:r>
              <a:rPr b="1" lang="en-GB" sz="1200">
                <a:solidFill>
                  <a:srgbClr val="292929"/>
                </a:solidFill>
                <a:highlight>
                  <a:srgbClr val="FFFFFF"/>
                </a:highlight>
                <a:latin typeface="Georgia"/>
                <a:ea typeface="Georgia"/>
                <a:cs typeface="Georgia"/>
                <a:sym typeface="Georgia"/>
              </a:rPr>
              <a:t>independent of model used.</a:t>
            </a:r>
            <a:r>
              <a:rPr lang="en-GB" sz="1200">
                <a:solidFill>
                  <a:srgbClr val="292929"/>
                </a:solidFill>
                <a:highlight>
                  <a:srgbClr val="FFFFFF"/>
                </a:highlight>
                <a:latin typeface="Georgia"/>
                <a:ea typeface="Georgia"/>
                <a:cs typeface="Georgia"/>
                <a:sym typeface="Georgia"/>
              </a:rPr>
              <a:t>It is one of the best technique to do feature selection.lets’ understand it</a:t>
            </a:r>
            <a:endParaRPr sz="1200">
              <a:solidFill>
                <a:srgbClr val="000000"/>
              </a:solidFill>
            </a:endParaRPr>
          </a:p>
        </p:txBody>
      </p:sp>
      <p:pic>
        <p:nvPicPr>
          <p:cNvPr id="188" name="Google Shape;188;p32"/>
          <p:cNvPicPr preferRelativeResize="0"/>
          <p:nvPr/>
        </p:nvPicPr>
        <p:blipFill>
          <a:blip r:embed="rId3">
            <a:alphaModFix/>
          </a:blip>
          <a:stretch>
            <a:fillRect/>
          </a:stretch>
        </p:blipFill>
        <p:spPr>
          <a:xfrm>
            <a:off x="5218724" y="950199"/>
            <a:ext cx="3715176" cy="3451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Feature Importance</a:t>
            </a:r>
            <a:endParaRPr b="1"/>
          </a:p>
        </p:txBody>
      </p:sp>
      <p:sp>
        <p:nvSpPr>
          <p:cNvPr id="194" name="Google Shape;194;p33"/>
          <p:cNvSpPr txBox="1"/>
          <p:nvPr>
            <p:ph idx="1" type="body"/>
          </p:nvPr>
        </p:nvSpPr>
        <p:spPr>
          <a:xfrm>
            <a:off x="311700" y="1000075"/>
            <a:ext cx="4509600" cy="3771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200">
                <a:solidFill>
                  <a:srgbClr val="292929"/>
                </a:solidFill>
                <a:highlight>
                  <a:srgbClr val="FFFFFF"/>
                </a:highlight>
                <a:latin typeface="Georgia"/>
                <a:ea typeface="Georgia"/>
                <a:cs typeface="Georgia"/>
                <a:sym typeface="Georgia"/>
              </a:rPr>
              <a:t>Permutation Feature Importance Steps</a:t>
            </a:r>
            <a:endParaRPr b="1" sz="1200">
              <a:solidFill>
                <a:srgbClr val="292929"/>
              </a:solidFill>
              <a:highlight>
                <a:srgbClr val="FFFFFF"/>
              </a:highlight>
              <a:latin typeface="Georgia"/>
              <a:ea typeface="Georgia"/>
              <a:cs typeface="Georgia"/>
              <a:sym typeface="Georgia"/>
            </a:endParaRPr>
          </a:p>
          <a:p>
            <a:pPr indent="-304800" lvl="0" marL="457200" rtl="0" algn="just">
              <a:lnSpc>
                <a:spcPct val="150000"/>
              </a:lnSpc>
              <a:spcBef>
                <a:spcPts val="1200"/>
              </a:spcBef>
              <a:spcAft>
                <a:spcPts val="0"/>
              </a:spcAft>
              <a:buClr>
                <a:srgbClr val="292929"/>
              </a:buClr>
              <a:buSzPts val="1200"/>
              <a:buFont typeface="Georgia"/>
              <a:buChar char="●"/>
            </a:pPr>
            <a:r>
              <a:rPr b="1" lang="en-GB" sz="1200">
                <a:solidFill>
                  <a:srgbClr val="292929"/>
                </a:solidFill>
                <a:highlight>
                  <a:srgbClr val="FFFFFF"/>
                </a:highlight>
                <a:latin typeface="Georgia"/>
                <a:ea typeface="Georgia"/>
                <a:cs typeface="Georgia"/>
                <a:sym typeface="Georgia"/>
              </a:rPr>
              <a:t>Step 1 : - </a:t>
            </a:r>
            <a:r>
              <a:rPr lang="en-GB" sz="1200">
                <a:solidFill>
                  <a:srgbClr val="292929"/>
                </a:solidFill>
                <a:highlight>
                  <a:srgbClr val="FFFFFF"/>
                </a:highlight>
                <a:latin typeface="Georgia"/>
                <a:ea typeface="Georgia"/>
                <a:cs typeface="Georgia"/>
                <a:sym typeface="Georgia"/>
              </a:rPr>
              <a:t>It randomly take one feature and shuffles the variable present in that feature and does prediction .</a:t>
            </a:r>
            <a:endParaRPr sz="1200">
              <a:solidFill>
                <a:srgbClr val="292929"/>
              </a:solidFill>
              <a:highlight>
                <a:srgbClr val="FFFFFF"/>
              </a:highlight>
              <a:latin typeface="Georgia"/>
              <a:ea typeface="Georgia"/>
              <a:cs typeface="Georgia"/>
              <a:sym typeface="Georgia"/>
            </a:endParaRPr>
          </a:p>
          <a:p>
            <a:pPr indent="-304800" lvl="0" marL="457200" rtl="0" algn="just">
              <a:lnSpc>
                <a:spcPct val="150000"/>
              </a:lnSpc>
              <a:spcBef>
                <a:spcPts val="0"/>
              </a:spcBef>
              <a:spcAft>
                <a:spcPts val="0"/>
              </a:spcAft>
              <a:buClr>
                <a:srgbClr val="292929"/>
              </a:buClr>
              <a:buSzPts val="1200"/>
              <a:buFont typeface="Georgia"/>
              <a:buChar char="●"/>
            </a:pPr>
            <a:r>
              <a:rPr b="1" lang="en-GB" sz="1200">
                <a:solidFill>
                  <a:srgbClr val="292929"/>
                </a:solidFill>
                <a:highlight>
                  <a:srgbClr val="FFFFFF"/>
                </a:highlight>
                <a:latin typeface="Georgia"/>
                <a:ea typeface="Georgia"/>
                <a:cs typeface="Georgia"/>
                <a:sym typeface="Georgia"/>
              </a:rPr>
              <a:t>Step 2 :- </a:t>
            </a:r>
            <a:r>
              <a:rPr lang="en-GB" sz="1200">
                <a:solidFill>
                  <a:srgbClr val="292929"/>
                </a:solidFill>
                <a:highlight>
                  <a:srgbClr val="FFFFFF"/>
                </a:highlight>
                <a:latin typeface="Georgia"/>
                <a:ea typeface="Georgia"/>
                <a:cs typeface="Georgia"/>
                <a:sym typeface="Georgia"/>
              </a:rPr>
              <a:t>In this step it finds the loss using loss function and check the variability between predicted and actual output.</a:t>
            </a:r>
            <a:endParaRPr sz="1200">
              <a:solidFill>
                <a:srgbClr val="292929"/>
              </a:solidFill>
              <a:highlight>
                <a:srgbClr val="FFFFFF"/>
              </a:highlight>
              <a:latin typeface="Georgia"/>
              <a:ea typeface="Georgia"/>
              <a:cs typeface="Georgia"/>
              <a:sym typeface="Georgia"/>
            </a:endParaRPr>
          </a:p>
          <a:p>
            <a:pPr indent="-304800" lvl="0" marL="457200" rtl="0" algn="just">
              <a:lnSpc>
                <a:spcPct val="150000"/>
              </a:lnSpc>
              <a:spcBef>
                <a:spcPts val="0"/>
              </a:spcBef>
              <a:spcAft>
                <a:spcPts val="0"/>
              </a:spcAft>
              <a:buClr>
                <a:srgbClr val="292929"/>
              </a:buClr>
              <a:buSzPts val="1200"/>
              <a:buFont typeface="Georgia"/>
              <a:buChar char="●"/>
            </a:pPr>
            <a:r>
              <a:rPr b="1" lang="en-GB" sz="1200">
                <a:solidFill>
                  <a:srgbClr val="292929"/>
                </a:solidFill>
                <a:highlight>
                  <a:srgbClr val="FFFFFF"/>
                </a:highlight>
                <a:latin typeface="Georgia"/>
                <a:ea typeface="Georgia"/>
                <a:cs typeface="Georgia"/>
                <a:sym typeface="Georgia"/>
              </a:rPr>
              <a:t>Step 3:- </a:t>
            </a:r>
            <a:r>
              <a:rPr lang="en-GB" sz="1200">
                <a:solidFill>
                  <a:srgbClr val="292929"/>
                </a:solidFill>
                <a:highlight>
                  <a:srgbClr val="FFFFFF"/>
                </a:highlight>
                <a:latin typeface="Georgia"/>
                <a:ea typeface="Georgia"/>
                <a:cs typeface="Georgia"/>
                <a:sym typeface="Georgia"/>
              </a:rPr>
              <a:t>Returns the variable of feature into original order or undo reshuffle.</a:t>
            </a:r>
            <a:endParaRPr sz="1200">
              <a:solidFill>
                <a:srgbClr val="292929"/>
              </a:solidFill>
              <a:highlight>
                <a:srgbClr val="FFFFFF"/>
              </a:highlight>
              <a:latin typeface="Georgia"/>
              <a:ea typeface="Georgia"/>
              <a:cs typeface="Georgia"/>
              <a:sym typeface="Georgia"/>
            </a:endParaRPr>
          </a:p>
          <a:p>
            <a:pPr indent="-304800" lvl="0" marL="457200" rtl="0" algn="just">
              <a:lnSpc>
                <a:spcPct val="150000"/>
              </a:lnSpc>
              <a:spcBef>
                <a:spcPts val="0"/>
              </a:spcBef>
              <a:spcAft>
                <a:spcPts val="0"/>
              </a:spcAft>
              <a:buClr>
                <a:srgbClr val="292929"/>
              </a:buClr>
              <a:buSzPts val="1200"/>
              <a:buFont typeface="Georgia"/>
              <a:buChar char="●"/>
            </a:pPr>
            <a:r>
              <a:rPr b="1" lang="en-GB" sz="1200">
                <a:solidFill>
                  <a:srgbClr val="292929"/>
                </a:solidFill>
                <a:highlight>
                  <a:srgbClr val="FFFFFF"/>
                </a:highlight>
                <a:latin typeface="Georgia"/>
                <a:ea typeface="Georgia"/>
                <a:cs typeface="Georgia"/>
                <a:sym typeface="Georgia"/>
              </a:rPr>
              <a:t>Step 4 :-</a:t>
            </a:r>
            <a:r>
              <a:rPr lang="en-GB" sz="1200">
                <a:solidFill>
                  <a:srgbClr val="292929"/>
                </a:solidFill>
                <a:highlight>
                  <a:srgbClr val="FFFFFF"/>
                </a:highlight>
                <a:latin typeface="Georgia"/>
                <a:ea typeface="Georgia"/>
                <a:cs typeface="Georgia"/>
                <a:sym typeface="Georgia"/>
              </a:rPr>
              <a:t> Does the above three procedure with all the features present in dataset.</a:t>
            </a:r>
            <a:endParaRPr sz="1200">
              <a:solidFill>
                <a:srgbClr val="292929"/>
              </a:solidFill>
              <a:highlight>
                <a:srgbClr val="FFFFFF"/>
              </a:highlight>
              <a:latin typeface="Georgia"/>
              <a:ea typeface="Georgia"/>
              <a:cs typeface="Georgia"/>
              <a:sym typeface="Georgia"/>
            </a:endParaRPr>
          </a:p>
          <a:p>
            <a:pPr indent="-304800" lvl="0" marL="457200" rtl="0" algn="just">
              <a:lnSpc>
                <a:spcPct val="150000"/>
              </a:lnSpc>
              <a:spcBef>
                <a:spcPts val="0"/>
              </a:spcBef>
              <a:spcAft>
                <a:spcPts val="0"/>
              </a:spcAft>
              <a:buClr>
                <a:srgbClr val="292929"/>
              </a:buClr>
              <a:buSzPts val="1200"/>
              <a:buFont typeface="Georgia"/>
              <a:buChar char="●"/>
            </a:pPr>
            <a:r>
              <a:rPr b="1" lang="en-GB" sz="1200">
                <a:solidFill>
                  <a:srgbClr val="292929"/>
                </a:solidFill>
                <a:highlight>
                  <a:srgbClr val="FFFFFF"/>
                </a:highlight>
                <a:latin typeface="Georgia"/>
                <a:ea typeface="Georgia"/>
                <a:cs typeface="Georgia"/>
                <a:sym typeface="Georgia"/>
              </a:rPr>
              <a:t>Step 5 :-</a:t>
            </a:r>
            <a:r>
              <a:rPr lang="en-GB" sz="1200">
                <a:solidFill>
                  <a:srgbClr val="292929"/>
                </a:solidFill>
                <a:highlight>
                  <a:srgbClr val="FFFFFF"/>
                </a:highlight>
                <a:latin typeface="Georgia"/>
                <a:ea typeface="Georgia"/>
                <a:cs typeface="Georgia"/>
                <a:sym typeface="Georgia"/>
              </a:rPr>
              <a:t> Final important features will be calculated by comparing individual score with mean importance score.</a:t>
            </a:r>
            <a:endParaRPr sz="1200">
              <a:solidFill>
                <a:srgbClr val="292929"/>
              </a:solidFill>
              <a:highlight>
                <a:srgbClr val="FFFFFF"/>
              </a:highlight>
              <a:latin typeface="Georgia"/>
              <a:ea typeface="Georgia"/>
              <a:cs typeface="Georgia"/>
              <a:sym typeface="Georgia"/>
            </a:endParaRPr>
          </a:p>
        </p:txBody>
      </p:sp>
      <p:pic>
        <p:nvPicPr>
          <p:cNvPr id="195" name="Google Shape;195;p33"/>
          <p:cNvPicPr preferRelativeResize="0"/>
          <p:nvPr/>
        </p:nvPicPr>
        <p:blipFill>
          <a:blip r:embed="rId3">
            <a:alphaModFix/>
          </a:blip>
          <a:stretch>
            <a:fillRect/>
          </a:stretch>
        </p:blipFill>
        <p:spPr>
          <a:xfrm>
            <a:off x="5218724" y="950199"/>
            <a:ext cx="3715176" cy="3451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Feature Importance</a:t>
            </a:r>
            <a:endParaRPr b="1"/>
          </a:p>
        </p:txBody>
      </p:sp>
      <p:sp>
        <p:nvSpPr>
          <p:cNvPr id="201" name="Google Shape;201;p34"/>
          <p:cNvSpPr txBox="1"/>
          <p:nvPr>
            <p:ph idx="1" type="body"/>
          </p:nvPr>
        </p:nvSpPr>
        <p:spPr>
          <a:xfrm>
            <a:off x="311700" y="1000075"/>
            <a:ext cx="4509600" cy="3771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GB" sz="1200">
                <a:solidFill>
                  <a:srgbClr val="292929"/>
                </a:solidFill>
                <a:highlight>
                  <a:srgbClr val="FFFFFF"/>
                </a:highlight>
              </a:rPr>
              <a:t>Coefficient as Feature Importance</a:t>
            </a:r>
            <a:endParaRPr b="1" sz="1200">
              <a:solidFill>
                <a:srgbClr val="292929"/>
              </a:solidFill>
              <a:highlight>
                <a:srgbClr val="FFFFFF"/>
              </a:highlight>
            </a:endParaRPr>
          </a:p>
          <a:p>
            <a:pPr indent="-304800" lvl="0" marL="457200" rtl="0" algn="just">
              <a:lnSpc>
                <a:spcPct val="150000"/>
              </a:lnSpc>
              <a:spcBef>
                <a:spcPts val="1200"/>
              </a:spcBef>
              <a:spcAft>
                <a:spcPts val="0"/>
              </a:spcAft>
              <a:buClr>
                <a:srgbClr val="292929"/>
              </a:buClr>
              <a:buSzPts val="1200"/>
              <a:buChar char="●"/>
            </a:pPr>
            <a:r>
              <a:rPr lang="en-GB" sz="1200">
                <a:solidFill>
                  <a:srgbClr val="292929"/>
                </a:solidFill>
                <a:highlight>
                  <a:srgbClr val="FFFFFF"/>
                </a:highlight>
              </a:rPr>
              <a:t>In case of linear model (Logistic Regression,Linear Regression, Regularization) we generally find coefficient to predict the output.l</a:t>
            </a:r>
            <a:endParaRPr sz="1200">
              <a:solidFill>
                <a:srgbClr val="292929"/>
              </a:solidFill>
              <a:highlight>
                <a:srgbClr val="FFFFFF"/>
              </a:highlight>
            </a:endParaRPr>
          </a:p>
        </p:txBody>
      </p:sp>
      <p:pic>
        <p:nvPicPr>
          <p:cNvPr id="202" name="Google Shape;202;p34"/>
          <p:cNvPicPr preferRelativeResize="0"/>
          <p:nvPr/>
        </p:nvPicPr>
        <p:blipFill>
          <a:blip r:embed="rId3">
            <a:alphaModFix/>
          </a:blip>
          <a:stretch>
            <a:fillRect/>
          </a:stretch>
        </p:blipFill>
        <p:spPr>
          <a:xfrm>
            <a:off x="5218724" y="950199"/>
            <a:ext cx="3715176" cy="3451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Feature Importance</a:t>
            </a:r>
            <a:endParaRPr b="1"/>
          </a:p>
        </p:txBody>
      </p:sp>
      <p:sp>
        <p:nvSpPr>
          <p:cNvPr id="208" name="Google Shape;208;p35"/>
          <p:cNvSpPr txBox="1"/>
          <p:nvPr>
            <p:ph idx="1" type="body"/>
          </p:nvPr>
        </p:nvSpPr>
        <p:spPr>
          <a:xfrm>
            <a:off x="311700" y="1000075"/>
            <a:ext cx="4509600" cy="3771000"/>
          </a:xfrm>
          <a:prstGeom prst="rect">
            <a:avLst/>
          </a:prstGeom>
        </p:spPr>
        <p:txBody>
          <a:bodyPr anchorCtr="0" anchor="t" bIns="91425" lIns="91425" spcFirstLastPara="1" rIns="91425" wrap="square" tIns="91425">
            <a:noAutofit/>
          </a:bodyPr>
          <a:lstStyle/>
          <a:p>
            <a:pPr indent="0" lvl="0" marL="25400" rtl="0" algn="just">
              <a:lnSpc>
                <a:spcPct val="150000"/>
              </a:lnSpc>
              <a:spcBef>
                <a:spcPts val="3200"/>
              </a:spcBef>
              <a:spcAft>
                <a:spcPts val="0"/>
              </a:spcAft>
              <a:buNone/>
            </a:pPr>
            <a:r>
              <a:rPr b="1" i="1" lang="en-GB" sz="1200">
                <a:solidFill>
                  <a:srgbClr val="000000"/>
                </a:solidFill>
                <a:highlight>
                  <a:schemeClr val="lt1"/>
                </a:highlight>
                <a:latin typeface="Georgia"/>
                <a:ea typeface="Georgia"/>
                <a:cs typeface="Georgia"/>
                <a:sym typeface="Georgia"/>
              </a:rPr>
              <a:t>Why Feature importance is so important ?</a:t>
            </a:r>
            <a:endParaRPr b="1" i="1" sz="1200">
              <a:solidFill>
                <a:srgbClr val="000000"/>
              </a:solidFill>
              <a:highlight>
                <a:schemeClr val="lt1"/>
              </a:highlight>
              <a:latin typeface="Georgia"/>
              <a:ea typeface="Georgia"/>
              <a:cs typeface="Georgia"/>
              <a:sym typeface="Georgia"/>
            </a:endParaRPr>
          </a:p>
          <a:p>
            <a:pPr indent="-304800" lvl="0" marL="457200" rtl="0" algn="just">
              <a:lnSpc>
                <a:spcPct val="150000"/>
              </a:lnSpc>
              <a:spcBef>
                <a:spcPts val="3200"/>
              </a:spcBef>
              <a:spcAft>
                <a:spcPts val="0"/>
              </a:spcAft>
              <a:buClr>
                <a:srgbClr val="000000"/>
              </a:buClr>
              <a:buSzPts val="1200"/>
              <a:buFont typeface="Georgia"/>
              <a:buChar char="●"/>
            </a:pPr>
            <a:r>
              <a:rPr lang="en-GB" sz="1200">
                <a:solidFill>
                  <a:srgbClr val="000000"/>
                </a:solidFill>
                <a:highlight>
                  <a:schemeClr val="lt1"/>
                </a:highlight>
                <a:latin typeface="Georgia"/>
                <a:ea typeface="Georgia"/>
                <a:cs typeface="Georgia"/>
                <a:sym typeface="Georgia"/>
              </a:rPr>
              <a:t>Feature importance gives us better</a:t>
            </a:r>
            <a:r>
              <a:rPr b="1" lang="en-GB" sz="1200">
                <a:solidFill>
                  <a:srgbClr val="000000"/>
                </a:solidFill>
                <a:highlight>
                  <a:schemeClr val="lt1"/>
                </a:highlight>
                <a:latin typeface="Georgia"/>
                <a:ea typeface="Georgia"/>
                <a:cs typeface="Georgia"/>
                <a:sym typeface="Georgia"/>
              </a:rPr>
              <a:t> interpretability</a:t>
            </a:r>
            <a:r>
              <a:rPr lang="en-GB" sz="1200">
                <a:solidFill>
                  <a:srgbClr val="000000"/>
                </a:solidFill>
                <a:highlight>
                  <a:schemeClr val="lt1"/>
                </a:highlight>
                <a:latin typeface="Georgia"/>
                <a:ea typeface="Georgia"/>
                <a:cs typeface="Georgia"/>
                <a:sym typeface="Georgia"/>
              </a:rPr>
              <a:t> of data.let’s understand Interpret-ability.</a:t>
            </a:r>
            <a:endParaRPr sz="1200">
              <a:solidFill>
                <a:srgbClr val="000000"/>
              </a:solidFill>
              <a:highlight>
                <a:schemeClr val="lt1"/>
              </a:highlight>
              <a:latin typeface="Georgia"/>
              <a:ea typeface="Georgia"/>
              <a:cs typeface="Georgia"/>
              <a:sym typeface="Georgia"/>
            </a:endParaRPr>
          </a:p>
          <a:p>
            <a:pPr indent="-304800" lvl="0" marL="457200" rtl="0" algn="just">
              <a:lnSpc>
                <a:spcPct val="150000"/>
              </a:lnSpc>
              <a:spcBef>
                <a:spcPts val="0"/>
              </a:spcBef>
              <a:spcAft>
                <a:spcPts val="0"/>
              </a:spcAft>
              <a:buClr>
                <a:srgbClr val="000000"/>
              </a:buClr>
              <a:buSzPts val="1200"/>
              <a:buFont typeface="Georgia"/>
              <a:buChar char="●"/>
            </a:pPr>
            <a:r>
              <a:rPr lang="en-GB" sz="1200">
                <a:solidFill>
                  <a:srgbClr val="000000"/>
                </a:solidFill>
                <a:highlight>
                  <a:schemeClr val="lt1"/>
                </a:highlight>
                <a:latin typeface="Georgia"/>
                <a:ea typeface="Georgia"/>
                <a:cs typeface="Georgia"/>
                <a:sym typeface="Georgia"/>
              </a:rPr>
              <a:t>Suppose you have a dataset of hospital now owner want to know which kind of symptomatic people will again come to hospital.</a:t>
            </a:r>
            <a:endParaRPr sz="1200">
              <a:solidFill>
                <a:srgbClr val="000000"/>
              </a:solidFill>
              <a:highlight>
                <a:schemeClr val="lt1"/>
              </a:highlight>
              <a:latin typeface="Georgia"/>
              <a:ea typeface="Georgia"/>
              <a:cs typeface="Georgia"/>
              <a:sym typeface="Georgia"/>
            </a:endParaRPr>
          </a:p>
          <a:p>
            <a:pPr indent="-304800" lvl="0" marL="457200" rtl="0" algn="just">
              <a:lnSpc>
                <a:spcPct val="150000"/>
              </a:lnSpc>
              <a:spcBef>
                <a:spcPts val="0"/>
              </a:spcBef>
              <a:spcAft>
                <a:spcPts val="0"/>
              </a:spcAft>
              <a:buClr>
                <a:srgbClr val="000000"/>
              </a:buClr>
              <a:buSzPts val="1200"/>
              <a:buFont typeface="Georgia"/>
              <a:buChar char="●"/>
            </a:pPr>
            <a:r>
              <a:rPr lang="en-GB" sz="1200">
                <a:solidFill>
                  <a:srgbClr val="000000"/>
                </a:solidFill>
                <a:highlight>
                  <a:schemeClr val="lt1"/>
                </a:highlight>
                <a:latin typeface="Georgia"/>
                <a:ea typeface="Georgia"/>
                <a:cs typeface="Georgia"/>
                <a:sym typeface="Georgia"/>
              </a:rPr>
              <a:t>How each disease(feature) make them profit.What is the sentiment of people about treatment in this hospital these all are known as interpretability.</a:t>
            </a:r>
            <a:endParaRPr sz="1200">
              <a:solidFill>
                <a:srgbClr val="000000"/>
              </a:solidFill>
              <a:highlight>
                <a:schemeClr val="lt1"/>
              </a:highlight>
              <a:latin typeface="Georgia"/>
              <a:ea typeface="Georgia"/>
              <a:cs typeface="Georgia"/>
              <a:sym typeface="Georgia"/>
            </a:endParaRPr>
          </a:p>
          <a:p>
            <a:pPr indent="-304800" lvl="0" marL="457200" rtl="0" algn="just">
              <a:lnSpc>
                <a:spcPct val="150000"/>
              </a:lnSpc>
              <a:spcBef>
                <a:spcPts val="0"/>
              </a:spcBef>
              <a:spcAft>
                <a:spcPts val="0"/>
              </a:spcAft>
              <a:buClr>
                <a:srgbClr val="000000"/>
              </a:buClr>
              <a:buSzPts val="1200"/>
              <a:buFont typeface="Georgia"/>
              <a:buChar char="●"/>
            </a:pPr>
            <a:r>
              <a:rPr lang="en-GB" sz="1200">
                <a:solidFill>
                  <a:srgbClr val="000000"/>
                </a:solidFill>
                <a:highlight>
                  <a:schemeClr val="lt1"/>
                </a:highlight>
                <a:latin typeface="Georgia"/>
                <a:ea typeface="Georgia"/>
                <a:cs typeface="Georgia"/>
                <a:sym typeface="Georgia"/>
              </a:rPr>
              <a:t>It also helps us to find most important feature for prediction.</a:t>
            </a:r>
            <a:endParaRPr sz="1200">
              <a:solidFill>
                <a:srgbClr val="000000"/>
              </a:solidFill>
              <a:highlight>
                <a:schemeClr val="lt1"/>
              </a:highlight>
              <a:latin typeface="Georgia"/>
              <a:ea typeface="Georgia"/>
              <a:cs typeface="Georgia"/>
              <a:sym typeface="Georgia"/>
            </a:endParaRPr>
          </a:p>
          <a:p>
            <a:pPr indent="0" lvl="0" marL="0" rtl="0" algn="just">
              <a:lnSpc>
                <a:spcPct val="150000"/>
              </a:lnSpc>
              <a:spcBef>
                <a:spcPts val="0"/>
              </a:spcBef>
              <a:spcAft>
                <a:spcPts val="1200"/>
              </a:spcAft>
              <a:buNone/>
            </a:pPr>
            <a:r>
              <a:t/>
            </a:r>
            <a:endParaRPr b="1" sz="1200">
              <a:solidFill>
                <a:srgbClr val="000000"/>
              </a:solidFill>
              <a:highlight>
                <a:schemeClr val="lt1"/>
              </a:highlight>
            </a:endParaRPr>
          </a:p>
        </p:txBody>
      </p:sp>
      <p:pic>
        <p:nvPicPr>
          <p:cNvPr id="209" name="Google Shape;209;p35"/>
          <p:cNvPicPr preferRelativeResize="0"/>
          <p:nvPr/>
        </p:nvPicPr>
        <p:blipFill>
          <a:blip r:embed="rId3">
            <a:alphaModFix/>
          </a:blip>
          <a:stretch>
            <a:fillRect/>
          </a:stretch>
        </p:blipFill>
        <p:spPr>
          <a:xfrm>
            <a:off x="5218724" y="950199"/>
            <a:ext cx="3715176" cy="3451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Probability Density Function (PDF)</a:t>
            </a:r>
            <a:endParaRPr b="1"/>
          </a:p>
        </p:txBody>
      </p:sp>
      <p:sp>
        <p:nvSpPr>
          <p:cNvPr id="68" name="Google Shape;68;p15"/>
          <p:cNvSpPr txBox="1"/>
          <p:nvPr>
            <p:ph idx="1" type="body"/>
          </p:nvPr>
        </p:nvSpPr>
        <p:spPr>
          <a:xfrm>
            <a:off x="311700" y="1152475"/>
            <a:ext cx="5408100" cy="3416400"/>
          </a:xfrm>
          <a:prstGeom prst="rect">
            <a:avLst/>
          </a:prstGeom>
        </p:spPr>
        <p:txBody>
          <a:bodyPr anchorCtr="0" anchor="ctr" bIns="91425" lIns="91425" spcFirstLastPara="1" rIns="91425" wrap="square" tIns="91425">
            <a:normAutofit/>
          </a:bodyPr>
          <a:lstStyle/>
          <a:p>
            <a:pPr indent="-304800" lvl="0" marL="457200" rtl="0" algn="just">
              <a:lnSpc>
                <a:spcPct val="150000"/>
              </a:lnSpc>
              <a:spcBef>
                <a:spcPts val="0"/>
              </a:spcBef>
              <a:spcAft>
                <a:spcPts val="0"/>
              </a:spcAft>
              <a:buClr>
                <a:schemeClr val="dk1"/>
              </a:buClr>
              <a:buSzPts val="1200"/>
              <a:buFont typeface="Roboto"/>
              <a:buChar char="●"/>
            </a:pPr>
            <a:r>
              <a:rPr lang="en-GB" sz="1200">
                <a:solidFill>
                  <a:schemeClr val="dk1"/>
                </a:solidFill>
                <a:highlight>
                  <a:schemeClr val="lt1"/>
                </a:highlight>
                <a:latin typeface="Roboto"/>
                <a:ea typeface="Roboto"/>
                <a:cs typeface="Roboto"/>
                <a:sym typeface="Roboto"/>
              </a:rPr>
              <a:t>Probability density function (PDF) is a function that describes the likelihood of a continuous random variable taking a particular value within a certain range. In other words, it is a mathematical function that represents the probability distribution of a random variable.</a:t>
            </a:r>
            <a:endParaRPr sz="1200">
              <a:solidFill>
                <a:schemeClr val="dk1"/>
              </a:solidFill>
              <a:highlight>
                <a:schemeClr val="lt1"/>
              </a:highlight>
            </a:endParaRPr>
          </a:p>
        </p:txBody>
      </p:sp>
      <p:pic>
        <p:nvPicPr>
          <p:cNvPr id="69" name="Google Shape;69;p15"/>
          <p:cNvPicPr preferRelativeResize="0"/>
          <p:nvPr/>
        </p:nvPicPr>
        <p:blipFill>
          <a:blip r:embed="rId3">
            <a:alphaModFix/>
          </a:blip>
          <a:stretch>
            <a:fillRect/>
          </a:stretch>
        </p:blipFill>
        <p:spPr>
          <a:xfrm>
            <a:off x="5719675" y="1150925"/>
            <a:ext cx="2628900" cy="341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Probability Density Function (PDF)</a:t>
            </a:r>
            <a:endParaRPr b="1"/>
          </a:p>
        </p:txBody>
      </p:sp>
      <p:sp>
        <p:nvSpPr>
          <p:cNvPr id="75" name="Google Shape;75;p16"/>
          <p:cNvSpPr txBox="1"/>
          <p:nvPr>
            <p:ph idx="1" type="body"/>
          </p:nvPr>
        </p:nvSpPr>
        <p:spPr>
          <a:xfrm>
            <a:off x="311700" y="1152475"/>
            <a:ext cx="5408100" cy="3416400"/>
          </a:xfrm>
          <a:prstGeom prst="rect">
            <a:avLst/>
          </a:prstGeom>
        </p:spPr>
        <p:txBody>
          <a:bodyPr anchorCtr="0" anchor="ctr" bIns="91425" lIns="91425" spcFirstLastPara="1" rIns="91425" wrap="square" tIns="91425">
            <a:normAutofit/>
          </a:bodyPr>
          <a:lstStyle/>
          <a:p>
            <a:pPr indent="0" lvl="0" marL="457200" rtl="0" algn="just">
              <a:lnSpc>
                <a:spcPct val="150000"/>
              </a:lnSpc>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304800" lvl="0" marL="457200" rtl="0" algn="just">
              <a:lnSpc>
                <a:spcPct val="150000"/>
              </a:lnSpc>
              <a:spcBef>
                <a:spcPts val="1500"/>
              </a:spcBef>
              <a:spcAft>
                <a:spcPts val="0"/>
              </a:spcAft>
              <a:buClr>
                <a:schemeClr val="dk1"/>
              </a:buClr>
              <a:buSzPts val="1200"/>
              <a:buFont typeface="Roboto"/>
              <a:buChar char="●"/>
            </a:pPr>
            <a:r>
              <a:rPr lang="en-GB" sz="1200">
                <a:solidFill>
                  <a:schemeClr val="dk1"/>
                </a:solidFill>
                <a:highlight>
                  <a:schemeClr val="lt1"/>
                </a:highlight>
                <a:latin typeface="Roboto"/>
                <a:ea typeface="Roboto"/>
                <a:cs typeface="Roboto"/>
                <a:sym typeface="Roboto"/>
              </a:rPr>
              <a:t>The PDF is a non-negative function, and its integral over the entire domain is equal to 1.</a:t>
            </a:r>
            <a:endParaRPr sz="1200">
              <a:solidFill>
                <a:schemeClr val="dk1"/>
              </a:solidFill>
              <a:highlight>
                <a:schemeClr val="lt1"/>
              </a:highlight>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Char char="●"/>
            </a:pPr>
            <a:r>
              <a:rPr lang="en-GB" sz="1200">
                <a:solidFill>
                  <a:schemeClr val="dk1"/>
                </a:solidFill>
                <a:highlight>
                  <a:schemeClr val="lt1"/>
                </a:highlight>
                <a:latin typeface="Roboto"/>
                <a:ea typeface="Roboto"/>
                <a:cs typeface="Roboto"/>
                <a:sym typeface="Roboto"/>
              </a:rPr>
              <a:t>The area under the PDF curve between any two values of the random variable represents the probability of the random variable taking a value within that range.</a:t>
            </a:r>
            <a:endParaRPr sz="1200">
              <a:solidFill>
                <a:schemeClr val="dk1"/>
              </a:solidFill>
              <a:highlight>
                <a:schemeClr val="lt1"/>
              </a:highlight>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Char char="●"/>
            </a:pPr>
            <a:r>
              <a:rPr lang="en-GB" sz="1200">
                <a:solidFill>
                  <a:schemeClr val="dk1"/>
                </a:solidFill>
                <a:highlight>
                  <a:schemeClr val="lt1"/>
                </a:highlight>
                <a:latin typeface="Roboto"/>
                <a:ea typeface="Roboto"/>
                <a:cs typeface="Roboto"/>
                <a:sym typeface="Roboto"/>
              </a:rPr>
              <a:t>The higher the PDF at a particular value of the random variable, the more likely that value is to occur.</a:t>
            </a:r>
            <a:endParaRPr sz="1200">
              <a:solidFill>
                <a:schemeClr val="dk1"/>
              </a:solidFill>
              <a:highlight>
                <a:schemeClr val="lt1"/>
              </a:highlight>
              <a:latin typeface="Roboto"/>
              <a:ea typeface="Roboto"/>
              <a:cs typeface="Roboto"/>
              <a:sym typeface="Roboto"/>
            </a:endParaRPr>
          </a:p>
          <a:p>
            <a:pPr indent="0" lvl="0" marL="457200" rtl="0" algn="just">
              <a:lnSpc>
                <a:spcPct val="150000"/>
              </a:lnSpc>
              <a:spcBef>
                <a:spcPts val="1500"/>
              </a:spcBef>
              <a:spcAft>
                <a:spcPts val="1200"/>
              </a:spcAft>
              <a:buNone/>
            </a:pPr>
            <a:r>
              <a:t/>
            </a:r>
            <a:endParaRPr sz="1200">
              <a:solidFill>
                <a:schemeClr val="dk1"/>
              </a:solidFill>
              <a:highlight>
                <a:schemeClr val="lt1"/>
              </a:highlight>
            </a:endParaRPr>
          </a:p>
        </p:txBody>
      </p:sp>
      <p:pic>
        <p:nvPicPr>
          <p:cNvPr id="76" name="Google Shape;76;p16"/>
          <p:cNvPicPr preferRelativeResize="0"/>
          <p:nvPr/>
        </p:nvPicPr>
        <p:blipFill>
          <a:blip r:embed="rId3">
            <a:alphaModFix/>
          </a:blip>
          <a:stretch>
            <a:fillRect/>
          </a:stretch>
        </p:blipFill>
        <p:spPr>
          <a:xfrm>
            <a:off x="5719675" y="1150925"/>
            <a:ext cx="2628900" cy="341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Probability Density Function (PDF)</a:t>
            </a:r>
            <a:endParaRPr b="1"/>
          </a:p>
        </p:txBody>
      </p:sp>
      <p:sp>
        <p:nvSpPr>
          <p:cNvPr id="82" name="Google Shape;82;p17"/>
          <p:cNvSpPr txBox="1"/>
          <p:nvPr>
            <p:ph idx="1" type="body"/>
          </p:nvPr>
        </p:nvSpPr>
        <p:spPr>
          <a:xfrm>
            <a:off x="311700" y="1152475"/>
            <a:ext cx="5408100" cy="3416400"/>
          </a:xfrm>
          <a:prstGeom prst="rect">
            <a:avLst/>
          </a:prstGeom>
        </p:spPr>
        <p:txBody>
          <a:bodyPr anchorCtr="0" anchor="ctr" bIns="91425" lIns="91425" spcFirstLastPara="1" rIns="91425" wrap="square" tIns="91425">
            <a:normAutofit/>
          </a:bodyPr>
          <a:lstStyle/>
          <a:p>
            <a:pPr indent="-304800" lvl="0" marL="457200" rtl="0" algn="just">
              <a:lnSpc>
                <a:spcPct val="150000"/>
              </a:lnSpc>
              <a:spcBef>
                <a:spcPts val="1500"/>
              </a:spcBef>
              <a:spcAft>
                <a:spcPts val="0"/>
              </a:spcAft>
              <a:buClr>
                <a:srgbClr val="000000"/>
              </a:buClr>
              <a:buSzPts val="1200"/>
              <a:buFont typeface="Roboto"/>
              <a:buChar char="●"/>
            </a:pPr>
            <a:r>
              <a:rPr lang="en-GB" sz="1200">
                <a:solidFill>
                  <a:srgbClr val="000000"/>
                </a:solidFill>
                <a:highlight>
                  <a:schemeClr val="lt1"/>
                </a:highlight>
                <a:latin typeface="Roboto"/>
                <a:ea typeface="Roboto"/>
                <a:cs typeface="Roboto"/>
                <a:sym typeface="Roboto"/>
              </a:rPr>
              <a:t>The PDF is an important concept in probability theory and statistics, and is used to model many natural phenomena, such as the heights of people in a population, the temperatures measured at a particular location, and the stock prices of a company.</a:t>
            </a:r>
            <a:endParaRPr sz="1200">
              <a:solidFill>
                <a:srgbClr val="000000"/>
              </a:solidFill>
              <a:highlight>
                <a:schemeClr val="lt1"/>
              </a:highlight>
              <a:latin typeface="Roboto"/>
              <a:ea typeface="Roboto"/>
              <a:cs typeface="Roboto"/>
              <a:sym typeface="Roboto"/>
            </a:endParaRPr>
          </a:p>
          <a:p>
            <a:pPr indent="-304800" lvl="0" marL="457200" rtl="0" algn="just">
              <a:lnSpc>
                <a:spcPct val="150000"/>
              </a:lnSpc>
              <a:spcBef>
                <a:spcPts val="0"/>
              </a:spcBef>
              <a:spcAft>
                <a:spcPts val="0"/>
              </a:spcAft>
              <a:buClr>
                <a:srgbClr val="000000"/>
              </a:buClr>
              <a:buSzPts val="1200"/>
              <a:buFont typeface="Roboto"/>
              <a:buChar char="●"/>
            </a:pPr>
            <a:r>
              <a:rPr lang="en-GB" sz="1200">
                <a:solidFill>
                  <a:srgbClr val="000000"/>
                </a:solidFill>
                <a:highlight>
                  <a:schemeClr val="lt1"/>
                </a:highlight>
                <a:latin typeface="Roboto"/>
                <a:ea typeface="Roboto"/>
                <a:cs typeface="Roboto"/>
                <a:sym typeface="Roboto"/>
              </a:rPr>
              <a:t>It is also used to perform calculations involving continuous random variables, such as finding the expected value, variance, and moments of the variable.</a:t>
            </a:r>
            <a:endParaRPr sz="1200">
              <a:solidFill>
                <a:srgbClr val="000000"/>
              </a:solidFill>
              <a:highlight>
                <a:schemeClr val="lt1"/>
              </a:highlight>
            </a:endParaRPr>
          </a:p>
        </p:txBody>
      </p:sp>
      <p:pic>
        <p:nvPicPr>
          <p:cNvPr id="83" name="Google Shape;83;p17"/>
          <p:cNvPicPr preferRelativeResize="0"/>
          <p:nvPr/>
        </p:nvPicPr>
        <p:blipFill>
          <a:blip r:embed="rId3">
            <a:alphaModFix/>
          </a:blip>
          <a:stretch>
            <a:fillRect/>
          </a:stretch>
        </p:blipFill>
        <p:spPr>
          <a:xfrm>
            <a:off x="5719675" y="1150925"/>
            <a:ext cx="2628900" cy="3419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Probability Density Function (PDF)</a:t>
            </a:r>
            <a:endParaRPr b="1"/>
          </a:p>
        </p:txBody>
      </p:sp>
      <p:sp>
        <p:nvSpPr>
          <p:cNvPr id="89" name="Google Shape;89;p18"/>
          <p:cNvSpPr txBox="1"/>
          <p:nvPr>
            <p:ph idx="1" type="body"/>
          </p:nvPr>
        </p:nvSpPr>
        <p:spPr>
          <a:xfrm>
            <a:off x="311700" y="1152475"/>
            <a:ext cx="56673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1500"/>
              </a:spcBef>
              <a:spcAft>
                <a:spcPts val="0"/>
              </a:spcAft>
              <a:buNone/>
            </a:pPr>
            <a:r>
              <a:rPr lang="en-GB" sz="1200">
                <a:solidFill>
                  <a:srgbClr val="000000"/>
                </a:solidFill>
                <a:highlight>
                  <a:schemeClr val="lt1"/>
                </a:highlight>
                <a:latin typeface="Roboto"/>
                <a:ea typeface="Roboto"/>
                <a:cs typeface="Roboto"/>
                <a:sym typeface="Roboto"/>
              </a:rPr>
              <a:t>Steps for calculation of PDF</a:t>
            </a:r>
            <a:endParaRPr sz="1200">
              <a:solidFill>
                <a:srgbClr val="000000"/>
              </a:solidFill>
              <a:highlight>
                <a:schemeClr val="lt1"/>
              </a:highlight>
              <a:latin typeface="Roboto"/>
              <a:ea typeface="Roboto"/>
              <a:cs typeface="Roboto"/>
              <a:sym typeface="Roboto"/>
            </a:endParaRPr>
          </a:p>
          <a:p>
            <a:pPr indent="-304800" lvl="0" marL="457200" rtl="0" algn="just">
              <a:lnSpc>
                <a:spcPct val="150000"/>
              </a:lnSpc>
              <a:spcBef>
                <a:spcPts val="1500"/>
              </a:spcBef>
              <a:spcAft>
                <a:spcPts val="0"/>
              </a:spcAft>
              <a:buClr>
                <a:srgbClr val="000000"/>
              </a:buClr>
              <a:buSzPts val="1200"/>
              <a:buFont typeface="Roboto"/>
              <a:buChar char="●"/>
            </a:pPr>
            <a:r>
              <a:rPr lang="en-GB" sz="1200">
                <a:solidFill>
                  <a:srgbClr val="000000"/>
                </a:solidFill>
                <a:highlight>
                  <a:schemeClr val="lt1"/>
                </a:highlight>
                <a:latin typeface="Roboto"/>
                <a:ea typeface="Roboto"/>
                <a:cs typeface="Roboto"/>
                <a:sym typeface="Roboto"/>
              </a:rPr>
              <a:t>Identify the probability distribution of the random variable.</a:t>
            </a:r>
            <a:endParaRPr sz="1200">
              <a:solidFill>
                <a:srgbClr val="000000"/>
              </a:solidFill>
              <a:highlight>
                <a:schemeClr val="lt1"/>
              </a:highlight>
              <a:latin typeface="Roboto"/>
              <a:ea typeface="Roboto"/>
              <a:cs typeface="Roboto"/>
              <a:sym typeface="Roboto"/>
            </a:endParaRPr>
          </a:p>
          <a:p>
            <a:pPr indent="-304800" lvl="0" marL="457200" rtl="0" algn="just">
              <a:lnSpc>
                <a:spcPct val="150000"/>
              </a:lnSpc>
              <a:spcBef>
                <a:spcPts val="0"/>
              </a:spcBef>
              <a:spcAft>
                <a:spcPts val="0"/>
              </a:spcAft>
              <a:buClr>
                <a:srgbClr val="000000"/>
              </a:buClr>
              <a:buSzPts val="1200"/>
              <a:buFont typeface="Roboto"/>
              <a:buChar char="●"/>
            </a:pPr>
            <a:r>
              <a:rPr lang="en-GB" sz="1200">
                <a:solidFill>
                  <a:srgbClr val="000000"/>
                </a:solidFill>
                <a:highlight>
                  <a:schemeClr val="lt1"/>
                </a:highlight>
                <a:latin typeface="Roboto"/>
                <a:ea typeface="Roboto"/>
                <a:cs typeface="Roboto"/>
                <a:sym typeface="Roboto"/>
              </a:rPr>
              <a:t>Determine the parameters of the distribution, if any. For example, the normal distribution has two parameters, the mean and standard deviation.</a:t>
            </a:r>
            <a:endParaRPr sz="1200">
              <a:solidFill>
                <a:srgbClr val="000000"/>
              </a:solidFill>
              <a:highlight>
                <a:schemeClr val="lt1"/>
              </a:highlight>
              <a:latin typeface="Roboto"/>
              <a:ea typeface="Roboto"/>
              <a:cs typeface="Roboto"/>
              <a:sym typeface="Roboto"/>
            </a:endParaRPr>
          </a:p>
          <a:p>
            <a:pPr indent="-304800" lvl="0" marL="457200" rtl="0" algn="just">
              <a:lnSpc>
                <a:spcPct val="150000"/>
              </a:lnSpc>
              <a:spcBef>
                <a:spcPts val="0"/>
              </a:spcBef>
              <a:spcAft>
                <a:spcPts val="0"/>
              </a:spcAft>
              <a:buClr>
                <a:srgbClr val="000000"/>
              </a:buClr>
              <a:buSzPts val="1200"/>
              <a:buFont typeface="Roboto"/>
              <a:buChar char="●"/>
            </a:pPr>
            <a:r>
              <a:rPr lang="en-GB" sz="1200">
                <a:solidFill>
                  <a:srgbClr val="000000"/>
                </a:solidFill>
                <a:highlight>
                  <a:schemeClr val="lt1"/>
                </a:highlight>
                <a:latin typeface="Roboto"/>
                <a:ea typeface="Roboto"/>
                <a:cs typeface="Roboto"/>
                <a:sym typeface="Roboto"/>
              </a:rPr>
              <a:t>Write down the PDF formula for the distribution. For example, the PDF for the normal distribution with mean μ and standard deviation σ is:</a:t>
            </a:r>
            <a:br>
              <a:rPr lang="en-GB" sz="1200">
                <a:solidFill>
                  <a:srgbClr val="000000"/>
                </a:solidFill>
                <a:highlight>
                  <a:schemeClr val="lt1"/>
                </a:highlight>
                <a:latin typeface="Roboto"/>
                <a:ea typeface="Roboto"/>
                <a:cs typeface="Roboto"/>
                <a:sym typeface="Roboto"/>
              </a:rPr>
            </a:br>
            <a:r>
              <a:rPr lang="en-GB" sz="1200">
                <a:solidFill>
                  <a:srgbClr val="000000"/>
                </a:solidFill>
                <a:highlight>
                  <a:schemeClr val="lt1"/>
                </a:highlight>
                <a:latin typeface="Roboto"/>
                <a:ea typeface="Roboto"/>
                <a:cs typeface="Roboto"/>
                <a:sym typeface="Roboto"/>
              </a:rPr>
              <a:t>f(x) = (1/(σ√(2π))) * e^(-((x-μ)^2)/(2σ^2))</a:t>
            </a:r>
            <a:br>
              <a:rPr lang="en-GB" sz="1200">
                <a:solidFill>
                  <a:srgbClr val="000000"/>
                </a:solidFill>
                <a:highlight>
                  <a:schemeClr val="lt1"/>
                </a:highlight>
                <a:latin typeface="Roboto"/>
                <a:ea typeface="Roboto"/>
                <a:cs typeface="Roboto"/>
                <a:sym typeface="Roboto"/>
              </a:rPr>
            </a:br>
            <a:r>
              <a:rPr lang="en-GB" sz="1200">
                <a:solidFill>
                  <a:srgbClr val="000000"/>
                </a:solidFill>
                <a:highlight>
                  <a:schemeClr val="lt1"/>
                </a:highlight>
                <a:latin typeface="Roboto"/>
                <a:ea typeface="Roboto"/>
                <a:cs typeface="Roboto"/>
                <a:sym typeface="Roboto"/>
              </a:rPr>
              <a:t>where e is the mathematical constant e, which is approximately equal to 2.71828.</a:t>
            </a:r>
            <a:endParaRPr sz="1200">
              <a:solidFill>
                <a:srgbClr val="000000"/>
              </a:solidFill>
              <a:highlight>
                <a:schemeClr val="lt1"/>
              </a:highlight>
              <a:latin typeface="Roboto"/>
              <a:ea typeface="Roboto"/>
              <a:cs typeface="Roboto"/>
              <a:sym typeface="Roboto"/>
            </a:endParaRPr>
          </a:p>
          <a:p>
            <a:pPr indent="-304800" lvl="0" marL="457200" rtl="0" algn="just">
              <a:lnSpc>
                <a:spcPct val="150000"/>
              </a:lnSpc>
              <a:spcBef>
                <a:spcPts val="0"/>
              </a:spcBef>
              <a:spcAft>
                <a:spcPts val="0"/>
              </a:spcAft>
              <a:buClr>
                <a:srgbClr val="000000"/>
              </a:buClr>
              <a:buSzPts val="1200"/>
              <a:buFont typeface="Roboto"/>
              <a:buChar char="●"/>
            </a:pPr>
            <a:r>
              <a:rPr lang="en-GB" sz="1200">
                <a:solidFill>
                  <a:srgbClr val="000000"/>
                </a:solidFill>
                <a:highlight>
                  <a:schemeClr val="lt1"/>
                </a:highlight>
                <a:latin typeface="Roboto"/>
                <a:ea typeface="Roboto"/>
                <a:cs typeface="Roboto"/>
                <a:sym typeface="Roboto"/>
              </a:rPr>
              <a:t>Substitute the parameter values and the specific value of the random variable into the PDF formula to obtain the probability density at that value.</a:t>
            </a:r>
            <a:endParaRPr sz="1200">
              <a:solidFill>
                <a:srgbClr val="000000"/>
              </a:solidFill>
              <a:highlight>
                <a:schemeClr val="lt1"/>
              </a:highlight>
              <a:latin typeface="Roboto"/>
              <a:ea typeface="Roboto"/>
              <a:cs typeface="Roboto"/>
              <a:sym typeface="Roboto"/>
            </a:endParaRPr>
          </a:p>
          <a:p>
            <a:pPr indent="0" lvl="0" marL="0" rtl="0" algn="just">
              <a:lnSpc>
                <a:spcPct val="150000"/>
              </a:lnSpc>
              <a:spcBef>
                <a:spcPts val="1500"/>
              </a:spcBef>
              <a:spcAft>
                <a:spcPts val="0"/>
              </a:spcAft>
              <a:buNone/>
            </a:pPr>
            <a:r>
              <a:t/>
            </a:r>
            <a:endParaRPr sz="1200">
              <a:solidFill>
                <a:srgbClr val="000000"/>
              </a:solidFill>
              <a:highlight>
                <a:schemeClr val="lt1"/>
              </a:highlight>
              <a:latin typeface="Roboto"/>
              <a:ea typeface="Roboto"/>
              <a:cs typeface="Roboto"/>
              <a:sym typeface="Roboto"/>
            </a:endParaRPr>
          </a:p>
        </p:txBody>
      </p:sp>
      <p:pic>
        <p:nvPicPr>
          <p:cNvPr id="90" name="Google Shape;90;p18"/>
          <p:cNvPicPr preferRelativeResize="0"/>
          <p:nvPr/>
        </p:nvPicPr>
        <p:blipFill>
          <a:blip r:embed="rId3">
            <a:alphaModFix/>
          </a:blip>
          <a:stretch>
            <a:fillRect/>
          </a:stretch>
        </p:blipFill>
        <p:spPr>
          <a:xfrm>
            <a:off x="5719675" y="1150925"/>
            <a:ext cx="2628900" cy="341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Probability Density Function (PDF)</a:t>
            </a:r>
            <a:endParaRPr b="1"/>
          </a:p>
        </p:txBody>
      </p:sp>
      <p:sp>
        <p:nvSpPr>
          <p:cNvPr id="96" name="Google Shape;96;p19"/>
          <p:cNvSpPr txBox="1"/>
          <p:nvPr>
            <p:ph idx="1" type="body"/>
          </p:nvPr>
        </p:nvSpPr>
        <p:spPr>
          <a:xfrm>
            <a:off x="311700" y="1152475"/>
            <a:ext cx="5667300" cy="3416400"/>
          </a:xfrm>
          <a:prstGeom prst="rect">
            <a:avLst/>
          </a:prstGeom>
        </p:spPr>
        <p:txBody>
          <a:bodyPr anchorCtr="0" anchor="ctr" bIns="91425" lIns="91425" spcFirstLastPara="1" rIns="91425" wrap="square" tIns="91425">
            <a:noAutofit/>
          </a:bodyPr>
          <a:lstStyle/>
          <a:p>
            <a:pPr indent="-304800" lvl="0" marL="457200" rtl="0" algn="just">
              <a:lnSpc>
                <a:spcPct val="150000"/>
              </a:lnSpc>
              <a:spcBef>
                <a:spcPts val="1500"/>
              </a:spcBef>
              <a:spcAft>
                <a:spcPts val="0"/>
              </a:spcAft>
              <a:buClr>
                <a:schemeClr val="dk1"/>
              </a:buClr>
              <a:buSzPts val="1200"/>
              <a:buFont typeface="Roboto"/>
              <a:buChar char="●"/>
            </a:pPr>
            <a:r>
              <a:rPr lang="en-GB" sz="1200">
                <a:solidFill>
                  <a:schemeClr val="dk1"/>
                </a:solidFill>
                <a:highlight>
                  <a:schemeClr val="lt1"/>
                </a:highlight>
                <a:latin typeface="Roboto"/>
                <a:ea typeface="Roboto"/>
                <a:cs typeface="Roboto"/>
                <a:sym typeface="Roboto"/>
              </a:rPr>
              <a:t>For example, suppose you want to calculate the PDF of a normally distributed random variable with mean μ = 10 and standard deviation σ  2 at x = 12. Plugging these values into the formula above, we get:</a:t>
            </a:r>
            <a:endParaRPr sz="1200">
              <a:solidFill>
                <a:schemeClr val="dk1"/>
              </a:solidFill>
              <a:highlight>
                <a:schemeClr val="lt1"/>
              </a:highlight>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Char char="●"/>
            </a:pPr>
            <a:r>
              <a:rPr b="1" lang="en-GB" sz="1200">
                <a:solidFill>
                  <a:schemeClr val="dk1"/>
                </a:solidFill>
                <a:highlight>
                  <a:schemeClr val="lt1"/>
                </a:highlight>
                <a:latin typeface="Roboto"/>
                <a:ea typeface="Roboto"/>
                <a:cs typeface="Roboto"/>
                <a:sym typeface="Roboto"/>
              </a:rPr>
              <a:t>f(12) = (1/(2√(2π))) * e^(-((12-10)^2)/(2(2^2))) =  0.120985</a:t>
            </a:r>
            <a:endParaRPr b="1" sz="1200">
              <a:solidFill>
                <a:schemeClr val="dk1"/>
              </a:solidFill>
              <a:highlight>
                <a:schemeClr val="lt1"/>
              </a:highlight>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Char char="●"/>
            </a:pPr>
            <a:r>
              <a:rPr lang="en-GB" sz="1200">
                <a:solidFill>
                  <a:schemeClr val="dk1"/>
                </a:solidFill>
                <a:highlight>
                  <a:schemeClr val="lt1"/>
                </a:highlight>
                <a:latin typeface="Roboto"/>
                <a:ea typeface="Roboto"/>
                <a:cs typeface="Roboto"/>
                <a:sym typeface="Roboto"/>
              </a:rPr>
              <a:t>So the probability density at x = 12 is 0.120985.</a:t>
            </a:r>
            <a:endParaRPr sz="1200">
              <a:solidFill>
                <a:schemeClr val="dk1"/>
              </a:solidFill>
              <a:highlight>
                <a:schemeClr val="lt1"/>
              </a:highlight>
              <a:latin typeface="Roboto"/>
              <a:ea typeface="Roboto"/>
              <a:cs typeface="Roboto"/>
              <a:sym typeface="Roboto"/>
            </a:endParaRPr>
          </a:p>
          <a:p>
            <a:pPr indent="0" lvl="0" marL="0" rtl="0" algn="just">
              <a:lnSpc>
                <a:spcPct val="150000"/>
              </a:lnSpc>
              <a:spcBef>
                <a:spcPts val="1500"/>
              </a:spcBef>
              <a:spcAft>
                <a:spcPts val="0"/>
              </a:spcAft>
              <a:buNone/>
            </a:pPr>
            <a:r>
              <a:t/>
            </a:r>
            <a:endParaRPr sz="1200">
              <a:solidFill>
                <a:schemeClr val="dk1"/>
              </a:solidFill>
              <a:highlight>
                <a:schemeClr val="lt1"/>
              </a:highlight>
              <a:latin typeface="Roboto"/>
              <a:ea typeface="Roboto"/>
              <a:cs typeface="Roboto"/>
              <a:sym typeface="Roboto"/>
            </a:endParaRPr>
          </a:p>
        </p:txBody>
      </p:sp>
      <p:pic>
        <p:nvPicPr>
          <p:cNvPr id="97" name="Google Shape;97;p19"/>
          <p:cNvPicPr preferRelativeResize="0"/>
          <p:nvPr/>
        </p:nvPicPr>
        <p:blipFill>
          <a:blip r:embed="rId3">
            <a:alphaModFix/>
          </a:blip>
          <a:stretch>
            <a:fillRect/>
          </a:stretch>
        </p:blipFill>
        <p:spPr>
          <a:xfrm>
            <a:off x="5719675" y="1150925"/>
            <a:ext cx="2628900" cy="341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Cumulative</a:t>
            </a:r>
            <a:r>
              <a:rPr b="1" lang="en-GB"/>
              <a:t> Density Function (CDF)</a:t>
            </a:r>
            <a:endParaRPr b="1"/>
          </a:p>
        </p:txBody>
      </p:sp>
      <p:sp>
        <p:nvSpPr>
          <p:cNvPr id="103" name="Google Shape;103;p20"/>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04800" lvl="0" marL="457200" rtl="0" algn="just">
              <a:lnSpc>
                <a:spcPct val="150000"/>
              </a:lnSpc>
              <a:spcBef>
                <a:spcPts val="0"/>
              </a:spcBef>
              <a:spcAft>
                <a:spcPts val="0"/>
              </a:spcAft>
              <a:buClr>
                <a:srgbClr val="000000"/>
              </a:buClr>
              <a:buSzPts val="1200"/>
              <a:buFont typeface="Roboto"/>
              <a:buChar char="●"/>
            </a:pPr>
            <a:r>
              <a:rPr lang="en-GB" sz="1200">
                <a:solidFill>
                  <a:srgbClr val="000000"/>
                </a:solidFill>
                <a:highlight>
                  <a:srgbClr val="F7F7F8"/>
                </a:highlight>
                <a:latin typeface="Roboto"/>
                <a:ea typeface="Roboto"/>
                <a:cs typeface="Roboto"/>
                <a:sym typeface="Roboto"/>
              </a:rPr>
              <a:t>The cumulative density function (CDF) is a function that describes the probability that a continuous random variable X is less than or equal to a certain value x. It is defined as:</a:t>
            </a:r>
            <a:endParaRPr sz="1200">
              <a:solidFill>
                <a:srgbClr val="000000"/>
              </a:solidFill>
              <a:highlight>
                <a:srgbClr val="F7F7F8"/>
              </a:highlight>
              <a:latin typeface="Roboto"/>
              <a:ea typeface="Roboto"/>
              <a:cs typeface="Roboto"/>
              <a:sym typeface="Roboto"/>
            </a:endParaRPr>
          </a:p>
          <a:p>
            <a:pPr indent="-304800" lvl="0" marL="457200" rtl="0" algn="just">
              <a:lnSpc>
                <a:spcPct val="150000"/>
              </a:lnSpc>
              <a:spcBef>
                <a:spcPts val="0"/>
              </a:spcBef>
              <a:spcAft>
                <a:spcPts val="0"/>
              </a:spcAft>
              <a:buClr>
                <a:srgbClr val="000000"/>
              </a:buClr>
              <a:buSzPts val="1200"/>
              <a:buFont typeface="Roboto"/>
              <a:buChar char="●"/>
            </a:pPr>
            <a:r>
              <a:rPr lang="en-GB" sz="1200">
                <a:solidFill>
                  <a:srgbClr val="000000"/>
                </a:solidFill>
                <a:highlight>
                  <a:srgbClr val="F7F7F8"/>
                </a:highlight>
                <a:latin typeface="Roboto"/>
                <a:ea typeface="Roboto"/>
                <a:cs typeface="Roboto"/>
                <a:sym typeface="Roboto"/>
              </a:rPr>
              <a:t>F(x) = P(X ≤ x)</a:t>
            </a:r>
            <a:endParaRPr sz="1200">
              <a:solidFill>
                <a:srgbClr val="000000"/>
              </a:solidFill>
              <a:highlight>
                <a:srgbClr val="F7F7F8"/>
              </a:highlight>
              <a:latin typeface="Roboto"/>
              <a:ea typeface="Roboto"/>
              <a:cs typeface="Roboto"/>
              <a:sym typeface="Roboto"/>
            </a:endParaRPr>
          </a:p>
          <a:p>
            <a:pPr indent="-304800" lvl="0" marL="457200" rtl="0" algn="just">
              <a:lnSpc>
                <a:spcPct val="150000"/>
              </a:lnSpc>
              <a:spcBef>
                <a:spcPts val="0"/>
              </a:spcBef>
              <a:spcAft>
                <a:spcPts val="0"/>
              </a:spcAft>
              <a:buClr>
                <a:srgbClr val="000000"/>
              </a:buClr>
              <a:buSzPts val="1200"/>
              <a:buFont typeface="Roboto"/>
              <a:buChar char="●"/>
            </a:pPr>
            <a:r>
              <a:rPr lang="en-GB" sz="1200">
                <a:solidFill>
                  <a:srgbClr val="000000"/>
                </a:solidFill>
                <a:highlight>
                  <a:srgbClr val="F7F7F8"/>
                </a:highlight>
                <a:latin typeface="Roboto"/>
                <a:ea typeface="Roboto"/>
                <a:cs typeface="Roboto"/>
                <a:sym typeface="Roboto"/>
              </a:rPr>
              <a:t>In other words, the CDF gives the cumulative probability distribution of the random variable X. It is a non-decreasing function that ranges from 0 to 1, and its value at any point x represents the probability that X takes on a value less than or equal to x.</a:t>
            </a:r>
            <a:endParaRPr sz="1200">
              <a:solidFill>
                <a:srgbClr val="000000"/>
              </a:solidFill>
              <a:highlight>
                <a:schemeClr val="lt1"/>
              </a:highlight>
              <a:latin typeface="Roboto"/>
              <a:ea typeface="Roboto"/>
              <a:cs typeface="Roboto"/>
              <a:sym typeface="Roboto"/>
            </a:endParaRPr>
          </a:p>
        </p:txBody>
      </p:sp>
      <p:pic>
        <p:nvPicPr>
          <p:cNvPr id="104" name="Google Shape;104;p20"/>
          <p:cNvPicPr preferRelativeResize="0"/>
          <p:nvPr/>
        </p:nvPicPr>
        <p:blipFill>
          <a:blip r:embed="rId3">
            <a:alphaModFix/>
          </a:blip>
          <a:stretch>
            <a:fillRect/>
          </a:stretch>
        </p:blipFill>
        <p:spPr>
          <a:xfrm>
            <a:off x="5143500" y="1660038"/>
            <a:ext cx="3688800" cy="23608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Kernel Density Estimation</a:t>
            </a:r>
            <a:endParaRPr b="1"/>
          </a:p>
        </p:txBody>
      </p:sp>
      <p:sp>
        <p:nvSpPr>
          <p:cNvPr id="110" name="Google Shape;110;p21"/>
          <p:cNvSpPr txBox="1"/>
          <p:nvPr>
            <p:ph idx="1" type="body"/>
          </p:nvPr>
        </p:nvSpPr>
        <p:spPr>
          <a:xfrm>
            <a:off x="311700" y="1152475"/>
            <a:ext cx="4260300" cy="3416400"/>
          </a:xfrm>
          <a:prstGeom prst="rect">
            <a:avLst/>
          </a:prstGeom>
        </p:spPr>
        <p:txBody>
          <a:bodyPr anchorCtr="0" anchor="ctr" bIns="91425" lIns="91425" spcFirstLastPara="1" rIns="91425" wrap="square" tIns="91425">
            <a:noAutofit/>
          </a:bodyPr>
          <a:lstStyle/>
          <a:p>
            <a:pPr indent="-304800" lvl="0" marL="457200" rtl="0" algn="just">
              <a:lnSpc>
                <a:spcPct val="150000"/>
              </a:lnSpc>
              <a:spcBef>
                <a:spcPts val="3200"/>
              </a:spcBef>
              <a:spcAft>
                <a:spcPts val="0"/>
              </a:spcAft>
              <a:buClr>
                <a:schemeClr val="dk1"/>
              </a:buClr>
              <a:buSzPts val="1200"/>
              <a:buFont typeface="Roboto"/>
              <a:buChar char="●"/>
            </a:pPr>
            <a:r>
              <a:rPr b="1" lang="en-GB" sz="1200">
                <a:solidFill>
                  <a:schemeClr val="dk1"/>
                </a:solidFill>
                <a:highlight>
                  <a:schemeClr val="lt1"/>
                </a:highlight>
                <a:latin typeface="Georgia"/>
                <a:ea typeface="Georgia"/>
                <a:cs typeface="Georgia"/>
                <a:sym typeface="Georgia"/>
              </a:rPr>
              <a:t>Parametric models </a:t>
            </a:r>
            <a:r>
              <a:rPr lang="en-GB" sz="1200">
                <a:solidFill>
                  <a:schemeClr val="dk1"/>
                </a:solidFill>
                <a:highlight>
                  <a:schemeClr val="lt1"/>
                </a:highlight>
                <a:latin typeface="Georgia"/>
                <a:ea typeface="Georgia"/>
                <a:cs typeface="Georgia"/>
                <a:sym typeface="Georgia"/>
              </a:rPr>
              <a:t>have a fixed number of adaptable parameters, independent of the amount of data. Ex: Logistic regression, K-means clustering.</a:t>
            </a:r>
            <a:endParaRPr sz="1200">
              <a:solidFill>
                <a:schemeClr val="dk1"/>
              </a:solidFill>
              <a:highlight>
                <a:schemeClr val="lt1"/>
              </a:highlight>
              <a:latin typeface="Georgia"/>
              <a:ea typeface="Georgia"/>
              <a:cs typeface="Georgia"/>
              <a:sym typeface="Georgia"/>
            </a:endParaRPr>
          </a:p>
          <a:p>
            <a:pPr indent="-304800" lvl="0" marL="457200" rtl="0" algn="just">
              <a:lnSpc>
                <a:spcPct val="150000"/>
              </a:lnSpc>
              <a:spcBef>
                <a:spcPts val="0"/>
              </a:spcBef>
              <a:spcAft>
                <a:spcPts val="0"/>
              </a:spcAft>
              <a:buClr>
                <a:schemeClr val="dk1"/>
              </a:buClr>
              <a:buSzPts val="1200"/>
              <a:buFont typeface="Roboto"/>
              <a:buChar char="●"/>
            </a:pPr>
            <a:r>
              <a:rPr b="1" lang="en-GB" sz="1200">
                <a:solidFill>
                  <a:schemeClr val="dk1"/>
                </a:solidFill>
                <a:highlight>
                  <a:schemeClr val="lt1"/>
                </a:highlight>
                <a:latin typeface="Georgia"/>
                <a:ea typeface="Georgia"/>
                <a:cs typeface="Georgia"/>
                <a:sym typeface="Georgia"/>
              </a:rPr>
              <a:t>Non-parametric models </a:t>
            </a:r>
            <a:r>
              <a:rPr lang="en-GB" sz="1200">
                <a:solidFill>
                  <a:schemeClr val="dk1"/>
                </a:solidFill>
                <a:highlight>
                  <a:schemeClr val="lt1"/>
                </a:highlight>
                <a:latin typeface="Georgia"/>
                <a:ea typeface="Georgia"/>
                <a:cs typeface="Georgia"/>
                <a:sym typeface="Georgia"/>
              </a:rPr>
              <a:t>have a variable number of parameters i.e. parameters change to adapt to the amount of data. In simple terms in order to make predictions the models looks at some(mostly all) data points in order to make a decision. Ex: Kernel Density Estimators, SVMs, Decision Trees.</a:t>
            </a:r>
            <a:endParaRPr sz="1200">
              <a:solidFill>
                <a:schemeClr val="dk1"/>
              </a:solidFill>
              <a:highlight>
                <a:schemeClr val="lt1"/>
              </a:highlight>
              <a:latin typeface="Roboto"/>
              <a:ea typeface="Roboto"/>
              <a:cs typeface="Roboto"/>
              <a:sym typeface="Roboto"/>
            </a:endParaRPr>
          </a:p>
        </p:txBody>
      </p:sp>
      <p:pic>
        <p:nvPicPr>
          <p:cNvPr id="111" name="Google Shape;111;p21"/>
          <p:cNvPicPr preferRelativeResize="0"/>
          <p:nvPr/>
        </p:nvPicPr>
        <p:blipFill>
          <a:blip r:embed="rId3">
            <a:alphaModFix/>
          </a:blip>
          <a:stretch>
            <a:fillRect/>
          </a:stretch>
        </p:blipFill>
        <p:spPr>
          <a:xfrm>
            <a:off x="4676025" y="1853138"/>
            <a:ext cx="4267201" cy="20150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