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880bfdd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880bfdd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d880bfdd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d880bfdd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d880bfdd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d880bfdd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d880bfdd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d880bfdd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d880bfdd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d880bfdd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d880bfdd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d880bfdd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d880bfdd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d880bfdd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d880bfdd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d880bfdd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d880bfdd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d880bfdd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d880bfdd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d880bfdd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1841cfa3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1841cfa3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d880bfdd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d880bfdd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d880bfdd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d880bfdd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84ace93f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84ace93f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841cfa34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841cfa3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841cfa34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841cfa3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880bfdd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880bfd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d880bfd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d880bfd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d880bfdd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d880bfdd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d880bfdd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d880bfdd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d880bfdd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d880bfdd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gif"/><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gif"/><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gif"/><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gif"/><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80879" y="1545450"/>
            <a:ext cx="4428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4500">
                <a:latin typeface="Calibri"/>
                <a:ea typeface="Calibri"/>
                <a:cs typeface="Calibri"/>
                <a:sym typeface="Calibri"/>
              </a:rPr>
              <a:t>Introduction to Linear Regression</a:t>
            </a:r>
            <a:endParaRPr sz="4500">
              <a:latin typeface="Calibri"/>
              <a:ea typeface="Calibri"/>
              <a:cs typeface="Calibri"/>
              <a:sym typeface="Calibri"/>
            </a:endParaRPr>
          </a:p>
        </p:txBody>
      </p:sp>
      <p:pic>
        <p:nvPicPr>
          <p:cNvPr id="55" name="Google Shape;55;p13"/>
          <p:cNvPicPr preferRelativeResize="0"/>
          <p:nvPr/>
        </p:nvPicPr>
        <p:blipFill>
          <a:blip r:embed="rId3">
            <a:alphaModFix/>
          </a:blip>
          <a:stretch>
            <a:fillRect/>
          </a:stretch>
        </p:blipFill>
        <p:spPr>
          <a:xfrm>
            <a:off x="4935129" y="785338"/>
            <a:ext cx="4030021" cy="4030021"/>
          </a:xfrm>
          <a:prstGeom prst="rect">
            <a:avLst/>
          </a:prstGeom>
          <a:noFill/>
          <a:ln>
            <a:noFill/>
          </a:ln>
        </p:spPr>
      </p:pic>
      <p:pic>
        <p:nvPicPr>
          <p:cNvPr id="56" name="Google Shape;56;p13"/>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500">
                <a:solidFill>
                  <a:srgbClr val="3C3C3B"/>
                </a:solidFill>
                <a:highlight>
                  <a:srgbClr val="FFFFFF"/>
                </a:highlight>
              </a:rPr>
              <a:t>Linear-Regression Modelling</a:t>
            </a:r>
            <a:endParaRPr sz="2500"/>
          </a:p>
          <a:p>
            <a:pPr indent="0" lvl="0" marL="0" rtl="0" algn="l">
              <a:spcBef>
                <a:spcPts val="0"/>
              </a:spcBef>
              <a:spcAft>
                <a:spcPts val="0"/>
              </a:spcAft>
              <a:buNone/>
            </a:pPr>
            <a:r>
              <a:t/>
            </a:r>
            <a:endParaRPr sz="2500"/>
          </a:p>
        </p:txBody>
      </p:sp>
      <p:sp>
        <p:nvSpPr>
          <p:cNvPr id="126" name="Google Shape;126;p2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500"/>
              </a:spcBef>
              <a:spcAft>
                <a:spcPts val="0"/>
              </a:spcAft>
              <a:buClr>
                <a:schemeClr val="dk1"/>
              </a:buClr>
              <a:buSzPts val="1500"/>
              <a:buFont typeface="Calibri"/>
              <a:buChar char="●"/>
            </a:pPr>
            <a:r>
              <a:rPr b="1" lang="en-GB" sz="1500">
                <a:solidFill>
                  <a:schemeClr val="dk1"/>
                </a:solidFill>
                <a:highlight>
                  <a:schemeClr val="lt1"/>
                </a:highlight>
                <a:latin typeface="Calibri"/>
                <a:ea typeface="Calibri"/>
                <a:cs typeface="Calibri"/>
                <a:sym typeface="Calibri"/>
              </a:rPr>
              <a:t>Estimate coefficients:</a:t>
            </a:r>
            <a:r>
              <a:rPr lang="en-GB" sz="1500">
                <a:solidFill>
                  <a:schemeClr val="dk1"/>
                </a:solidFill>
                <a:highlight>
                  <a:schemeClr val="lt1"/>
                </a:highlight>
                <a:latin typeface="Calibri"/>
                <a:ea typeface="Calibri"/>
                <a:cs typeface="Calibri"/>
                <a:sym typeface="Calibri"/>
              </a:rPr>
              <a:t> Estimate the coefficients of the model using a method such as the least squares method.</a:t>
            </a:r>
            <a:endParaRPr sz="1500">
              <a:solidFill>
                <a:schemeClr val="dk1"/>
              </a:solidFill>
              <a:highlight>
                <a:schemeClr val="lt1"/>
              </a:highlight>
              <a:latin typeface="Calibri"/>
              <a:ea typeface="Calibri"/>
              <a:cs typeface="Calibri"/>
              <a:sym typeface="Calibri"/>
            </a:endParaRPr>
          </a:p>
          <a:p>
            <a:pPr indent="-323850" lvl="0" marL="457200" rtl="0" algn="l">
              <a:lnSpc>
                <a:spcPct val="150000"/>
              </a:lnSpc>
              <a:spcBef>
                <a:spcPts val="0"/>
              </a:spcBef>
              <a:spcAft>
                <a:spcPts val="0"/>
              </a:spcAft>
              <a:buClr>
                <a:schemeClr val="dk1"/>
              </a:buClr>
              <a:buSzPts val="1500"/>
              <a:buFont typeface="Calibri"/>
              <a:buChar char="●"/>
            </a:pPr>
            <a:r>
              <a:rPr b="1" lang="en-GB" sz="1500">
                <a:solidFill>
                  <a:schemeClr val="dk1"/>
                </a:solidFill>
                <a:highlight>
                  <a:schemeClr val="lt1"/>
                </a:highlight>
                <a:latin typeface="Calibri"/>
                <a:ea typeface="Calibri"/>
                <a:cs typeface="Calibri"/>
                <a:sym typeface="Calibri"/>
              </a:rPr>
              <a:t>Evaluate the model: </a:t>
            </a:r>
            <a:r>
              <a:rPr lang="en-GB" sz="1500">
                <a:solidFill>
                  <a:schemeClr val="dk1"/>
                </a:solidFill>
                <a:highlight>
                  <a:schemeClr val="lt1"/>
                </a:highlight>
                <a:latin typeface="Calibri"/>
                <a:ea typeface="Calibri"/>
                <a:cs typeface="Calibri"/>
                <a:sym typeface="Calibri"/>
              </a:rPr>
              <a:t>Evaluate the model's performance using metrics such as the R-squared value, which measures how well the model fits the data.</a:t>
            </a:r>
            <a:endParaRPr sz="1500">
              <a:solidFill>
                <a:schemeClr val="dk1"/>
              </a:solidFill>
              <a:highlight>
                <a:schemeClr val="lt1"/>
              </a:highlight>
              <a:latin typeface="Calibri"/>
              <a:ea typeface="Calibri"/>
              <a:cs typeface="Calibri"/>
              <a:sym typeface="Calibri"/>
            </a:endParaRPr>
          </a:p>
          <a:p>
            <a:pPr indent="-323850" lvl="0" marL="457200" rtl="0" algn="l">
              <a:lnSpc>
                <a:spcPct val="150000"/>
              </a:lnSpc>
              <a:spcBef>
                <a:spcPts val="0"/>
              </a:spcBef>
              <a:spcAft>
                <a:spcPts val="0"/>
              </a:spcAft>
              <a:buClr>
                <a:schemeClr val="dk1"/>
              </a:buClr>
              <a:buSzPts val="1500"/>
              <a:buFont typeface="Calibri"/>
              <a:buChar char="●"/>
            </a:pPr>
            <a:r>
              <a:rPr b="1" lang="en-GB" sz="1500">
                <a:solidFill>
                  <a:schemeClr val="dk1"/>
                </a:solidFill>
                <a:highlight>
                  <a:schemeClr val="lt1"/>
                </a:highlight>
                <a:latin typeface="Calibri"/>
                <a:ea typeface="Calibri"/>
                <a:cs typeface="Calibri"/>
                <a:sym typeface="Calibri"/>
              </a:rPr>
              <a:t>Make predictions: </a:t>
            </a:r>
            <a:r>
              <a:rPr lang="en-GB" sz="1500">
                <a:solidFill>
                  <a:schemeClr val="dk1"/>
                </a:solidFill>
                <a:highlight>
                  <a:schemeClr val="lt1"/>
                </a:highlight>
                <a:latin typeface="Calibri"/>
                <a:ea typeface="Calibri"/>
                <a:cs typeface="Calibri"/>
                <a:sym typeface="Calibri"/>
              </a:rPr>
              <a:t>Use the model to make predictions for new data points.</a:t>
            </a:r>
            <a:endParaRPr sz="1500">
              <a:solidFill>
                <a:schemeClr val="dk1"/>
              </a:solidFill>
              <a:highlight>
                <a:schemeClr val="lt1"/>
              </a:highlight>
              <a:latin typeface="Calibri"/>
              <a:ea typeface="Calibri"/>
              <a:cs typeface="Calibri"/>
              <a:sym typeface="Calibri"/>
            </a:endParaRPr>
          </a:p>
        </p:txBody>
      </p:sp>
      <p:pic>
        <p:nvPicPr>
          <p:cNvPr id="127" name="Google Shape;127;p22"/>
          <p:cNvPicPr preferRelativeResize="0"/>
          <p:nvPr/>
        </p:nvPicPr>
        <p:blipFill rotWithShape="1">
          <a:blip r:embed="rId3">
            <a:alphaModFix/>
          </a:blip>
          <a:srcRect b="0" l="7724" r="7486" t="10666"/>
          <a:stretch/>
        </p:blipFill>
        <p:spPr>
          <a:xfrm>
            <a:off x="4731300" y="1210900"/>
            <a:ext cx="4260300" cy="3129375"/>
          </a:xfrm>
          <a:prstGeom prst="rect">
            <a:avLst/>
          </a:prstGeom>
          <a:noFill/>
          <a:ln>
            <a:noFill/>
          </a:ln>
        </p:spPr>
      </p:pic>
      <p:pic>
        <p:nvPicPr>
          <p:cNvPr id="128" name="Google Shape;128;p22"/>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nvSpPr>
        <p:spPr>
          <a:xfrm>
            <a:off x="0" y="2287050"/>
            <a:ext cx="9144000" cy="5694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500">
                <a:solidFill>
                  <a:srgbClr val="3C3C3B"/>
                </a:solidFill>
                <a:highlight>
                  <a:srgbClr val="FFFFFF"/>
                </a:highlight>
                <a:latin typeface="Calibri"/>
                <a:ea typeface="Calibri"/>
                <a:cs typeface="Calibri"/>
                <a:sym typeface="Calibri"/>
              </a:rPr>
              <a:t>Performance Metrics of Regression Models</a:t>
            </a:r>
            <a:endParaRPr b="1" sz="2500">
              <a:solidFill>
                <a:srgbClr val="3C3C3B"/>
              </a:solidFill>
              <a:highlight>
                <a:srgbClr val="FFFFFF"/>
              </a:highlight>
              <a:latin typeface="Calibri"/>
              <a:ea typeface="Calibri"/>
              <a:cs typeface="Calibri"/>
              <a:sym typeface="Calibri"/>
            </a:endParaRPr>
          </a:p>
        </p:txBody>
      </p:sp>
      <p:pic>
        <p:nvPicPr>
          <p:cNvPr id="134" name="Google Shape;134;p23"/>
          <p:cNvPicPr preferRelativeResize="0"/>
          <p:nvPr/>
        </p:nvPicPr>
        <p:blipFill>
          <a:blip r:embed="rId3">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2300"/>
              </a:spcBef>
              <a:spcAft>
                <a:spcPts val="0"/>
              </a:spcAft>
              <a:buClr>
                <a:schemeClr val="dk1"/>
              </a:buClr>
              <a:buSzPts val="990"/>
              <a:buFont typeface="Arial"/>
              <a:buNone/>
            </a:pPr>
            <a:r>
              <a:rPr b="1" lang="en-GB" sz="2500">
                <a:solidFill>
                  <a:srgbClr val="222222"/>
                </a:solidFill>
                <a:highlight>
                  <a:srgbClr val="FFFFFF"/>
                </a:highlight>
              </a:rPr>
              <a:t>Mean Absolute Error(MAE)</a:t>
            </a:r>
            <a:endParaRPr b="1" sz="2500">
              <a:solidFill>
                <a:srgbClr val="222222"/>
              </a:solidFill>
              <a:highlight>
                <a:srgbClr val="FFFFFF"/>
              </a:highlight>
            </a:endParaRPr>
          </a:p>
          <a:p>
            <a:pPr indent="0" lvl="0" marL="0" rtl="0" algn="just">
              <a:lnSpc>
                <a:spcPct val="150000"/>
              </a:lnSpc>
              <a:spcBef>
                <a:spcPts val="400"/>
              </a:spcBef>
              <a:spcAft>
                <a:spcPts val="0"/>
              </a:spcAft>
              <a:buSzPts val="990"/>
              <a:buNone/>
            </a:pPr>
            <a:r>
              <a:t/>
            </a:r>
            <a:endParaRPr b="1" sz="2500">
              <a:solidFill>
                <a:srgbClr val="3C3C3B"/>
              </a:solidFill>
              <a:highlight>
                <a:srgbClr val="FFFFFF"/>
              </a:highlight>
            </a:endParaRPr>
          </a:p>
        </p:txBody>
      </p:sp>
      <p:sp>
        <p:nvSpPr>
          <p:cNvPr id="140" name="Google Shape;140;p2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23850" lvl="0" marL="457200" rtl="0" algn="just">
              <a:lnSpc>
                <a:spcPct val="183333"/>
              </a:lnSpc>
              <a:spcBef>
                <a:spcPts val="0"/>
              </a:spcBef>
              <a:spcAft>
                <a:spcPts val="0"/>
              </a:spcAft>
              <a:buClr>
                <a:srgbClr val="222222"/>
              </a:buClr>
              <a:buSzPts val="1500"/>
              <a:buChar char="●"/>
            </a:pPr>
            <a:r>
              <a:rPr lang="en-GB" sz="1500">
                <a:solidFill>
                  <a:srgbClr val="222222"/>
                </a:solidFill>
                <a:highlight>
                  <a:srgbClr val="FFFFFF"/>
                </a:highlight>
              </a:rPr>
              <a:t>MAE is a very simple metric which calculates the absolute difference between actual and predicted values.</a:t>
            </a:r>
            <a:endParaRPr sz="1500">
              <a:solidFill>
                <a:srgbClr val="222222"/>
              </a:solidFill>
              <a:highlight>
                <a:srgbClr val="FFFFFF"/>
              </a:highlight>
            </a:endParaRPr>
          </a:p>
          <a:p>
            <a:pPr indent="-323850" lvl="0" marL="457200" rtl="0" algn="just">
              <a:lnSpc>
                <a:spcPct val="183333"/>
              </a:lnSpc>
              <a:spcBef>
                <a:spcPts val="0"/>
              </a:spcBef>
              <a:spcAft>
                <a:spcPts val="0"/>
              </a:spcAft>
              <a:buClr>
                <a:srgbClr val="222222"/>
              </a:buClr>
              <a:buSzPts val="1500"/>
              <a:buChar char="●"/>
            </a:pPr>
            <a:r>
              <a:rPr lang="en-GB" sz="1500">
                <a:solidFill>
                  <a:srgbClr val="222222"/>
                </a:solidFill>
                <a:highlight>
                  <a:srgbClr val="FFFFFF"/>
                </a:highlight>
              </a:rPr>
              <a:t>To better understand, let’s take an example you have input data and output data and use Linear Regression, which draws a best-fit line.</a:t>
            </a:r>
            <a:endParaRPr sz="1500"/>
          </a:p>
        </p:txBody>
      </p:sp>
      <p:pic>
        <p:nvPicPr>
          <p:cNvPr id="141" name="Google Shape;141;p24"/>
          <p:cNvPicPr preferRelativeResize="0"/>
          <p:nvPr/>
        </p:nvPicPr>
        <p:blipFill>
          <a:blip r:embed="rId3">
            <a:alphaModFix/>
          </a:blip>
          <a:stretch>
            <a:fillRect/>
          </a:stretch>
        </p:blipFill>
        <p:spPr>
          <a:xfrm>
            <a:off x="5128050" y="1469975"/>
            <a:ext cx="3429000" cy="2381250"/>
          </a:xfrm>
          <a:prstGeom prst="rect">
            <a:avLst/>
          </a:prstGeom>
          <a:noFill/>
          <a:ln>
            <a:noFill/>
          </a:ln>
        </p:spPr>
      </p:pic>
      <p:pic>
        <p:nvPicPr>
          <p:cNvPr id="142" name="Google Shape;142;p24"/>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2300"/>
              </a:spcBef>
              <a:spcAft>
                <a:spcPts val="0"/>
              </a:spcAft>
              <a:buSzPts val="990"/>
              <a:buNone/>
            </a:pPr>
            <a:r>
              <a:rPr b="1" lang="en-GB" sz="2500">
                <a:solidFill>
                  <a:srgbClr val="222222"/>
                </a:solidFill>
                <a:highlight>
                  <a:srgbClr val="FFFFFF"/>
                </a:highlight>
              </a:rPr>
              <a:t>Mean Absolute Error(MAE)</a:t>
            </a:r>
            <a:endParaRPr b="1" sz="2500">
              <a:solidFill>
                <a:srgbClr val="222222"/>
              </a:solidFill>
              <a:highlight>
                <a:srgbClr val="FFFFFF"/>
              </a:highlight>
            </a:endParaRPr>
          </a:p>
          <a:p>
            <a:pPr indent="0" lvl="0" marL="0" rtl="0" algn="just">
              <a:lnSpc>
                <a:spcPct val="150000"/>
              </a:lnSpc>
              <a:spcBef>
                <a:spcPts val="400"/>
              </a:spcBef>
              <a:spcAft>
                <a:spcPts val="0"/>
              </a:spcAft>
              <a:buSzPts val="990"/>
              <a:buNone/>
            </a:pPr>
            <a:r>
              <a:t/>
            </a:r>
            <a:endParaRPr b="1" sz="2500">
              <a:solidFill>
                <a:srgbClr val="3C3C3B"/>
              </a:solidFill>
              <a:highlight>
                <a:srgbClr val="FFFFFF"/>
              </a:highlight>
            </a:endParaRPr>
          </a:p>
        </p:txBody>
      </p:sp>
      <p:sp>
        <p:nvSpPr>
          <p:cNvPr id="148" name="Google Shape;148;p2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23850" lvl="0" marL="457200" rtl="0" algn="just">
              <a:lnSpc>
                <a:spcPct val="183333"/>
              </a:lnSpc>
              <a:spcBef>
                <a:spcPts val="0"/>
              </a:spcBef>
              <a:spcAft>
                <a:spcPts val="0"/>
              </a:spcAft>
              <a:buClr>
                <a:srgbClr val="222222"/>
              </a:buClr>
              <a:buSzPts val="1500"/>
              <a:buChar char="●"/>
            </a:pPr>
            <a:r>
              <a:rPr lang="en-GB" sz="1500">
                <a:solidFill>
                  <a:srgbClr val="222222"/>
                </a:solidFill>
                <a:highlight>
                  <a:srgbClr val="FFFFFF"/>
                </a:highlight>
              </a:rPr>
              <a:t>Now you have to find the MAE of your model which is basically a mistake made by the model known as an error.</a:t>
            </a:r>
            <a:endParaRPr sz="1500">
              <a:solidFill>
                <a:srgbClr val="222222"/>
              </a:solidFill>
              <a:highlight>
                <a:srgbClr val="FFFFFF"/>
              </a:highlight>
            </a:endParaRPr>
          </a:p>
          <a:p>
            <a:pPr indent="-323850" lvl="0" marL="457200" rtl="0" algn="just">
              <a:lnSpc>
                <a:spcPct val="183333"/>
              </a:lnSpc>
              <a:spcBef>
                <a:spcPts val="0"/>
              </a:spcBef>
              <a:spcAft>
                <a:spcPts val="0"/>
              </a:spcAft>
              <a:buClr>
                <a:srgbClr val="222222"/>
              </a:buClr>
              <a:buSzPts val="1500"/>
              <a:buChar char="●"/>
            </a:pPr>
            <a:r>
              <a:rPr lang="en-GB" sz="1500">
                <a:solidFill>
                  <a:srgbClr val="222222"/>
                </a:solidFill>
                <a:highlight>
                  <a:srgbClr val="FFFFFF"/>
                </a:highlight>
              </a:rPr>
              <a:t>Now find the difference between the actual value and predicted value that is an absolute error but we have to find the mean absolute of the complete dataset.</a:t>
            </a:r>
            <a:endParaRPr sz="1500"/>
          </a:p>
        </p:txBody>
      </p:sp>
      <p:pic>
        <p:nvPicPr>
          <p:cNvPr id="149" name="Google Shape;149;p25"/>
          <p:cNvPicPr preferRelativeResize="0"/>
          <p:nvPr/>
        </p:nvPicPr>
        <p:blipFill>
          <a:blip r:embed="rId3">
            <a:alphaModFix/>
          </a:blip>
          <a:stretch>
            <a:fillRect/>
          </a:stretch>
        </p:blipFill>
        <p:spPr>
          <a:xfrm>
            <a:off x="5128050" y="1469975"/>
            <a:ext cx="3429000" cy="2381250"/>
          </a:xfrm>
          <a:prstGeom prst="rect">
            <a:avLst/>
          </a:prstGeom>
          <a:noFill/>
          <a:ln>
            <a:noFill/>
          </a:ln>
        </p:spPr>
      </p:pic>
      <p:pic>
        <p:nvPicPr>
          <p:cNvPr id="150" name="Google Shape;150;p25"/>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2300"/>
              </a:spcBef>
              <a:spcAft>
                <a:spcPts val="0"/>
              </a:spcAft>
              <a:buSzPts val="990"/>
              <a:buNone/>
            </a:pPr>
            <a:r>
              <a:rPr b="1" lang="en-GB" sz="2500">
                <a:solidFill>
                  <a:srgbClr val="222222"/>
                </a:solidFill>
                <a:highlight>
                  <a:srgbClr val="FFFFFF"/>
                </a:highlight>
              </a:rPr>
              <a:t>Mean Absolute Error(MAE)</a:t>
            </a:r>
            <a:endParaRPr b="1" sz="2500">
              <a:solidFill>
                <a:srgbClr val="222222"/>
              </a:solidFill>
              <a:highlight>
                <a:srgbClr val="FFFFFF"/>
              </a:highlight>
            </a:endParaRPr>
          </a:p>
          <a:p>
            <a:pPr indent="0" lvl="0" marL="0" rtl="0" algn="just">
              <a:lnSpc>
                <a:spcPct val="150000"/>
              </a:lnSpc>
              <a:spcBef>
                <a:spcPts val="400"/>
              </a:spcBef>
              <a:spcAft>
                <a:spcPts val="0"/>
              </a:spcAft>
              <a:buSzPts val="990"/>
              <a:buNone/>
            </a:pPr>
            <a:r>
              <a:t/>
            </a:r>
            <a:endParaRPr b="1" sz="2500">
              <a:solidFill>
                <a:srgbClr val="3C3C3B"/>
              </a:solidFill>
              <a:highlight>
                <a:srgbClr val="FFFFFF"/>
              </a:highlight>
            </a:endParaRPr>
          </a:p>
        </p:txBody>
      </p:sp>
      <p:sp>
        <p:nvSpPr>
          <p:cNvPr id="156" name="Google Shape;156;p2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23850" lvl="0" marL="457200" rtl="0" algn="just">
              <a:lnSpc>
                <a:spcPct val="183333"/>
              </a:lnSpc>
              <a:spcBef>
                <a:spcPts val="0"/>
              </a:spcBef>
              <a:spcAft>
                <a:spcPts val="0"/>
              </a:spcAft>
              <a:buClr>
                <a:srgbClr val="222222"/>
              </a:buClr>
              <a:buSzPts val="1500"/>
              <a:buChar char="●"/>
            </a:pPr>
            <a:r>
              <a:rPr lang="en-GB" sz="1500">
                <a:solidFill>
                  <a:srgbClr val="222222"/>
                </a:solidFill>
                <a:highlight>
                  <a:srgbClr val="FFFFFF"/>
                </a:highlight>
              </a:rPr>
              <a:t>so, sum all the errors and divide them by a total number of observations And this is MAE. And we aim to get a minimum MAE because this is a loss</a:t>
            </a:r>
            <a:endParaRPr sz="1500">
              <a:solidFill>
                <a:srgbClr val="222222"/>
              </a:solidFill>
              <a:highlight>
                <a:srgbClr val="FFFFFF"/>
              </a:highlight>
            </a:endParaRPr>
          </a:p>
          <a:p>
            <a:pPr indent="0" lvl="0" marL="0" rtl="0" algn="l">
              <a:spcBef>
                <a:spcPts val="1200"/>
              </a:spcBef>
              <a:spcAft>
                <a:spcPts val="1200"/>
              </a:spcAft>
              <a:buNone/>
            </a:pPr>
            <a:r>
              <a:t/>
            </a:r>
            <a:endParaRPr sz="1500"/>
          </a:p>
        </p:txBody>
      </p:sp>
      <p:pic>
        <p:nvPicPr>
          <p:cNvPr id="157" name="Google Shape;157;p26"/>
          <p:cNvPicPr preferRelativeResize="0"/>
          <p:nvPr/>
        </p:nvPicPr>
        <p:blipFill>
          <a:blip r:embed="rId3">
            <a:alphaModFix/>
          </a:blip>
          <a:stretch>
            <a:fillRect/>
          </a:stretch>
        </p:blipFill>
        <p:spPr>
          <a:xfrm>
            <a:off x="5128050" y="1469975"/>
            <a:ext cx="3429000" cy="2381250"/>
          </a:xfrm>
          <a:prstGeom prst="rect">
            <a:avLst/>
          </a:prstGeom>
          <a:noFill/>
          <a:ln>
            <a:noFill/>
          </a:ln>
        </p:spPr>
      </p:pic>
      <p:pic>
        <p:nvPicPr>
          <p:cNvPr id="158" name="Google Shape;158;p26"/>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2300"/>
              </a:spcBef>
              <a:spcAft>
                <a:spcPts val="0"/>
              </a:spcAft>
              <a:buSzPts val="990"/>
              <a:buNone/>
            </a:pPr>
            <a:r>
              <a:rPr b="1" lang="en-GB" sz="2500">
                <a:solidFill>
                  <a:srgbClr val="222222"/>
                </a:solidFill>
                <a:highlight>
                  <a:srgbClr val="FFFFFF"/>
                </a:highlight>
              </a:rPr>
              <a:t>Mean Absolute Error(MAE)</a:t>
            </a:r>
            <a:endParaRPr b="1" sz="2500">
              <a:solidFill>
                <a:srgbClr val="222222"/>
              </a:solidFill>
              <a:highlight>
                <a:srgbClr val="FFFFFF"/>
              </a:highlight>
            </a:endParaRPr>
          </a:p>
          <a:p>
            <a:pPr indent="0" lvl="0" marL="0" rtl="0" algn="just">
              <a:lnSpc>
                <a:spcPct val="150000"/>
              </a:lnSpc>
              <a:spcBef>
                <a:spcPts val="400"/>
              </a:spcBef>
              <a:spcAft>
                <a:spcPts val="0"/>
              </a:spcAft>
              <a:buSzPts val="990"/>
              <a:buNone/>
            </a:pPr>
            <a:r>
              <a:t/>
            </a:r>
            <a:endParaRPr b="1" sz="2500">
              <a:solidFill>
                <a:srgbClr val="3C3C3B"/>
              </a:solidFill>
              <a:highlight>
                <a:srgbClr val="FFFFFF"/>
              </a:highlight>
            </a:endParaRPr>
          </a:p>
        </p:txBody>
      </p:sp>
      <p:sp>
        <p:nvSpPr>
          <p:cNvPr id="164" name="Google Shape;164;p2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just">
              <a:lnSpc>
                <a:spcPct val="183333"/>
              </a:lnSpc>
              <a:spcBef>
                <a:spcPts val="0"/>
              </a:spcBef>
              <a:spcAft>
                <a:spcPts val="0"/>
              </a:spcAft>
              <a:buNone/>
            </a:pPr>
            <a:r>
              <a:rPr b="1" lang="en-GB" sz="1350">
                <a:solidFill>
                  <a:srgbClr val="222222"/>
                </a:solidFill>
                <a:highlight>
                  <a:srgbClr val="FFFFFF"/>
                </a:highlight>
              </a:rPr>
              <a:t>Advantages of MAE</a:t>
            </a:r>
            <a:endParaRPr b="1" sz="1350">
              <a:solidFill>
                <a:srgbClr val="222222"/>
              </a:solidFill>
              <a:highlight>
                <a:srgbClr val="FFFFFF"/>
              </a:highlight>
            </a:endParaRPr>
          </a:p>
          <a:p>
            <a:pPr indent="-314325" lvl="0" marL="457200" rtl="0" algn="just">
              <a:lnSpc>
                <a:spcPct val="183333"/>
              </a:lnSpc>
              <a:spcBef>
                <a:spcPts val="1200"/>
              </a:spcBef>
              <a:spcAft>
                <a:spcPts val="0"/>
              </a:spcAft>
              <a:buClr>
                <a:srgbClr val="222222"/>
              </a:buClr>
              <a:buSzPts val="1350"/>
              <a:buChar char="●"/>
            </a:pPr>
            <a:r>
              <a:rPr lang="en-GB" sz="1350">
                <a:solidFill>
                  <a:srgbClr val="222222"/>
                </a:solidFill>
                <a:highlight>
                  <a:srgbClr val="FFFFFF"/>
                </a:highlight>
              </a:rPr>
              <a:t>The MAE you get is in the same unit as the output variable.</a:t>
            </a:r>
            <a:endParaRPr sz="1350">
              <a:solidFill>
                <a:srgbClr val="222222"/>
              </a:solidFill>
              <a:highlight>
                <a:srgbClr val="FFFFFF"/>
              </a:highlight>
            </a:endParaRPr>
          </a:p>
          <a:p>
            <a:pPr indent="-314325" lvl="0" marL="457200" rtl="0" algn="just">
              <a:lnSpc>
                <a:spcPct val="183333"/>
              </a:lnSpc>
              <a:spcBef>
                <a:spcPts val="0"/>
              </a:spcBef>
              <a:spcAft>
                <a:spcPts val="0"/>
              </a:spcAft>
              <a:buClr>
                <a:srgbClr val="222222"/>
              </a:buClr>
              <a:buSzPts val="1350"/>
              <a:buChar char="●"/>
            </a:pPr>
            <a:r>
              <a:rPr lang="en-GB" sz="1350">
                <a:solidFill>
                  <a:srgbClr val="222222"/>
                </a:solidFill>
                <a:highlight>
                  <a:srgbClr val="FFFFFF"/>
                </a:highlight>
              </a:rPr>
              <a:t>It is most Robust to outliers.</a:t>
            </a:r>
            <a:endParaRPr sz="1350">
              <a:solidFill>
                <a:srgbClr val="222222"/>
              </a:solidFill>
              <a:highlight>
                <a:srgbClr val="FFFFFF"/>
              </a:highlight>
            </a:endParaRPr>
          </a:p>
          <a:p>
            <a:pPr indent="0" lvl="0" marL="0" rtl="0" algn="just">
              <a:lnSpc>
                <a:spcPct val="183333"/>
              </a:lnSpc>
              <a:spcBef>
                <a:spcPts val="0"/>
              </a:spcBef>
              <a:spcAft>
                <a:spcPts val="0"/>
              </a:spcAft>
              <a:buNone/>
            </a:pPr>
            <a:r>
              <a:rPr b="1" lang="en-GB" sz="1350">
                <a:solidFill>
                  <a:srgbClr val="222222"/>
                </a:solidFill>
                <a:highlight>
                  <a:srgbClr val="FFFFFF"/>
                </a:highlight>
              </a:rPr>
              <a:t>Disadvantages of MAE</a:t>
            </a:r>
            <a:endParaRPr b="1" sz="1350">
              <a:solidFill>
                <a:srgbClr val="222222"/>
              </a:solidFill>
              <a:highlight>
                <a:srgbClr val="FFFFFF"/>
              </a:highlight>
            </a:endParaRPr>
          </a:p>
          <a:p>
            <a:pPr indent="-314325" lvl="0" marL="457200" rtl="0" algn="just">
              <a:lnSpc>
                <a:spcPct val="183333"/>
              </a:lnSpc>
              <a:spcBef>
                <a:spcPts val="1200"/>
              </a:spcBef>
              <a:spcAft>
                <a:spcPts val="0"/>
              </a:spcAft>
              <a:buClr>
                <a:srgbClr val="222222"/>
              </a:buClr>
              <a:buSzPts val="1350"/>
              <a:buChar char="●"/>
            </a:pPr>
            <a:r>
              <a:rPr lang="en-GB" sz="1350">
                <a:solidFill>
                  <a:srgbClr val="222222"/>
                </a:solidFill>
                <a:highlight>
                  <a:srgbClr val="FFFFFF"/>
                </a:highlight>
              </a:rPr>
              <a:t>The graph of MAE is not differentiable so we have to apply various optimizers like Gradient descent which can be differentiable.</a:t>
            </a:r>
            <a:endParaRPr sz="1500">
              <a:solidFill>
                <a:srgbClr val="222222"/>
              </a:solidFill>
              <a:highlight>
                <a:srgbClr val="FFFFFF"/>
              </a:highlight>
            </a:endParaRPr>
          </a:p>
          <a:p>
            <a:pPr indent="0" lvl="0" marL="0" rtl="0" algn="l">
              <a:spcBef>
                <a:spcPts val="0"/>
              </a:spcBef>
              <a:spcAft>
                <a:spcPts val="1200"/>
              </a:spcAft>
              <a:buNone/>
            </a:pPr>
            <a:r>
              <a:t/>
            </a:r>
            <a:endParaRPr sz="1500"/>
          </a:p>
        </p:txBody>
      </p:sp>
      <p:pic>
        <p:nvPicPr>
          <p:cNvPr id="165" name="Google Shape;165;p27"/>
          <p:cNvPicPr preferRelativeResize="0"/>
          <p:nvPr/>
        </p:nvPicPr>
        <p:blipFill>
          <a:blip r:embed="rId3">
            <a:alphaModFix/>
          </a:blip>
          <a:stretch>
            <a:fillRect/>
          </a:stretch>
        </p:blipFill>
        <p:spPr>
          <a:xfrm>
            <a:off x="5128050" y="1469975"/>
            <a:ext cx="3429000" cy="2381250"/>
          </a:xfrm>
          <a:prstGeom prst="rect">
            <a:avLst/>
          </a:prstGeom>
          <a:noFill/>
          <a:ln>
            <a:noFill/>
          </a:ln>
        </p:spPr>
      </p:pic>
      <p:pic>
        <p:nvPicPr>
          <p:cNvPr id="166" name="Google Shape;166;p27"/>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2300"/>
              </a:spcBef>
              <a:spcAft>
                <a:spcPts val="0"/>
              </a:spcAft>
              <a:buClr>
                <a:schemeClr val="dk1"/>
              </a:buClr>
              <a:buSzPts val="1100"/>
              <a:buFont typeface="Arial"/>
              <a:buNone/>
            </a:pPr>
            <a:r>
              <a:rPr b="1" lang="en-GB" sz="2500">
                <a:solidFill>
                  <a:srgbClr val="222222"/>
                </a:solidFill>
                <a:highlight>
                  <a:srgbClr val="FFFFFF"/>
                </a:highlight>
              </a:rPr>
              <a:t>Mean Squared Error(MSE)</a:t>
            </a:r>
            <a:endParaRPr b="1" sz="2500">
              <a:solidFill>
                <a:srgbClr val="222222"/>
              </a:solidFill>
              <a:highlight>
                <a:srgbClr val="FFFFFF"/>
              </a:highlight>
            </a:endParaRPr>
          </a:p>
          <a:p>
            <a:pPr indent="0" lvl="0" marL="0" rtl="0" algn="l">
              <a:spcBef>
                <a:spcPts val="400"/>
              </a:spcBef>
              <a:spcAft>
                <a:spcPts val="0"/>
              </a:spcAft>
              <a:buNone/>
            </a:pPr>
            <a:r>
              <a:t/>
            </a:r>
            <a:endParaRPr b="1" sz="2500"/>
          </a:p>
        </p:txBody>
      </p:sp>
      <p:sp>
        <p:nvSpPr>
          <p:cNvPr id="172" name="Google Shape;172;p28"/>
          <p:cNvSpPr txBox="1"/>
          <p:nvPr>
            <p:ph idx="1" type="body"/>
          </p:nvPr>
        </p:nvSpPr>
        <p:spPr>
          <a:xfrm>
            <a:off x="311700" y="1152475"/>
            <a:ext cx="4260300" cy="3416400"/>
          </a:xfrm>
          <a:prstGeom prst="rect">
            <a:avLst/>
          </a:prstGeom>
        </p:spPr>
        <p:txBody>
          <a:bodyPr anchorCtr="0" anchor="ctr" bIns="91425" lIns="91425" spcFirstLastPara="1" rIns="91425" wrap="square" tIns="91425">
            <a:normAutofit fontScale="92500" lnSpcReduction="10000"/>
          </a:bodyPr>
          <a:lstStyle/>
          <a:p>
            <a:pPr indent="-316706" lvl="0" marL="457200" rtl="0" algn="just">
              <a:lnSpc>
                <a:spcPct val="150000"/>
              </a:lnSpc>
              <a:spcBef>
                <a:spcPts val="0"/>
              </a:spcBef>
              <a:spcAft>
                <a:spcPts val="0"/>
              </a:spcAft>
              <a:buClr>
                <a:srgbClr val="222222"/>
              </a:buClr>
              <a:buSzPct val="100000"/>
              <a:buFont typeface="Calibri"/>
              <a:buChar char="●"/>
            </a:pPr>
            <a:r>
              <a:rPr lang="en-GB" sz="1500">
                <a:solidFill>
                  <a:srgbClr val="222222"/>
                </a:solidFill>
                <a:highlight>
                  <a:srgbClr val="FFFFFF"/>
                </a:highlight>
                <a:latin typeface="Calibri"/>
                <a:ea typeface="Calibri"/>
                <a:cs typeface="Calibri"/>
                <a:sym typeface="Calibri"/>
              </a:rPr>
              <a:t>MSE is a most used and very simple metric with a little bit of change in mean absolute error. Mean squared error states that finding the squared difference between actual and predicted value.</a:t>
            </a:r>
            <a:endParaRPr sz="1500">
              <a:solidFill>
                <a:srgbClr val="222222"/>
              </a:solidFill>
              <a:highlight>
                <a:srgbClr val="FFFFFF"/>
              </a:highlight>
              <a:latin typeface="Calibri"/>
              <a:ea typeface="Calibri"/>
              <a:cs typeface="Calibri"/>
              <a:sym typeface="Calibri"/>
            </a:endParaRPr>
          </a:p>
          <a:p>
            <a:pPr indent="-316706" lvl="0" marL="457200" rtl="0" algn="just">
              <a:lnSpc>
                <a:spcPct val="150000"/>
              </a:lnSpc>
              <a:spcBef>
                <a:spcPts val="0"/>
              </a:spcBef>
              <a:spcAft>
                <a:spcPts val="0"/>
              </a:spcAft>
              <a:buClr>
                <a:srgbClr val="222222"/>
              </a:buClr>
              <a:buSzPct val="100000"/>
              <a:buFont typeface="Calibri"/>
              <a:buChar char="●"/>
            </a:pPr>
            <a:r>
              <a:rPr lang="en-GB" sz="1500">
                <a:solidFill>
                  <a:srgbClr val="222222"/>
                </a:solidFill>
                <a:highlight>
                  <a:srgbClr val="FFFFFF"/>
                </a:highlight>
                <a:latin typeface="Calibri"/>
                <a:ea typeface="Calibri"/>
                <a:cs typeface="Calibri"/>
                <a:sym typeface="Calibri"/>
              </a:rPr>
              <a:t>So, above we are finding the absolute difference and here we are finding the squared difference.</a:t>
            </a:r>
            <a:endParaRPr sz="1500">
              <a:solidFill>
                <a:srgbClr val="222222"/>
              </a:solidFill>
              <a:highlight>
                <a:srgbClr val="FFFFFF"/>
              </a:highlight>
              <a:latin typeface="Calibri"/>
              <a:ea typeface="Calibri"/>
              <a:cs typeface="Calibri"/>
              <a:sym typeface="Calibri"/>
            </a:endParaRPr>
          </a:p>
          <a:p>
            <a:pPr indent="-316706" lvl="0" marL="457200" rtl="0" algn="just">
              <a:lnSpc>
                <a:spcPct val="150000"/>
              </a:lnSpc>
              <a:spcBef>
                <a:spcPts val="0"/>
              </a:spcBef>
              <a:spcAft>
                <a:spcPts val="0"/>
              </a:spcAft>
              <a:buClr>
                <a:srgbClr val="222222"/>
              </a:buClr>
              <a:buSzPct val="100000"/>
              <a:buFont typeface="Calibri"/>
              <a:buChar char="●"/>
            </a:pPr>
            <a:r>
              <a:rPr lang="en-GB" sz="1500">
                <a:solidFill>
                  <a:srgbClr val="222222"/>
                </a:solidFill>
                <a:highlight>
                  <a:srgbClr val="FFFFFF"/>
                </a:highlight>
                <a:latin typeface="Calibri"/>
                <a:ea typeface="Calibri"/>
                <a:cs typeface="Calibri"/>
                <a:sym typeface="Calibri"/>
              </a:rPr>
              <a:t>What actually the MSE represents? It represents the squared distance between actual and predicted values. we perform squared to avoid the cancellation of negative terms and it is the benefit of MSE.</a:t>
            </a:r>
            <a:endParaRPr sz="1500">
              <a:latin typeface="Calibri"/>
              <a:ea typeface="Calibri"/>
              <a:cs typeface="Calibri"/>
              <a:sym typeface="Calibri"/>
            </a:endParaRPr>
          </a:p>
        </p:txBody>
      </p:sp>
      <p:pic>
        <p:nvPicPr>
          <p:cNvPr id="173" name="Google Shape;173;p28"/>
          <p:cNvPicPr preferRelativeResize="0"/>
          <p:nvPr/>
        </p:nvPicPr>
        <p:blipFill>
          <a:blip r:embed="rId3">
            <a:alphaModFix/>
          </a:blip>
          <a:stretch>
            <a:fillRect/>
          </a:stretch>
        </p:blipFill>
        <p:spPr>
          <a:xfrm>
            <a:off x="4759000" y="1728788"/>
            <a:ext cx="4210050" cy="1685925"/>
          </a:xfrm>
          <a:prstGeom prst="rect">
            <a:avLst/>
          </a:prstGeom>
          <a:noFill/>
          <a:ln>
            <a:noFill/>
          </a:ln>
        </p:spPr>
      </p:pic>
      <p:pic>
        <p:nvPicPr>
          <p:cNvPr id="174" name="Google Shape;174;p28"/>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2300"/>
              </a:spcBef>
              <a:spcAft>
                <a:spcPts val="0"/>
              </a:spcAft>
              <a:buNone/>
            </a:pPr>
            <a:r>
              <a:rPr b="1" lang="en-GB" sz="2500">
                <a:solidFill>
                  <a:srgbClr val="222222"/>
                </a:solidFill>
                <a:highlight>
                  <a:srgbClr val="FFFFFF"/>
                </a:highlight>
              </a:rPr>
              <a:t>Mean Squared Error(MSE)</a:t>
            </a:r>
            <a:endParaRPr b="1" sz="2500">
              <a:solidFill>
                <a:srgbClr val="222222"/>
              </a:solidFill>
              <a:highlight>
                <a:srgbClr val="FFFFFF"/>
              </a:highlight>
            </a:endParaRPr>
          </a:p>
          <a:p>
            <a:pPr indent="0" lvl="0" marL="0" rtl="0" algn="l">
              <a:spcBef>
                <a:spcPts val="400"/>
              </a:spcBef>
              <a:spcAft>
                <a:spcPts val="0"/>
              </a:spcAft>
              <a:buNone/>
            </a:pPr>
            <a:r>
              <a:t/>
            </a:r>
            <a:endParaRPr b="1" sz="2500"/>
          </a:p>
        </p:txBody>
      </p:sp>
      <p:sp>
        <p:nvSpPr>
          <p:cNvPr id="180" name="Google Shape;180;p2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t/>
            </a:r>
            <a:endParaRPr sz="1500">
              <a:solidFill>
                <a:srgbClr val="222222"/>
              </a:solidFill>
              <a:highlight>
                <a:srgbClr val="FFFFFF"/>
              </a:highlight>
              <a:latin typeface="Calibri"/>
              <a:ea typeface="Calibri"/>
              <a:cs typeface="Calibri"/>
              <a:sym typeface="Calibri"/>
            </a:endParaRPr>
          </a:p>
          <a:p>
            <a:pPr indent="0" lvl="0" marL="0" rtl="0" algn="just">
              <a:lnSpc>
                <a:spcPct val="150000"/>
              </a:lnSpc>
              <a:spcBef>
                <a:spcPts val="1200"/>
              </a:spcBef>
              <a:spcAft>
                <a:spcPts val="0"/>
              </a:spcAft>
              <a:buNone/>
            </a:pPr>
            <a:r>
              <a:rPr b="1" lang="en-GB" sz="1500">
                <a:solidFill>
                  <a:srgbClr val="222222"/>
                </a:solidFill>
                <a:highlight>
                  <a:srgbClr val="FFFFFF"/>
                </a:highlight>
                <a:latin typeface="Calibri"/>
                <a:ea typeface="Calibri"/>
                <a:cs typeface="Calibri"/>
                <a:sym typeface="Calibri"/>
              </a:rPr>
              <a:t>What actually the MSE represents?</a:t>
            </a:r>
            <a:endParaRPr b="1" sz="1500">
              <a:solidFill>
                <a:srgbClr val="222222"/>
              </a:solidFill>
              <a:highlight>
                <a:srgbClr val="FFFFFF"/>
              </a:highlight>
              <a:latin typeface="Calibri"/>
              <a:ea typeface="Calibri"/>
              <a:cs typeface="Calibri"/>
              <a:sym typeface="Calibri"/>
            </a:endParaRPr>
          </a:p>
          <a:p>
            <a:pPr indent="0" lvl="0" marL="0" rtl="0" algn="just">
              <a:lnSpc>
                <a:spcPct val="150000"/>
              </a:lnSpc>
              <a:spcBef>
                <a:spcPts val="1200"/>
              </a:spcBef>
              <a:spcAft>
                <a:spcPts val="1200"/>
              </a:spcAft>
              <a:buNone/>
            </a:pPr>
            <a:r>
              <a:rPr lang="en-GB" sz="1500">
                <a:solidFill>
                  <a:srgbClr val="222222"/>
                </a:solidFill>
                <a:highlight>
                  <a:srgbClr val="FFFFFF"/>
                </a:highlight>
                <a:latin typeface="Calibri"/>
                <a:ea typeface="Calibri"/>
                <a:cs typeface="Calibri"/>
                <a:sym typeface="Calibri"/>
              </a:rPr>
              <a:t>It represents the squared distance between actual and predicted values. we perform squared to avoid the cancellation of negative terms and it is the benefit of MSE.</a:t>
            </a:r>
            <a:endParaRPr sz="1500">
              <a:latin typeface="Calibri"/>
              <a:ea typeface="Calibri"/>
              <a:cs typeface="Calibri"/>
              <a:sym typeface="Calibri"/>
            </a:endParaRPr>
          </a:p>
        </p:txBody>
      </p:sp>
      <p:pic>
        <p:nvPicPr>
          <p:cNvPr id="181" name="Google Shape;181;p29"/>
          <p:cNvPicPr preferRelativeResize="0"/>
          <p:nvPr/>
        </p:nvPicPr>
        <p:blipFill>
          <a:blip r:embed="rId3">
            <a:alphaModFix/>
          </a:blip>
          <a:stretch>
            <a:fillRect/>
          </a:stretch>
        </p:blipFill>
        <p:spPr>
          <a:xfrm>
            <a:off x="4759000" y="1728788"/>
            <a:ext cx="4210050" cy="1685925"/>
          </a:xfrm>
          <a:prstGeom prst="rect">
            <a:avLst/>
          </a:prstGeom>
          <a:noFill/>
          <a:ln>
            <a:noFill/>
          </a:ln>
        </p:spPr>
      </p:pic>
      <p:pic>
        <p:nvPicPr>
          <p:cNvPr id="182" name="Google Shape;182;p29"/>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2300"/>
              </a:spcBef>
              <a:spcAft>
                <a:spcPts val="0"/>
              </a:spcAft>
              <a:buNone/>
            </a:pPr>
            <a:r>
              <a:rPr b="1" lang="en-GB" sz="2500">
                <a:solidFill>
                  <a:srgbClr val="222222"/>
                </a:solidFill>
                <a:highlight>
                  <a:srgbClr val="FFFFFF"/>
                </a:highlight>
              </a:rPr>
              <a:t>Mean Squared Error(MSE)</a:t>
            </a:r>
            <a:endParaRPr b="1" sz="2500">
              <a:solidFill>
                <a:srgbClr val="222222"/>
              </a:solidFill>
              <a:highlight>
                <a:srgbClr val="FFFFFF"/>
              </a:highlight>
            </a:endParaRPr>
          </a:p>
          <a:p>
            <a:pPr indent="0" lvl="0" marL="0" rtl="0" algn="l">
              <a:spcBef>
                <a:spcPts val="400"/>
              </a:spcBef>
              <a:spcAft>
                <a:spcPts val="0"/>
              </a:spcAft>
              <a:buNone/>
            </a:pPr>
            <a:r>
              <a:t/>
            </a:r>
            <a:endParaRPr b="1" sz="2500"/>
          </a:p>
        </p:txBody>
      </p:sp>
      <p:sp>
        <p:nvSpPr>
          <p:cNvPr id="188" name="Google Shape;188;p3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25000" lnSpcReduction="10000"/>
          </a:bodyPr>
          <a:lstStyle/>
          <a:p>
            <a:pPr indent="0" lvl="0" marL="0" rtl="0" algn="just">
              <a:lnSpc>
                <a:spcPct val="150000"/>
              </a:lnSpc>
              <a:spcBef>
                <a:spcPts val="0"/>
              </a:spcBef>
              <a:spcAft>
                <a:spcPts val="0"/>
              </a:spcAft>
              <a:buNone/>
            </a:pPr>
            <a:r>
              <a:t/>
            </a:r>
            <a:endParaRPr sz="1500">
              <a:solidFill>
                <a:srgbClr val="222222"/>
              </a:solidFill>
              <a:highlight>
                <a:srgbClr val="FFFFFF"/>
              </a:highlight>
              <a:latin typeface="Calibri"/>
              <a:ea typeface="Calibri"/>
              <a:cs typeface="Calibri"/>
              <a:sym typeface="Calibri"/>
            </a:endParaRPr>
          </a:p>
          <a:p>
            <a:pPr indent="0" lvl="0" marL="0" rtl="0" algn="just">
              <a:lnSpc>
                <a:spcPct val="150000"/>
              </a:lnSpc>
              <a:spcBef>
                <a:spcPts val="1200"/>
              </a:spcBef>
              <a:spcAft>
                <a:spcPts val="0"/>
              </a:spcAft>
              <a:buNone/>
            </a:pPr>
            <a:r>
              <a:rPr b="1" lang="en-GB" sz="4600">
                <a:solidFill>
                  <a:schemeClr val="dk1"/>
                </a:solidFill>
                <a:highlight>
                  <a:schemeClr val="lt1"/>
                </a:highlight>
                <a:latin typeface="Calibri"/>
                <a:ea typeface="Calibri"/>
                <a:cs typeface="Calibri"/>
                <a:sym typeface="Calibri"/>
              </a:rPr>
              <a:t>Advantages of MSE</a:t>
            </a:r>
            <a:endParaRPr b="1" sz="4600">
              <a:solidFill>
                <a:schemeClr val="dk1"/>
              </a:solidFill>
              <a:highlight>
                <a:schemeClr val="lt1"/>
              </a:highlight>
              <a:latin typeface="Calibri"/>
              <a:ea typeface="Calibri"/>
              <a:cs typeface="Calibri"/>
              <a:sym typeface="Calibri"/>
            </a:endParaRPr>
          </a:p>
          <a:p>
            <a:pPr indent="-301625" lvl="0" marL="457200" rtl="0" algn="just">
              <a:lnSpc>
                <a:spcPct val="150000"/>
              </a:lnSpc>
              <a:spcBef>
                <a:spcPts val="1200"/>
              </a:spcBef>
              <a:spcAft>
                <a:spcPts val="0"/>
              </a:spcAft>
              <a:buClr>
                <a:schemeClr val="dk1"/>
              </a:buClr>
              <a:buSzPct val="100000"/>
              <a:buFont typeface="Calibri"/>
              <a:buChar char="●"/>
            </a:pPr>
            <a:r>
              <a:rPr lang="en-GB" sz="4600">
                <a:solidFill>
                  <a:schemeClr val="dk1"/>
                </a:solidFill>
                <a:highlight>
                  <a:schemeClr val="lt1"/>
                </a:highlight>
                <a:latin typeface="Calibri"/>
                <a:ea typeface="Calibri"/>
                <a:cs typeface="Calibri"/>
                <a:sym typeface="Calibri"/>
              </a:rPr>
              <a:t>The graph of MSE is differentiable, so you can easily use it as a loss function.</a:t>
            </a:r>
            <a:endParaRPr sz="4600">
              <a:solidFill>
                <a:schemeClr val="dk1"/>
              </a:solidFill>
              <a:highlight>
                <a:schemeClr val="lt1"/>
              </a:highlight>
              <a:latin typeface="Calibri"/>
              <a:ea typeface="Calibri"/>
              <a:cs typeface="Calibri"/>
              <a:sym typeface="Calibri"/>
            </a:endParaRPr>
          </a:p>
          <a:p>
            <a:pPr indent="0" lvl="0" marL="0" rtl="0" algn="just">
              <a:lnSpc>
                <a:spcPct val="150000"/>
              </a:lnSpc>
              <a:spcBef>
                <a:spcPts val="1200"/>
              </a:spcBef>
              <a:spcAft>
                <a:spcPts val="0"/>
              </a:spcAft>
              <a:buNone/>
            </a:pPr>
            <a:r>
              <a:rPr b="1" lang="en-GB" sz="4600">
                <a:solidFill>
                  <a:schemeClr val="dk1"/>
                </a:solidFill>
                <a:highlight>
                  <a:schemeClr val="lt1"/>
                </a:highlight>
                <a:latin typeface="Calibri"/>
                <a:ea typeface="Calibri"/>
                <a:cs typeface="Calibri"/>
                <a:sym typeface="Calibri"/>
              </a:rPr>
              <a:t>Disadvantages of MSE</a:t>
            </a:r>
            <a:endParaRPr b="1" sz="4600">
              <a:solidFill>
                <a:schemeClr val="dk1"/>
              </a:solidFill>
              <a:highlight>
                <a:schemeClr val="lt1"/>
              </a:highlight>
              <a:latin typeface="Calibri"/>
              <a:ea typeface="Calibri"/>
              <a:cs typeface="Calibri"/>
              <a:sym typeface="Calibri"/>
            </a:endParaRPr>
          </a:p>
          <a:p>
            <a:pPr indent="-301625" lvl="0" marL="457200" rtl="0" algn="just">
              <a:lnSpc>
                <a:spcPct val="150000"/>
              </a:lnSpc>
              <a:spcBef>
                <a:spcPts val="1200"/>
              </a:spcBef>
              <a:spcAft>
                <a:spcPts val="0"/>
              </a:spcAft>
              <a:buClr>
                <a:schemeClr val="dk1"/>
              </a:buClr>
              <a:buSzPct val="100000"/>
              <a:buFont typeface="Calibri"/>
              <a:buChar char="●"/>
            </a:pPr>
            <a:r>
              <a:rPr lang="en-GB" sz="4600">
                <a:solidFill>
                  <a:schemeClr val="dk1"/>
                </a:solidFill>
                <a:highlight>
                  <a:schemeClr val="lt1"/>
                </a:highlight>
                <a:latin typeface="Calibri"/>
                <a:ea typeface="Calibri"/>
                <a:cs typeface="Calibri"/>
                <a:sym typeface="Calibri"/>
              </a:rPr>
              <a:t>The value you get after calculating MSE is a squared unit of output. for example, the output variable is in meter(m) then after calculating MSE the output we get is in meter squared.</a:t>
            </a:r>
            <a:endParaRPr sz="4600">
              <a:solidFill>
                <a:schemeClr val="dk1"/>
              </a:solidFill>
              <a:highlight>
                <a:schemeClr val="lt1"/>
              </a:highlight>
              <a:latin typeface="Calibri"/>
              <a:ea typeface="Calibri"/>
              <a:cs typeface="Calibri"/>
              <a:sym typeface="Calibri"/>
            </a:endParaRPr>
          </a:p>
          <a:p>
            <a:pPr indent="-301625" lvl="0" marL="457200" rtl="0" algn="just">
              <a:lnSpc>
                <a:spcPct val="150000"/>
              </a:lnSpc>
              <a:spcBef>
                <a:spcPts val="0"/>
              </a:spcBef>
              <a:spcAft>
                <a:spcPts val="0"/>
              </a:spcAft>
              <a:buClr>
                <a:schemeClr val="dk1"/>
              </a:buClr>
              <a:buSzPct val="100000"/>
              <a:buFont typeface="Calibri"/>
              <a:buChar char="●"/>
            </a:pPr>
            <a:r>
              <a:rPr lang="en-GB" sz="4600">
                <a:solidFill>
                  <a:schemeClr val="dk1"/>
                </a:solidFill>
                <a:highlight>
                  <a:schemeClr val="lt1"/>
                </a:highlight>
                <a:latin typeface="Calibri"/>
                <a:ea typeface="Calibri"/>
                <a:cs typeface="Calibri"/>
                <a:sym typeface="Calibri"/>
              </a:rPr>
              <a:t>If you have outliers in the dataset then it penalizes the outliers most and the calculated MSE is bigger. So, in short, It is not Robust to outliers which were an advantage in MAE.</a:t>
            </a:r>
            <a:endParaRPr sz="4600">
              <a:solidFill>
                <a:schemeClr val="dk1"/>
              </a:solidFill>
              <a:highlight>
                <a:schemeClr val="lt1"/>
              </a:highlight>
              <a:latin typeface="Calibri"/>
              <a:ea typeface="Calibri"/>
              <a:cs typeface="Calibri"/>
              <a:sym typeface="Calibri"/>
            </a:endParaRPr>
          </a:p>
          <a:p>
            <a:pPr indent="0" lvl="0" marL="0" rtl="0" algn="just">
              <a:lnSpc>
                <a:spcPct val="150000"/>
              </a:lnSpc>
              <a:spcBef>
                <a:spcPts val="0"/>
              </a:spcBef>
              <a:spcAft>
                <a:spcPts val="1200"/>
              </a:spcAft>
              <a:buNone/>
            </a:pPr>
            <a:r>
              <a:t/>
            </a:r>
            <a:endParaRPr b="1" sz="1500">
              <a:solidFill>
                <a:srgbClr val="222222"/>
              </a:solidFill>
              <a:highlight>
                <a:srgbClr val="FFFFFF"/>
              </a:highlight>
              <a:latin typeface="Calibri"/>
              <a:ea typeface="Calibri"/>
              <a:cs typeface="Calibri"/>
              <a:sym typeface="Calibri"/>
            </a:endParaRPr>
          </a:p>
        </p:txBody>
      </p:sp>
      <p:pic>
        <p:nvPicPr>
          <p:cNvPr id="189" name="Google Shape;189;p30"/>
          <p:cNvPicPr preferRelativeResize="0"/>
          <p:nvPr/>
        </p:nvPicPr>
        <p:blipFill>
          <a:blip r:embed="rId3">
            <a:alphaModFix/>
          </a:blip>
          <a:stretch>
            <a:fillRect/>
          </a:stretch>
        </p:blipFill>
        <p:spPr>
          <a:xfrm>
            <a:off x="4759000" y="1728788"/>
            <a:ext cx="4210050" cy="1685925"/>
          </a:xfrm>
          <a:prstGeom prst="rect">
            <a:avLst/>
          </a:prstGeom>
          <a:noFill/>
          <a:ln>
            <a:noFill/>
          </a:ln>
        </p:spPr>
      </p:pic>
      <p:pic>
        <p:nvPicPr>
          <p:cNvPr id="190" name="Google Shape;190;p30"/>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2300"/>
              </a:spcBef>
              <a:spcAft>
                <a:spcPts val="0"/>
              </a:spcAft>
              <a:buClr>
                <a:schemeClr val="dk1"/>
              </a:buClr>
              <a:buSzPct val="44000"/>
              <a:buFont typeface="Arial"/>
              <a:buNone/>
            </a:pPr>
            <a:r>
              <a:rPr b="1" lang="en-GB" sz="2500">
                <a:solidFill>
                  <a:srgbClr val="222222"/>
                </a:solidFill>
                <a:highlight>
                  <a:srgbClr val="FFFFFF"/>
                </a:highlight>
              </a:rPr>
              <a:t>R-Squared Error</a:t>
            </a:r>
            <a:endParaRPr b="1" sz="2500">
              <a:solidFill>
                <a:srgbClr val="222222"/>
              </a:solidFill>
              <a:highlight>
                <a:srgbClr val="FFFFFF"/>
              </a:highlight>
            </a:endParaRPr>
          </a:p>
          <a:p>
            <a:pPr indent="0" lvl="0" marL="0" rtl="0" algn="l">
              <a:spcBef>
                <a:spcPts val="400"/>
              </a:spcBef>
              <a:spcAft>
                <a:spcPts val="0"/>
              </a:spcAft>
              <a:buClr>
                <a:schemeClr val="dk1"/>
              </a:buClr>
              <a:buSzPct val="44000"/>
              <a:buFont typeface="Arial"/>
              <a:buNone/>
            </a:pPr>
            <a:r>
              <a:t/>
            </a:r>
            <a:endParaRPr b="1" sz="2500"/>
          </a:p>
          <a:p>
            <a:pPr indent="0" lvl="0" marL="0" rtl="0" algn="l">
              <a:spcBef>
                <a:spcPts val="0"/>
              </a:spcBef>
              <a:spcAft>
                <a:spcPts val="0"/>
              </a:spcAft>
              <a:buNone/>
            </a:pPr>
            <a:r>
              <a:t/>
            </a:r>
            <a:endParaRPr/>
          </a:p>
        </p:txBody>
      </p:sp>
      <p:sp>
        <p:nvSpPr>
          <p:cNvPr id="196" name="Google Shape;196;p3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23850" lvl="0" marL="457200" rtl="0" algn="just">
              <a:lnSpc>
                <a:spcPct val="183333"/>
              </a:lnSpc>
              <a:spcBef>
                <a:spcPts val="0"/>
              </a:spcBef>
              <a:spcAft>
                <a:spcPts val="0"/>
              </a:spcAft>
              <a:buClr>
                <a:srgbClr val="222222"/>
              </a:buClr>
              <a:buSzPts val="1500"/>
              <a:buFont typeface="Calibri"/>
              <a:buChar char="●"/>
            </a:pPr>
            <a:r>
              <a:rPr lang="en-GB" sz="1500">
                <a:solidFill>
                  <a:srgbClr val="222222"/>
                </a:solidFill>
                <a:highlight>
                  <a:srgbClr val="FFFFFF"/>
                </a:highlight>
                <a:latin typeface="Calibri"/>
                <a:ea typeface="Calibri"/>
                <a:cs typeface="Calibri"/>
                <a:sym typeface="Calibri"/>
              </a:rPr>
              <a:t>R2 score is a metric that tells the performance of your model, not the loss in an absolute sense that how many wells did your model perform.</a:t>
            </a:r>
            <a:endParaRPr sz="1500">
              <a:solidFill>
                <a:srgbClr val="222222"/>
              </a:solidFill>
              <a:highlight>
                <a:srgbClr val="FFFFFF"/>
              </a:highlight>
              <a:latin typeface="Calibri"/>
              <a:ea typeface="Calibri"/>
              <a:cs typeface="Calibri"/>
              <a:sym typeface="Calibri"/>
            </a:endParaRPr>
          </a:p>
          <a:p>
            <a:pPr indent="-323850" lvl="0" marL="457200" rtl="0" algn="just">
              <a:lnSpc>
                <a:spcPct val="183333"/>
              </a:lnSpc>
              <a:spcBef>
                <a:spcPts val="0"/>
              </a:spcBef>
              <a:spcAft>
                <a:spcPts val="0"/>
              </a:spcAft>
              <a:buClr>
                <a:srgbClr val="222222"/>
              </a:buClr>
              <a:buSzPts val="1500"/>
              <a:buFont typeface="Calibri"/>
              <a:buChar char="●"/>
            </a:pPr>
            <a:r>
              <a:rPr lang="en-GB" sz="1500">
                <a:solidFill>
                  <a:srgbClr val="222222"/>
                </a:solidFill>
                <a:highlight>
                  <a:srgbClr val="FFFFFF"/>
                </a:highlight>
                <a:latin typeface="Calibri"/>
                <a:ea typeface="Calibri"/>
                <a:cs typeface="Calibri"/>
                <a:sym typeface="Calibri"/>
              </a:rPr>
              <a:t>In contrast, MAE and MSE depend on the context as we have seen whereas the R2 score is independent of context.</a:t>
            </a:r>
            <a:endParaRPr sz="1500">
              <a:solidFill>
                <a:srgbClr val="222222"/>
              </a:solidFill>
              <a:highlight>
                <a:srgbClr val="FFFFFF"/>
              </a:highlight>
              <a:latin typeface="Calibri"/>
              <a:ea typeface="Calibri"/>
              <a:cs typeface="Calibri"/>
              <a:sym typeface="Calibri"/>
            </a:endParaRPr>
          </a:p>
          <a:p>
            <a:pPr indent="0" lvl="0" marL="0" rtl="0" algn="just">
              <a:lnSpc>
                <a:spcPct val="183333"/>
              </a:lnSpc>
              <a:spcBef>
                <a:spcPts val="1200"/>
              </a:spcBef>
              <a:spcAft>
                <a:spcPts val="1200"/>
              </a:spcAft>
              <a:buNone/>
            </a:pPr>
            <a:r>
              <a:t/>
            </a:r>
            <a:endParaRPr sz="1500">
              <a:latin typeface="Calibri"/>
              <a:ea typeface="Calibri"/>
              <a:cs typeface="Calibri"/>
              <a:sym typeface="Calibri"/>
            </a:endParaRPr>
          </a:p>
        </p:txBody>
      </p:sp>
      <p:pic>
        <p:nvPicPr>
          <p:cNvPr id="197" name="Google Shape;197;p31"/>
          <p:cNvPicPr preferRelativeResize="0"/>
          <p:nvPr/>
        </p:nvPicPr>
        <p:blipFill>
          <a:blip r:embed="rId3">
            <a:alphaModFix/>
          </a:blip>
          <a:stretch>
            <a:fillRect/>
          </a:stretch>
        </p:blipFill>
        <p:spPr>
          <a:xfrm>
            <a:off x="4724400" y="1170125"/>
            <a:ext cx="3429000" cy="2381250"/>
          </a:xfrm>
          <a:prstGeom prst="rect">
            <a:avLst/>
          </a:prstGeom>
          <a:noFill/>
          <a:ln>
            <a:noFill/>
          </a:ln>
        </p:spPr>
      </p:pic>
      <p:pic>
        <p:nvPicPr>
          <p:cNvPr id="198" name="Google Shape;198;p31"/>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91025" y="590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Table of Contents</a:t>
            </a:r>
            <a:endParaRPr b="1"/>
          </a:p>
        </p:txBody>
      </p:sp>
      <p:sp>
        <p:nvSpPr>
          <p:cNvPr id="62" name="Google Shape;62;p14"/>
          <p:cNvSpPr txBox="1"/>
          <p:nvPr>
            <p:ph idx="1" type="body"/>
          </p:nvPr>
        </p:nvSpPr>
        <p:spPr>
          <a:xfrm>
            <a:off x="311700" y="1163175"/>
            <a:ext cx="5466600" cy="3416400"/>
          </a:xfrm>
          <a:prstGeom prst="rect">
            <a:avLst/>
          </a:prstGeom>
        </p:spPr>
        <p:txBody>
          <a:bodyPr anchorCtr="0" anchor="t" bIns="91425" lIns="91425" spcFirstLastPara="1" rIns="91425" wrap="square" tIns="91425">
            <a:normAutofit/>
          </a:bodyPr>
          <a:lstStyle/>
          <a:p>
            <a:pPr indent="-323850" lvl="0" marL="457200" rtl="0" algn="just">
              <a:lnSpc>
                <a:spcPct val="150000"/>
              </a:lnSpc>
              <a:spcBef>
                <a:spcPts val="0"/>
              </a:spcBef>
              <a:spcAft>
                <a:spcPts val="0"/>
              </a:spcAft>
              <a:buClr>
                <a:srgbClr val="000000"/>
              </a:buClr>
              <a:buSzPts val="1500"/>
              <a:buChar char="●"/>
            </a:pPr>
            <a:r>
              <a:rPr lang="en-GB" sz="1500">
                <a:solidFill>
                  <a:srgbClr val="000000"/>
                </a:solidFill>
              </a:rPr>
              <a:t>What is regression?</a:t>
            </a:r>
            <a:endParaRPr sz="1500">
              <a:solidFill>
                <a:srgbClr val="000000"/>
              </a:solidFill>
            </a:endParaRPr>
          </a:p>
          <a:p>
            <a:pPr indent="-323850" lvl="0" marL="457200" rtl="0" algn="just">
              <a:lnSpc>
                <a:spcPct val="150000"/>
              </a:lnSpc>
              <a:spcBef>
                <a:spcPts val="0"/>
              </a:spcBef>
              <a:spcAft>
                <a:spcPts val="0"/>
              </a:spcAft>
              <a:buClr>
                <a:srgbClr val="000000"/>
              </a:buClr>
              <a:buSzPts val="1500"/>
              <a:buChar char="●"/>
            </a:pPr>
            <a:r>
              <a:rPr lang="en-GB" sz="1500">
                <a:solidFill>
                  <a:srgbClr val="000000"/>
                </a:solidFill>
              </a:rPr>
              <a:t>Mathematical Representation of regression (GI)</a:t>
            </a:r>
            <a:endParaRPr sz="1500">
              <a:solidFill>
                <a:srgbClr val="000000"/>
              </a:solidFill>
            </a:endParaRPr>
          </a:p>
          <a:p>
            <a:pPr indent="-323850" lvl="0" marL="457200" rtl="0" algn="just">
              <a:lnSpc>
                <a:spcPct val="150000"/>
              </a:lnSpc>
              <a:spcBef>
                <a:spcPts val="0"/>
              </a:spcBef>
              <a:spcAft>
                <a:spcPts val="0"/>
              </a:spcAft>
              <a:buClr>
                <a:srgbClr val="000000"/>
              </a:buClr>
              <a:buSzPts val="1500"/>
              <a:buChar char="●"/>
            </a:pPr>
            <a:r>
              <a:rPr lang="en-GB" sz="1500">
                <a:solidFill>
                  <a:srgbClr val="000000"/>
                </a:solidFill>
              </a:rPr>
              <a:t>How to model the data?</a:t>
            </a:r>
            <a:endParaRPr sz="1500">
              <a:solidFill>
                <a:srgbClr val="000000"/>
              </a:solidFill>
            </a:endParaRPr>
          </a:p>
          <a:p>
            <a:pPr indent="-323850" lvl="0" marL="457200" rtl="0" algn="just">
              <a:lnSpc>
                <a:spcPct val="150000"/>
              </a:lnSpc>
              <a:spcBef>
                <a:spcPts val="0"/>
              </a:spcBef>
              <a:spcAft>
                <a:spcPts val="0"/>
              </a:spcAft>
              <a:buClr>
                <a:srgbClr val="000000"/>
              </a:buClr>
              <a:buSzPts val="1500"/>
              <a:buChar char="●"/>
            </a:pPr>
            <a:r>
              <a:rPr lang="en-GB" sz="1500">
                <a:solidFill>
                  <a:srgbClr val="000000"/>
                </a:solidFill>
              </a:rPr>
              <a:t>Performance metric of a model (R-square, MSE, MAE)</a:t>
            </a:r>
            <a:endParaRPr sz="1500"/>
          </a:p>
        </p:txBody>
      </p:sp>
      <p:pic>
        <p:nvPicPr>
          <p:cNvPr id="63" name="Google Shape;63;p14"/>
          <p:cNvPicPr preferRelativeResize="0"/>
          <p:nvPr/>
        </p:nvPicPr>
        <p:blipFill rotWithShape="1">
          <a:blip r:embed="rId3">
            <a:alphaModFix/>
          </a:blip>
          <a:srcRect b="0" l="30908" r="29901" t="0"/>
          <a:stretch/>
        </p:blipFill>
        <p:spPr>
          <a:xfrm>
            <a:off x="5854500" y="1710800"/>
            <a:ext cx="3027274" cy="2008500"/>
          </a:xfrm>
          <a:prstGeom prst="rect">
            <a:avLst/>
          </a:prstGeom>
          <a:noFill/>
          <a:ln>
            <a:noFill/>
          </a:ln>
        </p:spPr>
      </p:pic>
      <p:pic>
        <p:nvPicPr>
          <p:cNvPr id="64" name="Google Shape;64;p14"/>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2300"/>
              </a:spcBef>
              <a:spcAft>
                <a:spcPts val="0"/>
              </a:spcAft>
              <a:buNone/>
            </a:pPr>
            <a:r>
              <a:rPr b="1" lang="en-GB" sz="2500">
                <a:solidFill>
                  <a:srgbClr val="222222"/>
                </a:solidFill>
                <a:highlight>
                  <a:srgbClr val="FFFFFF"/>
                </a:highlight>
              </a:rPr>
              <a:t>R-Squared Error</a:t>
            </a:r>
            <a:endParaRPr b="1" sz="2500">
              <a:solidFill>
                <a:srgbClr val="222222"/>
              </a:solidFill>
              <a:highlight>
                <a:srgbClr val="FFFFFF"/>
              </a:highlight>
            </a:endParaRPr>
          </a:p>
          <a:p>
            <a:pPr indent="0" lvl="0" marL="0" rtl="0" algn="l">
              <a:spcBef>
                <a:spcPts val="400"/>
              </a:spcBef>
              <a:spcAft>
                <a:spcPts val="0"/>
              </a:spcAft>
              <a:buNone/>
            </a:pPr>
            <a:r>
              <a:t/>
            </a:r>
            <a:endParaRPr b="1" sz="2500"/>
          </a:p>
          <a:p>
            <a:pPr indent="0" lvl="0" marL="0" rtl="0" algn="l">
              <a:spcBef>
                <a:spcPts val="0"/>
              </a:spcBef>
              <a:spcAft>
                <a:spcPts val="0"/>
              </a:spcAft>
              <a:buNone/>
            </a:pPr>
            <a:r>
              <a:t/>
            </a:r>
            <a:endParaRPr/>
          </a:p>
        </p:txBody>
      </p:sp>
      <p:sp>
        <p:nvSpPr>
          <p:cNvPr id="204" name="Google Shape;204;p32"/>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23850" lvl="0" marL="457200" rtl="0" algn="just">
              <a:lnSpc>
                <a:spcPct val="183333"/>
              </a:lnSpc>
              <a:spcBef>
                <a:spcPts val="0"/>
              </a:spcBef>
              <a:spcAft>
                <a:spcPts val="0"/>
              </a:spcAft>
              <a:buClr>
                <a:srgbClr val="222222"/>
              </a:buClr>
              <a:buSzPts val="1500"/>
              <a:buFont typeface="Calibri"/>
              <a:buChar char="●"/>
            </a:pPr>
            <a:r>
              <a:rPr lang="en-GB" sz="1500">
                <a:solidFill>
                  <a:srgbClr val="222222"/>
                </a:solidFill>
                <a:highlight>
                  <a:srgbClr val="FFFFFF"/>
                </a:highlight>
                <a:latin typeface="Calibri"/>
                <a:ea typeface="Calibri"/>
                <a:cs typeface="Calibri"/>
                <a:sym typeface="Calibri"/>
              </a:rPr>
              <a:t>So, with help of R squared we have a baseline model to compare a model which none of the other metrics provides. The same we have in classification problems which we call a threshold which is fixed at 0.5. So basically R2 squared calculates how must regression line is better than a mean line.</a:t>
            </a:r>
            <a:endParaRPr sz="1500">
              <a:latin typeface="Calibri"/>
              <a:ea typeface="Calibri"/>
              <a:cs typeface="Calibri"/>
              <a:sym typeface="Calibri"/>
            </a:endParaRPr>
          </a:p>
        </p:txBody>
      </p:sp>
      <p:pic>
        <p:nvPicPr>
          <p:cNvPr id="205" name="Google Shape;205;p32"/>
          <p:cNvPicPr preferRelativeResize="0"/>
          <p:nvPr/>
        </p:nvPicPr>
        <p:blipFill>
          <a:blip r:embed="rId3">
            <a:alphaModFix/>
          </a:blip>
          <a:stretch>
            <a:fillRect/>
          </a:stretch>
        </p:blipFill>
        <p:spPr>
          <a:xfrm>
            <a:off x="4724400" y="1170125"/>
            <a:ext cx="3429000" cy="2381250"/>
          </a:xfrm>
          <a:prstGeom prst="rect">
            <a:avLst/>
          </a:prstGeom>
          <a:noFill/>
          <a:ln>
            <a:noFill/>
          </a:ln>
        </p:spPr>
      </p:pic>
      <p:pic>
        <p:nvPicPr>
          <p:cNvPr id="206" name="Google Shape;206;p32"/>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2300"/>
              </a:spcBef>
              <a:spcAft>
                <a:spcPts val="0"/>
              </a:spcAft>
              <a:buNone/>
            </a:pPr>
            <a:r>
              <a:rPr b="1" lang="en-GB" sz="2500">
                <a:solidFill>
                  <a:srgbClr val="222222"/>
                </a:solidFill>
                <a:highlight>
                  <a:srgbClr val="FFFFFF"/>
                </a:highlight>
              </a:rPr>
              <a:t>R-Squared Error</a:t>
            </a:r>
            <a:endParaRPr b="1" sz="2500">
              <a:solidFill>
                <a:srgbClr val="222222"/>
              </a:solidFill>
              <a:highlight>
                <a:srgbClr val="FFFFFF"/>
              </a:highlight>
            </a:endParaRPr>
          </a:p>
          <a:p>
            <a:pPr indent="0" lvl="0" marL="0" rtl="0" algn="l">
              <a:spcBef>
                <a:spcPts val="400"/>
              </a:spcBef>
              <a:spcAft>
                <a:spcPts val="0"/>
              </a:spcAft>
              <a:buNone/>
            </a:pPr>
            <a:r>
              <a:t/>
            </a:r>
            <a:endParaRPr b="1" sz="2500"/>
          </a:p>
          <a:p>
            <a:pPr indent="0" lvl="0" marL="0" rtl="0" algn="l">
              <a:spcBef>
                <a:spcPts val="0"/>
              </a:spcBef>
              <a:spcAft>
                <a:spcPts val="0"/>
              </a:spcAft>
              <a:buNone/>
            </a:pPr>
            <a:r>
              <a:t/>
            </a:r>
            <a:endParaRPr/>
          </a:p>
        </p:txBody>
      </p:sp>
      <p:sp>
        <p:nvSpPr>
          <p:cNvPr id="212" name="Google Shape;212;p3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457200" rtl="0" algn="just">
              <a:lnSpc>
                <a:spcPct val="183333"/>
              </a:lnSpc>
              <a:spcBef>
                <a:spcPts val="0"/>
              </a:spcBef>
              <a:spcAft>
                <a:spcPts val="0"/>
              </a:spcAft>
              <a:buNone/>
            </a:pPr>
            <a:r>
              <a:t/>
            </a:r>
            <a:endParaRPr sz="1500">
              <a:solidFill>
                <a:srgbClr val="222222"/>
              </a:solidFill>
              <a:highlight>
                <a:srgbClr val="FFFFFF"/>
              </a:highlight>
              <a:latin typeface="Calibri"/>
              <a:ea typeface="Calibri"/>
              <a:cs typeface="Calibri"/>
              <a:sym typeface="Calibri"/>
            </a:endParaRPr>
          </a:p>
          <a:p>
            <a:pPr indent="-323850" lvl="0" marL="457200" rtl="0" algn="just">
              <a:lnSpc>
                <a:spcPct val="183333"/>
              </a:lnSpc>
              <a:spcBef>
                <a:spcPts val="1200"/>
              </a:spcBef>
              <a:spcAft>
                <a:spcPts val="0"/>
              </a:spcAft>
              <a:buClr>
                <a:srgbClr val="222222"/>
              </a:buClr>
              <a:buSzPts val="1500"/>
              <a:buFont typeface="Calibri"/>
              <a:buChar char="●"/>
            </a:pPr>
            <a:r>
              <a:rPr lang="en-GB" sz="1500">
                <a:solidFill>
                  <a:srgbClr val="222222"/>
                </a:solidFill>
                <a:highlight>
                  <a:srgbClr val="FFFFFF"/>
                </a:highlight>
                <a:latin typeface="Calibri"/>
                <a:ea typeface="Calibri"/>
                <a:cs typeface="Calibri"/>
                <a:sym typeface="Calibri"/>
              </a:rPr>
              <a:t>Hence, R2 squared is also known as Coefficient of Determination or sometimes also known as Goodness of fit.</a:t>
            </a:r>
            <a:endParaRPr sz="1500">
              <a:latin typeface="Calibri"/>
              <a:ea typeface="Calibri"/>
              <a:cs typeface="Calibri"/>
              <a:sym typeface="Calibri"/>
            </a:endParaRPr>
          </a:p>
        </p:txBody>
      </p:sp>
      <p:pic>
        <p:nvPicPr>
          <p:cNvPr id="213" name="Google Shape;213;p33"/>
          <p:cNvPicPr preferRelativeResize="0"/>
          <p:nvPr/>
        </p:nvPicPr>
        <p:blipFill>
          <a:blip r:embed="rId3">
            <a:alphaModFix/>
          </a:blip>
          <a:stretch>
            <a:fillRect/>
          </a:stretch>
        </p:blipFill>
        <p:spPr>
          <a:xfrm>
            <a:off x="4724400" y="1170125"/>
            <a:ext cx="3429000" cy="2381250"/>
          </a:xfrm>
          <a:prstGeom prst="rect">
            <a:avLst/>
          </a:prstGeom>
          <a:noFill/>
          <a:ln>
            <a:noFill/>
          </a:ln>
        </p:spPr>
      </p:pic>
      <p:pic>
        <p:nvPicPr>
          <p:cNvPr id="214" name="Google Shape;214;p33"/>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4"/>
          <p:cNvPicPr preferRelativeResize="0"/>
          <p:nvPr/>
        </p:nvPicPr>
        <p:blipFill rotWithShape="1">
          <a:blip r:embed="rId3">
            <a:alphaModFix/>
          </a:blip>
          <a:srcRect b="-2450" l="0" r="0" t="2450"/>
          <a:stretch/>
        </p:blipFill>
        <p:spPr>
          <a:xfrm>
            <a:off x="1368850" y="0"/>
            <a:ext cx="7775149" cy="5269475"/>
          </a:xfrm>
          <a:prstGeom prst="rect">
            <a:avLst/>
          </a:prstGeom>
          <a:noFill/>
          <a:ln>
            <a:noFill/>
          </a:ln>
        </p:spPr>
      </p:pic>
      <p:pic>
        <p:nvPicPr>
          <p:cNvPr id="220" name="Google Shape;220;p34"/>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What is Regression ?</a:t>
            </a:r>
            <a:endParaRPr b="1"/>
          </a:p>
        </p:txBody>
      </p:sp>
      <p:sp>
        <p:nvSpPr>
          <p:cNvPr id="70" name="Google Shape;70;p15"/>
          <p:cNvSpPr txBox="1"/>
          <p:nvPr>
            <p:ph idx="1" type="body"/>
          </p:nvPr>
        </p:nvSpPr>
        <p:spPr>
          <a:xfrm>
            <a:off x="311700" y="1152475"/>
            <a:ext cx="4335900" cy="34164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chemeClr val="dk1"/>
              </a:buClr>
              <a:buSzPts val="1500"/>
              <a:buFont typeface="Calibri"/>
              <a:buChar char="●"/>
            </a:pPr>
            <a:r>
              <a:rPr lang="en-GB" sz="1500">
                <a:solidFill>
                  <a:schemeClr val="dk1"/>
                </a:solidFill>
                <a:highlight>
                  <a:srgbClr val="FFFFFF"/>
                </a:highlight>
                <a:latin typeface="Calibri"/>
                <a:ea typeface="Calibri"/>
                <a:cs typeface="Calibri"/>
                <a:sym typeface="Calibri"/>
              </a:rPr>
              <a:t>Regression is a statistical method used to analyze and model the relationship between a dependent variable and one or more independent variables</a:t>
            </a:r>
            <a:endParaRPr sz="1500">
              <a:solidFill>
                <a:schemeClr val="dk1"/>
              </a:solidFill>
              <a:highlight>
                <a:srgbClr val="FFFFFF"/>
              </a:highlight>
              <a:latin typeface="Calibri"/>
              <a:ea typeface="Calibri"/>
              <a:cs typeface="Calibri"/>
              <a:sym typeface="Calibri"/>
            </a:endParaRPr>
          </a:p>
          <a:p>
            <a:pPr indent="-323850" lvl="0" marL="457200" rtl="0" algn="just">
              <a:lnSpc>
                <a:spcPct val="150000"/>
              </a:lnSpc>
              <a:spcBef>
                <a:spcPts val="0"/>
              </a:spcBef>
              <a:spcAft>
                <a:spcPts val="0"/>
              </a:spcAft>
              <a:buClr>
                <a:schemeClr val="dk1"/>
              </a:buClr>
              <a:buSzPts val="1500"/>
              <a:buFont typeface="Calibri"/>
              <a:buChar char="●"/>
            </a:pPr>
            <a:r>
              <a:rPr lang="en-GB" sz="1500">
                <a:solidFill>
                  <a:schemeClr val="dk1"/>
                </a:solidFill>
                <a:highlight>
                  <a:srgbClr val="FFFFFF"/>
                </a:highlight>
                <a:latin typeface="Calibri"/>
                <a:ea typeface="Calibri"/>
                <a:cs typeface="Calibri"/>
                <a:sym typeface="Calibri"/>
              </a:rPr>
              <a:t>In other words A regression model determines a relationship between an independent variable and a dependent variable, by providing a function. Formulating a regression analysis helps you predict the effects of the independent variable on the dependent one. </a:t>
            </a:r>
            <a:endParaRPr sz="1500">
              <a:solidFill>
                <a:schemeClr val="dk1"/>
              </a:solidFill>
              <a:highlight>
                <a:srgbClr val="FFFFFF"/>
              </a:highlight>
              <a:latin typeface="Calibri"/>
              <a:ea typeface="Calibri"/>
              <a:cs typeface="Calibri"/>
              <a:sym typeface="Calibri"/>
            </a:endParaRPr>
          </a:p>
          <a:p>
            <a:pPr indent="0" lvl="0" marL="0" rtl="0" algn="just">
              <a:spcBef>
                <a:spcPts val="1200"/>
              </a:spcBef>
              <a:spcAft>
                <a:spcPts val="0"/>
              </a:spcAft>
              <a:buClr>
                <a:schemeClr val="dk1"/>
              </a:buClr>
              <a:buSzPts val="1100"/>
              <a:buFont typeface="Arial"/>
              <a:buNone/>
            </a:pPr>
            <a:r>
              <a:t/>
            </a:r>
            <a:endParaRPr sz="1500">
              <a:solidFill>
                <a:schemeClr val="dk1"/>
              </a:solidFill>
              <a:highlight>
                <a:srgbClr val="F7F7F8"/>
              </a:highlight>
              <a:latin typeface="Calibri"/>
              <a:ea typeface="Calibri"/>
              <a:cs typeface="Calibri"/>
              <a:sym typeface="Calibri"/>
            </a:endParaRPr>
          </a:p>
          <a:p>
            <a:pPr indent="0" lvl="0" marL="0" rtl="0" algn="just">
              <a:spcBef>
                <a:spcPts val="1200"/>
              </a:spcBef>
              <a:spcAft>
                <a:spcPts val="1200"/>
              </a:spcAft>
              <a:buNone/>
            </a:pPr>
            <a:r>
              <a:t/>
            </a:r>
            <a:endParaRPr sz="1500">
              <a:solidFill>
                <a:schemeClr val="dk1"/>
              </a:solidFill>
              <a:highlight>
                <a:srgbClr val="F7F7F8"/>
              </a:highlight>
              <a:latin typeface="Calibri"/>
              <a:ea typeface="Calibri"/>
              <a:cs typeface="Calibri"/>
              <a:sym typeface="Calibri"/>
            </a:endParaRPr>
          </a:p>
        </p:txBody>
      </p:sp>
      <p:pic>
        <p:nvPicPr>
          <p:cNvPr id="71" name="Google Shape;71;p15"/>
          <p:cNvPicPr preferRelativeResize="0"/>
          <p:nvPr/>
        </p:nvPicPr>
        <p:blipFill>
          <a:blip r:embed="rId3">
            <a:alphaModFix/>
          </a:blip>
          <a:stretch>
            <a:fillRect/>
          </a:stretch>
        </p:blipFill>
        <p:spPr>
          <a:xfrm>
            <a:off x="4800000" y="1170125"/>
            <a:ext cx="4191600" cy="2355679"/>
          </a:xfrm>
          <a:prstGeom prst="rect">
            <a:avLst/>
          </a:prstGeom>
          <a:noFill/>
          <a:ln>
            <a:noFill/>
          </a:ln>
        </p:spPr>
      </p:pic>
      <p:pic>
        <p:nvPicPr>
          <p:cNvPr id="72" name="Google Shape;72;p15"/>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Mathematical Formula for Regression</a:t>
            </a:r>
            <a:endParaRPr b="1"/>
          </a:p>
        </p:txBody>
      </p:sp>
      <p:sp>
        <p:nvSpPr>
          <p:cNvPr id="78" name="Google Shape;78;p16"/>
          <p:cNvSpPr txBox="1"/>
          <p:nvPr>
            <p:ph idx="1" type="body"/>
          </p:nvPr>
        </p:nvSpPr>
        <p:spPr>
          <a:xfrm>
            <a:off x="311700" y="1152475"/>
            <a:ext cx="4359000" cy="3416400"/>
          </a:xfrm>
          <a:prstGeom prst="rect">
            <a:avLst/>
          </a:prstGeom>
        </p:spPr>
        <p:txBody>
          <a:bodyPr anchorCtr="0" anchor="t" bIns="91425" lIns="91425" spcFirstLastPara="1" rIns="91425" wrap="square" tIns="91425">
            <a:noAutofit/>
          </a:bodyPr>
          <a:lstStyle/>
          <a:p>
            <a:pPr indent="-323850" lvl="0" marL="457200" rtl="0" algn="l">
              <a:lnSpc>
                <a:spcPct val="140000"/>
              </a:lnSpc>
              <a:spcBef>
                <a:spcPts val="0"/>
              </a:spcBef>
              <a:spcAft>
                <a:spcPts val="0"/>
              </a:spcAft>
              <a:buClr>
                <a:srgbClr val="3C3C3B"/>
              </a:buClr>
              <a:buSzPts val="1500"/>
              <a:buFont typeface="Calibri"/>
              <a:buChar char="●"/>
            </a:pPr>
            <a:r>
              <a:rPr lang="en-GB" sz="1500">
                <a:solidFill>
                  <a:srgbClr val="3C3C3B"/>
                </a:solidFill>
                <a:highlight>
                  <a:srgbClr val="FFFFFF"/>
                </a:highlight>
                <a:latin typeface="Calibri"/>
                <a:ea typeface="Calibri"/>
                <a:cs typeface="Calibri"/>
                <a:sym typeface="Calibri"/>
              </a:rPr>
              <a:t>Linear Regression representation consists of a linear equation that combines a specific set of input values (x), the solution to which is the predicted output (y) for that set of input values (y).</a:t>
            </a:r>
            <a:endParaRPr sz="1500">
              <a:solidFill>
                <a:srgbClr val="3C3C3B"/>
              </a:solidFill>
              <a:highlight>
                <a:srgbClr val="FFFFFF"/>
              </a:highlight>
              <a:latin typeface="Calibri"/>
              <a:ea typeface="Calibri"/>
              <a:cs typeface="Calibri"/>
              <a:sym typeface="Calibri"/>
            </a:endParaRPr>
          </a:p>
          <a:p>
            <a:pPr indent="-323850" lvl="0" marL="457200" rtl="0" algn="l">
              <a:lnSpc>
                <a:spcPct val="140000"/>
              </a:lnSpc>
              <a:spcBef>
                <a:spcPts val="0"/>
              </a:spcBef>
              <a:spcAft>
                <a:spcPts val="0"/>
              </a:spcAft>
              <a:buClr>
                <a:srgbClr val="3C3C3B"/>
              </a:buClr>
              <a:buSzPts val="1500"/>
              <a:buFont typeface="Calibri"/>
              <a:buChar char="●"/>
            </a:pPr>
            <a:r>
              <a:rPr lang="en-GB" sz="1500">
                <a:solidFill>
                  <a:srgbClr val="3C3C3B"/>
                </a:solidFill>
                <a:highlight>
                  <a:srgbClr val="FFFFFF"/>
                </a:highlight>
                <a:latin typeface="Calibri"/>
                <a:ea typeface="Calibri"/>
                <a:cs typeface="Calibri"/>
                <a:sym typeface="Calibri"/>
              </a:rPr>
              <a:t>The linear equation assigns one scale factor to each input value or column, called a coefficient and represented by the capital Greek letter Beta (B). </a:t>
            </a:r>
            <a:endParaRPr sz="1500">
              <a:latin typeface="Calibri"/>
              <a:ea typeface="Calibri"/>
              <a:cs typeface="Calibri"/>
              <a:sym typeface="Calibri"/>
            </a:endParaRPr>
          </a:p>
        </p:txBody>
      </p:sp>
      <p:pic>
        <p:nvPicPr>
          <p:cNvPr id="79" name="Google Shape;79;p16"/>
          <p:cNvPicPr preferRelativeResize="0"/>
          <p:nvPr/>
        </p:nvPicPr>
        <p:blipFill>
          <a:blip r:embed="rId3">
            <a:alphaModFix/>
          </a:blip>
          <a:stretch>
            <a:fillRect/>
          </a:stretch>
        </p:blipFill>
        <p:spPr>
          <a:xfrm>
            <a:off x="4862775" y="1643550"/>
            <a:ext cx="4168499" cy="1856390"/>
          </a:xfrm>
          <a:prstGeom prst="rect">
            <a:avLst/>
          </a:prstGeom>
          <a:noFill/>
          <a:ln>
            <a:noFill/>
          </a:ln>
        </p:spPr>
      </p:pic>
      <p:pic>
        <p:nvPicPr>
          <p:cNvPr id="80" name="Google Shape;80;p16"/>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Mathematical Formula for Regression</a:t>
            </a:r>
            <a:endParaRPr b="1"/>
          </a:p>
          <a:p>
            <a:pPr indent="0" lvl="0" marL="0" rtl="0" algn="l">
              <a:spcBef>
                <a:spcPts val="0"/>
              </a:spcBef>
              <a:spcAft>
                <a:spcPts val="0"/>
              </a:spcAft>
              <a:buNone/>
            </a:pPr>
            <a:r>
              <a:t/>
            </a:r>
            <a:endParaRPr/>
          </a:p>
        </p:txBody>
      </p:sp>
      <p:sp>
        <p:nvSpPr>
          <p:cNvPr id="86" name="Google Shape;86;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3C3C3B"/>
              </a:buClr>
              <a:buSzPts val="1500"/>
              <a:buFont typeface="Calibri"/>
              <a:buChar char="●"/>
            </a:pPr>
            <a:r>
              <a:rPr lang="en-GB" sz="1500">
                <a:solidFill>
                  <a:srgbClr val="3C3C3B"/>
                </a:solidFill>
                <a:highlight>
                  <a:srgbClr val="FFFFFF"/>
                </a:highlight>
                <a:latin typeface="Calibri"/>
                <a:ea typeface="Calibri"/>
                <a:cs typeface="Calibri"/>
                <a:sym typeface="Calibri"/>
              </a:rPr>
              <a:t>One additional coefficient is also added, giving the line an additional degree of freedom (e.g. moving up and down on a two-dimensional plot) and is often called the intercept or the bias coefficient.</a:t>
            </a:r>
            <a:endParaRPr sz="1500">
              <a:solidFill>
                <a:srgbClr val="3C3C3B"/>
              </a:solidFill>
              <a:highlight>
                <a:srgbClr val="FFFFFF"/>
              </a:highlight>
              <a:latin typeface="Calibri"/>
              <a:ea typeface="Calibri"/>
              <a:cs typeface="Calibri"/>
              <a:sym typeface="Calibri"/>
            </a:endParaRPr>
          </a:p>
          <a:p>
            <a:pPr indent="-323850" lvl="0" marL="457200" rtl="0" algn="l">
              <a:lnSpc>
                <a:spcPct val="150000"/>
              </a:lnSpc>
              <a:spcBef>
                <a:spcPts val="0"/>
              </a:spcBef>
              <a:spcAft>
                <a:spcPts val="0"/>
              </a:spcAft>
              <a:buClr>
                <a:srgbClr val="3C3C3B"/>
              </a:buClr>
              <a:buSzPts val="1500"/>
              <a:buChar char="●"/>
            </a:pPr>
            <a:r>
              <a:rPr lang="en-GB" sz="1500">
                <a:solidFill>
                  <a:srgbClr val="3C3C3B"/>
                </a:solidFill>
                <a:highlight>
                  <a:srgbClr val="FFFFFF"/>
                </a:highlight>
              </a:rPr>
              <a:t>B0 - represents the intercept</a:t>
            </a:r>
            <a:endParaRPr sz="1500">
              <a:solidFill>
                <a:srgbClr val="3C3C3B"/>
              </a:solidFill>
              <a:highlight>
                <a:srgbClr val="FFFFFF"/>
              </a:highlight>
            </a:endParaRPr>
          </a:p>
          <a:p>
            <a:pPr indent="-323850" lvl="0" marL="457200" rtl="0" algn="l">
              <a:lnSpc>
                <a:spcPct val="150000"/>
              </a:lnSpc>
              <a:spcBef>
                <a:spcPts val="0"/>
              </a:spcBef>
              <a:spcAft>
                <a:spcPts val="0"/>
              </a:spcAft>
              <a:buClr>
                <a:srgbClr val="3C3C3B"/>
              </a:buClr>
              <a:buSzPts val="1500"/>
              <a:buChar char="●"/>
            </a:pPr>
            <a:r>
              <a:rPr lang="en-GB" sz="1500">
                <a:solidFill>
                  <a:srgbClr val="3C3C3B"/>
                </a:solidFill>
                <a:highlight>
                  <a:srgbClr val="FFFFFF"/>
                </a:highlight>
              </a:rPr>
              <a:t>B1 - represents the coefficient</a:t>
            </a:r>
            <a:endParaRPr sz="1500">
              <a:solidFill>
                <a:srgbClr val="3C3C3B"/>
              </a:solidFill>
              <a:highlight>
                <a:srgbClr val="FFFFFF"/>
              </a:highlight>
            </a:endParaRPr>
          </a:p>
          <a:p>
            <a:pPr indent="-323850" lvl="0" marL="457200" rtl="0" algn="l">
              <a:lnSpc>
                <a:spcPct val="150000"/>
              </a:lnSpc>
              <a:spcBef>
                <a:spcPts val="0"/>
              </a:spcBef>
              <a:spcAft>
                <a:spcPts val="0"/>
              </a:spcAft>
              <a:buClr>
                <a:srgbClr val="3C3C3B"/>
              </a:buClr>
              <a:buSzPts val="1500"/>
              <a:buChar char="●"/>
            </a:pPr>
            <a:r>
              <a:rPr lang="en-GB" sz="1500">
                <a:solidFill>
                  <a:srgbClr val="3C3C3B"/>
                </a:solidFill>
                <a:highlight>
                  <a:srgbClr val="FFFFFF"/>
                </a:highlight>
              </a:rPr>
              <a:t>x - represents the independent variable</a:t>
            </a:r>
            <a:endParaRPr sz="1500">
              <a:solidFill>
                <a:srgbClr val="3C3C3B"/>
              </a:solidFill>
              <a:highlight>
                <a:srgbClr val="FFFFFF"/>
              </a:highlight>
            </a:endParaRPr>
          </a:p>
          <a:p>
            <a:pPr indent="-323850" lvl="0" marL="457200" rtl="0" algn="l">
              <a:lnSpc>
                <a:spcPct val="150000"/>
              </a:lnSpc>
              <a:spcBef>
                <a:spcPts val="0"/>
              </a:spcBef>
              <a:spcAft>
                <a:spcPts val="0"/>
              </a:spcAft>
              <a:buClr>
                <a:srgbClr val="3C3C3B"/>
              </a:buClr>
              <a:buSzPts val="1500"/>
              <a:buChar char="●"/>
            </a:pPr>
            <a:r>
              <a:rPr lang="en-GB" sz="1500">
                <a:solidFill>
                  <a:srgbClr val="3C3C3B"/>
                </a:solidFill>
                <a:highlight>
                  <a:srgbClr val="FFFFFF"/>
                </a:highlight>
              </a:rPr>
              <a:t>y - represents the output or the dependent variable</a:t>
            </a:r>
            <a:endParaRPr sz="1500">
              <a:solidFill>
                <a:srgbClr val="3C3C3B"/>
              </a:solidFill>
              <a:highlight>
                <a:srgbClr val="FFFFFF"/>
              </a:highlight>
            </a:endParaRPr>
          </a:p>
          <a:p>
            <a:pPr indent="0" lvl="0" marL="0" rtl="0" algn="l">
              <a:lnSpc>
                <a:spcPct val="150000"/>
              </a:lnSpc>
              <a:spcBef>
                <a:spcPts val="0"/>
              </a:spcBef>
              <a:spcAft>
                <a:spcPts val="1900"/>
              </a:spcAft>
              <a:buNone/>
            </a:pPr>
            <a:r>
              <a:t/>
            </a:r>
            <a:endParaRPr sz="1500">
              <a:solidFill>
                <a:srgbClr val="3C3C3B"/>
              </a:solidFill>
              <a:highlight>
                <a:srgbClr val="FFFFFF"/>
              </a:highlight>
              <a:latin typeface="Calibri"/>
              <a:ea typeface="Calibri"/>
              <a:cs typeface="Calibri"/>
              <a:sym typeface="Calibri"/>
            </a:endParaRPr>
          </a:p>
        </p:txBody>
      </p:sp>
      <p:pic>
        <p:nvPicPr>
          <p:cNvPr id="87" name="Google Shape;87;p17"/>
          <p:cNvPicPr preferRelativeResize="0"/>
          <p:nvPr/>
        </p:nvPicPr>
        <p:blipFill>
          <a:blip r:embed="rId3">
            <a:alphaModFix/>
          </a:blip>
          <a:stretch>
            <a:fillRect/>
          </a:stretch>
        </p:blipFill>
        <p:spPr>
          <a:xfrm>
            <a:off x="4862775" y="1643550"/>
            <a:ext cx="4168499" cy="1856390"/>
          </a:xfrm>
          <a:prstGeom prst="rect">
            <a:avLst/>
          </a:prstGeom>
          <a:noFill/>
          <a:ln>
            <a:noFill/>
          </a:ln>
        </p:spPr>
      </p:pic>
      <p:pic>
        <p:nvPicPr>
          <p:cNvPr id="88" name="Google Shape;88;p17"/>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40000"/>
              </a:lnSpc>
              <a:spcBef>
                <a:spcPts val="1800"/>
              </a:spcBef>
              <a:spcAft>
                <a:spcPts val="0"/>
              </a:spcAft>
              <a:buClr>
                <a:schemeClr val="dk1"/>
              </a:buClr>
              <a:buSzPts val="1100"/>
              <a:buFont typeface="Arial"/>
              <a:buNone/>
            </a:pPr>
            <a:r>
              <a:rPr b="1" lang="en-GB" sz="2500">
                <a:solidFill>
                  <a:srgbClr val="3C3C3B"/>
                </a:solidFill>
                <a:highlight>
                  <a:srgbClr val="FFFFFF"/>
                </a:highlight>
              </a:rPr>
              <a:t>Ordinary Least Squares</a:t>
            </a:r>
            <a:endParaRPr b="1" sz="2500">
              <a:solidFill>
                <a:srgbClr val="3C3C3B"/>
              </a:solidFill>
              <a:highlight>
                <a:srgbClr val="FFFFFF"/>
              </a:highlight>
            </a:endParaRPr>
          </a:p>
          <a:p>
            <a:pPr indent="0" lvl="0" marL="0" rtl="0" algn="l">
              <a:spcBef>
                <a:spcPts val="400"/>
              </a:spcBef>
              <a:spcAft>
                <a:spcPts val="0"/>
              </a:spcAft>
              <a:buNone/>
            </a:pPr>
            <a:r>
              <a:t/>
            </a:r>
            <a:endParaRPr b="1" sz="2500"/>
          </a:p>
        </p:txBody>
      </p:sp>
      <p:sp>
        <p:nvSpPr>
          <p:cNvPr id="94" name="Google Shape;94;p18"/>
          <p:cNvSpPr txBox="1"/>
          <p:nvPr>
            <p:ph idx="1" type="body"/>
          </p:nvPr>
        </p:nvSpPr>
        <p:spPr>
          <a:xfrm>
            <a:off x="311700" y="1017725"/>
            <a:ext cx="4260300" cy="34164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3C3C3B"/>
              </a:buClr>
              <a:buSzPts val="1500"/>
              <a:buFont typeface="Calibri"/>
              <a:buChar char="●"/>
            </a:pPr>
            <a:r>
              <a:rPr lang="en-GB" sz="1500">
                <a:solidFill>
                  <a:srgbClr val="3C3C3B"/>
                </a:solidFill>
                <a:highlight>
                  <a:srgbClr val="FFFFFF"/>
                </a:highlight>
                <a:latin typeface="Calibri"/>
                <a:ea typeface="Calibri"/>
                <a:cs typeface="Calibri"/>
                <a:sym typeface="Calibri"/>
              </a:rPr>
              <a:t>When we have more than one input we can use Ordinary Least Squares to estimate the values of the coefficients.</a:t>
            </a:r>
            <a:endParaRPr sz="1500">
              <a:solidFill>
                <a:srgbClr val="3C3C3B"/>
              </a:solidFill>
              <a:highlight>
                <a:srgbClr val="FFFFFF"/>
              </a:highlight>
              <a:latin typeface="Calibri"/>
              <a:ea typeface="Calibri"/>
              <a:cs typeface="Calibri"/>
              <a:sym typeface="Calibri"/>
            </a:endParaRPr>
          </a:p>
          <a:p>
            <a:pPr indent="-323850" lvl="0" marL="457200" rtl="0" algn="just">
              <a:lnSpc>
                <a:spcPct val="150000"/>
              </a:lnSpc>
              <a:spcBef>
                <a:spcPts val="0"/>
              </a:spcBef>
              <a:spcAft>
                <a:spcPts val="0"/>
              </a:spcAft>
              <a:buClr>
                <a:srgbClr val="3C3C3B"/>
              </a:buClr>
              <a:buSzPts val="1500"/>
              <a:buFont typeface="Calibri"/>
              <a:buChar char="●"/>
            </a:pPr>
            <a:r>
              <a:rPr lang="en-GB" sz="1500">
                <a:solidFill>
                  <a:srgbClr val="3C3C3B"/>
                </a:solidFill>
                <a:highlight>
                  <a:srgbClr val="FFFFFF"/>
                </a:highlight>
                <a:latin typeface="Calibri"/>
                <a:ea typeface="Calibri"/>
                <a:cs typeface="Calibri"/>
                <a:sym typeface="Calibri"/>
              </a:rPr>
              <a:t>The Ordinary Least Squares procedure seeks to minimize the sum of the squared residuals.</a:t>
            </a:r>
            <a:endParaRPr sz="1500">
              <a:latin typeface="Calibri"/>
              <a:ea typeface="Calibri"/>
              <a:cs typeface="Calibri"/>
              <a:sym typeface="Calibri"/>
            </a:endParaRPr>
          </a:p>
        </p:txBody>
      </p:sp>
      <p:pic>
        <p:nvPicPr>
          <p:cNvPr id="95" name="Google Shape;95;p18"/>
          <p:cNvPicPr preferRelativeResize="0"/>
          <p:nvPr/>
        </p:nvPicPr>
        <p:blipFill>
          <a:blip r:embed="rId3">
            <a:alphaModFix/>
          </a:blip>
          <a:stretch>
            <a:fillRect/>
          </a:stretch>
        </p:blipFill>
        <p:spPr>
          <a:xfrm>
            <a:off x="4724400" y="1170125"/>
            <a:ext cx="4267200" cy="3141718"/>
          </a:xfrm>
          <a:prstGeom prst="rect">
            <a:avLst/>
          </a:prstGeom>
          <a:noFill/>
          <a:ln>
            <a:noFill/>
          </a:ln>
        </p:spPr>
      </p:pic>
      <p:pic>
        <p:nvPicPr>
          <p:cNvPr id="96" name="Google Shape;96;p18"/>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1800"/>
              </a:spcBef>
              <a:spcAft>
                <a:spcPts val="0"/>
              </a:spcAft>
              <a:buClr>
                <a:schemeClr val="dk1"/>
              </a:buClr>
              <a:buSzPct val="44000"/>
              <a:buFont typeface="Arial"/>
              <a:buNone/>
            </a:pPr>
            <a:r>
              <a:rPr b="1" lang="en-GB" sz="2500">
                <a:solidFill>
                  <a:srgbClr val="3C3C3B"/>
                </a:solidFill>
                <a:highlight>
                  <a:srgbClr val="FFFFFF"/>
                </a:highlight>
              </a:rPr>
              <a:t>Ordinary Least Squares</a:t>
            </a:r>
            <a:endParaRPr b="1" sz="2500">
              <a:solidFill>
                <a:srgbClr val="3C3C3B"/>
              </a:solidFill>
              <a:highlight>
                <a:srgbClr val="FFFFFF"/>
              </a:highlight>
            </a:endParaRPr>
          </a:p>
          <a:p>
            <a:pPr indent="0" lvl="0" marL="0" rtl="0" algn="l">
              <a:spcBef>
                <a:spcPts val="400"/>
              </a:spcBef>
              <a:spcAft>
                <a:spcPts val="0"/>
              </a:spcAft>
              <a:buClr>
                <a:schemeClr val="dk1"/>
              </a:buClr>
              <a:buSzPct val="44000"/>
              <a:buFont typeface="Arial"/>
              <a:buNone/>
            </a:pPr>
            <a:r>
              <a:t/>
            </a:r>
            <a:endParaRPr b="1" sz="2500"/>
          </a:p>
          <a:p>
            <a:pPr indent="0" lvl="0" marL="0" rtl="0" algn="l">
              <a:spcBef>
                <a:spcPts val="0"/>
              </a:spcBef>
              <a:spcAft>
                <a:spcPts val="0"/>
              </a:spcAft>
              <a:buNone/>
            </a:pPr>
            <a:r>
              <a:t/>
            </a:r>
            <a:endParaRPr/>
          </a:p>
        </p:txBody>
      </p:sp>
      <p:sp>
        <p:nvSpPr>
          <p:cNvPr id="102" name="Google Shape;102;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23850" lvl="0" marL="457200" rtl="0" algn="just">
              <a:lnSpc>
                <a:spcPct val="150000"/>
              </a:lnSpc>
              <a:spcBef>
                <a:spcPts val="0"/>
              </a:spcBef>
              <a:spcAft>
                <a:spcPts val="0"/>
              </a:spcAft>
              <a:buClr>
                <a:srgbClr val="3C3C3B"/>
              </a:buClr>
              <a:buSzPts val="1500"/>
              <a:buFont typeface="Calibri"/>
              <a:buChar char="●"/>
            </a:pPr>
            <a:r>
              <a:rPr lang="en-GB" sz="1500">
                <a:solidFill>
                  <a:srgbClr val="3C3C3B"/>
                </a:solidFill>
                <a:highlight>
                  <a:srgbClr val="FFFFFF"/>
                </a:highlight>
                <a:latin typeface="Calibri"/>
                <a:ea typeface="Calibri"/>
                <a:cs typeface="Calibri"/>
                <a:sym typeface="Calibri"/>
              </a:rPr>
              <a:t>This means that given a regression line through the data we calculate the distance from each data point to the regression line, square it, and sum all of the squared errors together.</a:t>
            </a:r>
            <a:endParaRPr sz="1500">
              <a:solidFill>
                <a:srgbClr val="3C3C3B"/>
              </a:solidFill>
              <a:highlight>
                <a:srgbClr val="FFFFFF"/>
              </a:highlight>
              <a:latin typeface="Calibri"/>
              <a:ea typeface="Calibri"/>
              <a:cs typeface="Calibri"/>
              <a:sym typeface="Calibri"/>
            </a:endParaRPr>
          </a:p>
          <a:p>
            <a:pPr indent="-323850" lvl="0" marL="457200" rtl="0" algn="just">
              <a:lnSpc>
                <a:spcPct val="150000"/>
              </a:lnSpc>
              <a:spcBef>
                <a:spcPts val="0"/>
              </a:spcBef>
              <a:spcAft>
                <a:spcPts val="0"/>
              </a:spcAft>
              <a:buClr>
                <a:srgbClr val="3C3C3B"/>
              </a:buClr>
              <a:buSzPts val="1500"/>
              <a:buFont typeface="Calibri"/>
              <a:buChar char="●"/>
            </a:pPr>
            <a:r>
              <a:rPr lang="en-GB" sz="1500">
                <a:solidFill>
                  <a:srgbClr val="3C3C3B"/>
                </a:solidFill>
                <a:highlight>
                  <a:srgbClr val="FFFFFF"/>
                </a:highlight>
                <a:latin typeface="Calibri"/>
                <a:ea typeface="Calibri"/>
                <a:cs typeface="Calibri"/>
                <a:sym typeface="Calibri"/>
              </a:rPr>
              <a:t>This is the quantity that ordinary least squares seeks to minimize</a:t>
            </a:r>
            <a:endParaRPr sz="1500">
              <a:latin typeface="Calibri"/>
              <a:ea typeface="Calibri"/>
              <a:cs typeface="Calibri"/>
              <a:sym typeface="Calibri"/>
            </a:endParaRPr>
          </a:p>
          <a:p>
            <a:pPr indent="0" lvl="0" marL="0" rtl="0" algn="l">
              <a:spcBef>
                <a:spcPts val="190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4724400" y="1170125"/>
            <a:ext cx="4267200" cy="3141718"/>
          </a:xfrm>
          <a:prstGeom prst="rect">
            <a:avLst/>
          </a:prstGeom>
          <a:noFill/>
          <a:ln>
            <a:noFill/>
          </a:ln>
        </p:spPr>
      </p:pic>
      <p:pic>
        <p:nvPicPr>
          <p:cNvPr id="104" name="Google Shape;104;p19"/>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500">
                <a:solidFill>
                  <a:srgbClr val="3C3C3B"/>
                </a:solidFill>
                <a:highlight>
                  <a:srgbClr val="FFFFFF"/>
                </a:highlight>
              </a:rPr>
              <a:t>Linear-Regression Modelling</a:t>
            </a:r>
            <a:endParaRPr/>
          </a:p>
        </p:txBody>
      </p:sp>
      <p:sp>
        <p:nvSpPr>
          <p:cNvPr id="110" name="Google Shape;110;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sz="1500">
                <a:solidFill>
                  <a:schemeClr val="dk1"/>
                </a:solidFill>
                <a:highlight>
                  <a:schemeClr val="lt1"/>
                </a:highlight>
                <a:latin typeface="Calibri"/>
                <a:ea typeface="Calibri"/>
                <a:cs typeface="Calibri"/>
                <a:sym typeface="Calibri"/>
              </a:rPr>
              <a:t>The objective of linear regression is to find the best fitting line through the data that minimizes the sum of the squared distances between the observed data and the predicted values.</a:t>
            </a:r>
            <a:endParaRPr sz="1500">
              <a:solidFill>
                <a:schemeClr val="dk1"/>
              </a:solidFill>
              <a:highlight>
                <a:schemeClr val="lt1"/>
              </a:highlight>
              <a:latin typeface="Calibri"/>
              <a:ea typeface="Calibri"/>
              <a:cs typeface="Calibri"/>
              <a:sym typeface="Calibri"/>
            </a:endParaRPr>
          </a:p>
        </p:txBody>
      </p:sp>
      <p:pic>
        <p:nvPicPr>
          <p:cNvPr id="111" name="Google Shape;111;p20"/>
          <p:cNvPicPr preferRelativeResize="0"/>
          <p:nvPr/>
        </p:nvPicPr>
        <p:blipFill rotWithShape="1">
          <a:blip r:embed="rId3">
            <a:alphaModFix/>
          </a:blip>
          <a:srcRect b="0" l="7724" r="7486" t="10666"/>
          <a:stretch/>
        </p:blipFill>
        <p:spPr>
          <a:xfrm>
            <a:off x="4731300" y="1210900"/>
            <a:ext cx="4260300" cy="3129375"/>
          </a:xfrm>
          <a:prstGeom prst="rect">
            <a:avLst/>
          </a:prstGeom>
          <a:noFill/>
          <a:ln>
            <a:noFill/>
          </a:ln>
        </p:spPr>
      </p:pic>
      <p:pic>
        <p:nvPicPr>
          <p:cNvPr id="112" name="Google Shape;112;p20"/>
          <p:cNvPicPr preferRelativeResize="0"/>
          <p:nvPr/>
        </p:nvPicPr>
        <p:blipFill>
          <a:blip r:embed="rId4">
            <a:alphaModFix/>
          </a:blip>
          <a:stretch>
            <a:fillRect/>
          </a:stretch>
        </p:blipFill>
        <p:spPr>
          <a:xfrm>
            <a:off x="7387220" y="228600"/>
            <a:ext cx="1577924" cy="63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solidFill>
                  <a:srgbClr val="3C3C3B"/>
                </a:solidFill>
                <a:highlight>
                  <a:srgbClr val="FFFFFF"/>
                </a:highlight>
              </a:rPr>
              <a:t>Linear-Regression Modelling</a:t>
            </a:r>
            <a:endParaRPr/>
          </a:p>
        </p:txBody>
      </p:sp>
      <p:sp>
        <p:nvSpPr>
          <p:cNvPr id="118" name="Google Shape;118;p2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500"/>
              </a:spcBef>
              <a:spcAft>
                <a:spcPts val="0"/>
              </a:spcAft>
              <a:buClr>
                <a:schemeClr val="dk1"/>
              </a:buClr>
              <a:buSzPts val="1100"/>
              <a:buFont typeface="Arial"/>
              <a:buNone/>
            </a:pPr>
            <a:r>
              <a:rPr lang="en-GB" sz="1500">
                <a:solidFill>
                  <a:schemeClr val="dk1"/>
                </a:solidFill>
                <a:highlight>
                  <a:schemeClr val="lt1"/>
                </a:highlight>
                <a:latin typeface="Calibri"/>
                <a:ea typeface="Calibri"/>
                <a:cs typeface="Calibri"/>
                <a:sym typeface="Calibri"/>
              </a:rPr>
              <a:t>Here are the steps to model linear regression:</a:t>
            </a:r>
            <a:endParaRPr sz="1500">
              <a:solidFill>
                <a:schemeClr val="dk1"/>
              </a:solidFill>
              <a:highlight>
                <a:schemeClr val="lt1"/>
              </a:highlight>
              <a:latin typeface="Calibri"/>
              <a:ea typeface="Calibri"/>
              <a:cs typeface="Calibri"/>
              <a:sym typeface="Calibri"/>
            </a:endParaRPr>
          </a:p>
          <a:p>
            <a:pPr indent="-323850" lvl="0" marL="457200" rtl="0" algn="l">
              <a:lnSpc>
                <a:spcPct val="150000"/>
              </a:lnSpc>
              <a:spcBef>
                <a:spcPts val="1500"/>
              </a:spcBef>
              <a:spcAft>
                <a:spcPts val="0"/>
              </a:spcAft>
              <a:buClr>
                <a:schemeClr val="dk1"/>
              </a:buClr>
              <a:buSzPts val="1500"/>
              <a:buFont typeface="Calibri"/>
              <a:buChar char="●"/>
            </a:pPr>
            <a:r>
              <a:rPr b="1" lang="en-GB" sz="1500">
                <a:solidFill>
                  <a:schemeClr val="dk1"/>
                </a:solidFill>
                <a:highlight>
                  <a:schemeClr val="lt1"/>
                </a:highlight>
                <a:latin typeface="Calibri"/>
                <a:ea typeface="Calibri"/>
                <a:cs typeface="Calibri"/>
                <a:sym typeface="Calibri"/>
              </a:rPr>
              <a:t>Collect data: </a:t>
            </a:r>
            <a:r>
              <a:rPr lang="en-GB" sz="1500">
                <a:solidFill>
                  <a:schemeClr val="dk1"/>
                </a:solidFill>
                <a:highlight>
                  <a:schemeClr val="lt1"/>
                </a:highlight>
                <a:latin typeface="Calibri"/>
                <a:ea typeface="Calibri"/>
                <a:cs typeface="Calibri"/>
                <a:sym typeface="Calibri"/>
              </a:rPr>
              <a:t>Gather a set of data with a dependent variable and one or more independent variables.</a:t>
            </a:r>
            <a:endParaRPr sz="1500">
              <a:solidFill>
                <a:schemeClr val="dk1"/>
              </a:solidFill>
              <a:highlight>
                <a:schemeClr val="lt1"/>
              </a:highlight>
              <a:latin typeface="Calibri"/>
              <a:ea typeface="Calibri"/>
              <a:cs typeface="Calibri"/>
              <a:sym typeface="Calibri"/>
            </a:endParaRPr>
          </a:p>
          <a:p>
            <a:pPr indent="-323850" lvl="0" marL="457200" rtl="0" algn="l">
              <a:lnSpc>
                <a:spcPct val="150000"/>
              </a:lnSpc>
              <a:spcBef>
                <a:spcPts val="0"/>
              </a:spcBef>
              <a:spcAft>
                <a:spcPts val="0"/>
              </a:spcAft>
              <a:buClr>
                <a:schemeClr val="dk1"/>
              </a:buClr>
              <a:buSzPts val="1500"/>
              <a:buFont typeface="Calibri"/>
              <a:buChar char="●"/>
            </a:pPr>
            <a:r>
              <a:rPr b="1" lang="en-GB" sz="1500">
                <a:solidFill>
                  <a:schemeClr val="dk1"/>
                </a:solidFill>
                <a:highlight>
                  <a:schemeClr val="lt1"/>
                </a:highlight>
                <a:latin typeface="Calibri"/>
                <a:ea typeface="Calibri"/>
                <a:cs typeface="Calibri"/>
                <a:sym typeface="Calibri"/>
              </a:rPr>
              <a:t>Visualize data: </a:t>
            </a:r>
            <a:r>
              <a:rPr lang="en-GB" sz="1500">
                <a:solidFill>
                  <a:schemeClr val="dk1"/>
                </a:solidFill>
                <a:highlight>
                  <a:schemeClr val="lt1"/>
                </a:highlight>
                <a:latin typeface="Calibri"/>
                <a:ea typeface="Calibri"/>
                <a:cs typeface="Calibri"/>
                <a:sym typeface="Calibri"/>
              </a:rPr>
              <a:t>Plot the data to visualize the relationship between the dependent variable and independent variables.</a:t>
            </a:r>
            <a:endParaRPr sz="1500">
              <a:solidFill>
                <a:schemeClr val="dk1"/>
              </a:solidFill>
              <a:highlight>
                <a:schemeClr val="lt1"/>
              </a:highlight>
              <a:latin typeface="Calibri"/>
              <a:ea typeface="Calibri"/>
              <a:cs typeface="Calibri"/>
              <a:sym typeface="Calibri"/>
            </a:endParaRPr>
          </a:p>
          <a:p>
            <a:pPr indent="-323850" lvl="0" marL="457200" rtl="0" algn="l">
              <a:lnSpc>
                <a:spcPct val="150000"/>
              </a:lnSpc>
              <a:spcBef>
                <a:spcPts val="0"/>
              </a:spcBef>
              <a:spcAft>
                <a:spcPts val="0"/>
              </a:spcAft>
              <a:buClr>
                <a:schemeClr val="dk1"/>
              </a:buClr>
              <a:buSzPts val="1500"/>
              <a:buFont typeface="Calibri"/>
              <a:buChar char="●"/>
            </a:pPr>
            <a:r>
              <a:rPr b="1" lang="en-GB" sz="1500">
                <a:solidFill>
                  <a:schemeClr val="dk1"/>
                </a:solidFill>
                <a:highlight>
                  <a:schemeClr val="lt1"/>
                </a:highlight>
                <a:latin typeface="Calibri"/>
                <a:ea typeface="Calibri"/>
                <a:cs typeface="Calibri"/>
                <a:sym typeface="Calibri"/>
              </a:rPr>
              <a:t>Choose a model:</a:t>
            </a:r>
            <a:r>
              <a:rPr lang="en-GB" sz="1500">
                <a:solidFill>
                  <a:schemeClr val="dk1"/>
                </a:solidFill>
                <a:highlight>
                  <a:schemeClr val="lt1"/>
                </a:highlight>
                <a:latin typeface="Calibri"/>
                <a:ea typeface="Calibri"/>
                <a:cs typeface="Calibri"/>
                <a:sym typeface="Calibri"/>
              </a:rPr>
              <a:t> Select a linear regression model that fits the data. </a:t>
            </a:r>
            <a:endParaRPr sz="1500">
              <a:solidFill>
                <a:schemeClr val="dk1"/>
              </a:solidFill>
              <a:highlight>
                <a:schemeClr val="lt1"/>
              </a:highlight>
              <a:latin typeface="Calibri"/>
              <a:ea typeface="Calibri"/>
              <a:cs typeface="Calibri"/>
              <a:sym typeface="Calibri"/>
            </a:endParaRPr>
          </a:p>
          <a:p>
            <a:pPr indent="0" lvl="0" marL="0" rtl="0" algn="l">
              <a:lnSpc>
                <a:spcPct val="150000"/>
              </a:lnSpc>
              <a:spcBef>
                <a:spcPts val="1500"/>
              </a:spcBef>
              <a:spcAft>
                <a:spcPts val="0"/>
              </a:spcAft>
              <a:buNone/>
            </a:pPr>
            <a:r>
              <a:t/>
            </a:r>
            <a:endParaRPr sz="1500">
              <a:solidFill>
                <a:schemeClr val="dk1"/>
              </a:solidFill>
              <a:highlight>
                <a:schemeClr val="lt1"/>
              </a:highlight>
              <a:latin typeface="Calibri"/>
              <a:ea typeface="Calibri"/>
              <a:cs typeface="Calibri"/>
              <a:sym typeface="Calibri"/>
            </a:endParaRPr>
          </a:p>
          <a:p>
            <a:pPr indent="0" lvl="0" marL="0" rtl="0" algn="l">
              <a:lnSpc>
                <a:spcPct val="150000"/>
              </a:lnSpc>
              <a:spcBef>
                <a:spcPts val="1500"/>
              </a:spcBef>
              <a:spcAft>
                <a:spcPts val="1200"/>
              </a:spcAft>
              <a:buNone/>
            </a:pPr>
            <a:r>
              <a:t/>
            </a:r>
            <a:endParaRPr sz="1500">
              <a:solidFill>
                <a:schemeClr val="dk1"/>
              </a:solidFill>
              <a:highlight>
                <a:schemeClr val="lt1"/>
              </a:highlight>
              <a:latin typeface="Calibri"/>
              <a:ea typeface="Calibri"/>
              <a:cs typeface="Calibri"/>
              <a:sym typeface="Calibri"/>
            </a:endParaRPr>
          </a:p>
        </p:txBody>
      </p:sp>
      <p:pic>
        <p:nvPicPr>
          <p:cNvPr id="119" name="Google Shape;119;p21"/>
          <p:cNvPicPr preferRelativeResize="0"/>
          <p:nvPr/>
        </p:nvPicPr>
        <p:blipFill rotWithShape="1">
          <a:blip r:embed="rId3">
            <a:alphaModFix/>
          </a:blip>
          <a:srcRect b="0" l="7724" r="7486" t="10666"/>
          <a:stretch/>
        </p:blipFill>
        <p:spPr>
          <a:xfrm>
            <a:off x="4731300" y="1210900"/>
            <a:ext cx="4260300" cy="3129375"/>
          </a:xfrm>
          <a:prstGeom prst="rect">
            <a:avLst/>
          </a:prstGeom>
          <a:noFill/>
          <a:ln>
            <a:noFill/>
          </a:ln>
        </p:spPr>
      </p:pic>
      <p:pic>
        <p:nvPicPr>
          <p:cNvPr id="120" name="Google Shape;120;p21"/>
          <p:cNvPicPr preferRelativeResize="0"/>
          <p:nvPr/>
        </p:nvPicPr>
        <p:blipFill>
          <a:blip r:embed="rId4">
            <a:alphaModFix/>
          </a:blip>
          <a:stretch>
            <a:fillRect/>
          </a:stretch>
        </p:blipFill>
        <p:spPr>
          <a:xfrm>
            <a:off x="7387220" y="152400"/>
            <a:ext cx="1577924" cy="63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