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3" r:id="rId4"/>
    <p:sldMasterId id="2147483704" r:id="rId5"/>
    <p:sldMasterId id="214748370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Comfortaa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DD4EE76-6289-4C18-B386-68933E448881}">
  <a:tblStyle styleId="{9DD4EE76-6289-4C18-B386-68933E44888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E2CD"/>
          </a:solidFill>
        </a:fill>
      </a:tcStyle>
    </a:wholeTbl>
    <a:band1H>
      <a:tcTxStyle b="off" i="off"/>
    </a:band1H>
    <a:band2H>
      <a:tcTxStyle b="off" i="off"/>
      <a:tcStyle>
        <a:fill>
          <a:solidFill>
            <a:srgbClr val="FFF1E8"/>
          </a:solidFill>
        </a:fill>
      </a:tcStyle>
    </a:band2H>
    <a:band1V>
      <a:tcTxStyle b="off" i="off"/>
    </a:band1V>
    <a:band2V>
      <a:tcTxStyle b="off" i="off"/>
    </a:band2V>
    <a:lastCol>
      <a:tcTxStyle b="off" i="off"/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59655BAC-93FB-4FA6-A373-60EC90C2F10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9F4D1FC8-3F18-4683-BD19-297CA77C071C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Comfortaa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Comfortaa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OpenSans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AGolo Resoomer Direct Competitors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Hosting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Servers (AWS, Azure). If small initially, can go for free-tier or up a 2nd level.</a:t>
            </a:r>
            <a:endParaRPr sz="1200">
              <a:solidFill>
                <a:schemeClr val="dk1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Marketing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be developing/refining/iterating so no marketing expenses during the initial 3 months (assumption) and when the prototype is ready, you will start promoting and will spend money</a:t>
            </a:r>
            <a:endParaRPr sz="1200">
              <a:solidFill>
                <a:schemeClr val="dk1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Office Equipments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time only set-up costs like printer, a desktop, phone, internet etc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to register your business as ‘Inc’ and other legal paper works (not sure whats the process, need to research further)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Costs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expenses which remain fixed for a period of time like office rent, food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costs like stationary purchases, cabs etc (think of something)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1" name="Google Shape;40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calculate Rouge score for each of the generated Summaries</a:t>
            </a:r>
            <a:endParaRPr/>
          </a:p>
        </p:txBody>
      </p:sp>
      <p:sp>
        <p:nvSpPr>
          <p:cNvPr id="406" name="Google Shape;40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a7c3e6e15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a7c3e6e15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9" name="Google Shape;41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200"/>
              <a:buFont typeface="PT Sans Narrow"/>
              <a:buNone/>
            </a:pPr>
            <a:r>
              <a:t/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B2B and B2C in phases - first roll out with B2c: they are also our test/pilot users - their feedback will be crucial to us to evolve as a business - which slide to put this in?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 v prop - competicitve world - reduce manual labour - time is money - employess free to invest in other important aspects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1" cy="1"/>
          </a:xfrm>
          <a:prstGeom prst="straightConnector1">
            <a:avLst/>
          </a:prstGeom>
          <a:noFill/>
          <a:ln cap="flat" cmpd="sng" w="76200">
            <a:solidFill>
              <a:srgbClr val="B3A7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4" y="3158251"/>
            <a:ext cx="562201" cy="1"/>
          </a:xfrm>
          <a:prstGeom prst="straightConnector1">
            <a:avLst/>
          </a:prstGeom>
          <a:noFill/>
          <a:ln cap="flat" cmpd="sng" w="76200">
            <a:solidFill>
              <a:srgbClr val="B3A77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3295"/>
            <a:ext cx="7136670" cy="152402"/>
            <a:chOff x="0" y="0"/>
            <a:chExt cx="7136668" cy="152401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0" y="0"/>
              <a:ext cx="7136668" cy="1"/>
            </a:xfrm>
            <a:prstGeom prst="straightConnector1">
              <a:avLst/>
            </a:prstGeom>
            <a:noFill/>
            <a:ln cap="flat" cmpd="sng" w="76200">
              <a:solidFill>
                <a:srgbClr val="4DB6A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0" y="152400"/>
              <a:ext cx="7136668" cy="1"/>
            </a:xfrm>
            <a:prstGeom prst="straightConnector1">
              <a:avLst/>
            </a:prstGeom>
            <a:noFill/>
            <a:ln cap="flat" cmpd="sng" w="9525">
              <a:solidFill>
                <a:srgbClr val="4DB6A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098"/>
            <a:ext cx="7136669" cy="152403"/>
            <a:chOff x="0" y="-1"/>
            <a:chExt cx="7136668" cy="152402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0" y="152400"/>
              <a:ext cx="7136668" cy="1"/>
            </a:xfrm>
            <a:prstGeom prst="straightConnector1">
              <a:avLst/>
            </a:prstGeom>
            <a:noFill/>
            <a:ln cap="flat" cmpd="sng" w="76200">
              <a:solidFill>
                <a:srgbClr val="4DB6A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0" y="-1"/>
              <a:ext cx="7136668" cy="1"/>
            </a:xfrm>
            <a:prstGeom prst="straightConnector1">
              <a:avLst/>
            </a:prstGeom>
            <a:noFill/>
            <a:ln cap="flat" cmpd="sng" w="9525">
              <a:solidFill>
                <a:srgbClr val="4DB6A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title"/>
          </p:nvPr>
        </p:nvSpPr>
        <p:spPr>
          <a:xfrm>
            <a:off x="1004150" y="1751764"/>
            <a:ext cx="7136701" cy="10224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5400"/>
              <a:buFont typeface="PT Sans Narrow"/>
              <a:buNone/>
              <a:defRPr b="1" sz="54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2137224" y="2850039"/>
            <a:ext cx="4870501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Open Sans"/>
              <a:buNone/>
              <a:defRPr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Open Sans"/>
              <a:buNone/>
              <a:defRPr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Open Sans"/>
              <a:buNone/>
              <a:defRPr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Open Sans"/>
              <a:buNone/>
              <a:defRPr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Open Sans"/>
              <a:buNone/>
              <a:defRPr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_COLUMN_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_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_NUMBER">
  <p:cSld name="BIG_NUMB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 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>
  <p:cSld name="SECTION_HEADER 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-50" y="2571899"/>
            <a:ext cx="9144001" cy="2571601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311699" y="814799"/>
            <a:ext cx="8571302" cy="942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  <a:defRPr b="1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>
  <p:cSld name="TITLE_AND_TWO_COLUMNS 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11699" y="445025"/>
            <a:ext cx="8520602" cy="707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  <a:defRPr b="1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311699" y="1266175"/>
            <a:ext cx="3999902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Helvetica Neue"/>
              <a:buChar char="●"/>
              <a:defRPr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Helvetica Neue"/>
              <a:buChar char="○"/>
              <a:defRPr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Helvetica Neue"/>
              <a:buChar char="■"/>
              <a:defRPr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Helvetica Neue"/>
              <a:buChar char="●"/>
              <a:defRPr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Helvetica Neue"/>
              <a:buChar char="○"/>
              <a:defRPr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4832399" y="1266175"/>
            <a:ext cx="3999902" cy="330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_COLUMN_TEXT">
  <p:cSld name="ONE_COLUMN_TEXT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2400"/>
              <a:buFont typeface="PT Sans Narrow"/>
              <a:buNone/>
              <a:defRPr b="1" sz="24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200"/>
              <a:buFont typeface="Helvetica Neue"/>
              <a:buChar char="●"/>
              <a:defRPr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200"/>
              <a:buFont typeface="Helvetica Neue"/>
              <a:buChar char="○"/>
              <a:defRPr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200"/>
              <a:buFont typeface="Helvetica Neue"/>
              <a:buChar char="■"/>
              <a:defRPr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200"/>
              <a:buFont typeface="Helvetica Neue"/>
              <a:buChar char="●"/>
              <a:defRPr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200"/>
              <a:buFont typeface="Helvetica Neue"/>
              <a:buChar char="○"/>
              <a:defRPr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_POINT">
  <p:cSld name="MAIN_POINT 2">
    <p:bg>
      <p:bgPr>
        <a:solidFill>
          <a:schemeClr val="accent6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490250" y="526349"/>
            <a:ext cx="56136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5400"/>
              <a:buFont typeface="PT Sans Narrow"/>
              <a:buNone/>
              <a:defRPr sz="54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>
  <p:cSld name="TITLE_AND_BODY 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1" cy="97801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699" y="445025"/>
            <a:ext cx="8520602" cy="707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  <a:defRPr b="1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699" y="1266325"/>
            <a:ext cx="8520602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Helvetica Neue"/>
              <a:buChar char="●"/>
              <a:defRPr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Helvetica Neue"/>
              <a:buChar char="○"/>
              <a:defRPr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Helvetica Neue"/>
              <a:buChar char="■"/>
              <a:defRPr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Helvetica Neue"/>
              <a:buChar char="●"/>
              <a:defRPr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Helvetica Neue"/>
              <a:buChar char="○"/>
              <a:defRPr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>
  <p:cSld name="SECTION_TITLE_AND_DESCRIPTION 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21"/>
          <p:cNvCxnSpPr/>
          <p:nvPr/>
        </p:nvCxnSpPr>
        <p:spPr>
          <a:xfrm>
            <a:off x="5029675" y="4495500"/>
            <a:ext cx="468301" cy="1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1"/>
          <p:cNvSpPr txBox="1"/>
          <p:nvPr>
            <p:ph type="title"/>
          </p:nvPr>
        </p:nvSpPr>
        <p:spPr>
          <a:xfrm>
            <a:off x="265500" y="1039675"/>
            <a:ext cx="4045200" cy="1675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4200"/>
              <a:buFont typeface="PT Sans Narrow"/>
              <a:buNone/>
              <a:defRPr b="1" sz="42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265500" y="27268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100"/>
              <a:buFont typeface="Open Sans"/>
              <a:buNone/>
              <a:defRPr sz="2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100"/>
              <a:buFont typeface="Open Sans"/>
              <a:buNone/>
              <a:defRPr sz="2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100"/>
              <a:buFont typeface="Open Sans"/>
              <a:buNone/>
              <a:defRPr sz="2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100"/>
              <a:buFont typeface="Open Sans"/>
              <a:buNone/>
              <a:defRPr sz="2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100"/>
              <a:buFont typeface="Open Sans"/>
              <a:buNone/>
              <a:defRPr sz="2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">
  <p:cSld name="CAPTION_ONLY 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311699" y="4230725"/>
            <a:ext cx="5998802" cy="598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PT Sans Narrow"/>
              <a:buNone/>
              <a:defRPr sz="24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_NUMBER">
  <p:cSld name="BIG_NUMBER 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/>
          <p:nvPr/>
        </p:nvSpPr>
        <p:spPr>
          <a:xfrm>
            <a:off x="-75" y="5045700"/>
            <a:ext cx="9144001" cy="97801"/>
          </a:xfrm>
          <a:prstGeom prst="rect">
            <a:avLst/>
          </a:prstGeom>
          <a:solidFill>
            <a:srgbClr val="B3A77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3"/>
          <p:cNvSpPr txBox="1"/>
          <p:nvPr>
            <p:ph type="title"/>
          </p:nvPr>
        </p:nvSpPr>
        <p:spPr>
          <a:xfrm>
            <a:off x="311699" y="1304850"/>
            <a:ext cx="8520602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B6AC"/>
              </a:buClr>
              <a:buSzPts val="13000"/>
              <a:buFont typeface="PT Sans Narrow"/>
              <a:buNone/>
              <a:defRPr b="1" sz="13000">
                <a:solidFill>
                  <a:srgbClr val="4DB6AC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699" y="2995650"/>
            <a:ext cx="8520602" cy="1071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Helvetica Neue"/>
              <a:buChar char="●"/>
              <a:defRPr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Helvetica Neue"/>
              <a:buChar char="○"/>
              <a:defRPr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Helvetica Neue"/>
              <a:buChar char="■"/>
              <a:defRPr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Helvetica Neue"/>
              <a:buChar char="●"/>
              <a:defRPr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Helvetica Neue"/>
              <a:buChar char="○"/>
              <a:defRPr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26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26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3" name="Google Shape;113;p26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14" name="Google Shape;114;p26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" name="Google Shape;115;p26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6" name="Google Shape;116;p26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17" name="Google Shape;117;p2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26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9" name="Google Shape;119;p2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0" name="Google Shape;120;p2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4" name="Google Shape;134;p2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5" name="Google Shape;13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9" name="Google Shape;13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accent6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311699" y="445025"/>
            <a:ext cx="8520602" cy="707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  <a:defRPr b="1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3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p32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32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" name="Google Shape;1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4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6" name="Google Shape;156;p34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 type="twoColTx">
  <p:cSld name="TITLE_AND_TWO_COLUMNS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7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6" name="Google Shape;166;p37"/>
          <p:cNvSpPr txBox="1"/>
          <p:nvPr>
            <p:ph idx="1" type="body"/>
          </p:nvPr>
        </p:nvSpPr>
        <p:spPr>
          <a:xfrm>
            <a:off x="3116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7" name="Google Shape;167;p37"/>
          <p:cNvSpPr txBox="1"/>
          <p:nvPr>
            <p:ph idx="2" type="body"/>
          </p:nvPr>
        </p:nvSpPr>
        <p:spPr>
          <a:xfrm>
            <a:off x="48323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8" name="Google Shape;168;p37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x">
  <p:cSld name="TITLE_AND_BOD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38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rgbClr val="B3A7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38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rgbClr val="B3A77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2" name="Google Shape;172;p38"/>
          <p:cNvGrpSpPr/>
          <p:nvPr/>
        </p:nvGrpSpPr>
        <p:grpSpPr>
          <a:xfrm>
            <a:off x="1004112" y="1023296"/>
            <a:ext cx="7136700" cy="152400"/>
            <a:chOff x="-32" y="1"/>
            <a:chExt cx="7136700" cy="152400"/>
          </a:xfrm>
        </p:grpSpPr>
        <p:cxnSp>
          <p:nvCxnSpPr>
            <p:cNvPr id="173" name="Google Shape;173;p38"/>
            <p:cNvCxnSpPr/>
            <p:nvPr/>
          </p:nvCxnSpPr>
          <p:spPr>
            <a:xfrm rot="10800000">
              <a:off x="-32" y="1"/>
              <a:ext cx="7136700" cy="0"/>
            </a:xfrm>
            <a:prstGeom prst="straightConnector1">
              <a:avLst/>
            </a:prstGeom>
            <a:noFill/>
            <a:ln cap="flat" cmpd="sng" w="76200">
              <a:solidFill>
                <a:srgbClr val="4DB6A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38"/>
            <p:cNvCxnSpPr/>
            <p:nvPr/>
          </p:nvCxnSpPr>
          <p:spPr>
            <a:xfrm rot="10800000">
              <a:off x="-32" y="152401"/>
              <a:ext cx="7136700" cy="0"/>
            </a:xfrm>
            <a:prstGeom prst="straightConnector1">
              <a:avLst/>
            </a:prstGeom>
            <a:noFill/>
            <a:ln cap="flat" cmpd="sng" w="9525">
              <a:solidFill>
                <a:srgbClr val="4DB6A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75" name="Google Shape;175;p38"/>
          <p:cNvGrpSpPr/>
          <p:nvPr/>
        </p:nvGrpSpPr>
        <p:grpSpPr>
          <a:xfrm>
            <a:off x="1004151" y="3969098"/>
            <a:ext cx="7136700" cy="152401"/>
            <a:chOff x="0" y="-1"/>
            <a:chExt cx="7136700" cy="152401"/>
          </a:xfrm>
        </p:grpSpPr>
        <p:cxnSp>
          <p:nvCxnSpPr>
            <p:cNvPr id="176" name="Google Shape;176;p38"/>
            <p:cNvCxnSpPr/>
            <p:nvPr/>
          </p:nvCxnSpPr>
          <p:spPr>
            <a:xfrm>
              <a:off x="0" y="152400"/>
              <a:ext cx="7136700" cy="0"/>
            </a:xfrm>
            <a:prstGeom prst="straightConnector1">
              <a:avLst/>
            </a:prstGeom>
            <a:noFill/>
            <a:ln cap="flat" cmpd="sng" w="76200">
              <a:solidFill>
                <a:srgbClr val="4DB6A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7" name="Google Shape;177;p38"/>
            <p:cNvCxnSpPr/>
            <p:nvPr/>
          </p:nvCxnSpPr>
          <p:spPr>
            <a:xfrm>
              <a:off x="0" y="-1"/>
              <a:ext cx="7136700" cy="0"/>
            </a:xfrm>
            <a:prstGeom prst="straightConnector1">
              <a:avLst/>
            </a:prstGeom>
            <a:noFill/>
            <a:ln cap="flat" cmpd="sng" w="9525">
              <a:solidFill>
                <a:srgbClr val="4DB6A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8" name="Google Shape;178;p38"/>
          <p:cNvSpPr txBox="1"/>
          <p:nvPr>
            <p:ph type="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5400"/>
              <a:buFont typeface="PT Sans Narrow"/>
              <a:buNone/>
              <a:defRPr b="1" sz="54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9" name="Google Shape;179;p38"/>
          <p:cNvSpPr txBox="1"/>
          <p:nvPr>
            <p:ph idx="1" type="body"/>
          </p:nvPr>
        </p:nvSpPr>
        <p:spPr>
          <a:xfrm>
            <a:off x="2137224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Open Sans"/>
              <a:buNone/>
              <a:defRPr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Open Sans"/>
              <a:buNone/>
              <a:defRPr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Open Sans"/>
              <a:buNone/>
              <a:defRPr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Open Sans"/>
              <a:buNone/>
              <a:defRPr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Open Sans"/>
              <a:buNone/>
              <a:defRPr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0" name="Google Shape;180;p38"/>
          <p:cNvSpPr txBox="1"/>
          <p:nvPr>
            <p:ph idx="12" type="sldNum"/>
          </p:nvPr>
        </p:nvSpPr>
        <p:spPr>
          <a:xfrm>
            <a:off x="8684345" y="4692391"/>
            <a:ext cx="3369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>
  <p:cSld name="TITLE_AND_BODY 2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9"/>
          <p:cNvSpPr txBox="1"/>
          <p:nvPr>
            <p:ph type="title"/>
          </p:nvPr>
        </p:nvSpPr>
        <p:spPr>
          <a:xfrm>
            <a:off x="311699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  <a:defRPr b="1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4" name="Google Shape;184;p39"/>
          <p:cNvSpPr txBox="1"/>
          <p:nvPr>
            <p:ph idx="1" type="body"/>
          </p:nvPr>
        </p:nvSpPr>
        <p:spPr>
          <a:xfrm>
            <a:off x="311699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Helvetica Neue"/>
              <a:buChar char="●"/>
              <a:defRPr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Helvetica Neue"/>
              <a:buChar char="○"/>
              <a:defRPr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Helvetica Neue"/>
              <a:buChar char="■"/>
              <a:defRPr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Helvetica Neue"/>
              <a:buChar char="●"/>
              <a:defRPr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Helvetica Neue"/>
              <a:buChar char="○"/>
              <a:defRPr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5" name="Google Shape;185;p39"/>
          <p:cNvSpPr txBox="1"/>
          <p:nvPr>
            <p:ph idx="12" type="sldNum"/>
          </p:nvPr>
        </p:nvSpPr>
        <p:spPr>
          <a:xfrm>
            <a:off x="8684345" y="4692391"/>
            <a:ext cx="3369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0"/>
          <p:cNvSpPr txBox="1"/>
          <p:nvPr>
            <p:ph idx="12" type="sldNum"/>
          </p:nvPr>
        </p:nvSpPr>
        <p:spPr>
          <a:xfrm>
            <a:off x="8684345" y="4692391"/>
            <a:ext cx="3369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1"/>
          <p:cNvSpPr txBox="1"/>
          <p:nvPr>
            <p:ph type="title"/>
          </p:nvPr>
        </p:nvSpPr>
        <p:spPr>
          <a:xfrm>
            <a:off x="311699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  <a:defRPr b="1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0" name="Google Shape;190;p41"/>
          <p:cNvSpPr txBox="1"/>
          <p:nvPr>
            <p:ph idx="12" type="sldNum"/>
          </p:nvPr>
        </p:nvSpPr>
        <p:spPr>
          <a:xfrm>
            <a:off x="8684345" y="4692391"/>
            <a:ext cx="3369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/>
          <p:nvPr>
            <p:ph type="title"/>
          </p:nvPr>
        </p:nvSpPr>
        <p:spPr>
          <a:xfrm>
            <a:off x="311708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3" name="Google Shape;193;p42"/>
          <p:cNvSpPr txBox="1"/>
          <p:nvPr>
            <p:ph idx="1" type="body"/>
          </p:nvPr>
        </p:nvSpPr>
        <p:spPr>
          <a:xfrm>
            <a:off x="311699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4" name="Google Shape;194;p42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/>
          <p:nvPr>
            <p:ph type="title"/>
          </p:nvPr>
        </p:nvSpPr>
        <p:spPr>
          <a:xfrm>
            <a:off x="311699" y="2150849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7" name="Google Shape;197;p43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>
  <p:cSld name="TITLE_AND_BODY 3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4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0" name="Google Shape;200;p44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1" name="Google Shape;201;p44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>
  <p:cSld name="TITLE_ONLY 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5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4" name="Google Shape;204;p45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_COLUMN_TEXT">
  <p:cSld name="ONE_COLUMN_TEX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6"/>
          <p:cNvSpPr txBox="1"/>
          <p:nvPr>
            <p:ph type="title"/>
          </p:nvPr>
        </p:nvSpPr>
        <p:spPr>
          <a:xfrm>
            <a:off x="311699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7" name="Google Shape;207;p46"/>
          <p:cNvSpPr txBox="1"/>
          <p:nvPr>
            <p:ph idx="1" type="body"/>
          </p:nvPr>
        </p:nvSpPr>
        <p:spPr>
          <a:xfrm>
            <a:off x="311699" y="1389599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8" name="Google Shape;208;p46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_POINT">
  <p:cSld name="MAIN_POIN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7"/>
          <p:cNvSpPr txBox="1"/>
          <p:nvPr>
            <p:ph type="title"/>
          </p:nvPr>
        </p:nvSpPr>
        <p:spPr>
          <a:xfrm>
            <a:off x="490250" y="450149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1" name="Google Shape;211;p47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>
  <p:cSld name="SECTION_TITLE_AND_DESCRIPTION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5" name="Google Shape;215;p48"/>
          <p:cNvSpPr txBox="1"/>
          <p:nvPr>
            <p:ph idx="1" type="body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6" name="Google Shape;216;p48"/>
          <p:cNvSpPr txBox="1"/>
          <p:nvPr>
            <p:ph idx="2" type="body"/>
          </p:nvPr>
        </p:nvSpPr>
        <p:spPr>
          <a:xfrm>
            <a:off x="4939500" y="724074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7" name="Google Shape;217;p48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">
  <p:cSld name="CAPTION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9"/>
          <p:cNvSpPr txBox="1"/>
          <p:nvPr>
            <p:ph idx="1" type="body"/>
          </p:nvPr>
        </p:nvSpPr>
        <p:spPr>
          <a:xfrm>
            <a:off x="311699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220" name="Google Shape;220;p49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_NUMBER">
  <p:cSld name="BIG_NUMBER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0"/>
          <p:cNvSpPr txBox="1"/>
          <p:nvPr>
            <p:ph type="title"/>
          </p:nvPr>
        </p:nvSpPr>
        <p:spPr>
          <a:xfrm>
            <a:off x="311699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3" name="Google Shape;223;p50"/>
          <p:cNvSpPr txBox="1"/>
          <p:nvPr>
            <p:ph idx="1" type="body"/>
          </p:nvPr>
        </p:nvSpPr>
        <p:spPr>
          <a:xfrm>
            <a:off x="311699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4" name="Google Shape;224;p50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 2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1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>
  <p:cSld name="SECTION_HEADER 2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2"/>
          <p:cNvSpPr/>
          <p:nvPr/>
        </p:nvSpPr>
        <p:spPr>
          <a:xfrm>
            <a:off x="-50" y="2571899"/>
            <a:ext cx="9144000" cy="25716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2"/>
          <p:cNvSpPr txBox="1"/>
          <p:nvPr>
            <p:ph type="title"/>
          </p:nvPr>
        </p:nvSpPr>
        <p:spPr>
          <a:xfrm>
            <a:off x="311699" y="814799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  <a:defRPr b="1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0" name="Google Shape;230;p52"/>
          <p:cNvSpPr txBox="1"/>
          <p:nvPr>
            <p:ph idx="12" type="sldNum"/>
          </p:nvPr>
        </p:nvSpPr>
        <p:spPr>
          <a:xfrm>
            <a:off x="8684345" y="4692391"/>
            <a:ext cx="3369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>
  <p:cSld name="TITLE_AND_TWO_COLUMNS 2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3"/>
          <p:cNvSpPr txBox="1"/>
          <p:nvPr>
            <p:ph type="title"/>
          </p:nvPr>
        </p:nvSpPr>
        <p:spPr>
          <a:xfrm>
            <a:off x="311699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  <a:defRPr b="1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3" name="Google Shape;233;p53"/>
          <p:cNvSpPr txBox="1"/>
          <p:nvPr>
            <p:ph idx="1" type="body"/>
          </p:nvPr>
        </p:nvSpPr>
        <p:spPr>
          <a:xfrm>
            <a:off x="311699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Helvetica Neue"/>
              <a:buChar char="●"/>
              <a:defRPr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Helvetica Neue"/>
              <a:buChar char="○"/>
              <a:defRPr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Helvetica Neue"/>
              <a:buChar char="■"/>
              <a:defRPr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Helvetica Neue"/>
              <a:buChar char="●"/>
              <a:defRPr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Helvetica Neue"/>
              <a:buChar char="○"/>
              <a:defRPr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4" name="Google Shape;234;p53"/>
          <p:cNvSpPr txBox="1"/>
          <p:nvPr>
            <p:ph idx="2" type="body"/>
          </p:nvPr>
        </p:nvSpPr>
        <p:spPr>
          <a:xfrm>
            <a:off x="4832399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5" name="Google Shape;235;p53"/>
          <p:cNvSpPr txBox="1"/>
          <p:nvPr>
            <p:ph idx="12" type="sldNum"/>
          </p:nvPr>
        </p:nvSpPr>
        <p:spPr>
          <a:xfrm>
            <a:off x="8684345" y="4692391"/>
            <a:ext cx="3369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_COLUMN_TEXT">
  <p:cSld name="ONE_COLUMN_TEXT 2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4"/>
          <p:cNvSpPr txBox="1"/>
          <p:nvPr>
            <p:ph type="title"/>
          </p:nvPr>
        </p:nvSpPr>
        <p:spPr>
          <a:xfrm>
            <a:off x="311699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2400"/>
              <a:buFont typeface="PT Sans Narrow"/>
              <a:buNone/>
              <a:defRPr b="1" sz="24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8" name="Google Shape;238;p54"/>
          <p:cNvSpPr txBox="1"/>
          <p:nvPr>
            <p:ph idx="1" type="body"/>
          </p:nvPr>
        </p:nvSpPr>
        <p:spPr>
          <a:xfrm>
            <a:off x="311699" y="1389599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200"/>
              <a:buFont typeface="Helvetica Neue"/>
              <a:buChar char="●"/>
              <a:defRPr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200"/>
              <a:buFont typeface="Helvetica Neue"/>
              <a:buChar char="○"/>
              <a:defRPr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200"/>
              <a:buFont typeface="Helvetica Neue"/>
              <a:buChar char="■"/>
              <a:defRPr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200"/>
              <a:buFont typeface="Helvetica Neue"/>
              <a:buChar char="●"/>
              <a:defRPr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200"/>
              <a:buFont typeface="Helvetica Neue"/>
              <a:buChar char="○"/>
              <a:defRPr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9" name="Google Shape;239;p54"/>
          <p:cNvSpPr txBox="1"/>
          <p:nvPr>
            <p:ph idx="12" type="sldNum"/>
          </p:nvPr>
        </p:nvSpPr>
        <p:spPr>
          <a:xfrm>
            <a:off x="8684345" y="4692391"/>
            <a:ext cx="3369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_POINT">
  <p:cSld name="MAIN_POINT 2">
    <p:bg>
      <p:bgPr>
        <a:solidFill>
          <a:schemeClr val="accent6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5"/>
          <p:cNvSpPr txBox="1"/>
          <p:nvPr>
            <p:ph type="title"/>
          </p:nvPr>
        </p:nvSpPr>
        <p:spPr>
          <a:xfrm>
            <a:off x="490250" y="526349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5400"/>
              <a:buFont typeface="PT Sans Narrow"/>
              <a:buNone/>
              <a:defRPr sz="54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2" name="Google Shape;242;p55"/>
          <p:cNvSpPr txBox="1"/>
          <p:nvPr>
            <p:ph idx="12" type="sldNum"/>
          </p:nvPr>
        </p:nvSpPr>
        <p:spPr>
          <a:xfrm>
            <a:off x="8684345" y="4692391"/>
            <a:ext cx="3369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>
  <p:cSld name="SECTION_TITLE_AND_DESCRIPTION 2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p5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56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4200"/>
              <a:buFont typeface="PT Sans Narrow"/>
              <a:buNone/>
              <a:defRPr b="1" sz="42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7" name="Google Shape;247;p56"/>
          <p:cNvSpPr txBox="1"/>
          <p:nvPr>
            <p:ph idx="1" type="body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100"/>
              <a:buFont typeface="Open Sans"/>
              <a:buNone/>
              <a:defRPr sz="2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100"/>
              <a:buFont typeface="Open Sans"/>
              <a:buNone/>
              <a:defRPr sz="2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100"/>
              <a:buFont typeface="Open Sans"/>
              <a:buNone/>
              <a:defRPr sz="2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100"/>
              <a:buFont typeface="Open Sans"/>
              <a:buNone/>
              <a:defRPr sz="2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100"/>
              <a:buFont typeface="Open Sans"/>
              <a:buNone/>
              <a:defRPr sz="2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8" name="Google Shape;248;p56"/>
          <p:cNvSpPr txBox="1"/>
          <p:nvPr>
            <p:ph idx="2" type="body"/>
          </p:nvPr>
        </p:nvSpPr>
        <p:spPr>
          <a:xfrm>
            <a:off x="4939500" y="724199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9" name="Google Shape;249;p56"/>
          <p:cNvSpPr txBox="1"/>
          <p:nvPr>
            <p:ph idx="12" type="sldNum"/>
          </p:nvPr>
        </p:nvSpPr>
        <p:spPr>
          <a:xfrm>
            <a:off x="8684345" y="4692391"/>
            <a:ext cx="3369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">
  <p:cSld name="CAPTION_ONLY 2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7"/>
          <p:cNvSpPr txBox="1"/>
          <p:nvPr>
            <p:ph idx="1" type="body"/>
          </p:nvPr>
        </p:nvSpPr>
        <p:spPr>
          <a:xfrm>
            <a:off x="311699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PT Sans Narrow"/>
              <a:buNone/>
              <a:defRPr sz="24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2" name="Google Shape;252;p57"/>
          <p:cNvSpPr txBox="1"/>
          <p:nvPr>
            <p:ph idx="12" type="sldNum"/>
          </p:nvPr>
        </p:nvSpPr>
        <p:spPr>
          <a:xfrm>
            <a:off x="8684345" y="4692391"/>
            <a:ext cx="3369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_NUMBER">
  <p:cSld name="BIG_NUMBER 2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8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rgbClr val="B3A77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8"/>
          <p:cNvSpPr txBox="1"/>
          <p:nvPr>
            <p:ph type="title"/>
          </p:nvPr>
        </p:nvSpPr>
        <p:spPr>
          <a:xfrm>
            <a:off x="311699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B6AC"/>
              </a:buClr>
              <a:buSzPts val="13000"/>
              <a:buFont typeface="PT Sans Narrow"/>
              <a:buNone/>
              <a:defRPr b="1" sz="13000">
                <a:solidFill>
                  <a:srgbClr val="4DB6AC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56" name="Google Shape;256;p58"/>
          <p:cNvSpPr txBox="1"/>
          <p:nvPr>
            <p:ph idx="1" type="body"/>
          </p:nvPr>
        </p:nvSpPr>
        <p:spPr>
          <a:xfrm>
            <a:off x="311699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Helvetica Neue"/>
              <a:buChar char="●"/>
              <a:defRPr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Helvetica Neue"/>
              <a:buChar char="○"/>
              <a:defRPr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Helvetica Neue"/>
              <a:buChar char="■"/>
              <a:defRPr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Helvetica Neue"/>
              <a:buChar char="●"/>
              <a:defRPr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Helvetica Neue"/>
              <a:buChar char="○"/>
              <a:defRPr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7" name="Google Shape;257;p58"/>
          <p:cNvSpPr txBox="1"/>
          <p:nvPr>
            <p:ph idx="12" type="sldNum"/>
          </p:nvPr>
        </p:nvSpPr>
        <p:spPr>
          <a:xfrm>
            <a:off x="8684345" y="4692391"/>
            <a:ext cx="3369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>
  <p:cSld name="TITLE_AND_BODY 3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>
  <p:cSld name="TITLE_ONLY 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23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52.xml"/><Relationship Id="rId6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51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6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36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36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9"/>
          <p:cNvSpPr txBox="1"/>
          <p:nvPr>
            <p:ph type="title"/>
          </p:nvPr>
        </p:nvSpPr>
        <p:spPr>
          <a:xfrm>
            <a:off x="1004150" y="1751764"/>
            <a:ext cx="7136701" cy="10224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5400"/>
              <a:buFont typeface="PT Sans Narrow"/>
              <a:buNone/>
            </a:pPr>
            <a:r>
              <a:rPr b="1" lang="en-US" sz="54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Sum-IT</a:t>
            </a:r>
            <a:endParaRPr/>
          </a:p>
        </p:txBody>
      </p:sp>
      <p:sp>
        <p:nvSpPr>
          <p:cNvPr id="263" name="Google Shape;263;p59"/>
          <p:cNvSpPr txBox="1"/>
          <p:nvPr>
            <p:ph idx="1" type="body"/>
          </p:nvPr>
        </p:nvSpPr>
        <p:spPr>
          <a:xfrm>
            <a:off x="2137224" y="2850039"/>
            <a:ext cx="4870501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944"/>
              <a:buFont typeface="Arial"/>
              <a:buNone/>
            </a:pPr>
            <a:r>
              <a:rPr lang="en-US" sz="1944"/>
              <a:t>By - Sreetama Banerjee, Piyush Chandra, Abhishek Ranjan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8"/>
          <p:cNvSpPr txBox="1"/>
          <p:nvPr>
            <p:ph idx="4294967295" type="title"/>
          </p:nvPr>
        </p:nvSpPr>
        <p:spPr>
          <a:xfrm>
            <a:off x="0" y="57976"/>
            <a:ext cx="87966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960"/>
              <a:buFont typeface="PT Sans Narrow"/>
              <a:buNone/>
            </a:pPr>
            <a:r>
              <a:rPr b="1" lang="en-US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Competition</a:t>
            </a:r>
            <a:endParaRPr sz="3600"/>
          </a:p>
        </p:txBody>
      </p:sp>
      <p:graphicFrame>
        <p:nvGraphicFramePr>
          <p:cNvPr id="383" name="Google Shape;383;p68"/>
          <p:cNvGraphicFramePr/>
          <p:nvPr/>
        </p:nvGraphicFramePr>
        <p:xfrm>
          <a:off x="173675" y="10117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{9DD4EE76-6289-4C18-B386-68933E448881}</a:tableStyleId>
              </a:tblPr>
              <a:tblGrid>
                <a:gridCol w="1152975"/>
                <a:gridCol w="2977575"/>
                <a:gridCol w="2728850"/>
                <a:gridCol w="1937225"/>
              </a:tblGrid>
              <a:tr h="570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AGOLO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RESOOMER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textcompactor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79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Products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●"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Customizable Products for Abstractive and Extractive Data for B2B and B2C Customers.</a:t>
                      </a:r>
                      <a:endParaRPr sz="1400" u="none" cap="none" strike="noStrike"/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●"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Nothing concrete for Financial Firms (Informative Summary)</a:t>
                      </a:r>
                      <a:endParaRPr sz="1400" u="none" cap="none" strike="noStrike"/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●"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Yet to enter into chat summarization and email summarization domain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●"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Caters only to B2C Customer.</a:t>
                      </a:r>
                      <a:endParaRPr sz="1400" u="none" cap="none" strike="noStrike"/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●"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Premium Charges for large characters, browser extension, multilingual text summarization</a:t>
                      </a:r>
                      <a:endParaRPr sz="1400" u="none" cap="none" strike="noStrike"/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●"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Launched Argumentative text summarizer in June 2018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●"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Caters only to B2C Customers for only small Texts (For ex. Up to 10 Pages of a pdf)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Pricing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●"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Request sent for Pricing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●"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Competitive pricing for premium membership (4 euros per month)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Nominal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2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Promotion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●"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Social Media – Facebook, Twitter, LinkedIn News and Feeds</a:t>
                      </a:r>
                      <a:endParaRPr sz="1400" u="none" cap="none" strike="noStrike"/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●"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Blogs and Publications</a:t>
                      </a:r>
                      <a:endParaRPr sz="1400" u="none" cap="none" strike="noStrike"/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●"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News Articles and Magazines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●"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Word of Mouth on platforms such as Quora</a:t>
                      </a:r>
                      <a:endParaRPr sz="1400" u="none" cap="none" strike="noStrike"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●"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Very less presence on social Media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8" name="Google Shape;388;p69"/>
          <p:cNvGraphicFramePr/>
          <p:nvPr/>
        </p:nvGraphicFramePr>
        <p:xfrm>
          <a:off x="198933" y="6351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{9DD4EE76-6289-4C18-B386-68933E448881}</a:tableStyleId>
              </a:tblPr>
              <a:tblGrid>
                <a:gridCol w="2050200"/>
                <a:gridCol w="1070200"/>
                <a:gridCol w="1104500"/>
                <a:gridCol w="1127675"/>
              </a:tblGrid>
              <a:tr h="249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2019</a:t>
                      </a:r>
                      <a:endParaRPr sz="11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2020</a:t>
                      </a:r>
                      <a:endParaRPr sz="11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2021</a:t>
                      </a:r>
                      <a:endParaRPr sz="1100" u="none" cap="none" strike="noStrike"/>
                    </a:p>
                  </a:txBody>
                  <a:tcPr marT="34300" marB="34300" marR="68575" marL="68575" anchor="ctr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342E22"/>
                          </a:solidFill>
                        </a:rPr>
                        <a:t>Net Revenues (A)</a:t>
                      </a:r>
                      <a:endParaRPr sz="11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342E22"/>
                          </a:solidFill>
                        </a:rPr>
                        <a:t>$ 3,775.00</a:t>
                      </a:r>
                      <a:endParaRPr sz="11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342E22"/>
                          </a:solidFill>
                        </a:rPr>
                        <a:t>$ 32,500.00</a:t>
                      </a:r>
                      <a:endParaRPr sz="11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342E22"/>
                          </a:solidFill>
                        </a:rPr>
                        <a:t>$ 266,250.00</a:t>
                      </a:r>
                      <a:endParaRPr sz="11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342E22"/>
                          </a:solidFill>
                        </a:rPr>
                        <a:t>Cost of Sales (B)</a:t>
                      </a:r>
                      <a:endParaRPr sz="11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342E22"/>
                          </a:solidFill>
                        </a:rPr>
                        <a:t>$ 768.00</a:t>
                      </a:r>
                      <a:endParaRPr sz="11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342E22"/>
                          </a:solidFill>
                        </a:rPr>
                        <a:t>$ 1905.00</a:t>
                      </a:r>
                      <a:endParaRPr sz="11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342E22"/>
                          </a:solidFill>
                        </a:rPr>
                        <a:t>$ 5,753.00</a:t>
                      </a:r>
                      <a:endParaRPr sz="11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342E22"/>
                          </a:solidFill>
                        </a:rPr>
                        <a:t>Gross Profit (C= A - B)</a:t>
                      </a:r>
                      <a:endParaRPr sz="11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342E22"/>
                          </a:solidFill>
                        </a:rPr>
                        <a:t>$ 3,007.00</a:t>
                      </a:r>
                      <a:endParaRPr sz="11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342E22"/>
                          </a:solidFill>
                        </a:rPr>
                        <a:t>$ 30,595.00</a:t>
                      </a:r>
                      <a:endParaRPr sz="11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342E22"/>
                          </a:solidFill>
                        </a:rPr>
                        <a:t>$ 260, 498.00</a:t>
                      </a:r>
                      <a:endParaRPr sz="11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342E22"/>
                          </a:solidFill>
                        </a:rPr>
                        <a:t>Operating Expenses (D)</a:t>
                      </a:r>
                      <a:endParaRPr sz="11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342E22"/>
                          </a:solidFill>
                        </a:rPr>
                        <a:t>$ 32,600.00</a:t>
                      </a:r>
                      <a:endParaRPr sz="11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342E22"/>
                          </a:solidFill>
                        </a:rPr>
                        <a:t>$ 48,900.00</a:t>
                      </a:r>
                      <a:endParaRPr sz="11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342E22"/>
                          </a:solidFill>
                        </a:rPr>
                        <a:t>$ 115, 100.00</a:t>
                      </a:r>
                      <a:endParaRPr sz="11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342E22"/>
                          </a:solidFill>
                        </a:rPr>
                        <a:t>Operating Income (E = D - C)</a:t>
                      </a:r>
                      <a:endParaRPr sz="11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342E22"/>
                          </a:solidFill>
                        </a:rPr>
                        <a:t>$ (29,593.00)</a:t>
                      </a:r>
                      <a:endParaRPr sz="11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342E22"/>
                          </a:solidFill>
                        </a:rPr>
                        <a:t>$ (18,305.00)</a:t>
                      </a:r>
                      <a:endParaRPr sz="11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342E22"/>
                          </a:solidFill>
                        </a:rPr>
                        <a:t>$ 145, 398.00</a:t>
                      </a:r>
                      <a:endParaRPr sz="11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342E22"/>
                          </a:solidFill>
                        </a:rPr>
                        <a:t>Net Income (less tax)</a:t>
                      </a:r>
                      <a:endParaRPr sz="11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342E22"/>
                          </a:solidFill>
                        </a:rPr>
                        <a:t>$ (31,393.00)</a:t>
                      </a:r>
                      <a:endParaRPr sz="11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342E22"/>
                          </a:solidFill>
                        </a:rPr>
                        <a:t>$ (20,105.00)</a:t>
                      </a:r>
                      <a:endParaRPr sz="11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342E22"/>
                          </a:solidFill>
                        </a:rPr>
                        <a:t>$ 142, 398.00</a:t>
                      </a:r>
                      <a:endParaRPr sz="11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sp>
        <p:nvSpPr>
          <p:cNvPr id="389" name="Google Shape;389;p69"/>
          <p:cNvSpPr txBox="1"/>
          <p:nvPr/>
        </p:nvSpPr>
        <p:spPr>
          <a:xfrm>
            <a:off x="719450" y="66907"/>
            <a:ext cx="6040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2800"/>
              <a:buFont typeface="Arial"/>
              <a:buNone/>
            </a:pPr>
            <a:r>
              <a:rPr b="1" i="0" lang="en-US" sz="2000" u="sng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Overview of Financial Summary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0" name="Google Shape;390;p69"/>
          <p:cNvGraphicFramePr/>
          <p:nvPr/>
        </p:nvGraphicFramePr>
        <p:xfrm>
          <a:off x="5642516" y="717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{59655BAC-93FB-4FA6-A373-60EC90C2F103}</a:tableStyleId>
              </a:tblPr>
              <a:tblGrid>
                <a:gridCol w="1016975"/>
                <a:gridCol w="668875"/>
                <a:gridCol w="757600"/>
                <a:gridCol w="931650"/>
              </a:tblGrid>
              <a:tr h="598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6C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/>
                        <a:t>2019</a:t>
                      </a:r>
                      <a:endParaRPr b="1" sz="11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6C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/>
                        <a:t>2020</a:t>
                      </a:r>
                      <a:endParaRPr b="1" sz="11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6C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/>
                        <a:t>2021</a:t>
                      </a:r>
                      <a:endParaRPr b="1" sz="11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6C00"/>
                    </a:solidFill>
                  </a:tcPr>
                </a:tc>
              </a:tr>
              <a:tr h="807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42E22"/>
                          </a:solidFill>
                        </a:rPr>
                        <a:t>New Users</a:t>
                      </a:r>
                      <a:endParaRPr b="1" sz="10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D3C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42E22"/>
                          </a:solidFill>
                        </a:rPr>
                        <a:t>50 G</a:t>
                      </a:r>
                      <a:endParaRPr sz="10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D3C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42E22"/>
                          </a:solidFill>
                        </a:rPr>
                        <a:t>150 (130G + 20P)</a:t>
                      </a:r>
                      <a:endParaRPr sz="10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D3C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42E22"/>
                          </a:solidFill>
                        </a:rPr>
                        <a:t>1000 (700G + 300P)</a:t>
                      </a:r>
                      <a:endParaRPr sz="10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D3CA"/>
                    </a:solidFill>
                  </a:tcPr>
                </a:tc>
              </a:tr>
              <a:tr h="633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42E22"/>
                          </a:solidFill>
                        </a:rPr>
                        <a:t>Renewals</a:t>
                      </a:r>
                      <a:endParaRPr b="1" sz="10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42E22"/>
                          </a:solidFill>
                        </a:rPr>
                        <a:t>0</a:t>
                      </a:r>
                      <a:endParaRPr sz="10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42E22"/>
                          </a:solidFill>
                        </a:rPr>
                        <a:t>10</a:t>
                      </a:r>
                      <a:endParaRPr sz="10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42E22"/>
                          </a:solidFill>
                        </a:rPr>
                        <a:t>50 (45G + 5P)</a:t>
                      </a:r>
                      <a:endParaRPr sz="10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E6"/>
                    </a:solidFill>
                  </a:tcPr>
                </a:tc>
              </a:tr>
              <a:tr h="659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42E22"/>
                          </a:solidFill>
                        </a:rPr>
                        <a:t>Average yearly Subscription fees</a:t>
                      </a:r>
                      <a:endParaRPr b="1" sz="10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D3C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42E22"/>
                          </a:solidFill>
                        </a:rPr>
                        <a:t>$ 150</a:t>
                      </a:r>
                      <a:endParaRPr sz="10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D3C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42E22"/>
                          </a:solidFill>
                        </a:rPr>
                        <a:t>$ 225</a:t>
                      </a:r>
                      <a:endParaRPr sz="10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D3C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42E22"/>
                          </a:solidFill>
                        </a:rPr>
                        <a:t>$ 285</a:t>
                      </a:r>
                      <a:endParaRPr sz="10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D3CA"/>
                    </a:solidFill>
                  </a:tcPr>
                </a:tc>
              </a:tr>
              <a:tr h="418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42E22"/>
                          </a:solidFill>
                        </a:rPr>
                        <a:t>Headcount</a:t>
                      </a:r>
                      <a:endParaRPr b="1" sz="10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42E22"/>
                          </a:solidFill>
                        </a:rPr>
                        <a:t>3</a:t>
                      </a:r>
                      <a:endParaRPr sz="10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42E22"/>
                          </a:solidFill>
                        </a:rPr>
                        <a:t>4</a:t>
                      </a:r>
                      <a:endParaRPr sz="10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42E22"/>
                          </a:solidFill>
                        </a:rPr>
                        <a:t>7</a:t>
                      </a:r>
                      <a:endParaRPr sz="10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E6"/>
                    </a:solidFill>
                  </a:tcPr>
                </a:tc>
              </a:tr>
              <a:tr h="62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42E22"/>
                          </a:solidFill>
                        </a:rPr>
                        <a:t>Revenues per Employee</a:t>
                      </a:r>
                      <a:endParaRPr b="1" sz="10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D3C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42E22"/>
                          </a:solidFill>
                        </a:rPr>
                        <a:t>$ 1,258</a:t>
                      </a:r>
                      <a:endParaRPr sz="10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D3C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42E22"/>
                          </a:solidFill>
                        </a:rPr>
                        <a:t>$ 8,125</a:t>
                      </a:r>
                      <a:endParaRPr sz="10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D3C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42E22"/>
                          </a:solidFill>
                        </a:rPr>
                        <a:t>$ 88,750</a:t>
                      </a:r>
                      <a:endParaRPr sz="10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D3CA"/>
                    </a:solidFill>
                  </a:tcPr>
                </a:tc>
              </a:tr>
              <a:tr h="584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42E22"/>
                          </a:solidFill>
                        </a:rPr>
                        <a:t>Expense per Employee</a:t>
                      </a:r>
                      <a:endParaRPr b="1" sz="10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42E22"/>
                          </a:solidFill>
                        </a:rPr>
                        <a:t>$ 11,110</a:t>
                      </a:r>
                      <a:endParaRPr sz="10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42E22"/>
                          </a:solidFill>
                        </a:rPr>
                        <a:t>$ 12,470</a:t>
                      </a:r>
                      <a:endParaRPr sz="10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42E22"/>
                          </a:solidFill>
                        </a:rPr>
                        <a:t>$ 39,033</a:t>
                      </a:r>
                      <a:endParaRPr sz="1000" u="none" cap="none" strike="noStrike">
                        <a:solidFill>
                          <a:srgbClr val="342E22"/>
                        </a:solidFill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E6"/>
                    </a:solidFill>
                  </a:tcPr>
                </a:tc>
              </a:tr>
            </a:tbl>
          </a:graphicData>
        </a:graphic>
      </p:graphicFrame>
      <p:sp>
        <p:nvSpPr>
          <p:cNvPr id="391" name="Google Shape;391;p69"/>
          <p:cNvSpPr txBox="1"/>
          <p:nvPr/>
        </p:nvSpPr>
        <p:spPr>
          <a:xfrm>
            <a:off x="6074535" y="193331"/>
            <a:ext cx="2392118" cy="3865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b="1" i="0" lang="en-US" sz="1620" u="sng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Key Driving Metrics</a:t>
            </a:r>
            <a:endParaRPr b="1" i="0" sz="1620" u="sng" cap="none" strike="noStrike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392" name="Google Shape;392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364" y="2772913"/>
            <a:ext cx="5077523" cy="22674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0"/>
          <p:cNvSpPr txBox="1"/>
          <p:nvPr>
            <p:ph type="title"/>
          </p:nvPr>
        </p:nvSpPr>
        <p:spPr>
          <a:xfrm>
            <a:off x="141250" y="74343"/>
            <a:ext cx="1650380" cy="379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lang="en-US" sz="1600" u="sng"/>
              <a:t>Quaterly Operating Plan 2019</a:t>
            </a:r>
            <a:b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900"/>
          </a:p>
        </p:txBody>
      </p:sp>
      <p:graphicFrame>
        <p:nvGraphicFramePr>
          <p:cNvPr id="398" name="Google Shape;398;p70"/>
          <p:cNvGraphicFramePr/>
          <p:nvPr/>
        </p:nvGraphicFramePr>
        <p:xfrm>
          <a:off x="1791628" y="81772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FFD17D"/>
                    </a:gs>
                    <a:gs pos="35000">
                      <a:srgbClr val="FFDCA3"/>
                    </a:gs>
                    <a:gs pos="100000">
                      <a:srgbClr val="FFF1D8"/>
                    </a:gs>
                  </a:gsLst>
                  <a:lin ang="16200000" scaled="0"/>
                </a:gradFill>
                <a:tableStyleId>{9F4D1FC8-3F18-4683-BD19-297CA77C071C}</a:tableStyleId>
              </a:tblPr>
              <a:tblGrid>
                <a:gridCol w="1227225"/>
                <a:gridCol w="1564700"/>
                <a:gridCol w="1593125"/>
                <a:gridCol w="620000"/>
                <a:gridCol w="541075"/>
                <a:gridCol w="541075"/>
                <a:gridCol w="541075"/>
                <a:gridCol w="620000"/>
              </a:tblGrid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 u="none" cap="none" strike="noStrike"/>
                        <a:t>Income Statement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 u="none" cap="none" strike="noStrike"/>
                        <a:t>Total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 u="none" cap="none" strike="noStrike"/>
                        <a:t>Quarters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 u="none" cap="none" strike="noStrike"/>
                        <a:t>Q1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 u="none" cap="none" strike="noStrike"/>
                        <a:t>Q2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 u="none" cap="none" strike="noStrike"/>
                        <a:t>Q3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 u="none" cap="none" strike="noStrike"/>
                        <a:t>Q4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 u="none" cap="none" strike="noStrike"/>
                        <a:t>2019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 u="none" cap="none" strike="noStrike"/>
                        <a:t>Revenues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Subscription Fees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775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3,000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3,775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Professional Services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 u="none" cap="none" strike="noStrike"/>
                        <a:t>Net Revenues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775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3,000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3,775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 u="none" cap="none" strike="noStrike"/>
                        <a:t>Cost of Sales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Hosting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  30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30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30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40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130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3rd Party/Transaction fees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 8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30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  38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Customer Support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Service Expense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150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150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150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150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600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 u="none" cap="none" strike="noStrike"/>
                        <a:t>Total Cost of Sales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180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180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188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220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768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 u="none" cap="none" strike="noStrike"/>
                        <a:t>Gross Profit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(180)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(180)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587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2,780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3,007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Margin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-</a:t>
                      </a:r>
                      <a:endParaRPr b="0" i="1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-</a:t>
                      </a:r>
                      <a:endParaRPr b="0" i="1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75.7%</a:t>
                      </a:r>
                      <a:endParaRPr b="0" i="1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92.7%</a:t>
                      </a:r>
                      <a:endParaRPr b="0" i="1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79.7%</a:t>
                      </a:r>
                      <a:endParaRPr b="0" i="1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 u="none" cap="none" strike="noStrike"/>
                        <a:t>Operating Expenses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Operating Expenses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Engineering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1,500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1,500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1,500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1,500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6,000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Salaries/Benefits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Other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1,500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1,500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1,500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1,500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6,000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Sales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200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300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500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Commissions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Salaries/Benefits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Travel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200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300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500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Other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Marketing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3,450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3,450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3,450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3,450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13,800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Salaries/Benefits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SEM/SEO/PR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1,500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1,500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1,500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1,500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6,000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Events/Conferences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900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900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900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900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3,600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Travel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900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900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900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900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3,600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Other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150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150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150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150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600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General/Administrative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5,000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2,100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3,100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2,100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12,300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Salaries/Benefits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Rent/Office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1,500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1,500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1,500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1,500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6,000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Legal/Accounting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2,000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1,000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-  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3,000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Travel/Entertainment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  300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300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300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300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1,200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Other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1,200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300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300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 300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   2,100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Total Operating Expense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 u="none" cap="none" strike="noStrike"/>
                        <a:t>Total Operating Expense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 9,950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7,050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8,250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7,350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  32,600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 u="none" cap="none" strike="noStrike"/>
                        <a:t>Operating Income/(Loss)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(10,130)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(7,230)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(7,663)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(4,570)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(29,593)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  <a:tr h="11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 u="none" cap="none" strike="noStrike"/>
                        <a:t>Net Income/(Loss)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(10,580)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(7,680)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(8,113)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(5,020)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 (31,393)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2550" marL="25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1"/>
          <p:cNvSpPr txBox="1"/>
          <p:nvPr>
            <p:ph type="title"/>
          </p:nvPr>
        </p:nvSpPr>
        <p:spPr>
          <a:xfrm>
            <a:off x="311699" y="20718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800"/>
              <a:t>Demo</a:t>
            </a: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2"/>
          <p:cNvSpPr txBox="1"/>
          <p:nvPr/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24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Technical Story</a:t>
            </a:r>
            <a:endParaRPr sz="2800"/>
          </a:p>
        </p:txBody>
      </p:sp>
      <p:sp>
        <p:nvSpPr>
          <p:cNvPr id="409" name="Google Shape;409;p72"/>
          <p:cNvSpPr txBox="1"/>
          <p:nvPr/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85858"/>
                </a:solidFill>
              </a:rPr>
              <a:t>Training on Financial articles from BBC</a:t>
            </a:r>
            <a:endParaRPr sz="1800">
              <a:solidFill>
                <a:srgbClr val="58585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8585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85858"/>
                </a:solidFill>
              </a:rPr>
              <a:t>Four algorithms used</a:t>
            </a:r>
            <a:endParaRPr sz="1800">
              <a:solidFill>
                <a:srgbClr val="58585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85858"/>
                </a:solidFill>
              </a:rPr>
              <a:t>1)Python Summarizer Library - Sumy</a:t>
            </a:r>
            <a:endParaRPr sz="1800">
              <a:solidFill>
                <a:srgbClr val="58585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85858"/>
                </a:solidFill>
              </a:rPr>
              <a:t>2)TfIdf </a:t>
            </a:r>
            <a:endParaRPr sz="1800">
              <a:solidFill>
                <a:srgbClr val="58585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85858"/>
                </a:solidFill>
              </a:rPr>
              <a:t>3)PageRank</a:t>
            </a:r>
            <a:endParaRPr sz="1800">
              <a:solidFill>
                <a:srgbClr val="58585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85858"/>
                </a:solidFill>
              </a:rPr>
              <a:t>4)CNN </a:t>
            </a:r>
            <a:endParaRPr sz="1800">
              <a:solidFill>
                <a:srgbClr val="58585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8585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85858"/>
                </a:solidFill>
              </a:rPr>
              <a:t>Rouge metric was used for Model evaluation</a:t>
            </a:r>
            <a:endParaRPr sz="1800">
              <a:solidFill>
                <a:srgbClr val="58585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85858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3"/>
          <p:cNvSpPr txBox="1"/>
          <p:nvPr/>
        </p:nvSpPr>
        <p:spPr>
          <a:xfrm>
            <a:off x="311699" y="73300"/>
            <a:ext cx="85206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24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Metrics - Evaluation</a:t>
            </a:r>
            <a:endParaRPr sz="2800"/>
          </a:p>
        </p:txBody>
      </p:sp>
      <p:sp>
        <p:nvSpPr>
          <p:cNvPr id="415" name="Google Shape;415;p73"/>
          <p:cNvSpPr txBox="1"/>
          <p:nvPr/>
        </p:nvSpPr>
        <p:spPr>
          <a:xfrm>
            <a:off x="3116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85858"/>
                </a:solidFill>
              </a:rPr>
              <a:t>Algorithm 1	</a:t>
            </a:r>
            <a:endParaRPr b="1" sz="1800">
              <a:solidFill>
                <a:srgbClr val="58585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8585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85858"/>
                </a:solidFill>
              </a:rPr>
              <a:t>Rouge metric - TfIdf</a:t>
            </a:r>
            <a:endParaRPr sz="1800">
              <a:solidFill>
                <a:srgbClr val="58585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8585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85858"/>
                </a:solidFill>
              </a:rPr>
              <a:t>Rouge-1 value 0.5687637501169132</a:t>
            </a:r>
            <a:endParaRPr sz="1800">
              <a:solidFill>
                <a:srgbClr val="58585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85858"/>
                </a:solidFill>
              </a:rPr>
              <a:t>Rouge-2 value 0.4119476266861668</a:t>
            </a:r>
            <a:endParaRPr sz="1800">
              <a:solidFill>
                <a:srgbClr val="58585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85858"/>
                </a:solidFill>
              </a:rPr>
              <a:t>Rouge-3 value 0.4272123725329563</a:t>
            </a:r>
            <a:endParaRPr sz="1800">
              <a:solidFill>
                <a:srgbClr val="58585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8585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8585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85858"/>
              </a:solidFill>
            </a:endParaRPr>
          </a:p>
        </p:txBody>
      </p:sp>
      <p:sp>
        <p:nvSpPr>
          <p:cNvPr id="416" name="Google Shape;416;p73"/>
          <p:cNvSpPr txBox="1"/>
          <p:nvPr/>
        </p:nvSpPr>
        <p:spPr>
          <a:xfrm>
            <a:off x="48323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85858"/>
                </a:solidFill>
              </a:rPr>
              <a:t>Algorithm 2</a:t>
            </a:r>
            <a:endParaRPr b="1" sz="1800">
              <a:solidFill>
                <a:srgbClr val="58585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8585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85858"/>
                </a:solidFill>
              </a:rPr>
              <a:t>Rouge metric - PageRank</a:t>
            </a:r>
            <a:endParaRPr sz="1800">
              <a:solidFill>
                <a:srgbClr val="58585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8585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85858"/>
                </a:solidFill>
              </a:rPr>
              <a:t>Rouge-1 value 0.700651203639658</a:t>
            </a:r>
            <a:endParaRPr sz="1800">
              <a:solidFill>
                <a:srgbClr val="58585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85858"/>
                </a:solidFill>
              </a:rPr>
              <a:t>Rouge-2 value 0.5452239485606658</a:t>
            </a:r>
            <a:endParaRPr sz="1800">
              <a:solidFill>
                <a:srgbClr val="58585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85858"/>
                </a:solidFill>
              </a:rPr>
              <a:t>Rouge-3 value 0.5218949110954344</a:t>
            </a:r>
            <a:endParaRPr sz="1800">
              <a:solidFill>
                <a:srgbClr val="58585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8585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8585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85858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4"/>
          <p:cNvSpPr txBox="1"/>
          <p:nvPr>
            <p:ph type="title"/>
          </p:nvPr>
        </p:nvSpPr>
        <p:spPr>
          <a:xfrm>
            <a:off x="161000" y="608775"/>
            <a:ext cx="27390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b="1" lang="en-US" sz="3600">
                <a:solidFill>
                  <a:srgbClr val="1EAF9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Thank</a:t>
            </a:r>
            <a:r>
              <a:rPr lang="en-US">
                <a:solidFill>
                  <a:srgbClr val="1EAF92"/>
                </a:solidFill>
              </a:rPr>
              <a:t>s!!!</a:t>
            </a:r>
            <a:endParaRPr>
              <a:solidFill>
                <a:srgbClr val="1EAF9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0"/>
          <p:cNvSpPr txBox="1"/>
          <p:nvPr>
            <p:ph type="title"/>
          </p:nvPr>
        </p:nvSpPr>
        <p:spPr>
          <a:xfrm>
            <a:off x="311699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Elevator Pitch</a:t>
            </a:r>
            <a:endParaRPr/>
          </a:p>
        </p:txBody>
      </p:sp>
      <p:sp>
        <p:nvSpPr>
          <p:cNvPr id="269" name="Google Shape;269;p60"/>
          <p:cNvSpPr txBox="1"/>
          <p:nvPr>
            <p:ph idx="1" type="body"/>
          </p:nvPr>
        </p:nvSpPr>
        <p:spPr>
          <a:xfrm>
            <a:off x="311699" y="15787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Our vision is to build an </a:t>
            </a:r>
            <a:r>
              <a:rPr b="1" lang="en-US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artificial intelligence solution</a:t>
            </a:r>
            <a:r>
              <a:rPr b="1" lang="en-US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for </a:t>
            </a:r>
            <a:r>
              <a:rPr b="1" lang="en-US">
                <a:solidFill>
                  <a:srgbClr val="BF9000"/>
                </a:solidFill>
                <a:latin typeface="Comfortaa"/>
                <a:ea typeface="Comfortaa"/>
                <a:cs typeface="Comfortaa"/>
                <a:sym typeface="Comfortaa"/>
              </a:rPr>
              <a:t>financial documents</a:t>
            </a:r>
            <a:r>
              <a:rPr b="1" lang="en-US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and generate a summary </a:t>
            </a:r>
            <a:r>
              <a:rPr b="1" i="1" lang="en-US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efficiently, accurately, and intelligently</a:t>
            </a:r>
            <a:r>
              <a:rPr b="1" lang="en-US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. This will be beneficial to </a:t>
            </a:r>
            <a:r>
              <a:rPr b="1" lang="en-US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financial users</a:t>
            </a:r>
            <a:r>
              <a:rPr b="1" lang="en-US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to quickly identify any </a:t>
            </a:r>
            <a:r>
              <a:rPr b="1" lang="en-US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red flags</a:t>
            </a:r>
            <a:r>
              <a:rPr b="1" lang="en-US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or </a:t>
            </a:r>
            <a:r>
              <a:rPr b="1" lang="en-US">
                <a:solidFill>
                  <a:srgbClr val="009668"/>
                </a:solidFill>
                <a:latin typeface="Comfortaa"/>
                <a:ea typeface="Comfortaa"/>
                <a:cs typeface="Comfortaa"/>
                <a:sym typeface="Comfortaa"/>
              </a:rPr>
              <a:t>key information</a:t>
            </a:r>
            <a:r>
              <a:rPr b="1" lang="en-US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61"/>
          <p:cNvGrpSpPr/>
          <p:nvPr/>
        </p:nvGrpSpPr>
        <p:grpSpPr>
          <a:xfrm>
            <a:off x="58123" y="87749"/>
            <a:ext cx="9085123" cy="4937148"/>
            <a:chOff x="20" y="1"/>
            <a:chExt cx="8123322" cy="4698466"/>
          </a:xfrm>
        </p:grpSpPr>
        <p:sp>
          <p:nvSpPr>
            <p:cNvPr id="275" name="Google Shape;275;p61"/>
            <p:cNvSpPr/>
            <p:nvPr/>
          </p:nvSpPr>
          <p:spPr>
            <a:xfrm>
              <a:off x="1805062" y="376580"/>
              <a:ext cx="3482387" cy="1209387"/>
            </a:xfrm>
            <a:prstGeom prst="ellipse">
              <a:avLst/>
            </a:prstGeom>
            <a:solidFill>
              <a:srgbClr val="F7C6BA">
                <a:alpha val="4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1"/>
            <p:cNvSpPr/>
            <p:nvPr/>
          </p:nvSpPr>
          <p:spPr>
            <a:xfrm>
              <a:off x="3309140" y="3421965"/>
              <a:ext cx="674892" cy="431946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00B050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1"/>
            <p:cNvSpPr txBox="1"/>
            <p:nvPr/>
          </p:nvSpPr>
          <p:spPr>
            <a:xfrm>
              <a:off x="5287442" y="3769891"/>
              <a:ext cx="2835900" cy="7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900" lIns="120900" spcFirstLastPara="1" rIns="120900" wrap="square" tIns="120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No specific App catering to financial domain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8" name="Google Shape;278;p61"/>
            <p:cNvGrpSpPr/>
            <p:nvPr/>
          </p:nvGrpSpPr>
          <p:grpSpPr>
            <a:xfrm>
              <a:off x="3143546" y="1677128"/>
              <a:ext cx="1782956" cy="1506155"/>
              <a:chOff x="0" y="-1"/>
              <a:chExt cx="1782954" cy="1506154"/>
            </a:xfrm>
          </p:grpSpPr>
          <p:sp>
            <p:nvSpPr>
              <p:cNvPr id="279" name="Google Shape;279;p61"/>
              <p:cNvSpPr/>
              <p:nvPr/>
            </p:nvSpPr>
            <p:spPr>
              <a:xfrm>
                <a:off x="0" y="-1"/>
                <a:ext cx="1782954" cy="1506154"/>
              </a:xfrm>
              <a:prstGeom prst="ellipse">
                <a:avLst/>
              </a:prstGeom>
              <a:solidFill>
                <a:srgbClr val="009668"/>
              </a:solidFill>
              <a:ln cap="flat" cmpd="sng" w="25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61"/>
              <p:cNvSpPr txBox="1"/>
              <p:nvPr/>
            </p:nvSpPr>
            <p:spPr>
              <a:xfrm>
                <a:off x="261106" y="177950"/>
                <a:ext cx="1260740" cy="1150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775" lIns="17775" spcFirstLastPara="1" rIns="17775" wrap="square" tIns="177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Limitations on processing information quickly, to make financial decision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1" name="Google Shape;281;p61"/>
            <p:cNvGrpSpPr/>
            <p:nvPr/>
          </p:nvGrpSpPr>
          <p:grpSpPr>
            <a:xfrm>
              <a:off x="2025862" y="615506"/>
              <a:ext cx="1566845" cy="1519797"/>
              <a:chOff x="-1" y="-1"/>
              <a:chExt cx="1566844" cy="1519796"/>
            </a:xfrm>
          </p:grpSpPr>
          <p:sp>
            <p:nvSpPr>
              <p:cNvPr id="282" name="Google Shape;282;p61"/>
              <p:cNvSpPr/>
              <p:nvPr/>
            </p:nvSpPr>
            <p:spPr>
              <a:xfrm>
                <a:off x="-1" y="-1"/>
                <a:ext cx="1566844" cy="1519796"/>
              </a:xfrm>
              <a:prstGeom prst="ellipse">
                <a:avLst/>
              </a:prstGeom>
              <a:solidFill>
                <a:srgbClr val="4DB6AC"/>
              </a:solidFill>
              <a:ln cap="flat" cmpd="sng" w="25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61"/>
              <p:cNvSpPr txBox="1"/>
              <p:nvPr/>
            </p:nvSpPr>
            <p:spPr>
              <a:xfrm>
                <a:off x="229459" y="459963"/>
                <a:ext cx="1107925" cy="5998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775" lIns="17775" spcFirstLastPara="1" rIns="17775" wrap="square" tIns="177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Financial information overload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4" name="Google Shape;284;p61"/>
            <p:cNvGrpSpPr/>
            <p:nvPr/>
          </p:nvGrpSpPr>
          <p:grpSpPr>
            <a:xfrm>
              <a:off x="1815322" y="3421966"/>
              <a:ext cx="1398902" cy="1276501"/>
              <a:chOff x="-1703137" y="3068853"/>
              <a:chExt cx="1398900" cy="1276500"/>
            </a:xfrm>
          </p:grpSpPr>
          <p:sp>
            <p:nvSpPr>
              <p:cNvPr id="285" name="Google Shape;285;p61"/>
              <p:cNvSpPr/>
              <p:nvPr/>
            </p:nvSpPr>
            <p:spPr>
              <a:xfrm>
                <a:off x="-1703137" y="3068853"/>
                <a:ext cx="1398900" cy="1276500"/>
              </a:xfrm>
              <a:prstGeom prst="ellipse">
                <a:avLst/>
              </a:prstGeom>
              <a:solidFill>
                <a:srgbClr val="FF9800"/>
              </a:solidFill>
              <a:ln cap="flat" cmpd="sng" w="25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61"/>
              <p:cNvSpPr txBox="1"/>
              <p:nvPr/>
            </p:nvSpPr>
            <p:spPr>
              <a:xfrm>
                <a:off x="-1633981" y="3315458"/>
                <a:ext cx="1260600" cy="78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775" lIns="17775" spcFirstLastPara="1" rIns="17775" wrap="square" tIns="177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Identify key ideas/facts and present to others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7" name="Google Shape;287;p61"/>
            <p:cNvSpPr/>
            <p:nvPr/>
          </p:nvSpPr>
          <p:spPr>
            <a:xfrm>
              <a:off x="20" y="1"/>
              <a:ext cx="7383579" cy="3337940"/>
            </a:xfrm>
            <a:custGeom>
              <a:rect b="b" l="l" r="r" t="t"/>
              <a:pathLst>
                <a:path extrusionOk="0" h="21157" w="20867">
                  <a:moveTo>
                    <a:pt x="103" y="6026"/>
                  </a:moveTo>
                  <a:lnTo>
                    <a:pt x="103" y="6026"/>
                  </a:lnTo>
                  <a:cubicBezTo>
                    <a:pt x="-699" y="3134"/>
                    <a:pt x="3276" y="459"/>
                    <a:pt x="8982" y="53"/>
                  </a:cubicBezTo>
                  <a:cubicBezTo>
                    <a:pt x="14688" y="-354"/>
                    <a:pt x="19964" y="1661"/>
                    <a:pt x="20766" y="4554"/>
                  </a:cubicBezTo>
                  <a:cubicBezTo>
                    <a:pt x="20901" y="5042"/>
                    <a:pt x="20901" y="5538"/>
                    <a:pt x="20766" y="6026"/>
                  </a:cubicBezTo>
                  <a:lnTo>
                    <a:pt x="13017" y="20019"/>
                  </a:lnTo>
                  <a:cubicBezTo>
                    <a:pt x="12817" y="20742"/>
                    <a:pt x="11498" y="21246"/>
                    <a:pt x="10071" y="21144"/>
                  </a:cubicBezTo>
                  <a:cubicBezTo>
                    <a:pt x="8919" y="21062"/>
                    <a:pt x="8013" y="20603"/>
                    <a:pt x="7851" y="20019"/>
                  </a:cubicBezTo>
                  <a:close/>
                  <a:moveTo>
                    <a:pt x="512" y="5290"/>
                  </a:moveTo>
                  <a:cubicBezTo>
                    <a:pt x="512" y="7627"/>
                    <a:pt x="4955" y="9521"/>
                    <a:pt x="10434" y="9521"/>
                  </a:cubicBezTo>
                  <a:cubicBezTo>
                    <a:pt x="15914" y="9521"/>
                    <a:pt x="20356" y="7627"/>
                    <a:pt x="20356" y="5290"/>
                  </a:cubicBezTo>
                  <a:cubicBezTo>
                    <a:pt x="20356" y="2953"/>
                    <a:pt x="15914" y="1059"/>
                    <a:pt x="10434" y="1059"/>
                  </a:cubicBezTo>
                  <a:cubicBezTo>
                    <a:pt x="4955" y="1059"/>
                    <a:pt x="512" y="2953"/>
                    <a:pt x="512" y="529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cap="flat" cmpd="sng" w="9525">
              <a:solidFill>
                <a:srgbClr val="EF6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61"/>
          <p:cNvSpPr/>
          <p:nvPr/>
        </p:nvSpPr>
        <p:spPr>
          <a:xfrm>
            <a:off x="4378275" y="3683600"/>
            <a:ext cx="1543200" cy="1341300"/>
          </a:xfrm>
          <a:prstGeom prst="ellipse">
            <a:avLst/>
          </a:prstGeom>
          <a:solidFill>
            <a:srgbClr val="FF9800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Show relevant data to get gist of dataset.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" name="Google Shape;289;p61"/>
          <p:cNvGrpSpPr/>
          <p:nvPr/>
        </p:nvGrpSpPr>
        <p:grpSpPr>
          <a:xfrm>
            <a:off x="4513862" y="428195"/>
            <a:ext cx="1728134" cy="1168726"/>
            <a:chOff x="-368869" y="159035"/>
            <a:chExt cx="1566900" cy="1519800"/>
          </a:xfrm>
        </p:grpSpPr>
        <p:sp>
          <p:nvSpPr>
            <p:cNvPr id="290" name="Google Shape;290;p61"/>
            <p:cNvSpPr/>
            <p:nvPr/>
          </p:nvSpPr>
          <p:spPr>
            <a:xfrm>
              <a:off x="-368869" y="159035"/>
              <a:ext cx="1566900" cy="1519800"/>
            </a:xfrm>
            <a:prstGeom prst="ellipse">
              <a:avLst/>
            </a:prstGeom>
            <a:solidFill>
              <a:srgbClr val="4DB6AC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61"/>
            <p:cNvSpPr txBox="1"/>
            <p:nvPr/>
          </p:nvSpPr>
          <p:spPr>
            <a:xfrm>
              <a:off x="-139375" y="618940"/>
              <a:ext cx="1107900" cy="6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Redundant Information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750" y="659125"/>
            <a:ext cx="5238750" cy="2516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6375" y="2177975"/>
            <a:ext cx="3448050" cy="27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62"/>
          <p:cNvSpPr txBox="1"/>
          <p:nvPr/>
        </p:nvSpPr>
        <p:spPr>
          <a:xfrm>
            <a:off x="82150" y="3175575"/>
            <a:ext cx="4096500" cy="16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“For many investors, data overload stands in the way of getting work done,” - Leonard Langsdorf, CTO Capco’s digital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innovation labs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2"/>
          <p:cNvSpPr txBox="1"/>
          <p:nvPr/>
        </p:nvSpPr>
        <p:spPr>
          <a:xfrm>
            <a:off x="6006250" y="53325"/>
            <a:ext cx="3000000" cy="11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growth is becoming more prevalent across advisor servicing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2"/>
          <p:cNvSpPr txBox="1"/>
          <p:nvPr/>
        </p:nvSpPr>
        <p:spPr>
          <a:xfrm>
            <a:off x="6064425" y="940725"/>
            <a:ext cx="30000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63% now use M&amp;A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2"/>
          <p:cNvSpPr txBox="1"/>
          <p:nvPr/>
        </p:nvSpPr>
        <p:spPr>
          <a:xfrm>
            <a:off x="0" y="0"/>
            <a:ext cx="30000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Market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3"/>
          <p:cNvGrpSpPr/>
          <p:nvPr/>
        </p:nvGrpSpPr>
        <p:grpSpPr>
          <a:xfrm>
            <a:off x="3270091" y="159082"/>
            <a:ext cx="5748951" cy="4219630"/>
            <a:chOff x="1032137" y="36503"/>
            <a:chExt cx="7361013" cy="4079161"/>
          </a:xfrm>
        </p:grpSpPr>
        <p:sp>
          <p:nvSpPr>
            <p:cNvPr id="307" name="Google Shape;307;p63"/>
            <p:cNvSpPr/>
            <p:nvPr/>
          </p:nvSpPr>
          <p:spPr>
            <a:xfrm>
              <a:off x="1032137" y="1025267"/>
              <a:ext cx="3090397" cy="3090397"/>
            </a:xfrm>
            <a:prstGeom prst="ellipse">
              <a:avLst/>
            </a:prstGeom>
            <a:solidFill>
              <a:srgbClr val="FEC799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63"/>
            <p:cNvSpPr/>
            <p:nvPr/>
          </p:nvSpPr>
          <p:spPr>
            <a:xfrm>
              <a:off x="1650216" y="1643346"/>
              <a:ext cx="1854238" cy="1854238"/>
            </a:xfrm>
            <a:prstGeom prst="ellipse">
              <a:avLst/>
            </a:prstGeom>
            <a:solidFill>
              <a:srgbClr val="F5AE6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63"/>
            <p:cNvSpPr/>
            <p:nvPr/>
          </p:nvSpPr>
          <p:spPr>
            <a:xfrm>
              <a:off x="2268296" y="2261426"/>
              <a:ext cx="618000" cy="618000"/>
            </a:xfrm>
            <a:prstGeom prst="ellipse">
              <a:avLst/>
            </a:prstGeom>
            <a:solidFill>
              <a:srgbClr val="E69A3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63"/>
            <p:cNvSpPr/>
            <p:nvPr/>
          </p:nvSpPr>
          <p:spPr>
            <a:xfrm>
              <a:off x="4670096" y="36503"/>
              <a:ext cx="3293282" cy="881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63"/>
            <p:cNvSpPr txBox="1"/>
            <p:nvPr/>
          </p:nvSpPr>
          <p:spPr>
            <a:xfrm>
              <a:off x="4670096" y="36503"/>
              <a:ext cx="3293282" cy="881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113775" spcFirstLastPara="1" rIns="20300" wrap="square" tIns="20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Number of personal financial advisors expected to   30% by 2024  </a:t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2" name="Google Shape;312;p63"/>
            <p:cNvCxnSpPr/>
            <p:nvPr/>
          </p:nvCxnSpPr>
          <p:spPr>
            <a:xfrm>
              <a:off x="4251301" y="445817"/>
              <a:ext cx="386299" cy="0"/>
            </a:xfrm>
            <a:prstGeom prst="straightConnector1">
              <a:avLst/>
            </a:prstGeom>
            <a:solidFill>
              <a:srgbClr val="FFAA3F"/>
            </a:solidFill>
            <a:ln cap="flat" cmpd="sng" w="25400">
              <a:solidFill>
                <a:srgbClr val="FFAA3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p63"/>
            <p:cNvCxnSpPr/>
            <p:nvPr/>
          </p:nvCxnSpPr>
          <p:spPr>
            <a:xfrm rot="5400000">
              <a:off x="2351479" y="672189"/>
              <a:ext cx="2124133" cy="1672420"/>
            </a:xfrm>
            <a:prstGeom prst="straightConnector1">
              <a:avLst/>
            </a:prstGeom>
            <a:solidFill>
              <a:srgbClr val="FFAA3F"/>
            </a:solidFill>
            <a:ln cap="flat" cmpd="sng" w="25400">
              <a:solidFill>
                <a:srgbClr val="FFAA3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4" name="Google Shape;314;p63"/>
            <p:cNvSpPr/>
            <p:nvPr/>
          </p:nvSpPr>
          <p:spPr>
            <a:xfrm>
              <a:off x="4491524" y="1039011"/>
              <a:ext cx="3901626" cy="8273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63"/>
            <p:cNvSpPr txBox="1"/>
            <p:nvPr/>
          </p:nvSpPr>
          <p:spPr>
            <a:xfrm>
              <a:off x="4602323" y="1039011"/>
              <a:ext cx="3790826" cy="8273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113775" spcFirstLastPara="1" rIns="20300" wrap="square" tIns="20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Financial Analytics Market to Grow at</a:t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CAGR of +11% by 2023</a:t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6" name="Google Shape;316;p63"/>
            <p:cNvCxnSpPr/>
            <p:nvPr/>
          </p:nvCxnSpPr>
          <p:spPr>
            <a:xfrm>
              <a:off x="4251301" y="1347183"/>
              <a:ext cx="386299" cy="0"/>
            </a:xfrm>
            <a:prstGeom prst="straightConnector1">
              <a:avLst/>
            </a:prstGeom>
            <a:solidFill>
              <a:srgbClr val="FFAA3F"/>
            </a:solidFill>
            <a:ln cap="flat" cmpd="sng" w="25400">
              <a:solidFill>
                <a:srgbClr val="FFAA3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7" name="Google Shape;317;p63"/>
            <p:cNvCxnSpPr/>
            <p:nvPr/>
          </p:nvCxnSpPr>
          <p:spPr>
            <a:xfrm rot="5400000">
              <a:off x="2807416" y="1559494"/>
              <a:ext cx="1655216" cy="1229463"/>
            </a:xfrm>
            <a:prstGeom prst="straightConnector1">
              <a:avLst/>
            </a:prstGeom>
            <a:solidFill>
              <a:srgbClr val="FFAA3F"/>
            </a:solidFill>
            <a:ln cap="flat" cmpd="sng" w="25400">
              <a:solidFill>
                <a:srgbClr val="FFAA3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8" name="Google Shape;318;p63"/>
            <p:cNvSpPr/>
            <p:nvPr/>
          </p:nvSpPr>
          <p:spPr>
            <a:xfrm>
              <a:off x="4697446" y="2056581"/>
              <a:ext cx="2867085" cy="836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3"/>
            <p:cNvSpPr txBox="1"/>
            <p:nvPr/>
          </p:nvSpPr>
          <p:spPr>
            <a:xfrm>
              <a:off x="4697446" y="2056581"/>
              <a:ext cx="2867085" cy="836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113775" spcFirstLastPara="1" rIns="20300" wrap="square" tIns="20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70% advisors still perform transactional activities on paper</a:t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0" name="Google Shape;320;p63"/>
            <p:cNvCxnSpPr/>
            <p:nvPr/>
          </p:nvCxnSpPr>
          <p:spPr>
            <a:xfrm>
              <a:off x="4251301" y="2248549"/>
              <a:ext cx="386299" cy="0"/>
            </a:xfrm>
            <a:prstGeom prst="straightConnector1">
              <a:avLst/>
            </a:prstGeom>
            <a:solidFill>
              <a:srgbClr val="FFAA3F"/>
            </a:solidFill>
            <a:ln cap="flat" cmpd="sng" w="25400">
              <a:solidFill>
                <a:srgbClr val="FFAA3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1" name="Google Shape;321;p63"/>
            <p:cNvCxnSpPr/>
            <p:nvPr/>
          </p:nvCxnSpPr>
          <p:spPr>
            <a:xfrm rot="5400000">
              <a:off x="3263919" y="2446077"/>
              <a:ext cx="1182592" cy="786506"/>
            </a:xfrm>
            <a:prstGeom prst="straightConnector1">
              <a:avLst/>
            </a:prstGeom>
            <a:solidFill>
              <a:srgbClr val="FFAA3F"/>
            </a:solidFill>
            <a:ln cap="flat" cmpd="sng" w="25400">
              <a:solidFill>
                <a:srgbClr val="FFAA3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22" name="Google Shape;322;p63"/>
          <p:cNvSpPr txBox="1"/>
          <p:nvPr>
            <p:ph type="title"/>
          </p:nvPr>
        </p:nvSpPr>
        <p:spPr>
          <a:xfrm>
            <a:off x="100541" y="142935"/>
            <a:ext cx="40368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lang="en-US" sz="2400" u="sng"/>
              <a:t>Opportunities/Market</a:t>
            </a:r>
            <a:endParaRPr sz="2400" u="sng"/>
          </a:p>
        </p:txBody>
      </p:sp>
      <p:sp>
        <p:nvSpPr>
          <p:cNvPr id="323" name="Google Shape;323;p63"/>
          <p:cNvSpPr txBox="1"/>
          <p:nvPr/>
        </p:nvSpPr>
        <p:spPr>
          <a:xfrm>
            <a:off x="175681" y="738017"/>
            <a:ext cx="3000000" cy="897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Freelance financial analysts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Freelance jobs work from home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Independent financial advisors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50" y="1858871"/>
            <a:ext cx="2980720" cy="307740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5" name="Google Shape;325;p63"/>
          <p:cNvSpPr/>
          <p:nvPr/>
        </p:nvSpPr>
        <p:spPr>
          <a:xfrm>
            <a:off x="7397363" y="632198"/>
            <a:ext cx="45719" cy="15785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4"/>
          <p:cNvSpPr/>
          <p:nvPr/>
        </p:nvSpPr>
        <p:spPr>
          <a:xfrm>
            <a:off x="7411825" y="710775"/>
            <a:ext cx="98100" cy="172500"/>
          </a:xfrm>
          <a:prstGeom prst="upArrow">
            <a:avLst>
              <a:gd fmla="val 50000" name="adj1"/>
              <a:gd fmla="val 0" name="adj2"/>
            </a:avLst>
          </a:prstGeom>
          <a:solidFill>
            <a:srgbClr val="00B0F0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64"/>
          <p:cNvSpPr txBox="1"/>
          <p:nvPr>
            <p:ph type="title"/>
          </p:nvPr>
        </p:nvSpPr>
        <p:spPr>
          <a:xfrm>
            <a:off x="100541" y="142935"/>
            <a:ext cx="40368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lang="en-US" sz="2400" u="sng"/>
              <a:t>Opportunities/Market</a:t>
            </a:r>
            <a:endParaRPr sz="2400" u="sng"/>
          </a:p>
        </p:txBody>
      </p:sp>
      <p:sp>
        <p:nvSpPr>
          <p:cNvPr id="332" name="Google Shape;332;p64"/>
          <p:cNvSpPr txBox="1"/>
          <p:nvPr/>
        </p:nvSpPr>
        <p:spPr>
          <a:xfrm>
            <a:off x="100541" y="905225"/>
            <a:ext cx="47328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2nd phase of roll-out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4"/>
          <p:cNvSpPr txBox="1"/>
          <p:nvPr/>
        </p:nvSpPr>
        <p:spPr>
          <a:xfrm>
            <a:off x="100549" y="1524875"/>
            <a:ext cx="3296855" cy="6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Independent brokers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Advisor firms - financial start-ups in investment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7341" y="710775"/>
            <a:ext cx="4746464" cy="2963766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64"/>
          <p:cNvSpPr txBox="1"/>
          <p:nvPr/>
        </p:nvSpPr>
        <p:spPr>
          <a:xfrm>
            <a:off x="100550" y="2497873"/>
            <a:ext cx="3000000" cy="2126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personal financial startups have increased by  25% from 2015 to 2018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5"/>
          <p:cNvSpPr txBox="1"/>
          <p:nvPr>
            <p:ph idx="4294967295" type="title"/>
          </p:nvPr>
        </p:nvSpPr>
        <p:spPr>
          <a:xfrm>
            <a:off x="311699" y="134853"/>
            <a:ext cx="8520602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b="1" lang="en-US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Business Model</a:t>
            </a:r>
            <a:endParaRPr/>
          </a:p>
        </p:txBody>
      </p:sp>
      <p:graphicFrame>
        <p:nvGraphicFramePr>
          <p:cNvPr id="341" name="Google Shape;341;p65"/>
          <p:cNvGraphicFramePr/>
          <p:nvPr/>
        </p:nvGraphicFramePr>
        <p:xfrm>
          <a:off x="380493" y="94633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{9DD4EE76-6289-4C18-B386-68933E448881}</a:tableStyleId>
              </a:tblPr>
              <a:tblGrid>
                <a:gridCol w="2947075"/>
                <a:gridCol w="2634775"/>
                <a:gridCol w="2938750"/>
              </a:tblGrid>
              <a:tr h="421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Membership Benefits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ED7D3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Gold Member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ED7D3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Platinum Member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ED7D31"/>
                    </a:solidFill>
                  </a:tcPr>
                </a:tc>
              </a:tr>
              <a:tr h="38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2F23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352F2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Characters Limit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F8D6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2F23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352F2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200,000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F8D6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2F23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352F2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Unlimited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F8D6CC"/>
                    </a:solidFill>
                  </a:tcPr>
                </a:tc>
              </a:tr>
              <a:tr h="38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2F23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352F2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Uses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FCEC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2F23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352F2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100/month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FCEC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2F23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352F2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Unlimited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FCECE7"/>
                    </a:solidFill>
                  </a:tcPr>
                </a:tc>
              </a:tr>
              <a:tr h="38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2F23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352F2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 Merge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F8D6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2F23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352F2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F8D6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2F23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352F2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F8D6CC"/>
                    </a:solidFill>
                  </a:tcPr>
                </a:tc>
              </a:tr>
              <a:tr h="38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2F23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352F2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Confidential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FCEC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2F23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352F2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FCEC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2F23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352F2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FCECE7"/>
                    </a:solidFill>
                  </a:tcPr>
                </a:tc>
              </a:tr>
              <a:tr h="38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2F23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352F2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Browser Extension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F8D6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2F23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352F2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F8D6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2F23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352F2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F8D6CC"/>
                    </a:solidFill>
                  </a:tcPr>
                </a:tc>
              </a:tr>
              <a:tr h="38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2F23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352F2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Multi-lingual Support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FCEC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2F23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352F2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FCEC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2F23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352F2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FCECE7"/>
                    </a:solidFill>
                  </a:tcPr>
                </a:tc>
              </a:tr>
              <a:tr h="38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2F23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352F2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Price/Month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F8D6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2F23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352F2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$ 25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F8D6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2F23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352F2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$ 75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F8D6CC"/>
                    </a:solidFill>
                  </a:tcPr>
                </a:tc>
              </a:tr>
              <a:tr h="38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2F23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352F2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Price/Annual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FCEC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2F23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352F2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$ 150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FCEC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2F23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352F2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$ 600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FCECE7"/>
                    </a:solidFill>
                  </a:tcPr>
                </a:tc>
              </a:tr>
              <a:tr h="38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2F23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352F2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Priority Email Support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F8D6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2F23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352F2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F8D6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2F23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352F2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F8D6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6"/>
          <p:cNvSpPr txBox="1"/>
          <p:nvPr/>
        </p:nvSpPr>
        <p:spPr>
          <a:xfrm>
            <a:off x="447700" y="229050"/>
            <a:ext cx="59973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8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Market Adoption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66"/>
          <p:cNvSpPr txBox="1"/>
          <p:nvPr/>
        </p:nvSpPr>
        <p:spPr>
          <a:xfrm>
            <a:off x="916250" y="1270250"/>
            <a:ext cx="59973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66"/>
          <p:cNvSpPr/>
          <p:nvPr/>
        </p:nvSpPr>
        <p:spPr>
          <a:xfrm>
            <a:off x="664575" y="1165250"/>
            <a:ext cx="3823500" cy="38052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66"/>
          <p:cNvSpPr txBox="1"/>
          <p:nvPr/>
        </p:nvSpPr>
        <p:spPr>
          <a:xfrm>
            <a:off x="1584725" y="1210775"/>
            <a:ext cx="13563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66"/>
          <p:cNvSpPr txBox="1"/>
          <p:nvPr/>
        </p:nvSpPr>
        <p:spPr>
          <a:xfrm>
            <a:off x="1139075" y="2184850"/>
            <a:ext cx="2247600" cy="1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Flash Pitch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hackathons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Partnering with finTech events and conferences - CIC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66"/>
          <p:cNvSpPr/>
          <p:nvPr/>
        </p:nvSpPr>
        <p:spPr>
          <a:xfrm>
            <a:off x="5280075" y="1165250"/>
            <a:ext cx="3393300" cy="38052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66"/>
          <p:cNvSpPr txBox="1"/>
          <p:nvPr/>
        </p:nvSpPr>
        <p:spPr>
          <a:xfrm>
            <a:off x="5884700" y="1210775"/>
            <a:ext cx="2593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Relationships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66"/>
          <p:cNvSpPr txBox="1"/>
          <p:nvPr/>
        </p:nvSpPr>
        <p:spPr>
          <a:xfrm>
            <a:off x="5758725" y="2076350"/>
            <a:ext cx="2538000" cy="19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promotion : Content Marketing (linkedin), Blogs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 : website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 : online support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7"/>
          <p:cNvSpPr txBox="1"/>
          <p:nvPr>
            <p:ph type="title"/>
          </p:nvPr>
        </p:nvSpPr>
        <p:spPr>
          <a:xfrm>
            <a:off x="311699" y="132791"/>
            <a:ext cx="8520602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b="1" lang="en-US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Growth Strategy</a:t>
            </a:r>
            <a:endParaRPr/>
          </a:p>
        </p:txBody>
      </p:sp>
      <p:grpSp>
        <p:nvGrpSpPr>
          <p:cNvPr id="359" name="Google Shape;359;p67"/>
          <p:cNvGrpSpPr/>
          <p:nvPr/>
        </p:nvGrpSpPr>
        <p:grpSpPr>
          <a:xfrm>
            <a:off x="448194" y="956748"/>
            <a:ext cx="8311970" cy="3691981"/>
            <a:chOff x="0" y="-1"/>
            <a:chExt cx="6864858" cy="3691981"/>
          </a:xfrm>
        </p:grpSpPr>
        <p:grpSp>
          <p:nvGrpSpPr>
            <p:cNvPr id="360" name="Google Shape;360;p67"/>
            <p:cNvGrpSpPr/>
            <p:nvPr/>
          </p:nvGrpSpPr>
          <p:grpSpPr>
            <a:xfrm>
              <a:off x="0" y="-1"/>
              <a:ext cx="2092945" cy="837180"/>
              <a:chOff x="0" y="-1"/>
              <a:chExt cx="2092944" cy="837179"/>
            </a:xfrm>
          </p:grpSpPr>
          <p:sp>
            <p:nvSpPr>
              <p:cNvPr id="361" name="Google Shape;361;p67"/>
              <p:cNvSpPr/>
              <p:nvPr/>
            </p:nvSpPr>
            <p:spPr>
              <a:xfrm>
                <a:off x="0" y="-1"/>
                <a:ext cx="2092944" cy="837179"/>
              </a:xfrm>
              <a:prstGeom prst="rect">
                <a:avLst/>
              </a:prstGeom>
              <a:solidFill>
                <a:srgbClr val="EF6C00"/>
              </a:solidFill>
              <a:ln cap="flat" cmpd="sng" w="25400">
                <a:solidFill>
                  <a:srgbClr val="EF6C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67"/>
              <p:cNvSpPr txBox="1"/>
              <p:nvPr/>
            </p:nvSpPr>
            <p:spPr>
              <a:xfrm>
                <a:off x="0" y="63552"/>
                <a:ext cx="2092944" cy="710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1275" lIns="81275" spcFirstLastPara="1" rIns="81275" wrap="square" tIns="812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Marketing &amp; Sales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3" name="Google Shape;363;p67"/>
            <p:cNvGrpSpPr/>
            <p:nvPr/>
          </p:nvGrpSpPr>
          <p:grpSpPr>
            <a:xfrm>
              <a:off x="0" y="837178"/>
              <a:ext cx="2092945" cy="2854802"/>
              <a:chOff x="0" y="0"/>
              <a:chExt cx="2092944" cy="2854800"/>
            </a:xfrm>
          </p:grpSpPr>
          <p:sp>
            <p:nvSpPr>
              <p:cNvPr id="364" name="Google Shape;364;p67"/>
              <p:cNvSpPr/>
              <p:nvPr/>
            </p:nvSpPr>
            <p:spPr>
              <a:xfrm>
                <a:off x="0" y="0"/>
                <a:ext cx="2092944" cy="2854800"/>
              </a:xfrm>
              <a:prstGeom prst="rect">
                <a:avLst/>
              </a:prstGeom>
              <a:solidFill>
                <a:srgbClr val="F9D3CA">
                  <a:alpha val="89019"/>
                </a:srgbClr>
              </a:solidFill>
              <a:ln cap="flat" cmpd="sng" w="25400">
                <a:solidFill>
                  <a:srgbClr val="F9D3CA">
                    <a:alpha val="8901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52F23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352F2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67"/>
              <p:cNvSpPr txBox="1"/>
              <p:nvPr/>
            </p:nvSpPr>
            <p:spPr>
              <a:xfrm>
                <a:off x="0" y="0"/>
                <a:ext cx="2092944" cy="22601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6000" lIns="96000" spcFirstLastPara="1" rIns="96000" wrap="square" tIns="96000">
                <a:noAutofit/>
              </a:bodyPr>
              <a:lstStyle/>
              <a:p>
                <a:pPr indent="-171450" lvl="1" marL="17145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52F23"/>
                  </a:buClr>
                  <a:buSzPts val="1800"/>
                  <a:buFont typeface="Arial"/>
                  <a:buChar char="•"/>
                </a:pPr>
                <a:r>
                  <a:rPr b="0" i="0" lang="en-US" sz="1800" u="none" cap="none" strike="noStrike">
                    <a:solidFill>
                      <a:srgbClr val="352F23"/>
                    </a:solidFill>
                    <a:latin typeface="Arial"/>
                    <a:ea typeface="Arial"/>
                    <a:cs typeface="Arial"/>
                    <a:sym typeface="Arial"/>
                  </a:rPr>
                  <a:t>Trial memberships</a:t>
                </a:r>
                <a:endParaRPr b="0" i="0" sz="1800" u="none" cap="none" strike="noStrike">
                  <a:solidFill>
                    <a:srgbClr val="352F23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71450" lvl="1" marL="17145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52F23"/>
                  </a:buClr>
                  <a:buSzPts val="1800"/>
                  <a:buFont typeface="Arial"/>
                  <a:buChar char="•"/>
                </a:pPr>
                <a:r>
                  <a:rPr b="0" i="0" lang="en-US" sz="1800" u="none" cap="none" strike="noStrike">
                    <a:solidFill>
                      <a:srgbClr val="352F23"/>
                    </a:solidFill>
                    <a:latin typeface="Arial"/>
                    <a:ea typeface="Arial"/>
                    <a:cs typeface="Arial"/>
                    <a:sym typeface="Arial"/>
                  </a:rPr>
                  <a:t>Referral Bonuses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71450" lvl="1" marL="171450" marR="0" rtl="0" algn="l">
                  <a:lnSpc>
                    <a:spcPct val="9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352F23"/>
                  </a:buClr>
                  <a:buSzPts val="1800"/>
                  <a:buFont typeface="Arial"/>
                  <a:buChar char="•"/>
                </a:pPr>
                <a:r>
                  <a:rPr b="0" i="0" lang="en-US" sz="1800" u="none" cap="none" strike="noStrike">
                    <a:solidFill>
                      <a:srgbClr val="352F23"/>
                    </a:solidFill>
                    <a:latin typeface="Arial"/>
                    <a:ea typeface="Arial"/>
                    <a:cs typeface="Arial"/>
                    <a:sym typeface="Arial"/>
                  </a:rPr>
                  <a:t>Annual package discounts/loyalty packages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71450" lvl="1" marL="171450" marR="0" rtl="0" algn="l">
                  <a:lnSpc>
                    <a:spcPct val="9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352F23"/>
                  </a:buClr>
                  <a:buSzPts val="1800"/>
                  <a:buFont typeface="Arial"/>
                  <a:buChar char="•"/>
                </a:pPr>
                <a:r>
                  <a:rPr b="0" i="0" lang="en-US" sz="1800" u="none" cap="none" strike="noStrike">
                    <a:solidFill>
                      <a:srgbClr val="352F23"/>
                    </a:solidFill>
                    <a:latin typeface="Arial"/>
                    <a:ea typeface="Arial"/>
                    <a:cs typeface="Arial"/>
                    <a:sym typeface="Arial"/>
                  </a:rPr>
                  <a:t>Social Media Marketing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914400" marR="0" rtl="0" algn="l">
                  <a:lnSpc>
                    <a:spcPct val="9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6" name="Google Shape;366;p67"/>
            <p:cNvGrpSpPr/>
            <p:nvPr/>
          </p:nvGrpSpPr>
          <p:grpSpPr>
            <a:xfrm>
              <a:off x="2385957" y="-1"/>
              <a:ext cx="2092946" cy="837180"/>
              <a:chOff x="0" y="-1"/>
              <a:chExt cx="2092944" cy="837179"/>
            </a:xfrm>
          </p:grpSpPr>
          <p:sp>
            <p:nvSpPr>
              <p:cNvPr id="367" name="Google Shape;367;p67"/>
              <p:cNvSpPr/>
              <p:nvPr/>
            </p:nvSpPr>
            <p:spPr>
              <a:xfrm>
                <a:off x="0" y="-1"/>
                <a:ext cx="2092944" cy="837179"/>
              </a:xfrm>
              <a:prstGeom prst="rect">
                <a:avLst/>
              </a:prstGeom>
              <a:solidFill>
                <a:srgbClr val="EF6C00"/>
              </a:solidFill>
              <a:ln cap="flat" cmpd="sng" w="25400">
                <a:solidFill>
                  <a:srgbClr val="EF6C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67"/>
              <p:cNvSpPr txBox="1"/>
              <p:nvPr/>
            </p:nvSpPr>
            <p:spPr>
              <a:xfrm>
                <a:off x="0" y="63552"/>
                <a:ext cx="2092944" cy="710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1275" lIns="81275" spcFirstLastPara="1" rIns="81275" wrap="square" tIns="812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Customer Service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9" name="Google Shape;369;p67"/>
            <p:cNvGrpSpPr/>
            <p:nvPr/>
          </p:nvGrpSpPr>
          <p:grpSpPr>
            <a:xfrm>
              <a:off x="2385957" y="837178"/>
              <a:ext cx="2092946" cy="2854802"/>
              <a:chOff x="0" y="0"/>
              <a:chExt cx="2092944" cy="2854800"/>
            </a:xfrm>
          </p:grpSpPr>
          <p:sp>
            <p:nvSpPr>
              <p:cNvPr id="370" name="Google Shape;370;p67"/>
              <p:cNvSpPr/>
              <p:nvPr/>
            </p:nvSpPr>
            <p:spPr>
              <a:xfrm>
                <a:off x="0" y="0"/>
                <a:ext cx="2092944" cy="2854800"/>
              </a:xfrm>
              <a:prstGeom prst="rect">
                <a:avLst/>
              </a:prstGeom>
              <a:solidFill>
                <a:srgbClr val="F9D3CA">
                  <a:alpha val="89019"/>
                </a:srgbClr>
              </a:solidFill>
              <a:ln cap="flat" cmpd="sng" w="25400">
                <a:solidFill>
                  <a:srgbClr val="F9D3CA">
                    <a:alpha val="8901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52F23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352F2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67"/>
              <p:cNvSpPr txBox="1"/>
              <p:nvPr/>
            </p:nvSpPr>
            <p:spPr>
              <a:xfrm>
                <a:off x="0" y="0"/>
                <a:ext cx="2092944" cy="973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6000" lIns="96000" spcFirstLastPara="1" rIns="96000" wrap="square" tIns="96000">
                <a:noAutofit/>
              </a:bodyPr>
              <a:lstStyle/>
              <a:p>
                <a:pPr indent="-171450" lvl="1" marL="17145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52F23"/>
                  </a:buClr>
                  <a:buSzPts val="1800"/>
                  <a:buFont typeface="Arial"/>
                  <a:buChar char="•"/>
                </a:pPr>
                <a:r>
                  <a:rPr b="0" i="0" lang="en-US" sz="1800" u="none" cap="none" strike="noStrike">
                    <a:solidFill>
                      <a:srgbClr val="352F23"/>
                    </a:solidFill>
                    <a:latin typeface="Arial"/>
                    <a:ea typeface="Arial"/>
                    <a:cs typeface="Arial"/>
                    <a:sym typeface="Arial"/>
                  </a:rPr>
                  <a:t>Dedicated phone support (toll free number)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71450" lvl="1" marL="171450" marR="0" rtl="0" algn="l">
                  <a:lnSpc>
                    <a:spcPct val="9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352F23"/>
                  </a:buClr>
                  <a:buSzPts val="1800"/>
                  <a:buFont typeface="Arial"/>
                  <a:buChar char="•"/>
                </a:pPr>
                <a:r>
                  <a:rPr b="0" i="0" lang="en-US" sz="1800" u="none" cap="none" strike="noStrike">
                    <a:solidFill>
                      <a:srgbClr val="352F23"/>
                    </a:solidFill>
                    <a:latin typeface="Arial"/>
                    <a:ea typeface="Arial"/>
                    <a:cs typeface="Arial"/>
                    <a:sym typeface="Arial"/>
                  </a:rPr>
                  <a:t>Chat-bot</a:t>
                </a:r>
                <a:endParaRPr b="0" i="0" sz="1800" u="none" cap="none" strike="noStrike">
                  <a:solidFill>
                    <a:srgbClr val="352F23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71450" lvl="1" marL="171450" marR="0" rtl="0" algn="l">
                  <a:lnSpc>
                    <a:spcPct val="9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352F23"/>
                  </a:buClr>
                  <a:buSzPts val="1800"/>
                  <a:buFont typeface="Arial"/>
                  <a:buChar char="•"/>
                </a:pPr>
                <a:r>
                  <a:rPr b="0" i="0" lang="en-US" sz="1800" u="none" cap="none" strike="noStrike">
                    <a:solidFill>
                      <a:srgbClr val="352F23"/>
                    </a:solidFill>
                    <a:latin typeface="Arial"/>
                    <a:ea typeface="Arial"/>
                    <a:cs typeface="Arial"/>
                    <a:sym typeface="Arial"/>
                  </a:rPr>
                  <a:t>Self help web tool</a:t>
                </a:r>
                <a:endParaRPr b="0" i="0" sz="1800" u="none" cap="none" strike="noStrike">
                  <a:solidFill>
                    <a:srgbClr val="352F2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2" name="Google Shape;372;p67"/>
            <p:cNvGrpSpPr/>
            <p:nvPr/>
          </p:nvGrpSpPr>
          <p:grpSpPr>
            <a:xfrm>
              <a:off x="4771912" y="-1"/>
              <a:ext cx="2092946" cy="837180"/>
              <a:chOff x="0" y="-1"/>
              <a:chExt cx="2092944" cy="837179"/>
            </a:xfrm>
          </p:grpSpPr>
          <p:sp>
            <p:nvSpPr>
              <p:cNvPr id="373" name="Google Shape;373;p67"/>
              <p:cNvSpPr/>
              <p:nvPr/>
            </p:nvSpPr>
            <p:spPr>
              <a:xfrm>
                <a:off x="0" y="-1"/>
                <a:ext cx="2092944" cy="837179"/>
              </a:xfrm>
              <a:prstGeom prst="rect">
                <a:avLst/>
              </a:prstGeom>
              <a:solidFill>
                <a:srgbClr val="EF6C00"/>
              </a:solidFill>
              <a:ln cap="flat" cmpd="sng" w="25400">
                <a:solidFill>
                  <a:srgbClr val="EF6C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67"/>
              <p:cNvSpPr txBox="1"/>
              <p:nvPr/>
            </p:nvSpPr>
            <p:spPr>
              <a:xfrm>
                <a:off x="0" y="63552"/>
                <a:ext cx="2092944" cy="710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1275" lIns="81275" spcFirstLastPara="1" rIns="81275" wrap="square" tIns="812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Product Development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5" name="Google Shape;375;p67"/>
            <p:cNvGrpSpPr/>
            <p:nvPr/>
          </p:nvGrpSpPr>
          <p:grpSpPr>
            <a:xfrm>
              <a:off x="4771912" y="837178"/>
              <a:ext cx="2092946" cy="2854802"/>
              <a:chOff x="0" y="0"/>
              <a:chExt cx="2092944" cy="2854800"/>
            </a:xfrm>
          </p:grpSpPr>
          <p:sp>
            <p:nvSpPr>
              <p:cNvPr id="376" name="Google Shape;376;p67"/>
              <p:cNvSpPr/>
              <p:nvPr/>
            </p:nvSpPr>
            <p:spPr>
              <a:xfrm>
                <a:off x="0" y="0"/>
                <a:ext cx="2092944" cy="2854800"/>
              </a:xfrm>
              <a:prstGeom prst="rect">
                <a:avLst/>
              </a:prstGeom>
              <a:solidFill>
                <a:srgbClr val="F9D3CA">
                  <a:alpha val="89019"/>
                </a:srgbClr>
              </a:solidFill>
              <a:ln cap="flat" cmpd="sng" w="25400">
                <a:solidFill>
                  <a:srgbClr val="F9D3CA">
                    <a:alpha val="8901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52F23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352F2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67"/>
              <p:cNvSpPr txBox="1"/>
              <p:nvPr/>
            </p:nvSpPr>
            <p:spPr>
              <a:xfrm>
                <a:off x="0" y="0"/>
                <a:ext cx="2092944" cy="973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6000" lIns="96000" spcFirstLastPara="1" rIns="96000" wrap="square" tIns="96000">
                <a:noAutofit/>
              </a:bodyPr>
              <a:lstStyle/>
              <a:p>
                <a:pPr indent="-171450" lvl="1" marL="17145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52F23"/>
                  </a:buClr>
                  <a:buSzPts val="1800"/>
                  <a:buFont typeface="Arial"/>
                  <a:buChar char="•"/>
                </a:pPr>
                <a:r>
                  <a:rPr b="0" i="0" lang="en-US" sz="1800" u="none" cap="none" strike="noStrike">
                    <a:solidFill>
                      <a:srgbClr val="352F23"/>
                    </a:solidFill>
                    <a:latin typeface="Arial"/>
                    <a:ea typeface="Arial"/>
                    <a:cs typeface="Arial"/>
                    <a:sym typeface="Arial"/>
                  </a:rPr>
                  <a:t>Android app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71450" lvl="1" marL="171450" marR="0" rtl="0" algn="l">
                  <a:lnSpc>
                    <a:spcPct val="9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352F23"/>
                  </a:buClr>
                  <a:buSzPts val="1800"/>
                  <a:buFont typeface="Arial"/>
                  <a:buChar char="•"/>
                </a:pPr>
                <a:r>
                  <a:rPr b="0" i="0" lang="en-US" sz="1800" u="none" cap="none" strike="noStrike">
                    <a:solidFill>
                      <a:srgbClr val="352F23"/>
                    </a:solidFill>
                    <a:latin typeface="Arial"/>
                    <a:ea typeface="Arial"/>
                    <a:cs typeface="Arial"/>
                    <a:sym typeface="Arial"/>
                  </a:rPr>
                  <a:t>Finance meeting summarizer</a:t>
                </a:r>
                <a:endParaRPr b="0" i="0" sz="1800" u="none" cap="none" strike="noStrike">
                  <a:solidFill>
                    <a:srgbClr val="352F23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71450" lvl="1" marL="171450" marR="0" rtl="0" algn="l">
                  <a:lnSpc>
                    <a:spcPct val="9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352F23"/>
                  </a:buClr>
                  <a:buSzPts val="1800"/>
                  <a:buFont typeface="Arial"/>
                  <a:buChar char="•"/>
                </a:pPr>
                <a:r>
                  <a:rPr b="0" i="0" lang="en-US" sz="1800" u="none" cap="none" strike="noStrike">
                    <a:solidFill>
                      <a:srgbClr val="352F23"/>
                    </a:solidFill>
                    <a:latin typeface="Arial"/>
                    <a:ea typeface="Arial"/>
                    <a:cs typeface="Arial"/>
                    <a:sym typeface="Arial"/>
                  </a:rPr>
                  <a:t>email extension</a:t>
                </a:r>
                <a:endParaRPr b="0" i="0" sz="1800" u="none" cap="none" strike="noStrike">
                  <a:solidFill>
                    <a:srgbClr val="352F23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71450" lvl="1" marL="171450" marR="0" rtl="0" algn="l">
                  <a:lnSpc>
                    <a:spcPct val="9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352F23"/>
                  </a:buClr>
                  <a:buSzPts val="1800"/>
                  <a:buFont typeface="Arial"/>
                  <a:buChar char="•"/>
                </a:pPr>
                <a:r>
                  <a:rPr lang="en-US" sz="1800">
                    <a:solidFill>
                      <a:srgbClr val="352F23"/>
                    </a:solidFill>
                  </a:rPr>
                  <a:t>search analyser</a:t>
                </a:r>
                <a:endParaRPr b="0" i="0" sz="1800" u="none" cap="none" strike="noStrike">
                  <a:solidFill>
                    <a:srgbClr val="352F2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