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44B92D-FEA8-47D5-AF38-6A3B625ADE97}">
  <a:tblStyle styleId="{1344B92D-FEA8-47D5-AF38-6A3B625ADE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5d8f6169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5d8f6169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24cd1178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24cd1178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24cd1178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24cd1178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5c5320d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5c5320d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c5320d5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c5320d5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5c5320d5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5c5320d5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24cd1178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24cd1178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c5320d5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c5320d5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24cd1178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24cd1178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5c5320d5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5c5320d5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c5320d5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c5320d5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5c5320d5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5c5320d5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24cd1178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24cd1178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24cd1178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24cd1178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24cd1178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24cd1178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5aa9545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5aa9545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5aa95457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5aa95457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5aa9545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5aa9545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24cd1178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24cd1178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5c5320d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5c5320d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1701375"/>
            <a:ext cx="8222100" cy="138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450"/>
              <a:t>Visual Sentiment Analysis Using Machine Learning</a:t>
            </a:r>
            <a:endParaRPr sz="3450"/>
          </a:p>
        </p:txBody>
      </p:sp>
      <p:sp>
        <p:nvSpPr>
          <p:cNvPr id="68" name="Google Shape;68;p13"/>
          <p:cNvSpPr txBox="1"/>
          <p:nvPr>
            <p:ph idx="1" type="subTitle"/>
          </p:nvPr>
        </p:nvSpPr>
        <p:spPr>
          <a:xfrm>
            <a:off x="460950" y="4109155"/>
            <a:ext cx="8222100" cy="432900"/>
          </a:xfrm>
          <a:prstGeom prst="rect">
            <a:avLst/>
          </a:prstGeom>
        </p:spPr>
        <p:txBody>
          <a:bodyPr anchorCtr="0" anchor="t" bIns="91425" lIns="91425" spcFirstLastPara="1" rIns="91425" wrap="square" tIns="91425">
            <a:noAutofit/>
          </a:bodyPr>
          <a:lstStyle/>
          <a:p>
            <a:pPr indent="-361950" lvl="0" marL="457200" rtl="0" algn="l">
              <a:lnSpc>
                <a:spcPct val="90000"/>
              </a:lnSpc>
              <a:spcBef>
                <a:spcPts val="0"/>
              </a:spcBef>
              <a:spcAft>
                <a:spcPts val="0"/>
              </a:spcAft>
              <a:buSzPts val="2100"/>
              <a:buFont typeface="Montserrat"/>
              <a:buChar char="-"/>
            </a:pPr>
            <a:r>
              <a:rPr lang="en" sz="2100">
                <a:latin typeface="Montserrat"/>
                <a:ea typeface="Montserrat"/>
                <a:cs typeface="Montserrat"/>
                <a:sym typeface="Montserrat"/>
              </a:rPr>
              <a:t>UNDER</a:t>
            </a:r>
            <a:r>
              <a:rPr lang="en" sz="2100">
                <a:latin typeface="Montserrat"/>
                <a:ea typeface="Montserrat"/>
                <a:cs typeface="Montserrat"/>
                <a:sym typeface="Montserrat"/>
              </a:rPr>
              <a:t> DR. ANNUSHREE BABLANI</a:t>
            </a:r>
            <a:endParaRPr sz="21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rotWithShape="1">
          <a:blip r:embed="rId3">
            <a:alphaModFix/>
          </a:blip>
          <a:srcRect b="5598" l="0" r="1874" t="0"/>
          <a:stretch/>
        </p:blipFill>
        <p:spPr>
          <a:xfrm>
            <a:off x="152400" y="152400"/>
            <a:ext cx="6879026" cy="2265875"/>
          </a:xfrm>
          <a:prstGeom prst="rect">
            <a:avLst/>
          </a:prstGeom>
          <a:noFill/>
          <a:ln>
            <a:noFill/>
          </a:ln>
        </p:spPr>
      </p:pic>
      <p:pic>
        <p:nvPicPr>
          <p:cNvPr id="124" name="Google Shape;124;p22"/>
          <p:cNvPicPr preferRelativeResize="0"/>
          <p:nvPr/>
        </p:nvPicPr>
        <p:blipFill rotWithShape="1">
          <a:blip r:embed="rId4">
            <a:alphaModFix/>
          </a:blip>
          <a:srcRect b="0" l="7011" r="0" t="0"/>
          <a:stretch/>
        </p:blipFill>
        <p:spPr>
          <a:xfrm>
            <a:off x="3526550" y="2520700"/>
            <a:ext cx="5519024" cy="256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latin typeface="Montserrat"/>
                <a:ea typeface="Montserrat"/>
                <a:cs typeface="Montserrat"/>
                <a:sym typeface="Montserrat"/>
              </a:rPr>
              <a:t>Text OCR (Optical Character Recognition)</a:t>
            </a:r>
            <a:endParaRPr sz="2400">
              <a:latin typeface="Montserrat"/>
              <a:ea typeface="Montserrat"/>
              <a:cs typeface="Montserrat"/>
              <a:sym typeface="Montserrat"/>
            </a:endParaRPr>
          </a:p>
        </p:txBody>
      </p:sp>
      <p:sp>
        <p:nvSpPr>
          <p:cNvPr id="130" name="Google Shape;130;p23"/>
          <p:cNvSpPr txBox="1"/>
          <p:nvPr/>
        </p:nvSpPr>
        <p:spPr>
          <a:xfrm>
            <a:off x="317550" y="961725"/>
            <a:ext cx="6065400" cy="4062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solidFill>
                  <a:srgbClr val="FF0000"/>
                </a:solidFill>
                <a:highlight>
                  <a:srgbClr val="FFFFFF"/>
                </a:highlight>
                <a:latin typeface="Montserrat"/>
                <a:ea typeface="Montserrat"/>
                <a:cs typeface="Montserrat"/>
                <a:sym typeface="Montserrat"/>
              </a:rPr>
              <a:t>Optical character recognition (OCR) </a:t>
            </a:r>
            <a:r>
              <a:rPr lang="en" sz="1600">
                <a:highlight>
                  <a:srgbClr val="FFFFFF"/>
                </a:highlight>
                <a:latin typeface="Montserrat"/>
                <a:ea typeface="Montserrat"/>
                <a:cs typeface="Montserrat"/>
                <a:sym typeface="Montserrat"/>
              </a:rPr>
              <a:t>is sometimes referred to as text recognition. An OCR program extracts and repurposes data from scanned documents, camera images and image-only pdfs. OCR software singles out letters on the image, puts them into words and then puts the words into sentences, thus enabling access to and editing of the original content. It also eliminates the need for manual data entry.</a:t>
            </a:r>
            <a:endParaRPr sz="1600">
              <a:highlight>
                <a:srgbClr val="FFFFFF"/>
              </a:highlight>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600">
              <a:highlight>
                <a:srgbClr val="FFFFFF"/>
              </a:highlight>
              <a:latin typeface="Montserrat"/>
              <a:ea typeface="Montserrat"/>
              <a:cs typeface="Montserrat"/>
              <a:sym typeface="Montserrat"/>
            </a:endParaRPr>
          </a:p>
          <a:p>
            <a:pPr indent="0" lvl="0" marL="0" rtl="0" algn="just">
              <a:lnSpc>
                <a:spcPct val="115000"/>
              </a:lnSpc>
              <a:spcBef>
                <a:spcPts val="0"/>
              </a:spcBef>
              <a:spcAft>
                <a:spcPts val="0"/>
              </a:spcAft>
              <a:buNone/>
            </a:pPr>
            <a:r>
              <a:rPr lang="en" sz="1600">
                <a:solidFill>
                  <a:srgbClr val="FF0000"/>
                </a:solidFill>
                <a:highlight>
                  <a:srgbClr val="FFFFFF"/>
                </a:highlight>
                <a:latin typeface="Montserrat"/>
                <a:ea typeface="Montserrat"/>
                <a:cs typeface="Montserrat"/>
                <a:sym typeface="Montserrat"/>
              </a:rPr>
              <a:t>Google Vision Api - </a:t>
            </a:r>
            <a:r>
              <a:rPr lang="en" sz="1600">
                <a:highlight>
                  <a:srgbClr val="FFFFFF"/>
                </a:highlight>
                <a:latin typeface="Montserrat"/>
                <a:ea typeface="Montserrat"/>
                <a:cs typeface="Montserrat"/>
                <a:sym typeface="Montserrat"/>
              </a:rPr>
              <a:t>The vision API helps us to detect and extract text from images. It has two annotations :</a:t>
            </a:r>
            <a:endParaRPr sz="1600">
              <a:highlight>
                <a:srgbClr val="FFFFFF"/>
              </a:highlight>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600">
              <a:highlight>
                <a:srgbClr val="FFFFFF"/>
              </a:highlight>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n" sz="1600">
                <a:highlight>
                  <a:srgbClr val="FFFFFF"/>
                </a:highlight>
                <a:latin typeface="Montserrat"/>
                <a:ea typeface="Montserrat"/>
                <a:cs typeface="Montserrat"/>
                <a:sym typeface="Montserrat"/>
              </a:rPr>
              <a:t>Text From Images</a:t>
            </a:r>
            <a:endParaRPr sz="1600">
              <a:highlight>
                <a:srgbClr val="FFFFFF"/>
              </a:highlight>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n" sz="1600">
                <a:highlight>
                  <a:srgbClr val="FFFFFF"/>
                </a:highlight>
                <a:latin typeface="Montserrat"/>
                <a:ea typeface="Montserrat"/>
                <a:cs typeface="Montserrat"/>
                <a:sym typeface="Montserrat"/>
              </a:rPr>
              <a:t>Text From Documents</a:t>
            </a:r>
            <a:endParaRPr sz="1600">
              <a:highlight>
                <a:srgbClr val="FFFFFF"/>
              </a:highlight>
              <a:latin typeface="Montserrat"/>
              <a:ea typeface="Montserrat"/>
              <a:cs typeface="Montserrat"/>
              <a:sym typeface="Montserrat"/>
            </a:endParaRPr>
          </a:p>
        </p:txBody>
      </p:sp>
      <p:pic>
        <p:nvPicPr>
          <p:cNvPr id="131" name="Google Shape;131;p23"/>
          <p:cNvPicPr preferRelativeResize="0"/>
          <p:nvPr/>
        </p:nvPicPr>
        <p:blipFill>
          <a:blip r:embed="rId3">
            <a:alphaModFix/>
          </a:blip>
          <a:stretch>
            <a:fillRect/>
          </a:stretch>
        </p:blipFill>
        <p:spPr>
          <a:xfrm>
            <a:off x="6382950" y="1542100"/>
            <a:ext cx="2652725" cy="265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latin typeface="Montserrat"/>
                <a:ea typeface="Montserrat"/>
                <a:cs typeface="Montserrat"/>
                <a:sym typeface="Montserrat"/>
              </a:rPr>
              <a:t>Image Captioning</a:t>
            </a:r>
            <a:endParaRPr sz="2400">
              <a:latin typeface="Montserrat"/>
              <a:ea typeface="Montserrat"/>
              <a:cs typeface="Montserrat"/>
              <a:sym typeface="Montserrat"/>
            </a:endParaRPr>
          </a:p>
        </p:txBody>
      </p:sp>
      <p:pic>
        <p:nvPicPr>
          <p:cNvPr id="137" name="Google Shape;137;p24"/>
          <p:cNvPicPr preferRelativeResize="0"/>
          <p:nvPr/>
        </p:nvPicPr>
        <p:blipFill>
          <a:blip r:embed="rId3">
            <a:alphaModFix/>
          </a:blip>
          <a:stretch>
            <a:fillRect/>
          </a:stretch>
        </p:blipFill>
        <p:spPr>
          <a:xfrm>
            <a:off x="5126313" y="771450"/>
            <a:ext cx="3877237" cy="1984613"/>
          </a:xfrm>
          <a:prstGeom prst="rect">
            <a:avLst/>
          </a:prstGeom>
          <a:noFill/>
          <a:ln>
            <a:noFill/>
          </a:ln>
        </p:spPr>
      </p:pic>
      <p:pic>
        <p:nvPicPr>
          <p:cNvPr id="138" name="Google Shape;138;p24"/>
          <p:cNvPicPr preferRelativeResize="0"/>
          <p:nvPr/>
        </p:nvPicPr>
        <p:blipFill>
          <a:blip r:embed="rId4">
            <a:alphaModFix/>
          </a:blip>
          <a:stretch>
            <a:fillRect/>
          </a:stretch>
        </p:blipFill>
        <p:spPr>
          <a:xfrm>
            <a:off x="5165818" y="2870125"/>
            <a:ext cx="3759031" cy="2183825"/>
          </a:xfrm>
          <a:prstGeom prst="rect">
            <a:avLst/>
          </a:prstGeom>
          <a:noFill/>
          <a:ln>
            <a:noFill/>
          </a:ln>
        </p:spPr>
      </p:pic>
      <p:sp>
        <p:nvSpPr>
          <p:cNvPr id="139" name="Google Shape;139;p24"/>
          <p:cNvSpPr txBox="1"/>
          <p:nvPr/>
        </p:nvSpPr>
        <p:spPr>
          <a:xfrm>
            <a:off x="169625" y="870675"/>
            <a:ext cx="4779300" cy="4096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i="1" lang="en" sz="1800">
                <a:latin typeface="Roboto"/>
                <a:ea typeface="Roboto"/>
                <a:cs typeface="Roboto"/>
                <a:sym typeface="Roboto"/>
              </a:rPr>
              <a:t>Image Captioning</a:t>
            </a:r>
            <a:r>
              <a:rPr i="1" lang="en" sz="1700">
                <a:latin typeface="Roboto"/>
                <a:ea typeface="Roboto"/>
                <a:cs typeface="Roboto"/>
                <a:sym typeface="Roboto"/>
              </a:rPr>
              <a:t> - </a:t>
            </a:r>
            <a:r>
              <a:rPr lang="en" sz="1600">
                <a:highlight>
                  <a:srgbClr val="FFFFFF"/>
                </a:highlight>
                <a:latin typeface="Montserrat"/>
                <a:ea typeface="Montserrat"/>
                <a:cs typeface="Montserrat"/>
                <a:sym typeface="Montserrat"/>
              </a:rPr>
              <a:t>Image Captioning is the process of generating textual description of an image. It uses both Natural Language Processing and Computer Vision to generate the captions.</a:t>
            </a:r>
            <a:endParaRPr sz="1600">
              <a:highlight>
                <a:srgbClr val="FFFFFF"/>
              </a:highlight>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600">
              <a:solidFill>
                <a:srgbClr val="292929"/>
              </a:solidFill>
              <a:highlight>
                <a:srgbClr val="FFFFFF"/>
              </a:highlight>
              <a:latin typeface="Montserrat"/>
              <a:ea typeface="Montserrat"/>
              <a:cs typeface="Montserrat"/>
              <a:sym typeface="Montserrat"/>
            </a:endParaRPr>
          </a:p>
          <a:p>
            <a:pPr indent="0" lvl="0" marL="0" rtl="0" algn="just">
              <a:lnSpc>
                <a:spcPct val="115000"/>
              </a:lnSpc>
              <a:spcBef>
                <a:spcPts val="0"/>
              </a:spcBef>
              <a:spcAft>
                <a:spcPts val="0"/>
              </a:spcAft>
              <a:buNone/>
            </a:pPr>
            <a:r>
              <a:rPr lang="en" sz="1600">
                <a:highlight>
                  <a:srgbClr val="FFFFFF"/>
                </a:highlight>
                <a:latin typeface="Montserrat"/>
                <a:ea typeface="Montserrat"/>
                <a:cs typeface="Montserrat"/>
                <a:sym typeface="Montserrat"/>
              </a:rPr>
              <a:t>It’s majorly split into four sections :</a:t>
            </a:r>
            <a:endParaRPr sz="1600">
              <a:highlight>
                <a:srgbClr val="FFFFFF"/>
              </a:highlight>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600">
              <a:highlight>
                <a:srgbClr val="FFFFFF"/>
              </a:highlight>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n" sz="1600">
                <a:highlight>
                  <a:srgbClr val="FFFFFF"/>
                </a:highlight>
                <a:latin typeface="Montserrat"/>
                <a:ea typeface="Montserrat"/>
                <a:cs typeface="Montserrat"/>
                <a:sym typeface="Montserrat"/>
              </a:rPr>
              <a:t>Encoder</a:t>
            </a:r>
            <a:endParaRPr sz="1600">
              <a:highlight>
                <a:srgbClr val="FFFFFF"/>
              </a:highlight>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n" sz="1600">
                <a:highlight>
                  <a:srgbClr val="FFFFFF"/>
                </a:highlight>
                <a:latin typeface="Montserrat"/>
                <a:ea typeface="Montserrat"/>
                <a:cs typeface="Montserrat"/>
                <a:sym typeface="Montserrat"/>
              </a:rPr>
              <a:t>Decoder</a:t>
            </a:r>
            <a:endParaRPr sz="1600">
              <a:highlight>
                <a:srgbClr val="FFFFFF"/>
              </a:highlight>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n" sz="1600">
                <a:highlight>
                  <a:srgbClr val="FFFFFF"/>
                </a:highlight>
                <a:latin typeface="Montserrat"/>
                <a:ea typeface="Montserrat"/>
                <a:cs typeface="Montserrat"/>
                <a:sym typeface="Montserrat"/>
              </a:rPr>
              <a:t>Training</a:t>
            </a:r>
            <a:endParaRPr sz="1600">
              <a:highlight>
                <a:srgbClr val="FFFFFF"/>
              </a:highlight>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n" sz="1600">
                <a:highlight>
                  <a:srgbClr val="FFFFFF"/>
                </a:highlight>
                <a:latin typeface="Montserrat"/>
                <a:ea typeface="Montserrat"/>
                <a:cs typeface="Montserrat"/>
                <a:sym typeface="Montserrat"/>
              </a:rPr>
              <a:t>Testing</a:t>
            </a:r>
            <a:endParaRPr sz="1600">
              <a:highlight>
                <a:srgbClr val="FFFFFF"/>
              </a:highlight>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600">
              <a:solidFill>
                <a:srgbClr val="292929"/>
              </a:solidFill>
              <a:highlight>
                <a:srgbClr val="FFFFFF"/>
              </a:highlight>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600">
              <a:solidFill>
                <a:srgbClr val="292929"/>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2684475" y="2065350"/>
            <a:ext cx="37212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400">
                <a:latin typeface="Montserrat"/>
                <a:ea typeface="Montserrat"/>
                <a:cs typeface="Montserrat"/>
                <a:sym typeface="Montserrat"/>
              </a:rPr>
              <a:t> DATASET</a:t>
            </a:r>
            <a:endParaRPr sz="54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6"/>
          <p:cNvPicPr preferRelativeResize="0"/>
          <p:nvPr/>
        </p:nvPicPr>
        <p:blipFill>
          <a:blip r:embed="rId3">
            <a:alphaModFix/>
          </a:blip>
          <a:stretch>
            <a:fillRect/>
          </a:stretch>
        </p:blipFill>
        <p:spPr>
          <a:xfrm>
            <a:off x="153625" y="131025"/>
            <a:ext cx="8836751" cy="2264500"/>
          </a:xfrm>
          <a:prstGeom prst="rect">
            <a:avLst/>
          </a:prstGeom>
          <a:noFill/>
          <a:ln>
            <a:noFill/>
          </a:ln>
        </p:spPr>
      </p:pic>
      <p:pic>
        <p:nvPicPr>
          <p:cNvPr id="150" name="Google Shape;150;p26"/>
          <p:cNvPicPr preferRelativeResize="0"/>
          <p:nvPr/>
        </p:nvPicPr>
        <p:blipFill>
          <a:blip r:embed="rId4">
            <a:alphaModFix/>
          </a:blip>
          <a:stretch>
            <a:fillRect/>
          </a:stretch>
        </p:blipFill>
        <p:spPr>
          <a:xfrm>
            <a:off x="152400" y="2547925"/>
            <a:ext cx="8839201" cy="232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7"/>
          <p:cNvPicPr preferRelativeResize="0"/>
          <p:nvPr/>
        </p:nvPicPr>
        <p:blipFill>
          <a:blip r:embed="rId3">
            <a:alphaModFix/>
          </a:blip>
          <a:stretch>
            <a:fillRect/>
          </a:stretch>
        </p:blipFill>
        <p:spPr>
          <a:xfrm>
            <a:off x="0" y="131025"/>
            <a:ext cx="4005575" cy="2557000"/>
          </a:xfrm>
          <a:prstGeom prst="rect">
            <a:avLst/>
          </a:prstGeom>
          <a:noFill/>
          <a:ln>
            <a:noFill/>
          </a:ln>
        </p:spPr>
      </p:pic>
      <p:pic>
        <p:nvPicPr>
          <p:cNvPr id="156" name="Google Shape;156;p27"/>
          <p:cNvPicPr preferRelativeResize="0"/>
          <p:nvPr/>
        </p:nvPicPr>
        <p:blipFill>
          <a:blip r:embed="rId4">
            <a:alphaModFix/>
          </a:blip>
          <a:stretch>
            <a:fillRect/>
          </a:stretch>
        </p:blipFill>
        <p:spPr>
          <a:xfrm>
            <a:off x="4948975" y="176550"/>
            <a:ext cx="4005575" cy="2667000"/>
          </a:xfrm>
          <a:prstGeom prst="rect">
            <a:avLst/>
          </a:prstGeom>
          <a:noFill/>
          <a:ln>
            <a:noFill/>
          </a:ln>
        </p:spPr>
      </p:pic>
      <p:pic>
        <p:nvPicPr>
          <p:cNvPr id="157" name="Google Shape;157;p27"/>
          <p:cNvPicPr preferRelativeResize="0"/>
          <p:nvPr/>
        </p:nvPicPr>
        <p:blipFill>
          <a:blip r:embed="rId5">
            <a:alphaModFix/>
          </a:blip>
          <a:stretch>
            <a:fillRect/>
          </a:stretch>
        </p:blipFill>
        <p:spPr>
          <a:xfrm>
            <a:off x="81175" y="2688025"/>
            <a:ext cx="3845175" cy="2452100"/>
          </a:xfrm>
          <a:prstGeom prst="rect">
            <a:avLst/>
          </a:prstGeom>
          <a:noFill/>
          <a:ln>
            <a:noFill/>
          </a:ln>
        </p:spPr>
      </p:pic>
      <p:pic>
        <p:nvPicPr>
          <p:cNvPr id="158" name="Google Shape;158;p27"/>
          <p:cNvPicPr preferRelativeResize="0"/>
          <p:nvPr/>
        </p:nvPicPr>
        <p:blipFill>
          <a:blip r:embed="rId6">
            <a:alphaModFix/>
          </a:blip>
          <a:stretch>
            <a:fillRect/>
          </a:stretch>
        </p:blipFill>
        <p:spPr>
          <a:xfrm>
            <a:off x="4948975" y="2688025"/>
            <a:ext cx="4005575" cy="245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37650" y="370000"/>
            <a:ext cx="2808000" cy="63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latin typeface="Montserrat"/>
                <a:ea typeface="Montserrat"/>
                <a:cs typeface="Montserrat"/>
                <a:sym typeface="Montserrat"/>
              </a:rPr>
              <a:t>Result</a:t>
            </a:r>
            <a:endParaRPr sz="3200">
              <a:latin typeface="Montserrat"/>
              <a:ea typeface="Montserrat"/>
              <a:cs typeface="Montserrat"/>
              <a:sym typeface="Montserrat"/>
            </a:endParaRPr>
          </a:p>
        </p:txBody>
      </p:sp>
      <p:sp>
        <p:nvSpPr>
          <p:cNvPr id="164" name="Google Shape;164;p28"/>
          <p:cNvSpPr txBox="1"/>
          <p:nvPr/>
        </p:nvSpPr>
        <p:spPr>
          <a:xfrm>
            <a:off x="3439375" y="324475"/>
            <a:ext cx="5586600" cy="45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Roboto"/>
              <a:ea typeface="Roboto"/>
              <a:cs typeface="Roboto"/>
              <a:sym typeface="Roboto"/>
            </a:endParaRPr>
          </a:p>
        </p:txBody>
      </p:sp>
      <p:pic>
        <p:nvPicPr>
          <p:cNvPr id="165" name="Google Shape;165;p28"/>
          <p:cNvPicPr preferRelativeResize="0"/>
          <p:nvPr/>
        </p:nvPicPr>
        <p:blipFill>
          <a:blip r:embed="rId3">
            <a:alphaModFix/>
          </a:blip>
          <a:stretch>
            <a:fillRect/>
          </a:stretch>
        </p:blipFill>
        <p:spPr>
          <a:xfrm>
            <a:off x="3439375" y="370000"/>
            <a:ext cx="5586600" cy="4267275"/>
          </a:xfrm>
          <a:prstGeom prst="rect">
            <a:avLst/>
          </a:prstGeom>
          <a:noFill/>
          <a:ln>
            <a:noFill/>
          </a:ln>
        </p:spPr>
      </p:pic>
      <p:sp>
        <p:nvSpPr>
          <p:cNvPr id="166" name="Google Shape;166;p28"/>
          <p:cNvSpPr txBox="1"/>
          <p:nvPr/>
        </p:nvSpPr>
        <p:spPr>
          <a:xfrm>
            <a:off x="401300" y="1940325"/>
            <a:ext cx="2480700" cy="1718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Montserrat"/>
              <a:buChar char="●"/>
            </a:pPr>
            <a:r>
              <a:rPr lang="en" sz="1700">
                <a:solidFill>
                  <a:schemeClr val="lt1"/>
                </a:solidFill>
                <a:latin typeface="Montserrat"/>
                <a:ea typeface="Montserrat"/>
                <a:cs typeface="Montserrat"/>
                <a:sym typeface="Montserrat"/>
              </a:rPr>
              <a:t>Accuracy - 59.813</a:t>
            </a:r>
            <a:endParaRPr sz="1700">
              <a:solidFill>
                <a:schemeClr val="lt1"/>
              </a:solidFill>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lang="en" sz="1700">
                <a:solidFill>
                  <a:schemeClr val="lt1"/>
                </a:solidFill>
                <a:latin typeface="Montserrat"/>
                <a:ea typeface="Montserrat"/>
                <a:cs typeface="Montserrat"/>
                <a:sym typeface="Montserrat"/>
              </a:rPr>
              <a:t>Loss - 0.9642</a:t>
            </a:r>
            <a:endParaRPr sz="1700">
              <a:solidFill>
                <a:schemeClr val="lt1"/>
              </a:solidFill>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lang="en" sz="1700">
                <a:solidFill>
                  <a:schemeClr val="lt1"/>
                </a:solidFill>
                <a:latin typeface="Montserrat"/>
                <a:ea typeface="Montserrat"/>
                <a:cs typeface="Montserrat"/>
                <a:sym typeface="Montserrat"/>
              </a:rPr>
              <a:t>Epochs - 10</a:t>
            </a:r>
            <a:endParaRPr sz="1700">
              <a:solidFill>
                <a:schemeClr val="lt1"/>
              </a:solidFill>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lang="en" sz="1700">
                <a:solidFill>
                  <a:schemeClr val="lt1"/>
                </a:solidFill>
                <a:latin typeface="Montserrat"/>
                <a:ea typeface="Montserrat"/>
                <a:cs typeface="Montserrat"/>
                <a:sym typeface="Montserrat"/>
              </a:rPr>
              <a:t>Batch Size - 32</a:t>
            </a:r>
            <a:endParaRPr sz="1700">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9"/>
          <p:cNvPicPr preferRelativeResize="0"/>
          <p:nvPr/>
        </p:nvPicPr>
        <p:blipFill>
          <a:blip r:embed="rId3">
            <a:alphaModFix/>
          </a:blip>
          <a:stretch>
            <a:fillRect/>
          </a:stretch>
        </p:blipFill>
        <p:spPr>
          <a:xfrm>
            <a:off x="1011675" y="522763"/>
            <a:ext cx="6996199" cy="409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Future Work</a:t>
            </a:r>
            <a:endParaRPr>
              <a:latin typeface="Montserrat"/>
              <a:ea typeface="Montserrat"/>
              <a:cs typeface="Montserrat"/>
              <a:sym typeface="Montserrat"/>
            </a:endParaRPr>
          </a:p>
        </p:txBody>
      </p:sp>
      <p:sp>
        <p:nvSpPr>
          <p:cNvPr id="177" name="Google Shape;177;p30"/>
          <p:cNvSpPr txBox="1"/>
          <p:nvPr>
            <p:ph idx="1" type="body"/>
          </p:nvPr>
        </p:nvSpPr>
        <p:spPr>
          <a:xfrm>
            <a:off x="215150" y="1919075"/>
            <a:ext cx="8716500" cy="308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Optimizing the accuracy score</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New algorithm pairs</a:t>
            </a:r>
            <a:endParaRPr>
              <a:solidFill>
                <a:srgbClr val="000000"/>
              </a:solidFill>
              <a:latin typeface="Montserrat"/>
              <a:ea typeface="Montserrat"/>
              <a:cs typeface="Montserrat"/>
              <a:sym typeface="Montserrat"/>
            </a:endParaRPr>
          </a:p>
          <a:p>
            <a:pPr indent="0" lvl="0" marL="457200" rtl="0" algn="l">
              <a:spcBef>
                <a:spcPts val="1200"/>
              </a:spcBef>
              <a:spcAft>
                <a:spcPts val="0"/>
              </a:spcAft>
              <a:buNone/>
            </a:pPr>
            <a:r>
              <a:rPr lang="en">
                <a:solidFill>
                  <a:srgbClr val="000000"/>
                </a:solidFill>
                <a:latin typeface="Montserrat"/>
                <a:ea typeface="Montserrat"/>
                <a:cs typeface="Montserrat"/>
                <a:sym typeface="Montserrat"/>
              </a:rPr>
              <a:t>-  BERT + VGG</a:t>
            </a:r>
            <a:endParaRPr>
              <a:solidFill>
                <a:srgbClr val="000000"/>
              </a:solidFill>
              <a:latin typeface="Montserrat"/>
              <a:ea typeface="Montserrat"/>
              <a:cs typeface="Montserrat"/>
              <a:sym typeface="Montserrat"/>
            </a:endParaRPr>
          </a:p>
          <a:p>
            <a:pPr indent="0" lvl="0" marL="457200" rtl="0" algn="l">
              <a:spcBef>
                <a:spcPts val="1200"/>
              </a:spcBef>
              <a:spcAft>
                <a:spcPts val="0"/>
              </a:spcAft>
              <a:buNone/>
            </a:pPr>
            <a:r>
              <a:rPr lang="en">
                <a:solidFill>
                  <a:srgbClr val="000000"/>
                </a:solidFill>
                <a:latin typeface="Montserrat"/>
                <a:ea typeface="Montserrat"/>
                <a:cs typeface="Montserrat"/>
                <a:sym typeface="Montserrat"/>
              </a:rPr>
              <a:t>- BERT + Bi-LSTM</a:t>
            </a:r>
            <a:endParaRPr>
              <a:solidFill>
                <a:srgbClr val="000000"/>
              </a:solidFill>
              <a:latin typeface="Montserrat"/>
              <a:ea typeface="Montserrat"/>
              <a:cs typeface="Montserrat"/>
              <a:sym typeface="Montserrat"/>
            </a:endParaRPr>
          </a:p>
          <a:p>
            <a:pPr indent="0" lvl="0" marL="457200" rtl="0" algn="l">
              <a:spcBef>
                <a:spcPts val="1200"/>
              </a:spcBef>
              <a:spcAft>
                <a:spcPts val="0"/>
              </a:spcAft>
              <a:buNone/>
            </a:pPr>
            <a:r>
              <a:rPr lang="en">
                <a:solidFill>
                  <a:srgbClr val="000000"/>
                </a:solidFill>
                <a:latin typeface="Montserrat"/>
                <a:ea typeface="Montserrat"/>
                <a:cs typeface="Montserrat"/>
                <a:sym typeface="Montserrat"/>
              </a:rPr>
              <a:t>- BERT + LSTM</a:t>
            </a:r>
            <a:endParaRPr>
              <a:solidFill>
                <a:srgbClr val="000000"/>
              </a:solidFill>
              <a:latin typeface="Montserrat"/>
              <a:ea typeface="Montserrat"/>
              <a:cs typeface="Montserrat"/>
              <a:sym typeface="Montserrat"/>
            </a:endParaRPr>
          </a:p>
          <a:p>
            <a:pPr indent="0" lvl="0" marL="0" rtl="0" algn="l">
              <a:spcBef>
                <a:spcPts val="1200"/>
              </a:spcBef>
              <a:spcAft>
                <a:spcPts val="1200"/>
              </a:spcAft>
              <a:buNone/>
            </a:pPr>
            <a:r>
              <a:t/>
            </a:r>
            <a:endParaRPr>
              <a:solidFill>
                <a:srgbClr val="000000"/>
              </a:solidFill>
              <a:latin typeface="Montserrat"/>
              <a:ea typeface="Montserrat"/>
              <a:cs typeface="Montserrat"/>
              <a:sym typeface="Montserrat"/>
            </a:endParaRPr>
          </a:p>
        </p:txBody>
      </p:sp>
      <p:pic>
        <p:nvPicPr>
          <p:cNvPr id="178" name="Google Shape;178;p30"/>
          <p:cNvPicPr preferRelativeResize="0"/>
          <p:nvPr/>
        </p:nvPicPr>
        <p:blipFill>
          <a:blip r:embed="rId3">
            <a:alphaModFix/>
          </a:blip>
          <a:stretch>
            <a:fillRect/>
          </a:stretch>
        </p:blipFill>
        <p:spPr>
          <a:xfrm>
            <a:off x="4163800" y="2318200"/>
            <a:ext cx="4767850" cy="2683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98250" y="16350"/>
            <a:ext cx="8826600" cy="74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latin typeface="Montserrat"/>
                <a:ea typeface="Montserrat"/>
                <a:cs typeface="Montserrat"/>
                <a:sym typeface="Montserrat"/>
              </a:rPr>
              <a:t>Timeline</a:t>
            </a:r>
            <a:endParaRPr sz="2800">
              <a:latin typeface="Montserrat"/>
              <a:ea typeface="Montserrat"/>
              <a:cs typeface="Montserrat"/>
              <a:sym typeface="Montserrat"/>
            </a:endParaRPr>
          </a:p>
        </p:txBody>
      </p:sp>
      <p:sp>
        <p:nvSpPr>
          <p:cNvPr id="184" name="Google Shape;184;p31"/>
          <p:cNvSpPr/>
          <p:nvPr/>
        </p:nvSpPr>
        <p:spPr>
          <a:xfrm rot="-873854">
            <a:off x="6458207" y="3249188"/>
            <a:ext cx="1365994" cy="70923"/>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85" name="Google Shape;185;p31"/>
          <p:cNvSpPr/>
          <p:nvPr/>
        </p:nvSpPr>
        <p:spPr>
          <a:xfrm flipH="1" rot="873854">
            <a:off x="5173469" y="3249188"/>
            <a:ext cx="1365994" cy="70923"/>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nvGrpSpPr>
          <p:cNvPr id="186" name="Google Shape;186;p31"/>
          <p:cNvGrpSpPr/>
          <p:nvPr/>
        </p:nvGrpSpPr>
        <p:grpSpPr>
          <a:xfrm>
            <a:off x="5586365" y="3318346"/>
            <a:ext cx="2222228" cy="1739985"/>
            <a:chOff x="5796625" y="2541798"/>
            <a:chExt cx="1712700" cy="1230715"/>
          </a:xfrm>
        </p:grpSpPr>
        <p:sp>
          <p:nvSpPr>
            <p:cNvPr id="187" name="Google Shape;187;p31"/>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88" name="Google Shape;188;p31"/>
            <p:cNvSpPr txBox="1"/>
            <p:nvPr/>
          </p:nvSpPr>
          <p:spPr>
            <a:xfrm>
              <a:off x="6296613"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900">
                  <a:solidFill>
                    <a:schemeClr val="dk1"/>
                  </a:solidFill>
                  <a:latin typeface="Roboto"/>
                  <a:ea typeface="Roboto"/>
                  <a:cs typeface="Roboto"/>
                  <a:sym typeface="Roboto"/>
                </a:rPr>
                <a:t>2022</a:t>
              </a:r>
              <a:endParaRPr b="1" sz="900">
                <a:solidFill>
                  <a:schemeClr val="dk1"/>
                </a:solidFill>
                <a:latin typeface="Roboto"/>
                <a:ea typeface="Roboto"/>
                <a:cs typeface="Roboto"/>
                <a:sym typeface="Roboto"/>
              </a:endParaRPr>
            </a:p>
          </p:txBody>
        </p:sp>
        <p:sp>
          <p:nvSpPr>
            <p:cNvPr id="189" name="Google Shape;189;p31"/>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90" name="Google Shape;190;p31"/>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1200">
                  <a:solidFill>
                    <a:schemeClr val="dk1"/>
                  </a:solidFill>
                  <a:latin typeface="Roboto"/>
                  <a:ea typeface="Roboto"/>
                  <a:cs typeface="Roboto"/>
                  <a:sym typeface="Roboto"/>
                </a:rPr>
                <a:t>End Review - 2</a:t>
              </a:r>
              <a:endParaRPr b="1" i="1" sz="120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rPr lang="en" sz="1200">
                  <a:solidFill>
                    <a:schemeClr val="dk1"/>
                  </a:solidFill>
                  <a:latin typeface="Roboto"/>
                  <a:ea typeface="Roboto"/>
                  <a:cs typeface="Roboto"/>
                  <a:sym typeface="Roboto"/>
                </a:rPr>
                <a:t>Model Optimization and final project submission</a:t>
              </a:r>
              <a:endParaRPr sz="1200">
                <a:solidFill>
                  <a:schemeClr val="dk1"/>
                </a:solidFill>
                <a:latin typeface="Roboto"/>
                <a:ea typeface="Roboto"/>
                <a:cs typeface="Roboto"/>
                <a:sym typeface="Roboto"/>
              </a:endParaRPr>
            </a:p>
          </p:txBody>
        </p:sp>
        <p:sp>
          <p:nvSpPr>
            <p:cNvPr id="191" name="Google Shape;191;p31"/>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sp>
        <p:nvSpPr>
          <p:cNvPr id="192" name="Google Shape;192;p31"/>
          <p:cNvSpPr/>
          <p:nvPr/>
        </p:nvSpPr>
        <p:spPr>
          <a:xfrm rot="-873854">
            <a:off x="3892395" y="3249188"/>
            <a:ext cx="1365994" cy="70923"/>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nvGrpSpPr>
          <p:cNvPr id="193" name="Google Shape;193;p31"/>
          <p:cNvGrpSpPr/>
          <p:nvPr/>
        </p:nvGrpSpPr>
        <p:grpSpPr>
          <a:xfrm>
            <a:off x="4333090" y="1325887"/>
            <a:ext cx="2141046" cy="1925112"/>
            <a:chOff x="4409300" y="1219942"/>
            <a:chExt cx="1712700" cy="1246754"/>
          </a:xfrm>
        </p:grpSpPr>
        <p:sp>
          <p:nvSpPr>
            <p:cNvPr id="194" name="Google Shape;194;p31"/>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95" name="Google Shape;195;p31"/>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900">
                  <a:solidFill>
                    <a:schemeClr val="dk1"/>
                  </a:solidFill>
                  <a:latin typeface="Roboto"/>
                  <a:ea typeface="Roboto"/>
                  <a:cs typeface="Roboto"/>
                  <a:sym typeface="Roboto"/>
                </a:rPr>
                <a:t>2022</a:t>
              </a:r>
              <a:endParaRPr b="1" sz="900">
                <a:solidFill>
                  <a:schemeClr val="dk1"/>
                </a:solidFill>
                <a:latin typeface="Roboto"/>
                <a:ea typeface="Roboto"/>
                <a:cs typeface="Roboto"/>
                <a:sym typeface="Roboto"/>
              </a:endParaRPr>
            </a:p>
          </p:txBody>
        </p:sp>
        <p:sp>
          <p:nvSpPr>
            <p:cNvPr id="196" name="Google Shape;196;p31"/>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97" name="Google Shape;197;p31"/>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98" name="Google Shape;198;p31"/>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1200">
                  <a:solidFill>
                    <a:schemeClr val="dk1"/>
                  </a:solidFill>
                  <a:latin typeface="Roboto"/>
                  <a:ea typeface="Roboto"/>
                  <a:cs typeface="Roboto"/>
                  <a:sym typeface="Roboto"/>
                </a:rPr>
                <a:t>Mide Review - 2</a:t>
              </a:r>
              <a:endParaRPr b="1" i="1" sz="120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rPr lang="en" sz="1200">
                  <a:solidFill>
                    <a:schemeClr val="dk1"/>
                  </a:solidFill>
                  <a:latin typeface="Roboto"/>
                  <a:ea typeface="Roboto"/>
                  <a:cs typeface="Roboto"/>
                  <a:sym typeface="Roboto"/>
                </a:rPr>
                <a:t>Approach 2</a:t>
              </a:r>
              <a:endParaRPr sz="120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rPr lang="en" sz="1200">
                  <a:solidFill>
                    <a:schemeClr val="dk1"/>
                  </a:solidFill>
                  <a:latin typeface="Roboto"/>
                  <a:ea typeface="Roboto"/>
                  <a:cs typeface="Roboto"/>
                  <a:sym typeface="Roboto"/>
                </a:rPr>
                <a:t>Model Implementation</a:t>
              </a:r>
              <a:endParaRPr sz="1200">
                <a:solidFill>
                  <a:schemeClr val="dk1"/>
                </a:solidFill>
                <a:latin typeface="Roboto"/>
                <a:ea typeface="Roboto"/>
                <a:cs typeface="Roboto"/>
                <a:sym typeface="Roboto"/>
              </a:endParaRPr>
            </a:p>
            <a:p>
              <a:pPr indent="0" lvl="0" marL="0" rtl="0" algn="ctr">
                <a:lnSpc>
                  <a:spcPct val="115000"/>
                </a:lnSpc>
                <a:spcBef>
                  <a:spcPts val="0"/>
                </a:spcBef>
                <a:spcAft>
                  <a:spcPts val="1600"/>
                </a:spcAft>
                <a:buNone/>
              </a:pPr>
              <a:r>
                <a:t/>
              </a:r>
              <a:endParaRPr sz="1200">
                <a:solidFill>
                  <a:schemeClr val="dk1"/>
                </a:solidFill>
                <a:latin typeface="Roboto"/>
                <a:ea typeface="Roboto"/>
                <a:cs typeface="Roboto"/>
                <a:sym typeface="Roboto"/>
              </a:endParaRPr>
            </a:p>
          </p:txBody>
        </p:sp>
      </p:grpSp>
      <p:sp>
        <p:nvSpPr>
          <p:cNvPr id="199" name="Google Shape;199;p31"/>
          <p:cNvSpPr/>
          <p:nvPr/>
        </p:nvSpPr>
        <p:spPr>
          <a:xfrm flipH="1" rot="873854">
            <a:off x="2600715" y="3249188"/>
            <a:ext cx="1365994" cy="70923"/>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nvGrpSpPr>
          <p:cNvPr id="200" name="Google Shape;200;p31"/>
          <p:cNvGrpSpPr/>
          <p:nvPr/>
        </p:nvGrpSpPr>
        <p:grpSpPr>
          <a:xfrm>
            <a:off x="2809581" y="3318244"/>
            <a:ext cx="1979710" cy="1739985"/>
            <a:chOff x="3021975" y="2541798"/>
            <a:chExt cx="1712700" cy="1230715"/>
          </a:xfrm>
        </p:grpSpPr>
        <p:sp>
          <p:nvSpPr>
            <p:cNvPr id="201" name="Google Shape;201;p31"/>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900">
                  <a:solidFill>
                    <a:srgbClr val="0C58D3"/>
                  </a:solidFill>
                  <a:latin typeface="Roboto"/>
                  <a:ea typeface="Roboto"/>
                  <a:cs typeface="Roboto"/>
                  <a:sym typeface="Roboto"/>
                </a:rPr>
                <a:t>2022</a:t>
              </a:r>
              <a:endParaRPr b="1" sz="900">
                <a:solidFill>
                  <a:srgbClr val="0C58D3"/>
                </a:solidFill>
                <a:latin typeface="Roboto"/>
                <a:ea typeface="Roboto"/>
                <a:cs typeface="Roboto"/>
                <a:sym typeface="Roboto"/>
              </a:endParaRPr>
            </a:p>
          </p:txBody>
        </p:sp>
        <p:sp>
          <p:nvSpPr>
            <p:cNvPr id="202" name="Google Shape;202;p31"/>
            <p:cNvSpPr/>
            <p:nvPr/>
          </p:nvSpPr>
          <p:spPr>
            <a:xfrm rot="-1789476">
              <a:off x="3798091" y="2571072"/>
              <a:ext cx="160451" cy="160451"/>
            </a:xfrm>
            <a:prstGeom prst="ellipse">
              <a:avLst/>
            </a:prstGeom>
            <a:solidFill>
              <a:srgbClr val="FFFFFF"/>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03" name="Google Shape;203;p31"/>
            <p:cNvSpPr/>
            <p:nvPr/>
          </p:nvSpPr>
          <p:spPr>
            <a:xfrm>
              <a:off x="3021975" y="3069013"/>
              <a:ext cx="1712700" cy="703500"/>
            </a:xfrm>
            <a:prstGeom prst="roundRect">
              <a:avLst>
                <a:gd fmla="val 4485"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204" name="Google Shape;204;p31"/>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1200">
                  <a:solidFill>
                    <a:schemeClr val="lt1"/>
                  </a:solidFill>
                  <a:latin typeface="Roboto"/>
                  <a:ea typeface="Roboto"/>
                  <a:cs typeface="Roboto"/>
                  <a:sym typeface="Roboto"/>
                </a:rPr>
                <a:t>End Review - 1</a:t>
              </a:r>
              <a:endParaRPr b="1" i="1" sz="1200">
                <a:solidFill>
                  <a:schemeClr val="lt1"/>
                </a:solidFill>
                <a:latin typeface="Roboto"/>
                <a:ea typeface="Roboto"/>
                <a:cs typeface="Roboto"/>
                <a:sym typeface="Roboto"/>
              </a:endParaRPr>
            </a:p>
            <a:p>
              <a:pPr indent="0" lvl="0" marL="0" rtl="0" algn="ctr">
                <a:lnSpc>
                  <a:spcPct val="115000"/>
                </a:lnSpc>
                <a:spcBef>
                  <a:spcPts val="0"/>
                </a:spcBef>
                <a:spcAft>
                  <a:spcPts val="0"/>
                </a:spcAft>
                <a:buNone/>
              </a:pPr>
              <a:r>
                <a:rPr lang="en" sz="1200">
                  <a:solidFill>
                    <a:schemeClr val="lt1"/>
                  </a:solidFill>
                  <a:latin typeface="Roboto"/>
                  <a:ea typeface="Roboto"/>
                  <a:cs typeface="Roboto"/>
                  <a:sym typeface="Roboto"/>
                </a:rPr>
                <a:t>Data Preprocessing, Approach 1 implementation</a:t>
              </a:r>
              <a:endParaRPr sz="1200">
                <a:solidFill>
                  <a:schemeClr val="lt1"/>
                </a:solidFill>
                <a:latin typeface="Roboto"/>
                <a:ea typeface="Roboto"/>
                <a:cs typeface="Roboto"/>
                <a:sym typeface="Roboto"/>
              </a:endParaRPr>
            </a:p>
            <a:p>
              <a:pPr indent="0" lvl="0" marL="0" rtl="0" algn="ctr">
                <a:lnSpc>
                  <a:spcPct val="115000"/>
                </a:lnSpc>
                <a:spcBef>
                  <a:spcPts val="0"/>
                </a:spcBef>
                <a:spcAft>
                  <a:spcPts val="1600"/>
                </a:spcAft>
                <a:buNone/>
              </a:pPr>
              <a:r>
                <a:t/>
              </a:r>
              <a:endParaRPr sz="1200">
                <a:solidFill>
                  <a:schemeClr val="lt1"/>
                </a:solidFill>
                <a:latin typeface="Roboto"/>
                <a:ea typeface="Roboto"/>
                <a:cs typeface="Roboto"/>
                <a:sym typeface="Roboto"/>
              </a:endParaRPr>
            </a:p>
          </p:txBody>
        </p:sp>
        <p:sp>
          <p:nvSpPr>
            <p:cNvPr id="205" name="Google Shape;205;p31"/>
            <p:cNvSpPr/>
            <p:nvPr/>
          </p:nvSpPr>
          <p:spPr>
            <a:xfrm>
              <a:off x="3833325" y="3004364"/>
              <a:ext cx="90000" cy="67500"/>
            </a:xfrm>
            <a:prstGeom prst="triangle">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sp>
        <p:nvSpPr>
          <p:cNvPr id="206" name="Google Shape;206;p31"/>
          <p:cNvSpPr/>
          <p:nvPr/>
        </p:nvSpPr>
        <p:spPr>
          <a:xfrm rot="-873854">
            <a:off x="1326590" y="3249188"/>
            <a:ext cx="1365994" cy="70923"/>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nvGrpSpPr>
          <p:cNvPr id="207" name="Google Shape;207;p31"/>
          <p:cNvGrpSpPr/>
          <p:nvPr/>
        </p:nvGrpSpPr>
        <p:grpSpPr>
          <a:xfrm>
            <a:off x="1216511" y="1257560"/>
            <a:ext cx="2286112" cy="1993310"/>
            <a:chOff x="1637475" y="1219942"/>
            <a:chExt cx="1712700" cy="1246754"/>
          </a:xfrm>
        </p:grpSpPr>
        <p:sp>
          <p:nvSpPr>
            <p:cNvPr id="208" name="Google Shape;208;p31"/>
            <p:cNvSpPr/>
            <p:nvPr/>
          </p:nvSpPr>
          <p:spPr>
            <a:xfrm>
              <a:off x="1637475" y="1219942"/>
              <a:ext cx="1712700" cy="703500"/>
            </a:xfrm>
            <a:prstGeom prst="roundRect">
              <a:avLst>
                <a:gd fmla="val 4485"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209" name="Google Shape;209;p31"/>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900">
                  <a:solidFill>
                    <a:srgbClr val="0C58D3"/>
                  </a:solidFill>
                  <a:latin typeface="Roboto"/>
                  <a:ea typeface="Roboto"/>
                  <a:cs typeface="Roboto"/>
                  <a:sym typeface="Roboto"/>
                </a:rPr>
                <a:t>2022</a:t>
              </a:r>
              <a:endParaRPr b="1" sz="900">
                <a:solidFill>
                  <a:srgbClr val="0C58D3"/>
                </a:solidFill>
                <a:latin typeface="Roboto"/>
                <a:ea typeface="Roboto"/>
                <a:cs typeface="Roboto"/>
                <a:sym typeface="Roboto"/>
              </a:endParaRPr>
            </a:p>
          </p:txBody>
        </p:sp>
        <p:sp>
          <p:nvSpPr>
            <p:cNvPr id="210" name="Google Shape;210;p31"/>
            <p:cNvSpPr/>
            <p:nvPr/>
          </p:nvSpPr>
          <p:spPr>
            <a:xfrm rot="10800000">
              <a:off x="2448800" y="1919036"/>
              <a:ext cx="90000" cy="67500"/>
            </a:xfrm>
            <a:prstGeom prst="triangle">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11" name="Google Shape;211;p31"/>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200"/>
                <a:buFont typeface="Arial"/>
                <a:buNone/>
              </a:pPr>
              <a:r>
                <a:rPr b="1" i="1" lang="en" sz="1200">
                  <a:solidFill>
                    <a:schemeClr val="lt1"/>
                  </a:solidFill>
                  <a:latin typeface="Roboto"/>
                  <a:ea typeface="Roboto"/>
                  <a:cs typeface="Roboto"/>
                  <a:sym typeface="Roboto"/>
                </a:rPr>
                <a:t>Mid Review - 1</a:t>
              </a:r>
              <a:endParaRPr b="1" i="1" sz="1200">
                <a:solidFill>
                  <a:schemeClr val="lt1"/>
                </a:solidFill>
                <a:latin typeface="Roboto"/>
                <a:ea typeface="Roboto"/>
                <a:cs typeface="Roboto"/>
                <a:sym typeface="Roboto"/>
              </a:endParaRPr>
            </a:p>
            <a:p>
              <a:pPr indent="0" lvl="0" marL="0" rtl="0" algn="ctr">
                <a:lnSpc>
                  <a:spcPct val="115000"/>
                </a:lnSpc>
                <a:spcBef>
                  <a:spcPts val="1600"/>
                </a:spcBef>
                <a:spcAft>
                  <a:spcPts val="1600"/>
                </a:spcAft>
                <a:buClr>
                  <a:srgbClr val="000000"/>
                </a:buClr>
                <a:buSzPts val="1200"/>
                <a:buFont typeface="Arial"/>
                <a:buNone/>
              </a:pPr>
              <a:r>
                <a:rPr lang="en" sz="1200">
                  <a:solidFill>
                    <a:schemeClr val="lt1"/>
                  </a:solidFill>
                  <a:latin typeface="Roboto"/>
                  <a:ea typeface="Roboto"/>
                  <a:cs typeface="Roboto"/>
                  <a:sym typeface="Roboto"/>
                </a:rPr>
                <a:t>Literature Review</a:t>
              </a:r>
              <a:endParaRPr sz="900">
                <a:solidFill>
                  <a:srgbClr val="FFFFFF"/>
                </a:solidFill>
                <a:latin typeface="Roboto"/>
                <a:ea typeface="Roboto"/>
                <a:cs typeface="Roboto"/>
                <a:sym typeface="Roboto"/>
              </a:endParaRPr>
            </a:p>
          </p:txBody>
        </p:sp>
        <p:sp>
          <p:nvSpPr>
            <p:cNvPr id="212" name="Google Shape;212;p31"/>
            <p:cNvSpPr/>
            <p:nvPr/>
          </p:nvSpPr>
          <p:spPr>
            <a:xfrm rot="-1789476">
              <a:off x="2410765" y="2276970"/>
              <a:ext cx="160451" cy="160451"/>
            </a:xfrm>
            <a:prstGeom prst="ellipse">
              <a:avLst/>
            </a:prstGeom>
            <a:solidFill>
              <a:srgbClr val="FFFFFF"/>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nvSpPr>
        <p:spPr>
          <a:xfrm>
            <a:off x="351675" y="665850"/>
            <a:ext cx="8340900" cy="6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oboto"/>
                <a:ea typeface="Roboto"/>
                <a:cs typeface="Roboto"/>
                <a:sym typeface="Roboto"/>
              </a:rPr>
              <a:t>Group  - B22AB04</a:t>
            </a:r>
            <a:endParaRPr b="1" sz="2600">
              <a:latin typeface="Roboto"/>
              <a:ea typeface="Roboto"/>
              <a:cs typeface="Roboto"/>
              <a:sym typeface="Roboto"/>
            </a:endParaRPr>
          </a:p>
        </p:txBody>
      </p:sp>
      <p:graphicFrame>
        <p:nvGraphicFramePr>
          <p:cNvPr id="74" name="Google Shape;74;p14"/>
          <p:cNvGraphicFramePr/>
          <p:nvPr/>
        </p:nvGraphicFramePr>
        <p:xfrm>
          <a:off x="451800" y="1809750"/>
          <a:ext cx="3000000" cy="3000000"/>
        </p:xfrm>
        <a:graphic>
          <a:graphicData uri="http://schemas.openxmlformats.org/drawingml/2006/table">
            <a:tbl>
              <a:tblPr>
                <a:noFill/>
                <a:tableStyleId>{1344B92D-FEA8-47D5-AF38-6A3B625ADE97}</a:tableStyleId>
              </a:tblPr>
              <a:tblGrid>
                <a:gridCol w="4008725"/>
                <a:gridCol w="4008725"/>
              </a:tblGrid>
              <a:tr h="620050">
                <a:tc>
                  <a:txBody>
                    <a:bodyPr/>
                    <a:lstStyle/>
                    <a:p>
                      <a:pPr indent="0" lvl="0" marL="0" rtl="0" algn="l">
                        <a:spcBef>
                          <a:spcPts val="0"/>
                        </a:spcBef>
                        <a:spcAft>
                          <a:spcPts val="0"/>
                        </a:spcAft>
                        <a:buNone/>
                      </a:pPr>
                      <a:r>
                        <a:rPr lang="en" sz="2500">
                          <a:latin typeface="Roboto"/>
                          <a:ea typeface="Roboto"/>
                          <a:cs typeface="Roboto"/>
                          <a:sym typeface="Roboto"/>
                        </a:rPr>
                        <a:t>NAME</a:t>
                      </a:r>
                      <a:endParaRPr sz="25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2500">
                          <a:latin typeface="Roboto"/>
                          <a:ea typeface="Roboto"/>
                          <a:cs typeface="Roboto"/>
                          <a:sym typeface="Roboto"/>
                        </a:rPr>
                        <a:t>ROLL NO</a:t>
                      </a:r>
                      <a:endParaRPr sz="2500">
                        <a:latin typeface="Roboto"/>
                        <a:ea typeface="Roboto"/>
                        <a:cs typeface="Roboto"/>
                        <a:sym typeface="Roboto"/>
                      </a:endParaRPr>
                    </a:p>
                  </a:txBody>
                  <a:tcPr marT="91425" marB="91425" marR="91425" marL="91425"/>
                </a:tc>
              </a:tr>
              <a:tr h="620050">
                <a:tc>
                  <a:txBody>
                    <a:bodyPr/>
                    <a:lstStyle/>
                    <a:p>
                      <a:pPr indent="0" lvl="0" marL="0" rtl="0" algn="l">
                        <a:spcBef>
                          <a:spcPts val="0"/>
                        </a:spcBef>
                        <a:spcAft>
                          <a:spcPts val="0"/>
                        </a:spcAft>
                        <a:buNone/>
                      </a:pPr>
                      <a:r>
                        <a:rPr lang="en" sz="1800">
                          <a:latin typeface="Montserrat"/>
                          <a:ea typeface="Montserrat"/>
                          <a:cs typeface="Montserrat"/>
                          <a:sym typeface="Montserrat"/>
                        </a:rPr>
                        <a:t>PIYUSH KUMAR</a:t>
                      </a:r>
                      <a:endParaRPr sz="1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latin typeface="Montserrat"/>
                          <a:ea typeface="Montserrat"/>
                          <a:cs typeface="Montserrat"/>
                          <a:sym typeface="Montserrat"/>
                        </a:rPr>
                        <a:t>S20190010141</a:t>
                      </a:r>
                      <a:endParaRPr sz="1800">
                        <a:latin typeface="Montserrat"/>
                        <a:ea typeface="Montserrat"/>
                        <a:cs typeface="Montserrat"/>
                        <a:sym typeface="Montserrat"/>
                      </a:endParaRPr>
                    </a:p>
                  </a:txBody>
                  <a:tcPr marT="91425" marB="91425" marR="91425" marL="91425"/>
                </a:tc>
              </a:tr>
              <a:tr h="620050">
                <a:tc>
                  <a:txBody>
                    <a:bodyPr/>
                    <a:lstStyle/>
                    <a:p>
                      <a:pPr indent="0" lvl="0" marL="0" rtl="0" algn="l">
                        <a:spcBef>
                          <a:spcPts val="0"/>
                        </a:spcBef>
                        <a:spcAft>
                          <a:spcPts val="0"/>
                        </a:spcAft>
                        <a:buNone/>
                      </a:pPr>
                      <a:r>
                        <a:rPr lang="en" sz="1800">
                          <a:latin typeface="Montserrat"/>
                          <a:ea typeface="Montserrat"/>
                          <a:cs typeface="Montserrat"/>
                          <a:sym typeface="Montserrat"/>
                        </a:rPr>
                        <a:t>ANURAG KUMAR</a:t>
                      </a:r>
                      <a:endParaRPr sz="1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latin typeface="Montserrat"/>
                          <a:ea typeface="Montserrat"/>
                          <a:cs typeface="Montserrat"/>
                          <a:sym typeface="Montserrat"/>
                        </a:rPr>
                        <a:t>S20190010009</a:t>
                      </a:r>
                      <a:endParaRPr sz="1800">
                        <a:latin typeface="Montserrat"/>
                        <a:ea typeface="Montserrat"/>
                        <a:cs typeface="Montserrat"/>
                        <a:sym typeface="Montserrat"/>
                      </a:endParaRPr>
                    </a:p>
                  </a:txBody>
                  <a:tcPr marT="91425" marB="91425" marR="91425" marL="91425"/>
                </a:tc>
              </a:tr>
              <a:tr h="620050">
                <a:tc>
                  <a:txBody>
                    <a:bodyPr/>
                    <a:lstStyle/>
                    <a:p>
                      <a:pPr indent="0" lvl="0" marL="0" rtl="0" algn="l">
                        <a:spcBef>
                          <a:spcPts val="0"/>
                        </a:spcBef>
                        <a:spcAft>
                          <a:spcPts val="0"/>
                        </a:spcAft>
                        <a:buNone/>
                      </a:pPr>
                      <a:r>
                        <a:rPr lang="en" sz="1800">
                          <a:latin typeface="Montserrat"/>
                          <a:ea typeface="Montserrat"/>
                          <a:cs typeface="Montserrat"/>
                          <a:sym typeface="Montserrat"/>
                        </a:rPr>
                        <a:t>HIMESH KUMAR</a:t>
                      </a:r>
                      <a:endParaRPr sz="1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latin typeface="Montserrat"/>
                          <a:ea typeface="Montserrat"/>
                          <a:cs typeface="Montserrat"/>
                          <a:sym typeface="Montserrat"/>
                        </a:rPr>
                        <a:t>S20190010065</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References</a:t>
            </a:r>
            <a:endParaRPr>
              <a:latin typeface="Montserrat"/>
              <a:ea typeface="Montserrat"/>
              <a:cs typeface="Montserrat"/>
              <a:sym typeface="Montserrat"/>
            </a:endParaRPr>
          </a:p>
        </p:txBody>
      </p:sp>
      <p:sp>
        <p:nvSpPr>
          <p:cNvPr id="218" name="Google Shape;218;p32"/>
          <p:cNvSpPr txBox="1"/>
          <p:nvPr>
            <p:ph idx="1" type="body"/>
          </p:nvPr>
        </p:nvSpPr>
        <p:spPr>
          <a:xfrm>
            <a:off x="317550" y="1919075"/>
            <a:ext cx="8376600" cy="3093600"/>
          </a:xfrm>
          <a:prstGeom prst="rect">
            <a:avLst/>
          </a:prstGeom>
        </p:spPr>
        <p:txBody>
          <a:bodyPr anchorCtr="0" anchor="t" bIns="91425" lIns="91425" spcFirstLastPara="1" rIns="91425" wrap="square" tIns="91425">
            <a:normAutofit/>
          </a:bodyPr>
          <a:lstStyle/>
          <a:p>
            <a:pPr indent="-323850" lvl="0" marL="457200" rtl="0" algn="just">
              <a:lnSpc>
                <a:spcPct val="130000"/>
              </a:lnSpc>
              <a:spcBef>
                <a:spcPts val="0"/>
              </a:spcBef>
              <a:spcAft>
                <a:spcPts val="0"/>
              </a:spcAft>
              <a:buClr>
                <a:srgbClr val="222222"/>
              </a:buClr>
              <a:buSzPts val="1500"/>
              <a:buFont typeface="Montserrat"/>
              <a:buAutoNum type="arabicPeriod"/>
            </a:pPr>
            <a:r>
              <a:rPr lang="en" sz="1500">
                <a:solidFill>
                  <a:srgbClr val="222222"/>
                </a:solidFill>
                <a:highlight>
                  <a:schemeClr val="lt1"/>
                </a:highlight>
                <a:latin typeface="Montserrat"/>
                <a:ea typeface="Montserrat"/>
                <a:cs typeface="Montserrat"/>
                <a:sym typeface="Montserrat"/>
              </a:rPr>
              <a:t>Niu T, Zhu S, Pang L, et al (2016) Sentiment analysis on multi-view social data. In: Proceedings of International Conference on Multimedia Modeling, 15–27</a:t>
            </a:r>
            <a:endParaRPr sz="1500">
              <a:solidFill>
                <a:srgbClr val="222222"/>
              </a:solidFill>
              <a:highlight>
                <a:schemeClr val="lt1"/>
              </a:highlight>
              <a:latin typeface="Montserrat"/>
              <a:ea typeface="Montserrat"/>
              <a:cs typeface="Montserrat"/>
              <a:sym typeface="Montserrat"/>
            </a:endParaRPr>
          </a:p>
          <a:p>
            <a:pPr indent="-323850" lvl="0" marL="457200" rtl="0" algn="just">
              <a:lnSpc>
                <a:spcPct val="130000"/>
              </a:lnSpc>
              <a:spcBef>
                <a:spcPts val="0"/>
              </a:spcBef>
              <a:spcAft>
                <a:spcPts val="0"/>
              </a:spcAft>
              <a:buClr>
                <a:srgbClr val="222222"/>
              </a:buClr>
              <a:buSzPts val="1500"/>
              <a:buFont typeface="Montserrat"/>
              <a:buAutoNum type="arabicPeriod"/>
            </a:pPr>
            <a:r>
              <a:rPr lang="en" sz="1500">
                <a:solidFill>
                  <a:srgbClr val="222222"/>
                </a:solidFill>
                <a:highlight>
                  <a:schemeClr val="lt1"/>
                </a:highlight>
                <a:latin typeface="Montserrat"/>
                <a:ea typeface="Montserrat"/>
                <a:cs typeface="Montserrat"/>
                <a:sym typeface="Montserrat"/>
              </a:rPr>
              <a:t>Alluri, N. V., &amp; Krishna, N. D. (2021). Multimodal Analysis of memes for sentiment extraction. </a:t>
            </a:r>
            <a:r>
              <a:rPr i="1" lang="en" sz="1500">
                <a:solidFill>
                  <a:srgbClr val="222222"/>
                </a:solidFill>
                <a:highlight>
                  <a:schemeClr val="lt1"/>
                </a:highlight>
                <a:latin typeface="Montserrat"/>
                <a:ea typeface="Montserrat"/>
                <a:cs typeface="Montserrat"/>
                <a:sym typeface="Montserrat"/>
              </a:rPr>
              <a:t>arXiv preprint arXiv:2112.11850</a:t>
            </a:r>
            <a:r>
              <a:rPr lang="en" sz="1500">
                <a:solidFill>
                  <a:srgbClr val="222222"/>
                </a:solidFill>
                <a:highlight>
                  <a:schemeClr val="lt1"/>
                </a:highlight>
                <a:latin typeface="Montserrat"/>
                <a:ea typeface="Montserrat"/>
                <a:cs typeface="Montserrat"/>
                <a:sym typeface="Montserrat"/>
              </a:rPr>
              <a:t>.</a:t>
            </a:r>
            <a:endParaRPr sz="1500">
              <a:solidFill>
                <a:srgbClr val="222222"/>
              </a:solidFill>
              <a:highlight>
                <a:schemeClr val="lt1"/>
              </a:highlight>
              <a:latin typeface="Montserrat"/>
              <a:ea typeface="Montserrat"/>
              <a:cs typeface="Montserrat"/>
              <a:sym typeface="Montserrat"/>
            </a:endParaRPr>
          </a:p>
          <a:p>
            <a:pPr indent="-323850" lvl="0" marL="457200" rtl="0" algn="just">
              <a:lnSpc>
                <a:spcPct val="130000"/>
              </a:lnSpc>
              <a:spcBef>
                <a:spcPts val="0"/>
              </a:spcBef>
              <a:spcAft>
                <a:spcPts val="0"/>
              </a:spcAft>
              <a:buClr>
                <a:srgbClr val="222222"/>
              </a:buClr>
              <a:buSzPts val="1500"/>
              <a:buFont typeface="Montserrat"/>
              <a:buAutoNum type="arabicPeriod"/>
            </a:pPr>
            <a:r>
              <a:rPr lang="en" sz="1400">
                <a:solidFill>
                  <a:srgbClr val="222222"/>
                </a:solidFill>
                <a:highlight>
                  <a:schemeClr val="lt1"/>
                </a:highlight>
                <a:latin typeface="Montserrat"/>
                <a:ea typeface="Montserrat"/>
                <a:cs typeface="Montserrat"/>
                <a:sym typeface="Montserrat"/>
              </a:rPr>
              <a:t>C. Sharma, D. Bhageria, W. Paka, Scott, S. P Y K L, A. Das, T. Chakraborty, V. Pulabaigari, B. Gambäck, SemEval-2020 Task 8: Memotion Analysis-The Visuo-Lingual Metaphor!, in:Proceedings of the 14th International Workshop on Semantic Evaluation (SemEval-2020),Association for Computational Linguistics, Barcelona, Spain, 2020.</a:t>
            </a:r>
            <a:endParaRPr sz="1500">
              <a:solidFill>
                <a:srgbClr val="222222"/>
              </a:solidFill>
              <a:highlight>
                <a:schemeClr val="lt1"/>
              </a:highlight>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1168500" y="2140425"/>
            <a:ext cx="7516500" cy="116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                  </a:t>
            </a:r>
            <a:r>
              <a:rPr i="1" lang="en" sz="4000"/>
              <a:t>Thank You!</a:t>
            </a:r>
            <a:endParaRPr i="1" sz="4000"/>
          </a:p>
          <a:p>
            <a:pPr indent="0" lvl="0" marL="0" rtl="0" algn="l">
              <a:spcBef>
                <a:spcPts val="0"/>
              </a:spcBef>
              <a:spcAft>
                <a:spcPts val="0"/>
              </a:spcAft>
              <a:buNone/>
            </a:pPr>
            <a:r>
              <a:rPr i="1" lang="en" sz="4000"/>
              <a:t>			   </a:t>
            </a:r>
            <a:r>
              <a:rPr i="1" lang="en" sz="2300"/>
              <a:t>Memes are the new messages</a:t>
            </a:r>
            <a:endParaRPr i="1"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123700" y="2231700"/>
            <a:ext cx="2808000" cy="680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400"/>
              <a:t>Outline</a:t>
            </a:r>
            <a:endParaRPr sz="3400"/>
          </a:p>
        </p:txBody>
      </p:sp>
      <p:sp>
        <p:nvSpPr>
          <p:cNvPr id="80" name="Google Shape;80;p15"/>
          <p:cNvSpPr txBox="1"/>
          <p:nvPr/>
        </p:nvSpPr>
        <p:spPr>
          <a:xfrm>
            <a:off x="3401375" y="1371375"/>
            <a:ext cx="5632800" cy="3258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Motivation</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Problem Statement</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Work done Before Mid Review</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Work done After Mid Review</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Methodology</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Result</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Future Work</a:t>
            </a:r>
            <a:endParaRPr sz="18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86" name="Google Shape;86;p16"/>
          <p:cNvSpPr txBox="1"/>
          <p:nvPr>
            <p:ph idx="1" type="body"/>
          </p:nvPr>
        </p:nvSpPr>
        <p:spPr>
          <a:xfrm>
            <a:off x="215150" y="1919075"/>
            <a:ext cx="8773500" cy="3048300"/>
          </a:xfrm>
          <a:prstGeom prst="rect">
            <a:avLst/>
          </a:prstGeom>
        </p:spPr>
        <p:txBody>
          <a:bodyPr anchorCtr="0" anchor="t" bIns="91425" lIns="91425" spcFirstLastPara="1" rIns="91425" wrap="square" tIns="91425">
            <a:noAutofit/>
          </a:bodyPr>
          <a:lstStyle/>
          <a:p>
            <a:pPr indent="-323850" lvl="0" marL="457200" rtl="0" algn="just">
              <a:lnSpc>
                <a:spcPct val="135000"/>
              </a:lnSpc>
              <a:spcBef>
                <a:spcPts val="0"/>
              </a:spcBef>
              <a:spcAft>
                <a:spcPts val="0"/>
              </a:spcAft>
              <a:buClr>
                <a:srgbClr val="434343"/>
              </a:buClr>
              <a:buSzPts val="1500"/>
              <a:buFont typeface="Nunito"/>
              <a:buChar char="❖"/>
            </a:pPr>
            <a:r>
              <a:rPr b="1" lang="en" sz="1500">
                <a:solidFill>
                  <a:srgbClr val="000000"/>
                </a:solidFill>
                <a:latin typeface="Montserrat"/>
                <a:ea typeface="Montserrat"/>
                <a:cs typeface="Montserrat"/>
                <a:sym typeface="Montserrat"/>
              </a:rPr>
              <a:t>Sentiment analysis</a:t>
            </a:r>
            <a:r>
              <a:rPr lang="en" sz="1500">
                <a:solidFill>
                  <a:srgbClr val="000000"/>
                </a:solidFill>
                <a:latin typeface="Montserrat"/>
                <a:ea typeface="Montserrat"/>
                <a:cs typeface="Montserrat"/>
                <a:sym typeface="Montserrat"/>
              </a:rPr>
              <a:t> is attracting more attention and has become a very hot research topic.</a:t>
            </a:r>
            <a:endParaRPr sz="1500">
              <a:solidFill>
                <a:srgbClr val="000000"/>
              </a:solidFill>
              <a:latin typeface="Montserrat"/>
              <a:ea typeface="Montserrat"/>
              <a:cs typeface="Montserrat"/>
              <a:sym typeface="Montserrat"/>
            </a:endParaRPr>
          </a:p>
          <a:p>
            <a:pPr indent="-323850" lvl="0" marL="457200" rtl="0" algn="just">
              <a:lnSpc>
                <a:spcPct val="135000"/>
              </a:lnSpc>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Most of the existing methods are based on </a:t>
            </a:r>
            <a:r>
              <a:rPr lang="en" sz="1500">
                <a:solidFill>
                  <a:srgbClr val="FF0000"/>
                </a:solidFill>
                <a:latin typeface="Montserrat"/>
                <a:ea typeface="Montserrat"/>
                <a:cs typeface="Montserrat"/>
                <a:sym typeface="Montserrat"/>
              </a:rPr>
              <a:t>single modality data</a:t>
            </a:r>
            <a:r>
              <a:rPr lang="en" sz="1500">
                <a:solidFill>
                  <a:srgbClr val="000000"/>
                </a:solidFill>
                <a:latin typeface="Montserrat"/>
                <a:ea typeface="Montserrat"/>
                <a:cs typeface="Montserrat"/>
                <a:sym typeface="Montserrat"/>
              </a:rPr>
              <a:t>.</a:t>
            </a:r>
            <a:endParaRPr sz="1500">
              <a:solidFill>
                <a:srgbClr val="000000"/>
              </a:solidFill>
              <a:latin typeface="Montserrat"/>
              <a:ea typeface="Montserrat"/>
              <a:cs typeface="Montserrat"/>
              <a:sym typeface="Montserrat"/>
            </a:endParaRPr>
          </a:p>
          <a:p>
            <a:pPr indent="-323850" lvl="0" marL="457200" rtl="0" algn="just">
              <a:lnSpc>
                <a:spcPct val="135000"/>
              </a:lnSpc>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Mining sentiment information from these data is of great important for applications.</a:t>
            </a:r>
            <a:endParaRPr sz="1500">
              <a:solidFill>
                <a:srgbClr val="000000"/>
              </a:solidFill>
              <a:latin typeface="Montserrat"/>
              <a:ea typeface="Montserrat"/>
              <a:cs typeface="Montserrat"/>
              <a:sym typeface="Montserrat"/>
            </a:endParaRPr>
          </a:p>
          <a:p>
            <a:pPr indent="-323850" lvl="0" marL="457200" rtl="0" algn="just">
              <a:lnSpc>
                <a:spcPct val="135000"/>
              </a:lnSpc>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Plenty of works have been published, significantly promoting the development of sentiment analysis studies.</a:t>
            </a:r>
            <a:endParaRPr sz="1500">
              <a:solidFill>
                <a:srgbClr val="000000"/>
              </a:solidFill>
              <a:latin typeface="Montserrat"/>
              <a:ea typeface="Montserrat"/>
              <a:cs typeface="Montserrat"/>
              <a:sym typeface="Montserrat"/>
            </a:endParaRPr>
          </a:p>
          <a:p>
            <a:pPr indent="-323850" lvl="0" marL="457200" rtl="0" algn="just">
              <a:lnSpc>
                <a:spcPct val="135000"/>
              </a:lnSpc>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Memes are commonly used in social media platforms for humor generally. </a:t>
            </a:r>
            <a:endParaRPr sz="1500">
              <a:solidFill>
                <a:srgbClr val="000000"/>
              </a:solidFill>
              <a:latin typeface="Montserrat"/>
              <a:ea typeface="Montserrat"/>
              <a:cs typeface="Montserrat"/>
              <a:sym typeface="Montserrat"/>
            </a:endParaRPr>
          </a:p>
          <a:p>
            <a:pPr indent="-323850" lvl="0" marL="457200" rtl="0" algn="just">
              <a:lnSpc>
                <a:spcPct val="135000"/>
              </a:lnSpc>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Memes can be used to spread hate or misinformation , hence it is important to study them.</a:t>
            </a:r>
            <a:endParaRPr sz="15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Problem Statement </a:t>
            </a:r>
            <a:endParaRPr>
              <a:latin typeface="Montserrat"/>
              <a:ea typeface="Montserrat"/>
              <a:cs typeface="Montserrat"/>
              <a:sym typeface="Montserrat"/>
            </a:endParaRPr>
          </a:p>
        </p:txBody>
      </p:sp>
      <p:sp>
        <p:nvSpPr>
          <p:cNvPr id="92" name="Google Shape;92;p17"/>
          <p:cNvSpPr txBox="1"/>
          <p:nvPr>
            <p:ph idx="1" type="body"/>
          </p:nvPr>
        </p:nvSpPr>
        <p:spPr>
          <a:xfrm>
            <a:off x="471900" y="1919075"/>
            <a:ext cx="8222100" cy="3048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300"/>
              <a:buFont typeface="Arial"/>
              <a:buNone/>
            </a:pPr>
            <a:r>
              <a:rPr lang="en" sz="1900">
                <a:solidFill>
                  <a:srgbClr val="222222"/>
                </a:solidFill>
                <a:latin typeface="Montserrat"/>
                <a:ea typeface="Montserrat"/>
                <a:cs typeface="Montserrat"/>
                <a:sym typeface="Montserrat"/>
              </a:rPr>
              <a:t>Designing a machine learning model to analyze the sentiments of memes, i.e positive, negative or neutral. </a:t>
            </a:r>
            <a:endParaRPr>
              <a:latin typeface="Montserrat"/>
              <a:ea typeface="Montserrat"/>
              <a:cs typeface="Montserrat"/>
              <a:sym typeface="Montserrat"/>
            </a:endParaRPr>
          </a:p>
        </p:txBody>
      </p:sp>
      <p:pic>
        <p:nvPicPr>
          <p:cNvPr id="93" name="Google Shape;93;p17"/>
          <p:cNvPicPr preferRelativeResize="0"/>
          <p:nvPr/>
        </p:nvPicPr>
        <p:blipFill rotWithShape="1">
          <a:blip r:embed="rId3">
            <a:alphaModFix/>
          </a:blip>
          <a:srcRect b="0" l="0" r="0" t="0"/>
          <a:stretch/>
        </p:blipFill>
        <p:spPr>
          <a:xfrm>
            <a:off x="4834375" y="2839325"/>
            <a:ext cx="3967101" cy="207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135600" y="738725"/>
            <a:ext cx="85584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Work done Before Mid Review</a:t>
            </a:r>
            <a:endParaRPr>
              <a:latin typeface="Montserrat"/>
              <a:ea typeface="Montserrat"/>
              <a:cs typeface="Montserrat"/>
              <a:sym typeface="Montserrat"/>
            </a:endParaRPr>
          </a:p>
        </p:txBody>
      </p:sp>
      <p:sp>
        <p:nvSpPr>
          <p:cNvPr id="99" name="Google Shape;99;p18"/>
          <p:cNvSpPr txBox="1"/>
          <p:nvPr>
            <p:ph idx="1" type="body"/>
          </p:nvPr>
        </p:nvSpPr>
        <p:spPr>
          <a:xfrm>
            <a:off x="135475" y="2083875"/>
            <a:ext cx="5097900" cy="3008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Literature Survey</a:t>
            </a:r>
            <a:endParaRPr sz="1700">
              <a:solidFill>
                <a:srgbClr val="000000"/>
              </a:solidFill>
              <a:latin typeface="Montserrat"/>
              <a:ea typeface="Montserrat"/>
              <a:cs typeface="Montserrat"/>
              <a:sym typeface="Montserrat"/>
            </a:endParaRPr>
          </a:p>
          <a:p>
            <a:pPr indent="-336550" lvl="0" marL="457200" rtl="0" algn="l">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Multimodal vs Unimodal </a:t>
            </a:r>
            <a:endParaRPr sz="1700">
              <a:solidFill>
                <a:srgbClr val="000000"/>
              </a:solidFill>
              <a:latin typeface="Montserrat"/>
              <a:ea typeface="Montserrat"/>
              <a:cs typeface="Montserrat"/>
              <a:sym typeface="Montserrat"/>
            </a:endParaRPr>
          </a:p>
          <a:p>
            <a:pPr indent="-336550" lvl="0" marL="457200" rtl="0" algn="l">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Comparative Study of Algorithms</a:t>
            </a:r>
            <a:endParaRPr sz="1700">
              <a:solidFill>
                <a:srgbClr val="000000"/>
              </a:solidFill>
              <a:latin typeface="Montserrat"/>
              <a:ea typeface="Montserrat"/>
              <a:cs typeface="Montserrat"/>
              <a:sym typeface="Montserrat"/>
            </a:endParaRPr>
          </a:p>
          <a:p>
            <a:pPr indent="0" lvl="0" marL="457200" rtl="0" algn="l">
              <a:spcBef>
                <a:spcPts val="1200"/>
              </a:spcBef>
              <a:spcAft>
                <a:spcPts val="0"/>
              </a:spcAft>
              <a:buNone/>
            </a:pPr>
            <a:r>
              <a:rPr lang="en" sz="1700">
                <a:solidFill>
                  <a:srgbClr val="000000"/>
                </a:solidFill>
                <a:latin typeface="Montserrat"/>
                <a:ea typeface="Montserrat"/>
                <a:cs typeface="Montserrat"/>
                <a:sym typeface="Montserrat"/>
              </a:rPr>
              <a:t>-  BERT</a:t>
            </a:r>
            <a:endParaRPr sz="1700">
              <a:solidFill>
                <a:srgbClr val="000000"/>
              </a:solidFill>
              <a:latin typeface="Montserrat"/>
              <a:ea typeface="Montserrat"/>
              <a:cs typeface="Montserrat"/>
              <a:sym typeface="Montserrat"/>
            </a:endParaRPr>
          </a:p>
          <a:p>
            <a:pPr indent="0" lvl="0" marL="457200" rtl="0" algn="l">
              <a:spcBef>
                <a:spcPts val="1200"/>
              </a:spcBef>
              <a:spcAft>
                <a:spcPts val="0"/>
              </a:spcAft>
              <a:buNone/>
            </a:pPr>
            <a:r>
              <a:rPr lang="en" sz="1700">
                <a:solidFill>
                  <a:srgbClr val="000000"/>
                </a:solidFill>
                <a:latin typeface="Montserrat"/>
                <a:ea typeface="Montserrat"/>
                <a:cs typeface="Montserrat"/>
                <a:sym typeface="Montserrat"/>
              </a:rPr>
              <a:t>-  LSTM</a:t>
            </a:r>
            <a:endParaRPr sz="1700">
              <a:solidFill>
                <a:srgbClr val="000000"/>
              </a:solidFill>
              <a:latin typeface="Montserrat"/>
              <a:ea typeface="Montserrat"/>
              <a:cs typeface="Montserrat"/>
              <a:sym typeface="Montserrat"/>
            </a:endParaRPr>
          </a:p>
          <a:p>
            <a:pPr indent="0" lvl="0" marL="457200" rtl="0" algn="l">
              <a:spcBef>
                <a:spcPts val="1200"/>
              </a:spcBef>
              <a:spcAft>
                <a:spcPts val="0"/>
              </a:spcAft>
              <a:buNone/>
            </a:pPr>
            <a:r>
              <a:rPr lang="en" sz="1700">
                <a:solidFill>
                  <a:srgbClr val="000000"/>
                </a:solidFill>
                <a:latin typeface="Montserrat"/>
                <a:ea typeface="Montserrat"/>
                <a:cs typeface="Montserrat"/>
                <a:sym typeface="Montserrat"/>
              </a:rPr>
              <a:t>-  VGG</a:t>
            </a:r>
            <a:endParaRPr sz="1700">
              <a:solidFill>
                <a:srgbClr val="000000"/>
              </a:solidFill>
              <a:latin typeface="Montserrat"/>
              <a:ea typeface="Montserrat"/>
              <a:cs typeface="Montserrat"/>
              <a:sym typeface="Montserrat"/>
            </a:endParaRPr>
          </a:p>
          <a:p>
            <a:pPr indent="0" lvl="0" marL="457200" rtl="0" algn="l">
              <a:spcBef>
                <a:spcPts val="1200"/>
              </a:spcBef>
              <a:spcAft>
                <a:spcPts val="1200"/>
              </a:spcAft>
              <a:buNone/>
            </a:pPr>
            <a:r>
              <a:rPr lang="en" sz="1700">
                <a:solidFill>
                  <a:srgbClr val="000000"/>
                </a:solidFill>
                <a:latin typeface="Montserrat"/>
                <a:ea typeface="Montserrat"/>
                <a:cs typeface="Montserrat"/>
                <a:sym typeface="Montserrat"/>
              </a:rPr>
              <a:t>-  BiLSTM</a:t>
            </a:r>
            <a:endParaRPr sz="1700">
              <a:solidFill>
                <a:srgbClr val="000000"/>
              </a:solidFill>
              <a:latin typeface="Montserrat"/>
              <a:ea typeface="Montserrat"/>
              <a:cs typeface="Montserrat"/>
              <a:sym typeface="Montserrat"/>
            </a:endParaRPr>
          </a:p>
        </p:txBody>
      </p:sp>
      <p:pic>
        <p:nvPicPr>
          <p:cNvPr id="100" name="Google Shape;100;p18"/>
          <p:cNvPicPr preferRelativeResize="0"/>
          <p:nvPr/>
        </p:nvPicPr>
        <p:blipFill>
          <a:blip r:embed="rId3">
            <a:alphaModFix/>
          </a:blip>
          <a:stretch>
            <a:fillRect/>
          </a:stretch>
        </p:blipFill>
        <p:spPr>
          <a:xfrm>
            <a:off x="5768300" y="1995975"/>
            <a:ext cx="3309974" cy="293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181000" y="738725"/>
            <a:ext cx="8513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Work done After Mid Review</a:t>
            </a:r>
            <a:endParaRPr>
              <a:latin typeface="Montserrat"/>
              <a:ea typeface="Montserrat"/>
              <a:cs typeface="Montserrat"/>
              <a:sym typeface="Montserrat"/>
            </a:endParaRPr>
          </a:p>
        </p:txBody>
      </p:sp>
      <p:sp>
        <p:nvSpPr>
          <p:cNvPr id="106" name="Google Shape;106;p19"/>
          <p:cNvSpPr txBox="1"/>
          <p:nvPr>
            <p:ph idx="1" type="body"/>
          </p:nvPr>
        </p:nvSpPr>
        <p:spPr>
          <a:xfrm>
            <a:off x="180900" y="2144325"/>
            <a:ext cx="4768200" cy="2834400"/>
          </a:xfrm>
          <a:prstGeom prst="rect">
            <a:avLst/>
          </a:prstGeom>
        </p:spPr>
        <p:txBody>
          <a:bodyPr anchorCtr="0" anchor="t" bIns="91425" lIns="91425" spcFirstLastPara="1" rIns="91425" wrap="square" tIns="91425">
            <a:normAutofit/>
          </a:bodyPr>
          <a:lstStyle/>
          <a:p>
            <a:pPr indent="-336550" lvl="0" marL="457200" rtl="0" algn="l">
              <a:lnSpc>
                <a:spcPct val="130000"/>
              </a:lnSpc>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Data Preprocessing</a:t>
            </a:r>
            <a:endParaRPr sz="1700">
              <a:solidFill>
                <a:srgbClr val="000000"/>
              </a:solidFill>
              <a:latin typeface="Montserrat"/>
              <a:ea typeface="Montserrat"/>
              <a:cs typeface="Montserrat"/>
              <a:sym typeface="Montserrat"/>
            </a:endParaRPr>
          </a:p>
          <a:p>
            <a:pPr indent="0" lvl="0" marL="457200" rtl="0" algn="l">
              <a:lnSpc>
                <a:spcPct val="130000"/>
              </a:lnSpc>
              <a:spcBef>
                <a:spcPts val="0"/>
              </a:spcBef>
              <a:spcAft>
                <a:spcPts val="0"/>
              </a:spcAft>
              <a:buNone/>
            </a:pPr>
            <a:r>
              <a:rPr lang="en" sz="1700">
                <a:solidFill>
                  <a:srgbClr val="000000"/>
                </a:solidFill>
                <a:latin typeface="Montserrat"/>
                <a:ea typeface="Montserrat"/>
                <a:cs typeface="Montserrat"/>
                <a:sym typeface="Montserrat"/>
              </a:rPr>
              <a:t>-  Data Cleaning</a:t>
            </a:r>
            <a:endParaRPr sz="1700">
              <a:solidFill>
                <a:srgbClr val="000000"/>
              </a:solidFill>
              <a:latin typeface="Montserrat"/>
              <a:ea typeface="Montserrat"/>
              <a:cs typeface="Montserrat"/>
              <a:sym typeface="Montserrat"/>
            </a:endParaRPr>
          </a:p>
          <a:p>
            <a:pPr indent="0" lvl="0" marL="457200" rtl="0" algn="l">
              <a:lnSpc>
                <a:spcPct val="130000"/>
              </a:lnSpc>
              <a:spcBef>
                <a:spcPts val="0"/>
              </a:spcBef>
              <a:spcAft>
                <a:spcPts val="0"/>
              </a:spcAft>
              <a:buNone/>
            </a:pPr>
            <a:r>
              <a:rPr lang="en" sz="1700">
                <a:solidFill>
                  <a:srgbClr val="000000"/>
                </a:solidFill>
                <a:latin typeface="Montserrat"/>
                <a:ea typeface="Montserrat"/>
                <a:cs typeface="Montserrat"/>
                <a:sym typeface="Montserrat"/>
              </a:rPr>
              <a:t>-  Data Plotting</a:t>
            </a:r>
            <a:endParaRPr sz="1700">
              <a:solidFill>
                <a:srgbClr val="000000"/>
              </a:solidFill>
              <a:latin typeface="Montserrat"/>
              <a:ea typeface="Montserrat"/>
              <a:cs typeface="Montserrat"/>
              <a:sym typeface="Montserrat"/>
            </a:endParaRPr>
          </a:p>
          <a:p>
            <a:pPr indent="-336550" lvl="0" marL="457200" rtl="0" algn="l">
              <a:lnSpc>
                <a:spcPct val="130000"/>
              </a:lnSpc>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OCR (Optical Character Recognition )</a:t>
            </a:r>
            <a:endParaRPr sz="1700">
              <a:solidFill>
                <a:srgbClr val="000000"/>
              </a:solidFill>
              <a:latin typeface="Montserrat"/>
              <a:ea typeface="Montserrat"/>
              <a:cs typeface="Montserrat"/>
              <a:sym typeface="Montserrat"/>
            </a:endParaRPr>
          </a:p>
          <a:p>
            <a:pPr indent="-336550" lvl="0" marL="457200" rtl="0" algn="l">
              <a:lnSpc>
                <a:spcPct val="130000"/>
              </a:lnSpc>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Image Captioning</a:t>
            </a:r>
            <a:endParaRPr sz="1700">
              <a:solidFill>
                <a:srgbClr val="000000"/>
              </a:solidFill>
              <a:latin typeface="Montserrat"/>
              <a:ea typeface="Montserrat"/>
              <a:cs typeface="Montserrat"/>
              <a:sym typeface="Montserrat"/>
            </a:endParaRPr>
          </a:p>
          <a:p>
            <a:pPr indent="-336550" lvl="0" marL="457200" rtl="0" algn="l">
              <a:lnSpc>
                <a:spcPct val="130000"/>
              </a:lnSpc>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LSTM Model (CNN + RNN)</a:t>
            </a:r>
            <a:endParaRPr sz="1700">
              <a:solidFill>
                <a:srgbClr val="000000"/>
              </a:solidFill>
              <a:latin typeface="Montserrat"/>
              <a:ea typeface="Montserrat"/>
              <a:cs typeface="Montserrat"/>
              <a:sym typeface="Montserrat"/>
            </a:endParaRPr>
          </a:p>
          <a:p>
            <a:pPr indent="0" lvl="0" marL="0" rtl="0" algn="l">
              <a:spcBef>
                <a:spcPts val="0"/>
              </a:spcBef>
              <a:spcAft>
                <a:spcPts val="1200"/>
              </a:spcAft>
              <a:buNone/>
            </a:pPr>
            <a:r>
              <a:t/>
            </a:r>
            <a:endParaRPr>
              <a:solidFill>
                <a:srgbClr val="000000"/>
              </a:solidFill>
            </a:endParaRPr>
          </a:p>
        </p:txBody>
      </p:sp>
      <p:pic>
        <p:nvPicPr>
          <p:cNvPr id="107" name="Google Shape;107;p19"/>
          <p:cNvPicPr preferRelativeResize="0"/>
          <p:nvPr/>
        </p:nvPicPr>
        <p:blipFill>
          <a:blip r:embed="rId3">
            <a:alphaModFix/>
          </a:blip>
          <a:stretch>
            <a:fillRect/>
          </a:stretch>
        </p:blipFill>
        <p:spPr>
          <a:xfrm>
            <a:off x="5108300" y="2031700"/>
            <a:ext cx="3779249" cy="28344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2068500" y="1606800"/>
            <a:ext cx="6227100" cy="170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5400">
                <a:latin typeface="Montserrat"/>
                <a:ea typeface="Montserrat"/>
                <a:cs typeface="Montserrat"/>
                <a:sym typeface="Montserrat"/>
              </a:rPr>
              <a:t>Methodology</a:t>
            </a:r>
            <a:endParaRPr sz="54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nvSpPr>
        <p:spPr>
          <a:xfrm>
            <a:off x="363075" y="222050"/>
            <a:ext cx="8511900" cy="47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Roboto"/>
                <a:ea typeface="Roboto"/>
                <a:cs typeface="Roboto"/>
                <a:sym typeface="Roboto"/>
              </a:rPr>
              <a:t>Proposed Approaches</a:t>
            </a: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342900" lvl="0" marL="457200" rtl="0" algn="just">
              <a:spcBef>
                <a:spcPts val="0"/>
              </a:spcBef>
              <a:spcAft>
                <a:spcPts val="0"/>
              </a:spcAft>
              <a:buSzPts val="1800"/>
              <a:buFont typeface="Roboto"/>
              <a:buChar char="●"/>
            </a:pPr>
            <a:r>
              <a:rPr b="1" i="1" lang="en" sz="1800">
                <a:latin typeface="Roboto"/>
                <a:ea typeface="Roboto"/>
                <a:cs typeface="Roboto"/>
                <a:sym typeface="Roboto"/>
              </a:rPr>
              <a:t>Approach 1 -</a:t>
            </a:r>
            <a:r>
              <a:rPr lang="en" sz="1800">
                <a:latin typeface="Roboto"/>
                <a:ea typeface="Roboto"/>
                <a:cs typeface="Roboto"/>
                <a:sym typeface="Roboto"/>
              </a:rPr>
              <a:t> </a:t>
            </a:r>
            <a:r>
              <a:rPr lang="en" sz="1800">
                <a:latin typeface="Montserrat"/>
                <a:ea typeface="Montserrat"/>
                <a:cs typeface="Montserrat"/>
                <a:sym typeface="Montserrat"/>
              </a:rPr>
              <a:t>In this approach we have tried to implement the model used in the reference paper resulting in an optimized accuracy score of </a:t>
            </a:r>
            <a:r>
              <a:rPr lang="en" sz="1800">
                <a:solidFill>
                  <a:srgbClr val="FF0000"/>
                </a:solidFill>
                <a:latin typeface="Montserrat"/>
                <a:ea typeface="Montserrat"/>
                <a:cs typeface="Montserrat"/>
                <a:sym typeface="Montserrat"/>
              </a:rPr>
              <a:t>42.92</a:t>
            </a:r>
            <a:r>
              <a:rPr lang="en" sz="1800">
                <a:latin typeface="Montserrat"/>
                <a:ea typeface="Montserrat"/>
                <a:cs typeface="Montserrat"/>
                <a:sym typeface="Montserrat"/>
              </a:rPr>
              <a:t> min,   </a:t>
            </a:r>
            <a:r>
              <a:rPr lang="en" sz="1800">
                <a:solidFill>
                  <a:srgbClr val="FF0000"/>
                </a:solidFill>
                <a:latin typeface="Montserrat"/>
                <a:ea typeface="Montserrat"/>
                <a:cs typeface="Montserrat"/>
                <a:sym typeface="Montserrat"/>
              </a:rPr>
              <a:t>59.893</a:t>
            </a:r>
            <a:r>
              <a:rPr lang="en" sz="1800">
                <a:latin typeface="Montserrat"/>
                <a:ea typeface="Montserrat"/>
                <a:cs typeface="Montserrat"/>
                <a:sym typeface="Montserrat"/>
              </a:rPr>
              <a:t>(avg. ) and </a:t>
            </a:r>
            <a:r>
              <a:rPr lang="en" sz="1800">
                <a:solidFill>
                  <a:srgbClr val="FF0000"/>
                </a:solidFill>
                <a:latin typeface="Montserrat"/>
                <a:ea typeface="Montserrat"/>
                <a:cs typeface="Montserrat"/>
                <a:sym typeface="Montserrat"/>
              </a:rPr>
              <a:t>74.39</a:t>
            </a:r>
            <a:r>
              <a:rPr lang="en" sz="1800">
                <a:latin typeface="Montserrat"/>
                <a:ea typeface="Montserrat"/>
                <a:cs typeface="Montserrat"/>
                <a:sym typeface="Montserrat"/>
              </a:rPr>
              <a:t> max  </a:t>
            </a:r>
            <a:r>
              <a:rPr lang="en" sz="1800">
                <a:latin typeface="Montserrat"/>
                <a:ea typeface="Montserrat"/>
                <a:cs typeface="Montserrat"/>
                <a:sym typeface="Montserrat"/>
              </a:rPr>
              <a:t>for </a:t>
            </a:r>
            <a:r>
              <a:rPr lang="en" sz="1800">
                <a:solidFill>
                  <a:srgbClr val="FF0000"/>
                </a:solidFill>
                <a:latin typeface="Montserrat"/>
                <a:ea typeface="Montserrat"/>
                <a:cs typeface="Montserrat"/>
                <a:sym typeface="Montserrat"/>
              </a:rPr>
              <a:t>10</a:t>
            </a:r>
            <a:r>
              <a:rPr lang="en" sz="1800">
                <a:latin typeface="Montserrat"/>
                <a:ea typeface="Montserrat"/>
                <a:cs typeface="Montserrat"/>
                <a:sym typeface="Montserrat"/>
              </a:rPr>
              <a:t> epochs, batch size of </a:t>
            </a:r>
            <a:r>
              <a:rPr lang="en" sz="1800">
                <a:solidFill>
                  <a:srgbClr val="FF0000"/>
                </a:solidFill>
                <a:latin typeface="Montserrat"/>
                <a:ea typeface="Montserrat"/>
                <a:cs typeface="Montserrat"/>
                <a:sym typeface="Montserrat"/>
              </a:rPr>
              <a:t>32</a:t>
            </a:r>
            <a:r>
              <a:rPr lang="en" sz="1800">
                <a:latin typeface="Montserrat"/>
                <a:ea typeface="Montserrat"/>
                <a:cs typeface="Montserrat"/>
                <a:sym typeface="Montserrat"/>
              </a:rPr>
              <a:t> .</a:t>
            </a:r>
            <a:endParaRPr sz="1800">
              <a:latin typeface="Montserrat"/>
              <a:ea typeface="Montserrat"/>
              <a:cs typeface="Montserrat"/>
              <a:sym typeface="Montserrat"/>
            </a:endParaRPr>
          </a:p>
          <a:p>
            <a:pPr indent="0" lvl="0" marL="0" rtl="0" algn="just">
              <a:spcBef>
                <a:spcPts val="0"/>
              </a:spcBef>
              <a:spcAft>
                <a:spcPts val="0"/>
              </a:spcAft>
              <a:buNone/>
            </a:pPr>
            <a:r>
              <a:t/>
            </a:r>
            <a:endParaRPr sz="1800">
              <a:latin typeface="Montserrat"/>
              <a:ea typeface="Montserrat"/>
              <a:cs typeface="Montserrat"/>
              <a:sym typeface="Montserrat"/>
            </a:endParaRPr>
          </a:p>
          <a:p>
            <a:pPr indent="0" lvl="0" marL="0" rtl="0" algn="just">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Roboto"/>
              <a:buChar char="●"/>
            </a:pPr>
            <a:r>
              <a:rPr b="1" i="1" lang="en" sz="1800">
                <a:latin typeface="Roboto"/>
                <a:ea typeface="Roboto"/>
                <a:cs typeface="Roboto"/>
                <a:sym typeface="Roboto"/>
              </a:rPr>
              <a:t>Approach 2 - </a:t>
            </a:r>
            <a:r>
              <a:rPr lang="en" sz="1800">
                <a:latin typeface="Montserrat"/>
                <a:ea typeface="Montserrat"/>
                <a:cs typeface="Montserrat"/>
                <a:sym typeface="Montserrat"/>
              </a:rPr>
              <a:t>In this </a:t>
            </a:r>
            <a:r>
              <a:rPr lang="en" sz="1800">
                <a:latin typeface="Montserrat"/>
                <a:ea typeface="Montserrat"/>
                <a:cs typeface="Montserrat"/>
                <a:sym typeface="Montserrat"/>
              </a:rPr>
              <a:t>approach</a:t>
            </a:r>
            <a:r>
              <a:rPr lang="en" sz="1800">
                <a:latin typeface="Montserrat"/>
                <a:ea typeface="Montserrat"/>
                <a:cs typeface="Montserrat"/>
                <a:sym typeface="Montserrat"/>
              </a:rPr>
              <a:t> we propose to optimize the accuracy score further by using google text classification library </a:t>
            </a:r>
            <a:r>
              <a:rPr lang="en" sz="1800">
                <a:solidFill>
                  <a:srgbClr val="FF0000"/>
                </a:solidFill>
                <a:latin typeface="Montserrat"/>
                <a:ea typeface="Montserrat"/>
                <a:cs typeface="Montserrat"/>
                <a:sym typeface="Montserrat"/>
              </a:rPr>
              <a:t>BERT</a:t>
            </a:r>
            <a:r>
              <a:rPr lang="en" sz="1800">
                <a:latin typeface="Montserrat"/>
                <a:ea typeface="Montserrat"/>
                <a:cs typeface="Montserrat"/>
                <a:sym typeface="Montserrat"/>
              </a:rPr>
              <a:t> , along with other (CNN + RNN ) models like </a:t>
            </a:r>
            <a:r>
              <a:rPr lang="en" sz="1800">
                <a:solidFill>
                  <a:srgbClr val="FF0000"/>
                </a:solidFill>
                <a:latin typeface="Montserrat"/>
                <a:ea typeface="Montserrat"/>
                <a:cs typeface="Montserrat"/>
                <a:sym typeface="Montserrat"/>
              </a:rPr>
              <a:t>VGG16 or VGG19, Bi-LSTM, LSTM</a:t>
            </a:r>
            <a:r>
              <a:rPr lang="en" sz="1800">
                <a:latin typeface="Montserrat"/>
                <a:ea typeface="Montserrat"/>
                <a:cs typeface="Montserrat"/>
                <a:sym typeface="Montserrat"/>
              </a:rPr>
              <a:t> .</a:t>
            </a:r>
            <a:endParaRPr sz="1800">
              <a:latin typeface="Montserrat"/>
              <a:ea typeface="Montserrat"/>
              <a:cs typeface="Montserrat"/>
              <a:sym typeface="Montserrat"/>
            </a:endParaRPr>
          </a:p>
        </p:txBody>
      </p:sp>
      <p:pic>
        <p:nvPicPr>
          <p:cNvPr id="118" name="Google Shape;118;p21"/>
          <p:cNvPicPr preferRelativeResize="0"/>
          <p:nvPr/>
        </p:nvPicPr>
        <p:blipFill>
          <a:blip r:embed="rId3">
            <a:alphaModFix amt="6000"/>
          </a:blip>
          <a:stretch>
            <a:fillRect/>
          </a:stretch>
        </p:blipFill>
        <p:spPr>
          <a:xfrm rot="827588">
            <a:off x="5091761" y="558611"/>
            <a:ext cx="3330927" cy="41969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