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Gill Sans"/>
      <p:regular r:id="rId35"/>
      <p:bold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ubina Ajm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SourceSansPro-regular.fntdata"/><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39" Type="http://schemas.openxmlformats.org/officeDocument/2006/relationships/font" Target="fonts/SourceSansPro-italic.fntdata"/><Relationship Id="rId16" Type="http://schemas.openxmlformats.org/officeDocument/2006/relationships/slide" Target="slides/slide11.xml"/><Relationship Id="rId38" Type="http://schemas.openxmlformats.org/officeDocument/2006/relationships/font" Target="fonts/SourceSansPro-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14T16:04:52.088">
    <p:pos x="6000" y="0"/>
    <p:text>Yes tell??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f3a8e5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f3a8e5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f3d01c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f3d01cf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7710f8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7710f8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a7710f8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a7710f8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a7710f8e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a7710f8e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a7710f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a7710f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f3d01cf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f3d01cf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f3a8e5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f3a8e5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f3d01c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f3d01c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9f3a8e5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9f3a8e5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a7710f8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a7710f8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9f3d01cf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9f3d01c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a6c42abe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a6c42abe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f3d01cfc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f3d01c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9f3a8e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9f3a8e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7710f8e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7710f8e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cbcl.mit.edu/software-datasets/heisele/facerecognition-databas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EDGE DETECTION </a:t>
            </a:r>
            <a:endParaRPr>
              <a:latin typeface="Gill Sans"/>
              <a:ea typeface="Gill Sans"/>
              <a:cs typeface="Gill Sans"/>
              <a:sym typeface="Gill Sans"/>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Presented by -  Piyush M, Rubina A, Vallabh C, Satvik P</a:t>
            </a:r>
            <a:endParaRPr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13" name="Google Shape;113;p22"/>
          <p:cNvSpPr txBox="1"/>
          <p:nvPr>
            <p:ph idx="1" type="body"/>
          </p:nvPr>
        </p:nvSpPr>
        <p:spPr>
          <a:xfrm>
            <a:off x="311700" y="1311300"/>
            <a:ext cx="8641800" cy="3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T</a:t>
            </a:r>
            <a:r>
              <a:rPr lang="en" sz="1800">
                <a:solidFill>
                  <a:srgbClr val="000000"/>
                </a:solidFill>
              </a:rPr>
              <a:t>he basic concept of this project is :</a:t>
            </a:r>
            <a:endParaRPr sz="1800">
              <a:solidFill>
                <a:srgbClr val="000000"/>
              </a:solidFill>
            </a:endParaRPr>
          </a:p>
          <a:p>
            <a:pPr indent="0" lvl="0" marL="457200" rtl="0" algn="l">
              <a:spcBef>
                <a:spcPts val="1600"/>
              </a:spcBef>
              <a:spcAft>
                <a:spcPts val="0"/>
              </a:spcAft>
              <a:buClr>
                <a:schemeClr val="dk2"/>
              </a:buClr>
              <a:buSzPts val="1100"/>
              <a:buFont typeface="Arial"/>
              <a:buNone/>
            </a:pPr>
            <a:r>
              <a:rPr lang="en" sz="1400">
                <a:solidFill>
                  <a:srgbClr val="000000"/>
                </a:solidFill>
              </a:rPr>
              <a:t>1. Smoothing the input image.</a:t>
            </a:r>
            <a:endParaRPr sz="1400">
              <a:solidFill>
                <a:srgbClr val="000000"/>
              </a:solidFill>
            </a:endParaRPr>
          </a:p>
          <a:p>
            <a:pPr indent="0" lvl="0" marL="457200" rtl="0" algn="l">
              <a:spcBef>
                <a:spcPts val="1600"/>
              </a:spcBef>
              <a:spcAft>
                <a:spcPts val="0"/>
              </a:spcAft>
              <a:buClr>
                <a:schemeClr val="dk2"/>
              </a:buClr>
              <a:buSzPts val="1100"/>
              <a:buFont typeface="Arial"/>
              <a:buNone/>
            </a:pPr>
            <a:r>
              <a:rPr lang="en" sz="1400">
                <a:solidFill>
                  <a:srgbClr val="000000"/>
                </a:solidFill>
              </a:rPr>
              <a:t>2. Calculating the horizontal gradient Gx and vertical gradient Gy at each pixel location.</a:t>
            </a:r>
            <a:endParaRPr sz="1400">
              <a:solidFill>
                <a:srgbClr val="000000"/>
              </a:solidFill>
            </a:endParaRPr>
          </a:p>
          <a:p>
            <a:pPr indent="0" lvl="0" marL="457200" rtl="0" algn="l">
              <a:spcBef>
                <a:spcPts val="1600"/>
              </a:spcBef>
              <a:spcAft>
                <a:spcPts val="0"/>
              </a:spcAft>
              <a:buClr>
                <a:schemeClr val="dk2"/>
              </a:buClr>
              <a:buSzPts val="1100"/>
              <a:buFont typeface="Arial"/>
              <a:buNone/>
            </a:pPr>
            <a:r>
              <a:rPr lang="en" sz="1400">
                <a:solidFill>
                  <a:srgbClr val="000000"/>
                </a:solidFill>
              </a:rPr>
              <a:t>3. Computing the gradient magnitude G and direction θG at each pixel location.</a:t>
            </a:r>
            <a:endParaRPr sz="1400">
              <a:solidFill>
                <a:srgbClr val="000000"/>
              </a:solidFill>
            </a:endParaRPr>
          </a:p>
          <a:p>
            <a:pPr indent="0" lvl="0" marL="457200" rtl="0" algn="l">
              <a:spcBef>
                <a:spcPts val="1600"/>
              </a:spcBef>
              <a:spcAft>
                <a:spcPts val="0"/>
              </a:spcAft>
              <a:buClr>
                <a:schemeClr val="dk2"/>
              </a:buClr>
              <a:buSzPts val="1100"/>
              <a:buFont typeface="Arial"/>
              <a:buNone/>
            </a:pPr>
            <a:r>
              <a:rPr lang="en" sz="1400">
                <a:solidFill>
                  <a:srgbClr val="000000"/>
                </a:solidFill>
              </a:rPr>
              <a:t>4. Applying Non-Maximal Suppression (NMS) to thin edges.</a:t>
            </a:r>
            <a:endParaRPr sz="1400">
              <a:solidFill>
                <a:srgbClr val="000000"/>
              </a:solidFill>
            </a:endParaRPr>
          </a:p>
          <a:p>
            <a:pPr indent="0" lvl="0" marL="457200" rtl="0" algn="l">
              <a:spcBef>
                <a:spcPts val="1600"/>
              </a:spcBef>
              <a:spcAft>
                <a:spcPts val="0"/>
              </a:spcAft>
              <a:buNone/>
            </a:pPr>
            <a:r>
              <a:rPr lang="en" sz="1400">
                <a:solidFill>
                  <a:srgbClr val="000000"/>
                </a:solidFill>
              </a:rPr>
              <a:t>5. Computing high and low thresholds based on the histogram of the gradient magnitude for the entire image.</a:t>
            </a:r>
            <a:endParaRPr sz="1400">
              <a:solidFill>
                <a:srgbClr val="000000"/>
              </a:solidFill>
            </a:endParaRPr>
          </a:p>
          <a:p>
            <a:pPr indent="0" lvl="0" marL="457200" rtl="0" algn="l">
              <a:spcBef>
                <a:spcPts val="1600"/>
              </a:spcBef>
              <a:spcAft>
                <a:spcPts val="0"/>
              </a:spcAft>
              <a:buClr>
                <a:schemeClr val="dk2"/>
              </a:buClr>
              <a:buSzPts val="1100"/>
              <a:buFont typeface="Arial"/>
              <a:buNone/>
            </a:pPr>
            <a:r>
              <a:rPr lang="en" sz="1400">
                <a:solidFill>
                  <a:srgbClr val="000000"/>
                </a:solidFill>
              </a:rPr>
              <a:t>6. Performing hysteresis Thresholding.</a:t>
            </a:r>
            <a:endParaRPr sz="1400">
              <a:solidFill>
                <a:srgbClr val="000000"/>
              </a:solidFill>
            </a:endParaRPr>
          </a:p>
          <a:p>
            <a:pPr indent="0" lvl="0" marL="457200" rtl="0" algn="l">
              <a:spcBef>
                <a:spcPts val="1600"/>
              </a:spcBef>
              <a:spcAft>
                <a:spcPts val="0"/>
              </a:spcAft>
              <a:buNone/>
            </a:pPr>
            <a:r>
              <a:t/>
            </a:r>
            <a:endParaRPr sz="1800">
              <a:solidFill>
                <a:srgbClr val="000000"/>
              </a:solidFill>
            </a:endParaRPr>
          </a:p>
          <a:p>
            <a:pPr indent="0" lvl="0" marL="457200" rtl="0" algn="l">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FLOWCHART</a:t>
            </a:r>
            <a:endParaRPr/>
          </a:p>
        </p:txBody>
      </p:sp>
      <p:sp>
        <p:nvSpPr>
          <p:cNvPr id="119" name="Google Shape;119;p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latin typeface="Arial"/>
                <a:ea typeface="Arial"/>
                <a:cs typeface="Arial"/>
                <a:sym typeface="Arial"/>
              </a:rPr>
              <a:t>Canny Edge Detection</a:t>
            </a:r>
            <a:endParaRPr b="1" sz="3000">
              <a:latin typeface="Arial"/>
              <a:ea typeface="Arial"/>
              <a:cs typeface="Arial"/>
              <a:sym typeface="Arial"/>
            </a:endParaRPr>
          </a:p>
        </p:txBody>
      </p:sp>
      <p:pic>
        <p:nvPicPr>
          <p:cNvPr id="120" name="Google Shape;120;p23"/>
          <p:cNvPicPr preferRelativeResize="0"/>
          <p:nvPr/>
        </p:nvPicPr>
        <p:blipFill>
          <a:blip r:embed="rId3">
            <a:alphaModFix/>
          </a:blip>
          <a:stretch>
            <a:fillRect/>
          </a:stretch>
        </p:blipFill>
        <p:spPr>
          <a:xfrm>
            <a:off x="3498325" y="119075"/>
            <a:ext cx="3181075" cy="494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429550" y="-193175"/>
            <a:ext cx="4284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Euclidean</a:t>
            </a:r>
            <a:r>
              <a:rPr lang="en"/>
              <a:t> Distance</a:t>
            </a:r>
            <a:endParaRPr/>
          </a:p>
        </p:txBody>
      </p:sp>
      <p:pic>
        <p:nvPicPr>
          <p:cNvPr id="126" name="Google Shape;126;p24"/>
          <p:cNvPicPr preferRelativeResize="0"/>
          <p:nvPr/>
        </p:nvPicPr>
        <p:blipFill>
          <a:blip r:embed="rId3">
            <a:alphaModFix/>
          </a:blip>
          <a:stretch>
            <a:fillRect/>
          </a:stretch>
        </p:blipFill>
        <p:spPr>
          <a:xfrm>
            <a:off x="1066700" y="562525"/>
            <a:ext cx="7369049" cy="458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idx="2" type="body"/>
          </p:nvPr>
        </p:nvSpPr>
        <p:spPr>
          <a:xfrm>
            <a:off x="2776850" y="198875"/>
            <a:ext cx="4712400" cy="683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800">
                <a:solidFill>
                  <a:schemeClr val="dk2"/>
                </a:solidFill>
                <a:latin typeface="Raleway"/>
                <a:ea typeface="Raleway"/>
                <a:cs typeface="Raleway"/>
                <a:sym typeface="Raleway"/>
              </a:rPr>
              <a:t>Testing 	</a:t>
            </a:r>
            <a:r>
              <a:rPr b="1" lang="en" sz="3800">
                <a:solidFill>
                  <a:srgbClr val="FFFFFF"/>
                </a:solidFill>
                <a:latin typeface="Raleway"/>
                <a:ea typeface="Raleway"/>
                <a:cs typeface="Raleway"/>
                <a:sym typeface="Raleway"/>
              </a:rPr>
              <a:t>DataSet</a:t>
            </a:r>
            <a:endParaRPr>
              <a:solidFill>
                <a:srgbClr val="FFFFFF"/>
              </a:solidFill>
            </a:endParaRPr>
          </a:p>
        </p:txBody>
      </p:sp>
      <p:pic>
        <p:nvPicPr>
          <p:cNvPr id="132" name="Google Shape;132;p25"/>
          <p:cNvPicPr preferRelativeResize="0"/>
          <p:nvPr/>
        </p:nvPicPr>
        <p:blipFill>
          <a:blip r:embed="rId3">
            <a:alphaModFix/>
          </a:blip>
          <a:stretch>
            <a:fillRect/>
          </a:stretch>
        </p:blipFill>
        <p:spPr>
          <a:xfrm>
            <a:off x="978200" y="744950"/>
            <a:ext cx="7531198" cy="415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2642650" y="120900"/>
            <a:ext cx="4045200" cy="60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a:t>
            </a:r>
            <a:r>
              <a:rPr lang="en">
                <a:solidFill>
                  <a:srgbClr val="FFFFFF"/>
                </a:solidFill>
              </a:rPr>
              <a:t>DataSet</a:t>
            </a:r>
            <a:endParaRPr>
              <a:solidFill>
                <a:srgbClr val="FFFFFF"/>
              </a:solidFill>
            </a:endParaRPr>
          </a:p>
        </p:txBody>
      </p:sp>
      <p:pic>
        <p:nvPicPr>
          <p:cNvPr id="138" name="Google Shape;138;p26"/>
          <p:cNvPicPr preferRelativeResize="0"/>
          <p:nvPr/>
        </p:nvPicPr>
        <p:blipFill>
          <a:blip r:embed="rId3">
            <a:alphaModFix/>
          </a:blip>
          <a:stretch>
            <a:fillRect/>
          </a:stretch>
        </p:blipFill>
        <p:spPr>
          <a:xfrm>
            <a:off x="473325" y="724200"/>
            <a:ext cx="8099177" cy="4268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Drawbacks </a:t>
            </a:r>
            <a:endParaRPr/>
          </a:p>
        </p:txBody>
      </p:sp>
      <p:sp>
        <p:nvSpPr>
          <p:cNvPr id="144" name="Google Shape;144;p27"/>
          <p:cNvSpPr txBox="1"/>
          <p:nvPr>
            <p:ph idx="1" type="body"/>
          </p:nvPr>
        </p:nvSpPr>
        <p:spPr>
          <a:xfrm>
            <a:off x="311700" y="1389600"/>
            <a:ext cx="8565900" cy="31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result is binary. You sometimes need a measure of 'how much' the edge qualifies as an edge (e.g. intensity image coming from a Sobel amplitude edge detector)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Need to connect the resulting edges to extract the complete edges that seem so obvious for the human eye+mind.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Due to the gaussian smoothing: the location of the edges might be off, depending on the size of the gaussian kernel.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method has problems with corners and junctions: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gaussian smoothing blurs them out, making them harder to detect (same goes for the edges themself)</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corner pixels look in the wrong directions for their neighbors, leaving open ended edges, and missing junctions</a:t>
            </a:r>
            <a:endParaRPr sz="1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95025" y="633900"/>
            <a:ext cx="6653400" cy="16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sz="3000"/>
              <a:t>WORKING   </a:t>
            </a:r>
            <a:endParaRPr sz="3000"/>
          </a:p>
        </p:txBody>
      </p:sp>
      <p:sp>
        <p:nvSpPr>
          <p:cNvPr id="150" name="Google Shape;150;p28"/>
          <p:cNvSpPr txBox="1"/>
          <p:nvPr>
            <p:ph idx="1" type="body"/>
          </p:nvPr>
        </p:nvSpPr>
        <p:spPr>
          <a:xfrm>
            <a:off x="311700" y="4548200"/>
            <a:ext cx="2808000" cy="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156" name="Google Shape;156;p29"/>
          <p:cNvPicPr preferRelativeResize="0"/>
          <p:nvPr/>
        </p:nvPicPr>
        <p:blipFill rotWithShape="1">
          <a:blip r:embed="rId3">
            <a:alphaModFix/>
          </a:blip>
          <a:srcRect b="0" l="1640" r="-1639" t="0"/>
          <a:stretch/>
        </p:blipFill>
        <p:spPr>
          <a:xfrm>
            <a:off x="5635975" y="383000"/>
            <a:ext cx="3031174" cy="1904642"/>
          </a:xfrm>
          <a:prstGeom prst="rect">
            <a:avLst/>
          </a:prstGeom>
          <a:noFill/>
          <a:ln>
            <a:noFill/>
          </a:ln>
        </p:spPr>
      </p:pic>
      <p:pic>
        <p:nvPicPr>
          <p:cNvPr id="157" name="Google Shape;157;p29"/>
          <p:cNvPicPr preferRelativeResize="0"/>
          <p:nvPr/>
        </p:nvPicPr>
        <p:blipFill>
          <a:blip r:embed="rId4">
            <a:alphaModFix/>
          </a:blip>
          <a:stretch>
            <a:fillRect/>
          </a:stretch>
        </p:blipFill>
        <p:spPr>
          <a:xfrm>
            <a:off x="2406575" y="2511800"/>
            <a:ext cx="3031174" cy="1904627"/>
          </a:xfrm>
          <a:prstGeom prst="rect">
            <a:avLst/>
          </a:prstGeom>
          <a:noFill/>
          <a:ln>
            <a:noFill/>
          </a:ln>
        </p:spPr>
      </p:pic>
      <p:pic>
        <p:nvPicPr>
          <p:cNvPr id="158" name="Google Shape;158;p29"/>
          <p:cNvPicPr preferRelativeResize="0"/>
          <p:nvPr/>
        </p:nvPicPr>
        <p:blipFill>
          <a:blip r:embed="rId5">
            <a:alphaModFix/>
          </a:blip>
          <a:stretch>
            <a:fillRect/>
          </a:stretch>
        </p:blipFill>
        <p:spPr>
          <a:xfrm>
            <a:off x="5635975" y="2511800"/>
            <a:ext cx="3031174" cy="1904627"/>
          </a:xfrm>
          <a:prstGeom prst="rect">
            <a:avLst/>
          </a:prstGeom>
          <a:noFill/>
          <a:ln>
            <a:noFill/>
          </a:ln>
        </p:spPr>
      </p:pic>
      <p:pic>
        <p:nvPicPr>
          <p:cNvPr id="159" name="Google Shape;159;p29"/>
          <p:cNvPicPr preferRelativeResize="0"/>
          <p:nvPr/>
        </p:nvPicPr>
        <p:blipFill>
          <a:blip r:embed="rId6">
            <a:alphaModFix/>
          </a:blip>
          <a:stretch>
            <a:fillRect/>
          </a:stretch>
        </p:blipFill>
        <p:spPr>
          <a:xfrm>
            <a:off x="2406575" y="388088"/>
            <a:ext cx="3031174" cy="18944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59250" y="7765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Algorithm</a:t>
            </a:r>
            <a:endParaRPr sz="2200"/>
          </a:p>
        </p:txBody>
      </p:sp>
      <p:pic>
        <p:nvPicPr>
          <p:cNvPr id="165" name="Google Shape;165;p30"/>
          <p:cNvPicPr preferRelativeResize="0"/>
          <p:nvPr/>
        </p:nvPicPr>
        <p:blipFill>
          <a:blip r:embed="rId3">
            <a:alphaModFix/>
          </a:blip>
          <a:stretch>
            <a:fillRect/>
          </a:stretch>
        </p:blipFill>
        <p:spPr>
          <a:xfrm>
            <a:off x="1577750" y="237900"/>
            <a:ext cx="7446172" cy="4628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12492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91%</a:t>
            </a:r>
            <a:endParaRPr/>
          </a:p>
        </p:txBody>
      </p:sp>
      <p:sp>
        <p:nvSpPr>
          <p:cNvPr id="171" name="Google Shape;171;p3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Accuracy in detecting the Eyes, Mouth and Faceline.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555600"/>
            <a:ext cx="6148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and Future Scope </a:t>
            </a:r>
            <a:endParaRPr/>
          </a:p>
        </p:txBody>
      </p:sp>
      <p:sp>
        <p:nvSpPr>
          <p:cNvPr id="177" name="Google Shape;177;p32"/>
          <p:cNvSpPr txBox="1"/>
          <p:nvPr>
            <p:ph idx="1" type="body"/>
          </p:nvPr>
        </p:nvSpPr>
        <p:spPr>
          <a:xfrm>
            <a:off x="311700" y="1389600"/>
            <a:ext cx="84837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It has been observed that canny edge detection method gives </a:t>
            </a:r>
            <a:r>
              <a:rPr lang="en" sz="1800" u="sng">
                <a:solidFill>
                  <a:srgbClr val="000000"/>
                </a:solidFill>
              </a:rPr>
              <a:t>better results</a:t>
            </a:r>
            <a:r>
              <a:rPr lang="en" sz="1800">
                <a:solidFill>
                  <a:srgbClr val="000000"/>
                </a:solidFill>
              </a:rPr>
              <a:t> as compared to other methods.</a:t>
            </a:r>
            <a:endParaRPr sz="1800" u="sng">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It is less sensitive to noise, adaptive in nature, resolved the problem of streaking, provides good localization and detects sharper edges as compared to others. </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It finds practical application in Runway Detection and Tracking for Unmanned Aerial Vehicle, in brain MRI image, public safety and military department,cable insulation layer measurement, Real-time facial expression recognition, edge detection of river regime, Automatic Multiple Faces Tracking and Detection.</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Edge Detection?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Edge detection is an image processing technique for finding the boundaries of objects within images. It works by detecting discontinuities in brightness. Edge detection is used for image segmentation and data extraction in areas such as image processing, computer vision, and machine vision.</a:t>
            </a:r>
            <a:endParaRPr>
              <a:solidFill>
                <a:srgbClr val="000000"/>
              </a:solidFill>
            </a:endParaRPr>
          </a:p>
          <a:p>
            <a:pPr indent="0" lvl="0" marL="0" rtl="0" algn="l">
              <a:spcBef>
                <a:spcPts val="1600"/>
              </a:spcBef>
              <a:spcAft>
                <a:spcPts val="0"/>
              </a:spcAft>
              <a:buNone/>
            </a:pPr>
            <a:r>
              <a:rPr lang="en">
                <a:solidFill>
                  <a:srgbClr val="000000"/>
                </a:solidFill>
              </a:rPr>
              <a:t>Common edge detection algorithms include Sobel, Canny, Prewitt, Roberts, and fuzzy logic methods. We are using Canny method. </a:t>
            </a:r>
            <a:endParaRPr>
              <a:solidFill>
                <a:srgbClr val="000000"/>
              </a:solidFill>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2602275" y="3407725"/>
            <a:ext cx="3939450" cy="15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Edge Detection in colour images - A comparative study by Hanumanthappa M and S Regina Lourdhu Suganthi published in International Journal of Computer Application.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ALGORITHM AND TECHNIQUE ON VARIOUS EDGE DETECTION: A SURVEY published in Signal &amp; Image Processing : An International Journal (SIPIJ) Vol.4, No.3, June 2013</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04500" y="1389600"/>
            <a:ext cx="8535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With increasing security issues in public places and organisations of strategic importance to the nation, edge detection is applied to detect and recognize, intruders and criminal activities. The aim is to improve surveillance system for people to feel more secure. </a:t>
            </a:r>
            <a:endParaRPr sz="1800">
              <a:solidFill>
                <a:srgbClr val="000000"/>
              </a:solidFill>
            </a:endParaRPr>
          </a:p>
          <a:p>
            <a:pPr indent="0" lvl="0" marL="0" rtl="0" algn="l">
              <a:spcBef>
                <a:spcPts val="1600"/>
              </a:spcBef>
              <a:spcAft>
                <a:spcPts val="1600"/>
              </a:spcAft>
              <a:buNone/>
            </a:pPr>
            <a:r>
              <a:rPr lang="en" sz="1800">
                <a:solidFill>
                  <a:srgbClr val="000000"/>
                </a:solidFill>
              </a:rPr>
              <a:t>This system can also be used in Attendance system in realtime by using this Project on CCTV Footage.</a:t>
            </a:r>
            <a:endParaRPr sz="1800">
              <a:solidFill>
                <a:srgbClr val="000000"/>
              </a:solidFill>
            </a:endParaRPr>
          </a:p>
        </p:txBody>
      </p:sp>
      <p:sp>
        <p:nvSpPr>
          <p:cNvPr id="93" name="Google Shape;93;p19"/>
          <p:cNvSpPr txBox="1"/>
          <p:nvPr/>
        </p:nvSpPr>
        <p:spPr>
          <a:xfrm>
            <a:off x="420725" y="544875"/>
            <a:ext cx="60585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Problem Formulation</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 Used</a:t>
            </a:r>
            <a:endParaRPr/>
          </a:p>
        </p:txBody>
      </p:sp>
      <p:sp>
        <p:nvSpPr>
          <p:cNvPr id="99" name="Google Shape;99;p20"/>
          <p:cNvSpPr txBox="1"/>
          <p:nvPr>
            <p:ph idx="1" type="body"/>
          </p:nvPr>
        </p:nvSpPr>
        <p:spPr>
          <a:xfrm>
            <a:off x="335250" y="1311300"/>
            <a:ext cx="8473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Software Requirements:</a:t>
            </a:r>
            <a:endParaRPr b="1" sz="18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TensorFlow.JS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HTML5</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Vanilla JS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TypeScript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ECMAScript 6+</a:t>
            </a:r>
            <a:endParaRPr sz="1400">
              <a:solidFill>
                <a:srgbClr val="000000"/>
              </a:solidFill>
            </a:endParaRPr>
          </a:p>
          <a:p>
            <a:pPr indent="0" lvl="0" marL="0" rtl="0" algn="l">
              <a:spcBef>
                <a:spcPts val="1600"/>
              </a:spcBef>
              <a:spcAft>
                <a:spcPts val="0"/>
              </a:spcAft>
              <a:buNone/>
            </a:pPr>
            <a:r>
              <a:rPr b="1" lang="en" sz="1800">
                <a:solidFill>
                  <a:srgbClr val="000000"/>
                </a:solidFill>
              </a:rPr>
              <a:t>Hardware Requirements:</a:t>
            </a:r>
            <a:endParaRPr b="1" sz="18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Webcam or Phone Front Camera</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exactly is TensorFlow.JS</a:t>
            </a:r>
            <a:endParaRPr/>
          </a:p>
        </p:txBody>
      </p:sp>
      <p:sp>
        <p:nvSpPr>
          <p:cNvPr id="105" name="Google Shape;105;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highlight>
                  <a:srgbClr val="FFFFFF"/>
                </a:highlight>
                <a:latin typeface="Roboto"/>
                <a:ea typeface="Roboto"/>
                <a:cs typeface="Roboto"/>
                <a:sym typeface="Roboto"/>
              </a:rPr>
              <a:t>A JavaScript library for training and deploying ML models in the browser and on Node.js</a:t>
            </a:r>
            <a:endParaRPr sz="1800">
              <a:solidFill>
                <a:srgbClr val="000000"/>
              </a:solidFill>
            </a:endParaRPr>
          </a:p>
        </p:txBody>
      </p:sp>
      <p:sp>
        <p:nvSpPr>
          <p:cNvPr id="106" name="Google Shape;106;p21"/>
          <p:cNvSpPr txBox="1"/>
          <p:nvPr>
            <p:ph type="title"/>
          </p:nvPr>
        </p:nvSpPr>
        <p:spPr>
          <a:xfrm>
            <a:off x="4972275" y="349850"/>
            <a:ext cx="3632700" cy="152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we </a:t>
            </a:r>
            <a:endParaRPr/>
          </a:p>
          <a:p>
            <a:pPr indent="0" lvl="0" marL="0" rtl="0" algn="ctr">
              <a:spcBef>
                <a:spcPts val="0"/>
              </a:spcBef>
              <a:spcAft>
                <a:spcPts val="0"/>
              </a:spcAft>
              <a:buNone/>
            </a:pPr>
            <a:r>
              <a:rPr lang="en"/>
              <a:t>Trained our</a:t>
            </a:r>
            <a:endParaRPr/>
          </a:p>
          <a:p>
            <a:pPr indent="0" lvl="0" marL="0" rtl="0" algn="ctr">
              <a:spcBef>
                <a:spcPts val="0"/>
              </a:spcBef>
              <a:spcAft>
                <a:spcPts val="0"/>
              </a:spcAft>
              <a:buNone/>
            </a:pPr>
            <a:r>
              <a:rPr lang="en"/>
              <a:t> TensorFlow.JS</a:t>
            </a:r>
            <a:endParaRPr/>
          </a:p>
          <a:p>
            <a:pPr indent="0" lvl="0" marL="0" rtl="0" algn="ctr">
              <a:spcBef>
                <a:spcPts val="0"/>
              </a:spcBef>
              <a:spcAft>
                <a:spcPts val="0"/>
              </a:spcAft>
              <a:buNone/>
            </a:pPr>
            <a:r>
              <a:rPr lang="en"/>
              <a:t> Model</a:t>
            </a:r>
            <a:endParaRPr/>
          </a:p>
        </p:txBody>
      </p:sp>
      <p:sp>
        <p:nvSpPr>
          <p:cNvPr id="107" name="Google Shape;107;p21"/>
          <p:cNvSpPr txBox="1"/>
          <p:nvPr>
            <p:ph idx="1" type="body"/>
          </p:nvPr>
        </p:nvSpPr>
        <p:spPr>
          <a:xfrm>
            <a:off x="5384625" y="18097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We got 4500 Images of faces from online dataset. </a:t>
            </a:r>
            <a:endParaRPr sz="1400">
              <a:solidFill>
                <a:srgbClr val="000000"/>
              </a:solidFill>
            </a:endParaRPr>
          </a:p>
          <a:p>
            <a:pPr indent="0" lvl="0" marL="0" rtl="0" algn="l">
              <a:spcBef>
                <a:spcPts val="1600"/>
              </a:spcBef>
              <a:spcAft>
                <a:spcPts val="0"/>
              </a:spcAft>
              <a:buNone/>
            </a:pPr>
            <a:r>
              <a:rPr lang="en" sz="1400">
                <a:solidFill>
                  <a:srgbClr val="000000"/>
                </a:solidFill>
              </a:rPr>
              <a:t>Dataset Link</a:t>
            </a:r>
            <a:br>
              <a:rPr lang="en" sz="1400">
                <a:solidFill>
                  <a:srgbClr val="000000"/>
                </a:solidFill>
              </a:rPr>
            </a:br>
            <a:r>
              <a:rPr lang="en" sz="1400" u="sng">
                <a:solidFill>
                  <a:srgbClr val="000000"/>
                </a:solidFill>
                <a:hlinkClick r:id="rId3"/>
              </a:rPr>
              <a:t>http://cbcl.mit.edu/software-datasets/heisele/facerecognition-database.html</a:t>
            </a:r>
            <a:endParaRPr sz="1400">
              <a:solidFill>
                <a:srgbClr val="000000"/>
              </a:solidFill>
            </a:endParaRPr>
          </a:p>
          <a:p>
            <a:pPr indent="0" lvl="0" marL="0" rtl="0" algn="ctr">
              <a:spcBef>
                <a:spcPts val="1600"/>
              </a:spcBef>
              <a:spcAft>
                <a:spcPts val="0"/>
              </a:spcAft>
              <a:buNone/>
            </a:pPr>
            <a:r>
              <a:rPr lang="en" sz="1400">
                <a:solidFill>
                  <a:srgbClr val="000000"/>
                </a:solidFill>
              </a:rPr>
              <a:t>Training : Testing Ratio</a:t>
            </a:r>
            <a:endParaRPr sz="1400">
              <a:solidFill>
                <a:srgbClr val="000000"/>
              </a:solidFill>
            </a:endParaRPr>
          </a:p>
          <a:p>
            <a:pPr indent="0" lvl="0" marL="0" rtl="0" algn="ctr">
              <a:spcBef>
                <a:spcPts val="1600"/>
              </a:spcBef>
              <a:spcAft>
                <a:spcPts val="1600"/>
              </a:spcAft>
              <a:buNone/>
            </a:pPr>
            <a:r>
              <a:rPr b="1" lang="en" sz="1400">
                <a:solidFill>
                  <a:srgbClr val="000000"/>
                </a:solidFill>
              </a:rPr>
              <a:t> 8:2</a:t>
            </a:r>
            <a:endParaRPr b="1"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