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4"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4B4F779-9C76-49D6-B53E-908CFA70204C}" type="datetimeFigureOut">
              <a:rPr lang="en-GB" smtClean="0"/>
              <a:t>22/07/2024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D57974-09DF-4690-BEE8-AB9DF023DC68}" type="slidenum">
              <a:rPr lang="en-GB" smtClean="0"/>
              <a:t>‹#›</a:t>
            </a:fld>
            <a:endParaRPr lang="en-GB"/>
          </a:p>
        </p:txBody>
      </p:sp>
    </p:spTree>
    <p:extLst>
      <p:ext uri="{BB962C8B-B14F-4D97-AF65-F5344CB8AC3E}">
        <p14:creationId xmlns:p14="http://schemas.microsoft.com/office/powerpoint/2010/main" val="554316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4B4F779-9C76-49D6-B53E-908CFA70204C}" type="datetimeFigureOut">
              <a:rPr lang="en-GB" smtClean="0"/>
              <a:t>22/07/2024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D57974-09DF-4690-BEE8-AB9DF023DC68}" type="slidenum">
              <a:rPr lang="en-GB" smtClean="0"/>
              <a:t>‹#›</a:t>
            </a:fld>
            <a:endParaRPr lang="en-GB"/>
          </a:p>
        </p:txBody>
      </p:sp>
    </p:spTree>
    <p:extLst>
      <p:ext uri="{BB962C8B-B14F-4D97-AF65-F5344CB8AC3E}">
        <p14:creationId xmlns:p14="http://schemas.microsoft.com/office/powerpoint/2010/main" val="1710077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B4F779-9C76-49D6-B53E-908CFA70204C}" type="datetimeFigureOut">
              <a:rPr lang="en-GB" smtClean="0"/>
              <a:t>22/07/2024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D57974-09DF-4690-BEE8-AB9DF023DC68}" type="slidenum">
              <a:rPr lang="en-GB" smtClean="0"/>
              <a:t>‹#›</a:t>
            </a:fld>
            <a:endParaRPr lang="en-GB"/>
          </a:p>
        </p:txBody>
      </p:sp>
    </p:spTree>
    <p:extLst>
      <p:ext uri="{BB962C8B-B14F-4D97-AF65-F5344CB8AC3E}">
        <p14:creationId xmlns:p14="http://schemas.microsoft.com/office/powerpoint/2010/main" val="1493373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B4F779-9C76-49D6-B53E-908CFA70204C}" type="datetimeFigureOut">
              <a:rPr lang="en-GB" smtClean="0"/>
              <a:t>22/07/2024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D57974-09DF-4690-BEE8-AB9DF023DC68}" type="slidenum">
              <a:rPr lang="en-GB" smtClean="0"/>
              <a:t>‹#›</a:t>
            </a:fld>
            <a:endParaRPr lang="en-GB"/>
          </a:p>
        </p:txBody>
      </p:sp>
    </p:spTree>
    <p:extLst>
      <p:ext uri="{BB962C8B-B14F-4D97-AF65-F5344CB8AC3E}">
        <p14:creationId xmlns:p14="http://schemas.microsoft.com/office/powerpoint/2010/main" val="27940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B4F779-9C76-49D6-B53E-908CFA70204C}" type="datetimeFigureOut">
              <a:rPr lang="en-GB" smtClean="0"/>
              <a:t>22/07/2024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D57974-09DF-4690-BEE8-AB9DF023DC68}" type="slidenum">
              <a:rPr lang="en-GB" smtClean="0"/>
              <a:t>‹#›</a:t>
            </a:fld>
            <a:endParaRPr lang="en-GB"/>
          </a:p>
        </p:txBody>
      </p:sp>
    </p:spTree>
    <p:extLst>
      <p:ext uri="{BB962C8B-B14F-4D97-AF65-F5344CB8AC3E}">
        <p14:creationId xmlns:p14="http://schemas.microsoft.com/office/powerpoint/2010/main" val="758753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B4F779-9C76-49D6-B53E-908CFA70204C}" type="datetimeFigureOut">
              <a:rPr lang="en-GB" smtClean="0"/>
              <a:t>22/07/2024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D57974-09DF-4690-BEE8-AB9DF023DC68}" type="slidenum">
              <a:rPr lang="en-GB" smtClean="0"/>
              <a:t>‹#›</a:t>
            </a:fld>
            <a:endParaRPr lang="en-GB"/>
          </a:p>
        </p:txBody>
      </p:sp>
    </p:spTree>
    <p:extLst>
      <p:ext uri="{BB962C8B-B14F-4D97-AF65-F5344CB8AC3E}">
        <p14:creationId xmlns:p14="http://schemas.microsoft.com/office/powerpoint/2010/main" val="2686134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B4F779-9C76-49D6-B53E-908CFA70204C}" type="datetimeFigureOut">
              <a:rPr lang="en-GB" smtClean="0"/>
              <a:t>22/07/2024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D57974-09DF-4690-BEE8-AB9DF023DC68}" type="slidenum">
              <a:rPr lang="en-GB" smtClean="0"/>
              <a:t>‹#›</a:t>
            </a:fld>
            <a:endParaRPr lang="en-GB"/>
          </a:p>
        </p:txBody>
      </p:sp>
    </p:spTree>
    <p:extLst>
      <p:ext uri="{BB962C8B-B14F-4D97-AF65-F5344CB8AC3E}">
        <p14:creationId xmlns:p14="http://schemas.microsoft.com/office/powerpoint/2010/main" val="2223144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B4F779-9C76-49D6-B53E-908CFA70204C}" type="datetimeFigureOut">
              <a:rPr lang="en-GB" smtClean="0"/>
              <a:t>22/07/2024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D57974-09DF-4690-BEE8-AB9DF023DC68}" type="slidenum">
              <a:rPr lang="en-GB" smtClean="0"/>
              <a:t>‹#›</a:t>
            </a:fld>
            <a:endParaRPr lang="en-GB"/>
          </a:p>
        </p:txBody>
      </p:sp>
    </p:spTree>
    <p:extLst>
      <p:ext uri="{BB962C8B-B14F-4D97-AF65-F5344CB8AC3E}">
        <p14:creationId xmlns:p14="http://schemas.microsoft.com/office/powerpoint/2010/main" val="1510948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B4F779-9C76-49D6-B53E-908CFA70204C}" type="datetimeFigureOut">
              <a:rPr lang="en-GB" smtClean="0"/>
              <a:t>22/07/2024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D57974-09DF-4690-BEE8-AB9DF023DC68}" type="slidenum">
              <a:rPr lang="en-GB" smtClean="0"/>
              <a:t>‹#›</a:t>
            </a:fld>
            <a:endParaRPr lang="en-GB"/>
          </a:p>
        </p:txBody>
      </p:sp>
    </p:spTree>
    <p:extLst>
      <p:ext uri="{BB962C8B-B14F-4D97-AF65-F5344CB8AC3E}">
        <p14:creationId xmlns:p14="http://schemas.microsoft.com/office/powerpoint/2010/main" val="4006227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B4F779-9C76-49D6-B53E-908CFA70204C}" type="datetimeFigureOut">
              <a:rPr lang="en-GB" smtClean="0"/>
              <a:t>22/07/2024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D57974-09DF-4690-BEE8-AB9DF023DC68}" type="slidenum">
              <a:rPr lang="en-GB" smtClean="0"/>
              <a:t>‹#›</a:t>
            </a:fld>
            <a:endParaRPr lang="en-GB"/>
          </a:p>
        </p:txBody>
      </p:sp>
    </p:spTree>
    <p:extLst>
      <p:ext uri="{BB962C8B-B14F-4D97-AF65-F5344CB8AC3E}">
        <p14:creationId xmlns:p14="http://schemas.microsoft.com/office/powerpoint/2010/main" val="1378594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B4F779-9C76-49D6-B53E-908CFA70204C}" type="datetimeFigureOut">
              <a:rPr lang="en-GB" smtClean="0"/>
              <a:t>22/07/2024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D57974-09DF-4690-BEE8-AB9DF023DC68}" type="slidenum">
              <a:rPr lang="en-GB" smtClean="0"/>
              <a:t>‹#›</a:t>
            </a:fld>
            <a:endParaRPr lang="en-GB"/>
          </a:p>
        </p:txBody>
      </p:sp>
    </p:spTree>
    <p:extLst>
      <p:ext uri="{BB962C8B-B14F-4D97-AF65-F5344CB8AC3E}">
        <p14:creationId xmlns:p14="http://schemas.microsoft.com/office/powerpoint/2010/main" val="1879377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B4F779-9C76-49D6-B53E-908CFA70204C}" type="datetimeFigureOut">
              <a:rPr lang="en-GB" smtClean="0"/>
              <a:t>22/07/2024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D57974-09DF-4690-BEE8-AB9DF023DC68}" type="slidenum">
              <a:rPr lang="en-GB" smtClean="0"/>
              <a:t>‹#›</a:t>
            </a:fld>
            <a:endParaRPr lang="en-GB"/>
          </a:p>
        </p:txBody>
      </p:sp>
    </p:spTree>
    <p:extLst>
      <p:ext uri="{BB962C8B-B14F-4D97-AF65-F5344CB8AC3E}">
        <p14:creationId xmlns:p14="http://schemas.microsoft.com/office/powerpoint/2010/main" val="1206200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B4F779-9C76-49D6-B53E-908CFA70204C}" type="datetimeFigureOut">
              <a:rPr lang="en-GB" smtClean="0"/>
              <a:t>22/07/2024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D57974-09DF-4690-BEE8-AB9DF023DC68}" type="slidenum">
              <a:rPr lang="en-GB" smtClean="0"/>
              <a:t>‹#›</a:t>
            </a:fld>
            <a:endParaRPr lang="en-GB"/>
          </a:p>
        </p:txBody>
      </p:sp>
    </p:spTree>
    <p:extLst>
      <p:ext uri="{BB962C8B-B14F-4D97-AF65-F5344CB8AC3E}">
        <p14:creationId xmlns:p14="http://schemas.microsoft.com/office/powerpoint/2010/main" val="3566092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B4F779-9C76-49D6-B53E-908CFA70204C}" type="datetimeFigureOut">
              <a:rPr lang="en-GB" smtClean="0"/>
              <a:t>22/07/2024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D57974-09DF-4690-BEE8-AB9DF023DC68}" type="slidenum">
              <a:rPr lang="en-GB" smtClean="0"/>
              <a:t>‹#›</a:t>
            </a:fld>
            <a:endParaRPr lang="en-GB"/>
          </a:p>
        </p:txBody>
      </p:sp>
    </p:spTree>
    <p:extLst>
      <p:ext uri="{BB962C8B-B14F-4D97-AF65-F5344CB8AC3E}">
        <p14:creationId xmlns:p14="http://schemas.microsoft.com/office/powerpoint/2010/main" val="134052251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B4F779-9C76-49D6-B53E-908CFA70204C}" type="datetimeFigureOut">
              <a:rPr lang="en-GB" smtClean="0"/>
              <a:t>22/07/2024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D57974-09DF-4690-BEE8-AB9DF023DC68}" type="slidenum">
              <a:rPr lang="en-GB" smtClean="0"/>
              <a:t>‹#›</a:t>
            </a:fld>
            <a:endParaRPr lang="en-GB"/>
          </a:p>
        </p:txBody>
      </p:sp>
    </p:spTree>
    <p:extLst>
      <p:ext uri="{BB962C8B-B14F-4D97-AF65-F5344CB8AC3E}">
        <p14:creationId xmlns:p14="http://schemas.microsoft.com/office/powerpoint/2010/main" val="1934297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4B4F779-9C76-49D6-B53E-908CFA70204C}" type="datetimeFigureOut">
              <a:rPr lang="en-GB" smtClean="0"/>
              <a:t>22/07/2024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D57974-09DF-4690-BEE8-AB9DF023DC68}" type="slidenum">
              <a:rPr lang="en-GB" smtClean="0"/>
              <a:t>‹#›</a:t>
            </a:fld>
            <a:endParaRPr lang="en-GB"/>
          </a:p>
        </p:txBody>
      </p:sp>
    </p:spTree>
    <p:extLst>
      <p:ext uri="{BB962C8B-B14F-4D97-AF65-F5344CB8AC3E}">
        <p14:creationId xmlns:p14="http://schemas.microsoft.com/office/powerpoint/2010/main" val="267208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4B4F779-9C76-49D6-B53E-908CFA70204C}" type="datetimeFigureOut">
              <a:rPr lang="en-GB" smtClean="0"/>
              <a:t>22/07/2024</a:t>
            </a:fld>
            <a:endParaRPr lang="en-GB"/>
          </a:p>
        </p:txBody>
      </p:sp>
      <p:sp>
        <p:nvSpPr>
          <p:cNvPr id="6" name="Footer Placeholder 5"/>
          <p:cNvSpPr>
            <a:spLocks noGrp="1"/>
          </p:cNvSpPr>
          <p:nvPr>
            <p:ph type="ftr" sz="quarter" idx="11"/>
          </p:nvPr>
        </p:nvSpPr>
        <p:spPr>
          <a:xfrm>
            <a:off x="1141412" y="5883275"/>
            <a:ext cx="5105400" cy="365125"/>
          </a:xfrm>
        </p:spPr>
        <p:txBody>
          <a:bodyPr/>
          <a:lstStyle/>
          <a:p>
            <a:endParaRPr lang="en-GB"/>
          </a:p>
        </p:txBody>
      </p:sp>
      <p:sp>
        <p:nvSpPr>
          <p:cNvPr id="7" name="Slide Number Placeholder 6"/>
          <p:cNvSpPr>
            <a:spLocks noGrp="1"/>
          </p:cNvSpPr>
          <p:nvPr>
            <p:ph type="sldNum" sz="quarter" idx="12"/>
          </p:nvPr>
        </p:nvSpPr>
        <p:spPr>
          <a:xfrm>
            <a:off x="10742612" y="5883275"/>
            <a:ext cx="322567" cy="365125"/>
          </a:xfrm>
        </p:spPr>
        <p:txBody>
          <a:bodyPr/>
          <a:lstStyle/>
          <a:p>
            <a:fld id="{2BD57974-09DF-4690-BEE8-AB9DF023DC68}" type="slidenum">
              <a:rPr lang="en-GB" smtClean="0"/>
              <a:t>‹#›</a:t>
            </a:fld>
            <a:endParaRPr lang="en-GB"/>
          </a:p>
        </p:txBody>
      </p:sp>
    </p:spTree>
    <p:extLst>
      <p:ext uri="{BB962C8B-B14F-4D97-AF65-F5344CB8AC3E}">
        <p14:creationId xmlns:p14="http://schemas.microsoft.com/office/powerpoint/2010/main" val="3407548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4B4F779-9C76-49D6-B53E-908CFA70204C}" type="datetimeFigureOut">
              <a:rPr lang="en-GB" smtClean="0"/>
              <a:t>22/07/2024</a:t>
            </a:fld>
            <a:endParaRPr lang="en-GB"/>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GB"/>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BD57974-09DF-4690-BEE8-AB9DF023DC68}" type="slidenum">
              <a:rPr lang="en-GB" smtClean="0"/>
              <a:t>‹#›</a:t>
            </a:fld>
            <a:endParaRPr lang="en-GB"/>
          </a:p>
        </p:txBody>
      </p:sp>
    </p:spTree>
    <p:extLst>
      <p:ext uri="{BB962C8B-B14F-4D97-AF65-F5344CB8AC3E}">
        <p14:creationId xmlns:p14="http://schemas.microsoft.com/office/powerpoint/2010/main" val="384462904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0"/>
            <a:ext cx="10515600" cy="1325563"/>
          </a:xfrm>
        </p:spPr>
        <p:txBody>
          <a:bodyPr>
            <a:normAutofit/>
          </a:bodyPr>
          <a:lstStyle/>
          <a:p>
            <a:pPr algn="ctr"/>
            <a:r>
              <a:rPr lang="en-GB" sz="4800" b="1" u="sng" dirty="0" smtClean="0"/>
              <a:t>Conclusion </a:t>
            </a:r>
            <a:endParaRPr lang="en-GB" sz="4800" b="1" u="sng"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315913"/>
            <a:ext cx="763587" cy="763587"/>
          </a:xfrm>
          <a:prstGeom prst="rect">
            <a:avLst/>
          </a:prstGeom>
        </p:spPr>
      </p:pic>
      <p:sp>
        <p:nvSpPr>
          <p:cNvPr id="3" name="Content Placeholder 2"/>
          <p:cNvSpPr>
            <a:spLocks noGrp="1"/>
          </p:cNvSpPr>
          <p:nvPr>
            <p:ph idx="1"/>
          </p:nvPr>
        </p:nvSpPr>
        <p:spPr>
          <a:xfrm>
            <a:off x="838200" y="1079500"/>
            <a:ext cx="10515600" cy="5283200"/>
          </a:xfrm>
        </p:spPr>
        <p:txBody>
          <a:bodyPr>
            <a:normAutofit/>
          </a:bodyPr>
          <a:lstStyle/>
          <a:p>
            <a:r>
              <a:rPr lang="en-GB" b="1" dirty="0" smtClean="0"/>
              <a:t>Order Quantity Insights</a:t>
            </a:r>
            <a:r>
              <a:rPr lang="en-GB" dirty="0" smtClean="0"/>
              <a:t>: The dataset indicates that the most common</a:t>
            </a:r>
          </a:p>
          <a:p>
            <a:pPr marL="0" indent="0">
              <a:buNone/>
            </a:pPr>
            <a:r>
              <a:rPr lang="en-GB" dirty="0" smtClean="0"/>
              <a:t> order quantities are 51, 66, and 55. To optimize sales, focusing on </a:t>
            </a:r>
          </a:p>
          <a:p>
            <a:pPr marL="0" indent="0">
              <a:buNone/>
            </a:pPr>
            <a:r>
              <a:rPr lang="en-GB" dirty="0" smtClean="0"/>
              <a:t>increasing orders around these quantities, particularly targeting a </a:t>
            </a:r>
          </a:p>
          <a:p>
            <a:pPr marL="0" indent="0">
              <a:buNone/>
            </a:pPr>
            <a:r>
              <a:rPr lang="en-GB" dirty="0" smtClean="0"/>
              <a:t>shift from 60 orders, could potentially enhance overall sales volume </a:t>
            </a:r>
          </a:p>
          <a:p>
            <a:pPr marL="0" indent="0">
              <a:buNone/>
            </a:pPr>
            <a:r>
              <a:rPr lang="en-GB" dirty="0" smtClean="0"/>
              <a:t>and efficiency.</a:t>
            </a:r>
          </a:p>
          <a:p>
            <a:pPr marL="0" indent="0">
              <a:buNone/>
            </a:pPr>
            <a:endParaRPr lang="en-GB" dirty="0" smtClean="0"/>
          </a:p>
          <a:p>
            <a:r>
              <a:rPr lang="en-GB" b="1" dirty="0" smtClean="0"/>
              <a:t>Seasonal Sales Trends</a:t>
            </a:r>
            <a:r>
              <a:rPr lang="en-GB" dirty="0" smtClean="0"/>
              <a:t>: Analysis reveals that the highest sales occur </a:t>
            </a:r>
          </a:p>
          <a:p>
            <a:pPr marL="0" indent="0">
              <a:buNone/>
            </a:pPr>
            <a:r>
              <a:rPr lang="en-GB" dirty="0" smtClean="0"/>
              <a:t>predominantly in May, April, and June. These months experience </a:t>
            </a:r>
          </a:p>
          <a:p>
            <a:pPr marL="0" indent="0">
              <a:buNone/>
            </a:pPr>
            <a:r>
              <a:rPr lang="en-GB" dirty="0" smtClean="0"/>
              <a:t>peak consumer demand, suggesting the importance of strategic </a:t>
            </a:r>
          </a:p>
          <a:p>
            <a:pPr marL="0" indent="0">
              <a:buNone/>
            </a:pPr>
            <a:r>
              <a:rPr lang="en-GB" dirty="0" smtClean="0"/>
              <a:t>marketing and inventory management during these periods to </a:t>
            </a:r>
          </a:p>
          <a:p>
            <a:pPr marL="0" indent="0">
              <a:buNone/>
            </a:pPr>
            <a:r>
              <a:rPr lang="en-GB" dirty="0" smtClean="0"/>
              <a:t>capitalize on increased sales opportunities.</a:t>
            </a:r>
          </a:p>
        </p:txBody>
      </p:sp>
    </p:spTree>
    <p:extLst>
      <p:ext uri="{BB962C8B-B14F-4D97-AF65-F5344CB8AC3E}">
        <p14:creationId xmlns:p14="http://schemas.microsoft.com/office/powerpoint/2010/main" val="3347017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700" y="419100"/>
            <a:ext cx="11645900" cy="6159500"/>
          </a:xfrm>
        </p:spPr>
        <p:txBody>
          <a:bodyPr>
            <a:normAutofit fontScale="92500"/>
          </a:bodyPr>
          <a:lstStyle/>
          <a:p>
            <a:r>
              <a:rPr lang="en-GB" sz="3000" b="1" dirty="0" smtClean="0"/>
              <a:t>Sales Performance Trends</a:t>
            </a:r>
            <a:r>
              <a:rPr lang="en-GB" sz="3000" dirty="0" smtClean="0"/>
              <a:t>: Historically, sales were highest in 2004 but</a:t>
            </a:r>
          </a:p>
          <a:p>
            <a:pPr marL="0" indent="0">
              <a:buNone/>
            </a:pPr>
            <a:r>
              <a:rPr lang="en-GB" sz="3000" dirty="0" smtClean="0"/>
              <a:t> have since shown a decline. This trend underscores the need for </a:t>
            </a:r>
          </a:p>
          <a:p>
            <a:pPr marL="0" indent="0">
              <a:buNone/>
            </a:pPr>
            <a:r>
              <a:rPr lang="en-GB" sz="3000" dirty="0" smtClean="0"/>
              <a:t>proactive measures to reverse the declining sales trajectory and </a:t>
            </a:r>
          </a:p>
          <a:p>
            <a:pPr marL="0" indent="0">
              <a:buNone/>
            </a:pPr>
            <a:r>
              <a:rPr lang="en-GB" sz="3000" dirty="0" smtClean="0"/>
              <a:t>rejuvenate growth strategies.</a:t>
            </a:r>
          </a:p>
          <a:p>
            <a:endParaRPr lang="en-GB" sz="3000" dirty="0" smtClean="0"/>
          </a:p>
          <a:p>
            <a:r>
              <a:rPr lang="en-GB" sz="3000" b="1" dirty="0" smtClean="0"/>
              <a:t>Top Performing Products</a:t>
            </a:r>
            <a:r>
              <a:rPr lang="en-GB" sz="3000" dirty="0" smtClean="0"/>
              <a:t>: The top-selling products include Vintage </a:t>
            </a:r>
          </a:p>
          <a:p>
            <a:pPr marL="0" indent="0">
              <a:buNone/>
            </a:pPr>
            <a:r>
              <a:rPr lang="en-GB" sz="3000" dirty="0" smtClean="0"/>
              <a:t>Cars, Motorcycles, Trucks and Buses, and Classic Cars. Focusing on </a:t>
            </a:r>
          </a:p>
          <a:p>
            <a:pPr marL="0" indent="0">
              <a:buNone/>
            </a:pPr>
            <a:r>
              <a:rPr lang="en-GB" sz="3000" dirty="0" smtClean="0"/>
              <a:t>these high-performing product categories can drive sales growth by </a:t>
            </a:r>
          </a:p>
          <a:p>
            <a:pPr marL="0" indent="0">
              <a:buNone/>
            </a:pPr>
            <a:r>
              <a:rPr lang="en-GB" sz="3000" dirty="0" smtClean="0"/>
              <a:t>leveraging existing consumer preferences and market demand.</a:t>
            </a:r>
          </a:p>
          <a:p>
            <a:endParaRPr lang="en-GB" dirty="0"/>
          </a:p>
        </p:txBody>
      </p:sp>
    </p:spTree>
    <p:extLst>
      <p:ext uri="{BB962C8B-B14F-4D97-AF65-F5344CB8AC3E}">
        <p14:creationId xmlns:p14="http://schemas.microsoft.com/office/powerpoint/2010/main" val="2403562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279400"/>
            <a:ext cx="13462000" cy="5973763"/>
          </a:xfrm>
        </p:spPr>
        <p:txBody>
          <a:bodyPr>
            <a:noAutofit/>
          </a:bodyPr>
          <a:lstStyle/>
          <a:p>
            <a:r>
              <a:rPr lang="en-GB" sz="2400" b="1" dirty="0" smtClean="0"/>
              <a:t>Key Market Insights</a:t>
            </a:r>
            <a:r>
              <a:rPr lang="en-GB" sz="2400" dirty="0" smtClean="0"/>
              <a:t>: The primary markets for sales are predominantly </a:t>
            </a:r>
          </a:p>
          <a:p>
            <a:pPr marL="0" indent="0">
              <a:buNone/>
            </a:pPr>
            <a:r>
              <a:rPr lang="en-GB" sz="2400" dirty="0" smtClean="0"/>
              <a:t>Australia and Japan. Strengthening market penetration strategies in </a:t>
            </a:r>
          </a:p>
          <a:p>
            <a:pPr marL="0" indent="0">
              <a:buNone/>
            </a:pPr>
            <a:r>
              <a:rPr lang="en-GB" sz="2400" dirty="0" smtClean="0"/>
              <a:t>these regions can further consolidate market share and capitalize on </a:t>
            </a:r>
          </a:p>
          <a:p>
            <a:pPr marL="0" indent="0">
              <a:buNone/>
            </a:pPr>
            <a:r>
              <a:rPr lang="en-GB" sz="2400" dirty="0" smtClean="0"/>
              <a:t>established consumer bases.</a:t>
            </a:r>
          </a:p>
          <a:p>
            <a:endParaRPr lang="en-GB" sz="2400" dirty="0" smtClean="0"/>
          </a:p>
          <a:p>
            <a:r>
              <a:rPr lang="en-GB" sz="2400" b="1" dirty="0" smtClean="0"/>
              <a:t>Strategic Partnerships</a:t>
            </a:r>
            <a:r>
              <a:rPr lang="en-GB" sz="2400" dirty="0" smtClean="0"/>
              <a:t>: Tokyo Collectables Ltd., Australian Collector </a:t>
            </a:r>
          </a:p>
          <a:p>
            <a:pPr marL="0" indent="0">
              <a:buNone/>
            </a:pPr>
            <a:r>
              <a:rPr lang="en-GB" sz="2400" dirty="0" smtClean="0"/>
              <a:t>Company, and Anna's Decoration Ltd. emerge as significant investors in </a:t>
            </a:r>
          </a:p>
          <a:p>
            <a:pPr marL="0" indent="0">
              <a:buNone/>
            </a:pPr>
            <a:r>
              <a:rPr lang="en-GB" sz="2400" dirty="0" smtClean="0"/>
              <a:t>the company. Establishing strategic alliances, particularly with </a:t>
            </a:r>
          </a:p>
          <a:p>
            <a:pPr marL="0" indent="0">
              <a:buNone/>
            </a:pPr>
            <a:r>
              <a:rPr lang="en-GB" sz="2400" dirty="0" smtClean="0"/>
              <a:t>Souvenirs And Things Company and Australian Gift Network Company, </a:t>
            </a:r>
          </a:p>
          <a:p>
            <a:pPr marL="0" indent="0">
              <a:buNone/>
            </a:pPr>
            <a:r>
              <a:rPr lang="en-GB" sz="2400" dirty="0" smtClean="0"/>
              <a:t>which currently have lower investments, presents opportunities to </a:t>
            </a:r>
          </a:p>
          <a:p>
            <a:pPr marL="0" indent="0">
              <a:buNone/>
            </a:pPr>
            <a:r>
              <a:rPr lang="en-GB" sz="2400" dirty="0" smtClean="0"/>
              <a:t>foster mutually beneficial relationships and potentially increase </a:t>
            </a:r>
          </a:p>
          <a:p>
            <a:pPr marL="0" indent="0">
              <a:buNone/>
            </a:pPr>
            <a:r>
              <a:rPr lang="en-GB" sz="2400" dirty="0" smtClean="0"/>
              <a:t>investment inflows.</a:t>
            </a:r>
            <a:endParaRPr lang="en-GB" sz="2400" dirty="0" smtClean="0"/>
          </a:p>
        </p:txBody>
      </p:sp>
    </p:spTree>
    <p:extLst>
      <p:ext uri="{BB962C8B-B14F-4D97-AF65-F5344CB8AC3E}">
        <p14:creationId xmlns:p14="http://schemas.microsoft.com/office/powerpoint/2010/main" val="3446965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Suggestions </a:t>
            </a:r>
            <a:endParaRPr lang="en-GB" dirty="0"/>
          </a:p>
        </p:txBody>
      </p:sp>
      <p:sp>
        <p:nvSpPr>
          <p:cNvPr id="3" name="Content Placeholder 2"/>
          <p:cNvSpPr>
            <a:spLocks noGrp="1"/>
          </p:cNvSpPr>
          <p:nvPr>
            <p:ph idx="1"/>
          </p:nvPr>
        </p:nvSpPr>
        <p:spPr>
          <a:xfrm>
            <a:off x="317500" y="1690688"/>
            <a:ext cx="11874500" cy="4486275"/>
          </a:xfrm>
        </p:spPr>
        <p:txBody>
          <a:bodyPr>
            <a:noAutofit/>
          </a:bodyPr>
          <a:lstStyle/>
          <a:p>
            <a:pPr marL="0" lvl="0" indent="0" eaLnBrk="0" fontAlgn="base" hangingPunct="0">
              <a:lnSpc>
                <a:spcPct val="100000"/>
              </a:lnSpc>
              <a:spcBef>
                <a:spcPct val="0"/>
              </a:spcBef>
              <a:spcAft>
                <a:spcPct val="0"/>
              </a:spcAft>
              <a:buFontTx/>
              <a:buChar char="•"/>
            </a:pPr>
            <a:r>
              <a:rPr lang="en-US" altLang="en-US" b="1" dirty="0" smtClean="0">
                <a:latin typeface="Arial" panose="020B0604020202020204" pitchFamily="34" charset="0"/>
              </a:rPr>
              <a:t>Optimize Order Quantities</a:t>
            </a:r>
            <a:r>
              <a:rPr lang="en-US" altLang="en-US" dirty="0" smtClean="0">
                <a:latin typeface="Arial" panose="020B0604020202020204" pitchFamily="34" charset="0"/>
              </a:rPr>
              <a:t>: It's essential to focus on improving order </a:t>
            </a:r>
          </a:p>
          <a:p>
            <a:pPr marL="0" lvl="0" indent="0" eaLnBrk="0" fontAlgn="base" hangingPunct="0">
              <a:lnSpc>
                <a:spcPct val="100000"/>
              </a:lnSpc>
              <a:spcBef>
                <a:spcPct val="0"/>
              </a:spcBef>
              <a:spcAft>
                <a:spcPct val="0"/>
              </a:spcAft>
              <a:buFontTx/>
              <a:buChar char="•"/>
            </a:pPr>
            <a:endParaRPr lang="en-US" altLang="en-US" dirty="0" smtClean="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dirty="0" smtClean="0">
                <a:latin typeface="Arial" panose="020B0604020202020204" pitchFamily="34" charset="0"/>
              </a:rPr>
              <a:t>quantities around numbers like 50 and 60. Targeting enhancements in </a:t>
            </a:r>
          </a:p>
          <a:p>
            <a:pPr marL="0" lvl="0" indent="0" eaLnBrk="0" fontAlgn="base" hangingPunct="0">
              <a:lnSpc>
                <a:spcPct val="100000"/>
              </a:lnSpc>
              <a:spcBef>
                <a:spcPct val="0"/>
              </a:spcBef>
              <a:spcAft>
                <a:spcPct val="0"/>
              </a:spcAft>
              <a:buNone/>
            </a:pPr>
            <a:r>
              <a:rPr lang="en-US" altLang="en-US" dirty="0" smtClean="0">
                <a:latin typeface="Arial" panose="020B0604020202020204" pitchFamily="34" charset="0"/>
              </a:rPr>
              <a:t>these specific order volumes can streamline operations and potentially </a:t>
            </a:r>
          </a:p>
          <a:p>
            <a:pPr marL="0" lvl="0" indent="0" eaLnBrk="0" fontAlgn="base" hangingPunct="0">
              <a:lnSpc>
                <a:spcPct val="100000"/>
              </a:lnSpc>
              <a:spcBef>
                <a:spcPct val="0"/>
              </a:spcBef>
              <a:spcAft>
                <a:spcPct val="0"/>
              </a:spcAft>
              <a:buNone/>
            </a:pPr>
            <a:r>
              <a:rPr lang="en-US" altLang="en-US" dirty="0" smtClean="0">
                <a:latin typeface="Arial" panose="020B0604020202020204" pitchFamily="34" charset="0"/>
              </a:rPr>
              <a:t>boost overall sales efficiency.</a:t>
            </a:r>
          </a:p>
          <a:p>
            <a:pPr marL="0" lvl="0" indent="0" eaLnBrk="0" fontAlgn="base" hangingPunct="0">
              <a:lnSpc>
                <a:spcPct val="100000"/>
              </a:lnSpc>
              <a:spcBef>
                <a:spcPct val="0"/>
              </a:spcBef>
              <a:spcAft>
                <a:spcPct val="0"/>
              </a:spcAft>
              <a:buFontTx/>
              <a:buChar char="•"/>
            </a:pPr>
            <a:endParaRPr lang="en-US" altLang="en-US" dirty="0" smtClean="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b="1" dirty="0" smtClean="0">
                <a:latin typeface="Arial" panose="020B0604020202020204" pitchFamily="34" charset="0"/>
              </a:rPr>
              <a:t>Strategic Sales Month Focus</a:t>
            </a:r>
            <a:r>
              <a:rPr lang="en-US" altLang="en-US" dirty="0" smtClean="0">
                <a:latin typeface="Arial" panose="020B0604020202020204" pitchFamily="34" charset="0"/>
              </a:rPr>
              <a:t>: To maximize sales, prioritize efforts during</a:t>
            </a:r>
          </a:p>
          <a:p>
            <a:pPr marL="0" lvl="0" indent="0" eaLnBrk="0" fontAlgn="base" hangingPunct="0">
              <a:lnSpc>
                <a:spcPct val="100000"/>
              </a:lnSpc>
              <a:spcBef>
                <a:spcPct val="0"/>
              </a:spcBef>
              <a:spcAft>
                <a:spcPct val="0"/>
              </a:spcAft>
              <a:buNone/>
            </a:pPr>
            <a:r>
              <a:rPr lang="en-US" altLang="en-US" dirty="0" smtClean="0">
                <a:latin typeface="Arial" panose="020B0604020202020204" pitchFamily="34" charset="0"/>
              </a:rPr>
              <a:t> months such as January, March, June, and July, which historically show higher sales volumes. Aligning marketing and operational strategies to capitalize on these peak months can drive revenue growth.</a:t>
            </a:r>
          </a:p>
          <a:p>
            <a:endParaRPr lang="en-GB" sz="1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0012" y="469900"/>
            <a:ext cx="1462088" cy="1462088"/>
          </a:xfrm>
          <a:prstGeom prst="rect">
            <a:avLst/>
          </a:prstGeom>
        </p:spPr>
      </p:pic>
    </p:spTree>
    <p:extLst>
      <p:ext uri="{BB962C8B-B14F-4D97-AF65-F5344CB8AC3E}">
        <p14:creationId xmlns:p14="http://schemas.microsoft.com/office/powerpoint/2010/main" val="3735978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3700" y="406400"/>
            <a:ext cx="11353800" cy="5770563"/>
          </a:xfrm>
        </p:spPr>
        <p:txBody>
          <a:bodyPr>
            <a:normAutofit/>
          </a:bodyPr>
          <a:lstStyle/>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Yearly Sales Trends</a:t>
            </a:r>
            <a:r>
              <a:rPr lang="en-US" altLang="en-US" dirty="0">
                <a:latin typeface="Arial" panose="020B0604020202020204" pitchFamily="34" charset="0"/>
              </a:rPr>
              <a:t>: In 2005, there was a noticeable decline in </a:t>
            </a:r>
            <a:r>
              <a:rPr lang="en-US" altLang="en-US" dirty="0" smtClean="0">
                <a:latin typeface="Arial" panose="020B0604020202020204" pitchFamily="34" charset="0"/>
              </a:rPr>
              <a:t>sales</a:t>
            </a:r>
          </a:p>
          <a:p>
            <a:pPr marL="0" lvl="0" indent="0" eaLnBrk="0" fontAlgn="base" hangingPunct="0">
              <a:lnSpc>
                <a:spcPct val="100000"/>
              </a:lnSpc>
              <a:spcBef>
                <a:spcPct val="0"/>
              </a:spcBef>
              <a:spcAft>
                <a:spcPct val="0"/>
              </a:spcAft>
              <a:buNone/>
            </a:pPr>
            <a:r>
              <a:rPr lang="en-US" altLang="en-US" dirty="0" smtClean="0">
                <a:latin typeface="Arial" panose="020B0604020202020204" pitchFamily="34" charset="0"/>
              </a:rPr>
              <a:t> </a:t>
            </a:r>
            <a:r>
              <a:rPr lang="en-US" altLang="en-US" dirty="0">
                <a:latin typeface="Arial" panose="020B0604020202020204" pitchFamily="34" charset="0"/>
              </a:rPr>
              <a:t>compared to previous years. Understanding the factors that contributed to this decline and implementing strategies that were successful in 2005 but are currently overlooked can help reverse the downward sales trend</a:t>
            </a:r>
            <a:r>
              <a:rPr lang="en-US" altLang="en-US" dirty="0" smtClean="0">
                <a:latin typeface="Arial" panose="020B0604020202020204" pitchFamily="34" charset="0"/>
              </a:rPr>
              <a:t>.</a:t>
            </a:r>
          </a:p>
          <a:p>
            <a:pPr marL="0" lvl="0" indent="0" eaLnBrk="0" fontAlgn="base" hangingPunct="0">
              <a:lnSpc>
                <a:spcPct val="100000"/>
              </a:lnSpc>
              <a:spcBef>
                <a:spcPct val="0"/>
              </a:spcBef>
              <a:spcAft>
                <a:spcPct val="0"/>
              </a:spcAft>
              <a:buNone/>
            </a:pP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Product Enhancement Opportunities</a:t>
            </a:r>
            <a:r>
              <a:rPr lang="en-US" altLang="en-US" dirty="0">
                <a:latin typeface="Arial" panose="020B0604020202020204" pitchFamily="34" charset="0"/>
              </a:rPr>
              <a:t>: Products with lower sales figures, such as Ships, Motorcycles, and Planes, should be targeted for improvement and enhancement. Investing in product upgrades and marketing initiatives can revitalize sales performance in these categories.</a:t>
            </a:r>
          </a:p>
          <a:p>
            <a:endParaRPr lang="en-GB" dirty="0"/>
          </a:p>
        </p:txBody>
      </p:sp>
    </p:spTree>
    <p:extLst>
      <p:ext uri="{BB962C8B-B14F-4D97-AF65-F5344CB8AC3E}">
        <p14:creationId xmlns:p14="http://schemas.microsoft.com/office/powerpoint/2010/main" val="3446048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700" y="301624"/>
            <a:ext cx="10515600" cy="6238875"/>
          </a:xfrm>
        </p:spPr>
        <p:txBody>
          <a:bodyPr>
            <a:normAutofit/>
          </a:bodyPr>
          <a:lstStyle/>
          <a:p>
            <a:pPr marL="0" lvl="0" indent="0" eaLnBrk="0" fontAlgn="base" hangingPunct="0">
              <a:lnSpc>
                <a:spcPct val="100000"/>
              </a:lnSpc>
              <a:spcBef>
                <a:spcPct val="0"/>
              </a:spcBef>
              <a:spcAft>
                <a:spcPct val="0"/>
              </a:spcAft>
              <a:buFontTx/>
              <a:buChar char="•"/>
            </a:pPr>
            <a:endParaRPr lang="en-US" altLang="en-US" b="1" dirty="0" smtClean="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b="1" dirty="0" smtClean="0">
                <a:latin typeface="Arial" panose="020B0604020202020204" pitchFamily="34" charset="0"/>
              </a:rPr>
              <a:t>Global </a:t>
            </a:r>
            <a:r>
              <a:rPr lang="en-US" altLang="en-US" b="1" dirty="0">
                <a:latin typeface="Arial" panose="020B0604020202020204" pitchFamily="34" charset="0"/>
              </a:rPr>
              <a:t>Market Expansion Strategy</a:t>
            </a:r>
            <a:r>
              <a:rPr lang="en-US" altLang="en-US" dirty="0">
                <a:latin typeface="Arial" panose="020B0604020202020204" pitchFamily="34" charset="0"/>
              </a:rPr>
              <a:t>: Despite having operations across different regions like Europe and North America, the majority of sales are concentrated in Australia and Japan. To diversify and strengthen market presence, expand business operations into untapped international markets</a:t>
            </a:r>
            <a:r>
              <a:rPr lang="en-US" altLang="en-US" dirty="0" smtClean="0">
                <a:latin typeface="Arial" panose="020B0604020202020204" pitchFamily="34" charset="0"/>
              </a:rPr>
              <a:t>.</a:t>
            </a:r>
          </a:p>
          <a:p>
            <a:pPr marL="0" lvl="0" indent="0" eaLnBrk="0" fontAlgn="base" hangingPunct="0">
              <a:lnSpc>
                <a:spcPct val="100000"/>
              </a:lnSpc>
              <a:spcBef>
                <a:spcPct val="0"/>
              </a:spcBef>
              <a:spcAft>
                <a:spcPct val="0"/>
              </a:spcAft>
              <a:buFontTx/>
              <a:buChar char="•"/>
            </a:pP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FontTx/>
              <a:buChar char="•"/>
            </a:pP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Strengthening Partnerships</a:t>
            </a:r>
            <a:r>
              <a:rPr lang="en-US" altLang="en-US" dirty="0">
                <a:latin typeface="Arial" panose="020B0604020202020204" pitchFamily="34" charset="0"/>
              </a:rPr>
              <a:t>: Companies like Giftsbymall.co.uk and Anna's Decoration demonstrate lower sales performance. Building robust partnerships with these companies can foster stronger business relationships and enhance sales collaboration.</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01624"/>
            <a:ext cx="1409700" cy="14097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3227644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docProps/app.xml><?xml version="1.0" encoding="utf-8"?>
<Properties xmlns="http://schemas.openxmlformats.org/officeDocument/2006/extended-properties" xmlns:vt="http://schemas.openxmlformats.org/officeDocument/2006/docPropsVTypes">
  <Template>TM03457485[[fn=Mesh]]</Template>
  <TotalTime>34</TotalTime>
  <Words>517</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Mesh</vt:lpstr>
      <vt:lpstr>Conclusion </vt:lpstr>
      <vt:lpstr>PowerPoint Presentation</vt:lpstr>
      <vt:lpstr>PowerPoint Presentation</vt:lpstr>
      <vt:lpstr>Suggestions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8</cp:revision>
  <dcterms:created xsi:type="dcterms:W3CDTF">2024-07-22T19:45:21Z</dcterms:created>
  <dcterms:modified xsi:type="dcterms:W3CDTF">2024-07-22T20:19:28Z</dcterms:modified>
</cp:coreProperties>
</file>