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C48ADD-4836-4C3C-AE23-BCFCC07BCEE9}" type="doc">
      <dgm:prSet loTypeId="urn:microsoft.com/office/officeart/2005/8/layout/vList2" loCatId="list" qsTypeId="urn:microsoft.com/office/officeart/2005/8/quickstyle/simple5" qsCatId="simple" csTypeId="urn:microsoft.com/office/officeart/2005/8/colors/accent0_3" csCatId="mainScheme"/>
      <dgm:spPr/>
      <dgm:t>
        <a:bodyPr/>
        <a:lstStyle/>
        <a:p>
          <a:endParaRPr lang="en-US"/>
        </a:p>
      </dgm:t>
    </dgm:pt>
    <dgm:pt modelId="{73C8EE97-D1EE-4787-841D-8A93AE9BF64C}">
      <dgm:prSet/>
      <dgm:spPr/>
      <dgm:t>
        <a:bodyPr/>
        <a:lstStyle/>
        <a:p>
          <a:r>
            <a:rPr lang="en-US"/>
            <a:t>In this project the smart dustbin management system for CC3 building is required that uses</a:t>
          </a:r>
        </a:p>
      </dgm:t>
    </dgm:pt>
    <dgm:pt modelId="{8EAB5CAA-6631-411D-A916-1D800233FBEF}" type="parTrans" cxnId="{3F85211A-32B6-4E1D-A9C2-471A307C6A2A}">
      <dgm:prSet/>
      <dgm:spPr/>
      <dgm:t>
        <a:bodyPr/>
        <a:lstStyle/>
        <a:p>
          <a:endParaRPr lang="en-US"/>
        </a:p>
      </dgm:t>
    </dgm:pt>
    <dgm:pt modelId="{89622313-7447-455B-BF52-4EB090347875}" type="sibTrans" cxnId="{3F85211A-32B6-4E1D-A9C2-471A307C6A2A}">
      <dgm:prSet/>
      <dgm:spPr/>
      <dgm:t>
        <a:bodyPr/>
        <a:lstStyle/>
        <a:p>
          <a:endParaRPr lang="en-US"/>
        </a:p>
      </dgm:t>
    </dgm:pt>
    <dgm:pt modelId="{B45A5A9A-FF33-441F-A4F4-95BF685163F8}">
      <dgm:prSet/>
      <dgm:spPr/>
      <dgm:t>
        <a:bodyPr/>
        <a:lstStyle/>
        <a:p>
          <a:r>
            <a:rPr lang="en-US"/>
            <a:t>ultrasonic sensors and moisture sensors on each dustbins to show the current status of garbage</a:t>
          </a:r>
        </a:p>
      </dgm:t>
    </dgm:pt>
    <dgm:pt modelId="{27A51FF4-2408-44E3-AD0A-3ECB5B46227F}" type="parTrans" cxnId="{6899614B-9A51-4CCB-B1FB-EA350CA48DB2}">
      <dgm:prSet/>
      <dgm:spPr/>
      <dgm:t>
        <a:bodyPr/>
        <a:lstStyle/>
        <a:p>
          <a:endParaRPr lang="en-US"/>
        </a:p>
      </dgm:t>
    </dgm:pt>
    <dgm:pt modelId="{7F2ACAE4-8B2D-4414-B912-B69A94C682BB}" type="sibTrans" cxnId="{6899614B-9A51-4CCB-B1FB-EA350CA48DB2}">
      <dgm:prSet/>
      <dgm:spPr/>
      <dgm:t>
        <a:bodyPr/>
        <a:lstStyle/>
        <a:p>
          <a:endParaRPr lang="en-US"/>
        </a:p>
      </dgm:t>
    </dgm:pt>
    <dgm:pt modelId="{428C0757-B7B4-48DC-B861-A3166D6261B0}">
      <dgm:prSet/>
      <dgm:spPr/>
      <dgm:t>
        <a:bodyPr/>
        <a:lstStyle/>
        <a:p>
          <a:r>
            <a:rPr lang="en-US"/>
            <a:t>on the GUI. The ultrasonic sensor measures the distance between the objects using sound</a:t>
          </a:r>
        </a:p>
      </dgm:t>
    </dgm:pt>
    <dgm:pt modelId="{8DEF9137-33C2-49AC-9DBC-FF095EE20E32}" type="parTrans" cxnId="{A5AD02FC-CD4A-4A82-9B38-E30DBC2ECEFC}">
      <dgm:prSet/>
      <dgm:spPr/>
      <dgm:t>
        <a:bodyPr/>
        <a:lstStyle/>
        <a:p>
          <a:endParaRPr lang="en-US"/>
        </a:p>
      </dgm:t>
    </dgm:pt>
    <dgm:pt modelId="{0D4E4241-2221-4C95-9C86-25124FA23CBB}" type="sibTrans" cxnId="{A5AD02FC-CD4A-4A82-9B38-E30DBC2ECEFC}">
      <dgm:prSet/>
      <dgm:spPr/>
      <dgm:t>
        <a:bodyPr/>
        <a:lstStyle/>
        <a:p>
          <a:endParaRPr lang="en-US"/>
        </a:p>
      </dgm:t>
    </dgm:pt>
    <dgm:pt modelId="{B00E6C62-2DE4-4801-9C29-EB843CD6D7B5}">
      <dgm:prSet/>
      <dgm:spPr/>
      <dgm:t>
        <a:bodyPr/>
        <a:lstStyle/>
        <a:p>
          <a:r>
            <a:rPr lang="en-US"/>
            <a:t>waves and is attached at the cover and moisture sensor checks if the garbage is wet or dry. This</a:t>
          </a:r>
        </a:p>
      </dgm:t>
    </dgm:pt>
    <dgm:pt modelId="{AB6E3A8F-81FD-4C06-85D9-D6F0FDD947CF}" type="parTrans" cxnId="{45DA7B9C-F8C8-47E1-9780-33CDB0FED4F3}">
      <dgm:prSet/>
      <dgm:spPr/>
      <dgm:t>
        <a:bodyPr/>
        <a:lstStyle/>
        <a:p>
          <a:endParaRPr lang="en-US"/>
        </a:p>
      </dgm:t>
    </dgm:pt>
    <dgm:pt modelId="{F906D63C-C85F-4FA4-AE15-17143362951A}" type="sibTrans" cxnId="{45DA7B9C-F8C8-47E1-9780-33CDB0FED4F3}">
      <dgm:prSet/>
      <dgm:spPr/>
      <dgm:t>
        <a:bodyPr/>
        <a:lstStyle/>
        <a:p>
          <a:endParaRPr lang="en-US"/>
        </a:p>
      </dgm:t>
    </dgm:pt>
    <dgm:pt modelId="{5A98177C-4020-4D1A-AD72-A263784987EF}">
      <dgm:prSet/>
      <dgm:spPr/>
      <dgm:t>
        <a:bodyPr/>
        <a:lstStyle/>
        <a:p>
          <a:r>
            <a:rPr lang="en-US"/>
            <a:t>system will check the status and send the message to the admin that Dustbin is full, then message is sent to the collection van then garbage collection is done, if the Dustbin is not</a:t>
          </a:r>
        </a:p>
      </dgm:t>
    </dgm:pt>
    <dgm:pt modelId="{7C00AE2A-F584-4E0A-B0CA-8AB0DB87E984}" type="parTrans" cxnId="{FED51A01-C99B-49D4-9184-49A8FCA6FA24}">
      <dgm:prSet/>
      <dgm:spPr/>
      <dgm:t>
        <a:bodyPr/>
        <a:lstStyle/>
        <a:p>
          <a:endParaRPr lang="en-US"/>
        </a:p>
      </dgm:t>
    </dgm:pt>
    <dgm:pt modelId="{41E58A88-420B-4E76-8F60-968D70DCC660}" type="sibTrans" cxnId="{FED51A01-C99B-49D4-9184-49A8FCA6FA24}">
      <dgm:prSet/>
      <dgm:spPr/>
      <dgm:t>
        <a:bodyPr/>
        <a:lstStyle/>
        <a:p>
          <a:endParaRPr lang="en-US"/>
        </a:p>
      </dgm:t>
    </dgm:pt>
    <dgm:pt modelId="{D62032D4-F9E8-435F-8B7A-C918672919E0}">
      <dgm:prSet/>
      <dgm:spPr/>
      <dgm:t>
        <a:bodyPr/>
        <a:lstStyle/>
        <a:p>
          <a:r>
            <a:rPr lang="en-US"/>
            <a:t>cleaned in particular time then message is sent to higher authority and they will take appropriate action on it.</a:t>
          </a:r>
        </a:p>
      </dgm:t>
    </dgm:pt>
    <dgm:pt modelId="{AF9B84FA-BD9B-41FA-9CBB-8FB83D18AEE9}" type="parTrans" cxnId="{008AFB6F-8B44-48B6-8158-79625B39D17B}">
      <dgm:prSet/>
      <dgm:spPr/>
      <dgm:t>
        <a:bodyPr/>
        <a:lstStyle/>
        <a:p>
          <a:endParaRPr lang="en-US"/>
        </a:p>
      </dgm:t>
    </dgm:pt>
    <dgm:pt modelId="{2B99638B-0DEC-41BB-8EB0-E11CD4034352}" type="sibTrans" cxnId="{008AFB6F-8B44-48B6-8158-79625B39D17B}">
      <dgm:prSet/>
      <dgm:spPr/>
      <dgm:t>
        <a:bodyPr/>
        <a:lstStyle/>
        <a:p>
          <a:endParaRPr lang="en-US"/>
        </a:p>
      </dgm:t>
    </dgm:pt>
    <dgm:pt modelId="{F245D499-BB95-471C-BCB1-FF67F4803A65}" type="pres">
      <dgm:prSet presAssocID="{0FC48ADD-4836-4C3C-AE23-BCFCC07BCEE9}" presName="linear" presStyleCnt="0">
        <dgm:presLayoutVars>
          <dgm:animLvl val="lvl"/>
          <dgm:resizeHandles val="exact"/>
        </dgm:presLayoutVars>
      </dgm:prSet>
      <dgm:spPr/>
    </dgm:pt>
    <dgm:pt modelId="{85907BBB-EFA8-4F0E-837E-8B7AB9F0AA3E}" type="pres">
      <dgm:prSet presAssocID="{73C8EE97-D1EE-4787-841D-8A93AE9BF64C}" presName="parentText" presStyleLbl="node1" presStyleIdx="0" presStyleCnt="6">
        <dgm:presLayoutVars>
          <dgm:chMax val="0"/>
          <dgm:bulletEnabled val="1"/>
        </dgm:presLayoutVars>
      </dgm:prSet>
      <dgm:spPr/>
    </dgm:pt>
    <dgm:pt modelId="{D7AA7B17-6EDA-4921-9EFD-9C357BBFC54E}" type="pres">
      <dgm:prSet presAssocID="{89622313-7447-455B-BF52-4EB090347875}" presName="spacer" presStyleCnt="0"/>
      <dgm:spPr/>
    </dgm:pt>
    <dgm:pt modelId="{25B8523E-B82D-4A77-81DC-74A9EF5CEAE6}" type="pres">
      <dgm:prSet presAssocID="{B45A5A9A-FF33-441F-A4F4-95BF685163F8}" presName="parentText" presStyleLbl="node1" presStyleIdx="1" presStyleCnt="6">
        <dgm:presLayoutVars>
          <dgm:chMax val="0"/>
          <dgm:bulletEnabled val="1"/>
        </dgm:presLayoutVars>
      </dgm:prSet>
      <dgm:spPr/>
    </dgm:pt>
    <dgm:pt modelId="{7B474D17-648D-4DE7-8C6F-FCED854F0950}" type="pres">
      <dgm:prSet presAssocID="{7F2ACAE4-8B2D-4414-B912-B69A94C682BB}" presName="spacer" presStyleCnt="0"/>
      <dgm:spPr/>
    </dgm:pt>
    <dgm:pt modelId="{9ECC147C-74A9-4335-A54D-8D1A4887FBB3}" type="pres">
      <dgm:prSet presAssocID="{428C0757-B7B4-48DC-B861-A3166D6261B0}" presName="parentText" presStyleLbl="node1" presStyleIdx="2" presStyleCnt="6">
        <dgm:presLayoutVars>
          <dgm:chMax val="0"/>
          <dgm:bulletEnabled val="1"/>
        </dgm:presLayoutVars>
      </dgm:prSet>
      <dgm:spPr/>
    </dgm:pt>
    <dgm:pt modelId="{D1E14956-74E7-40D7-9AEA-DA8AF7C4D7FF}" type="pres">
      <dgm:prSet presAssocID="{0D4E4241-2221-4C95-9C86-25124FA23CBB}" presName="spacer" presStyleCnt="0"/>
      <dgm:spPr/>
    </dgm:pt>
    <dgm:pt modelId="{512FA328-3F6F-40A6-BA2E-2DC0DDCE6EE1}" type="pres">
      <dgm:prSet presAssocID="{B00E6C62-2DE4-4801-9C29-EB843CD6D7B5}" presName="parentText" presStyleLbl="node1" presStyleIdx="3" presStyleCnt="6">
        <dgm:presLayoutVars>
          <dgm:chMax val="0"/>
          <dgm:bulletEnabled val="1"/>
        </dgm:presLayoutVars>
      </dgm:prSet>
      <dgm:spPr/>
    </dgm:pt>
    <dgm:pt modelId="{1CB2EFF2-419A-4AA2-BD01-737D1C9C303B}" type="pres">
      <dgm:prSet presAssocID="{F906D63C-C85F-4FA4-AE15-17143362951A}" presName="spacer" presStyleCnt="0"/>
      <dgm:spPr/>
    </dgm:pt>
    <dgm:pt modelId="{71DBA43B-AE22-4692-9C44-36357D1E7CD6}" type="pres">
      <dgm:prSet presAssocID="{5A98177C-4020-4D1A-AD72-A263784987EF}" presName="parentText" presStyleLbl="node1" presStyleIdx="4" presStyleCnt="6">
        <dgm:presLayoutVars>
          <dgm:chMax val="0"/>
          <dgm:bulletEnabled val="1"/>
        </dgm:presLayoutVars>
      </dgm:prSet>
      <dgm:spPr/>
    </dgm:pt>
    <dgm:pt modelId="{93CBF513-9BFE-46A5-8B93-3A9E61FA2183}" type="pres">
      <dgm:prSet presAssocID="{41E58A88-420B-4E76-8F60-968D70DCC660}" presName="spacer" presStyleCnt="0"/>
      <dgm:spPr/>
    </dgm:pt>
    <dgm:pt modelId="{4CF57252-5CDB-44FC-AB2F-01D4A132C0F4}" type="pres">
      <dgm:prSet presAssocID="{D62032D4-F9E8-435F-8B7A-C918672919E0}" presName="parentText" presStyleLbl="node1" presStyleIdx="5" presStyleCnt="6">
        <dgm:presLayoutVars>
          <dgm:chMax val="0"/>
          <dgm:bulletEnabled val="1"/>
        </dgm:presLayoutVars>
      </dgm:prSet>
      <dgm:spPr/>
    </dgm:pt>
  </dgm:ptLst>
  <dgm:cxnLst>
    <dgm:cxn modelId="{FED51A01-C99B-49D4-9184-49A8FCA6FA24}" srcId="{0FC48ADD-4836-4C3C-AE23-BCFCC07BCEE9}" destId="{5A98177C-4020-4D1A-AD72-A263784987EF}" srcOrd="4" destOrd="0" parTransId="{7C00AE2A-F584-4E0A-B0CA-8AB0DB87E984}" sibTransId="{41E58A88-420B-4E76-8F60-968D70DCC660}"/>
    <dgm:cxn modelId="{3F85211A-32B6-4E1D-A9C2-471A307C6A2A}" srcId="{0FC48ADD-4836-4C3C-AE23-BCFCC07BCEE9}" destId="{73C8EE97-D1EE-4787-841D-8A93AE9BF64C}" srcOrd="0" destOrd="0" parTransId="{8EAB5CAA-6631-411D-A916-1D800233FBEF}" sibTransId="{89622313-7447-455B-BF52-4EB090347875}"/>
    <dgm:cxn modelId="{14BC8D2C-3191-426A-A367-EAF11EBB72FD}" type="presOf" srcId="{B45A5A9A-FF33-441F-A4F4-95BF685163F8}" destId="{25B8523E-B82D-4A77-81DC-74A9EF5CEAE6}" srcOrd="0" destOrd="0" presId="urn:microsoft.com/office/officeart/2005/8/layout/vList2"/>
    <dgm:cxn modelId="{12E6CD2C-2AC6-488D-8E74-A3A316F336C2}" type="presOf" srcId="{5A98177C-4020-4D1A-AD72-A263784987EF}" destId="{71DBA43B-AE22-4692-9C44-36357D1E7CD6}" srcOrd="0" destOrd="0" presId="urn:microsoft.com/office/officeart/2005/8/layout/vList2"/>
    <dgm:cxn modelId="{6899614B-9A51-4CCB-B1FB-EA350CA48DB2}" srcId="{0FC48ADD-4836-4C3C-AE23-BCFCC07BCEE9}" destId="{B45A5A9A-FF33-441F-A4F4-95BF685163F8}" srcOrd="1" destOrd="0" parTransId="{27A51FF4-2408-44E3-AD0A-3ECB5B46227F}" sibTransId="{7F2ACAE4-8B2D-4414-B912-B69A94C682BB}"/>
    <dgm:cxn modelId="{008AFB6F-8B44-48B6-8158-79625B39D17B}" srcId="{0FC48ADD-4836-4C3C-AE23-BCFCC07BCEE9}" destId="{D62032D4-F9E8-435F-8B7A-C918672919E0}" srcOrd="5" destOrd="0" parTransId="{AF9B84FA-BD9B-41FA-9CBB-8FB83D18AEE9}" sibTransId="{2B99638B-0DEC-41BB-8EB0-E11CD4034352}"/>
    <dgm:cxn modelId="{B6862D53-819B-4DBE-91A8-7485975E3E26}" type="presOf" srcId="{B00E6C62-2DE4-4801-9C29-EB843CD6D7B5}" destId="{512FA328-3F6F-40A6-BA2E-2DC0DDCE6EE1}" srcOrd="0" destOrd="0" presId="urn:microsoft.com/office/officeart/2005/8/layout/vList2"/>
    <dgm:cxn modelId="{9072FF53-B37A-4F3E-AD1B-B037C8FA4E63}" type="presOf" srcId="{0FC48ADD-4836-4C3C-AE23-BCFCC07BCEE9}" destId="{F245D499-BB95-471C-BCB1-FF67F4803A65}" srcOrd="0" destOrd="0" presId="urn:microsoft.com/office/officeart/2005/8/layout/vList2"/>
    <dgm:cxn modelId="{5136E68D-D1B6-4667-8EFB-7978380A3DDC}" type="presOf" srcId="{428C0757-B7B4-48DC-B861-A3166D6261B0}" destId="{9ECC147C-74A9-4335-A54D-8D1A4887FBB3}" srcOrd="0" destOrd="0" presId="urn:microsoft.com/office/officeart/2005/8/layout/vList2"/>
    <dgm:cxn modelId="{45DA7B9C-F8C8-47E1-9780-33CDB0FED4F3}" srcId="{0FC48ADD-4836-4C3C-AE23-BCFCC07BCEE9}" destId="{B00E6C62-2DE4-4801-9C29-EB843CD6D7B5}" srcOrd="3" destOrd="0" parTransId="{AB6E3A8F-81FD-4C06-85D9-D6F0FDD947CF}" sibTransId="{F906D63C-C85F-4FA4-AE15-17143362951A}"/>
    <dgm:cxn modelId="{81AE98A0-9E6A-48EB-9B03-0D654CB85A1E}" type="presOf" srcId="{D62032D4-F9E8-435F-8B7A-C918672919E0}" destId="{4CF57252-5CDB-44FC-AB2F-01D4A132C0F4}" srcOrd="0" destOrd="0" presId="urn:microsoft.com/office/officeart/2005/8/layout/vList2"/>
    <dgm:cxn modelId="{B267A5D0-780B-4DD1-8B5F-AEF2AB5F318A}" type="presOf" srcId="{73C8EE97-D1EE-4787-841D-8A93AE9BF64C}" destId="{85907BBB-EFA8-4F0E-837E-8B7AB9F0AA3E}" srcOrd="0" destOrd="0" presId="urn:microsoft.com/office/officeart/2005/8/layout/vList2"/>
    <dgm:cxn modelId="{A5AD02FC-CD4A-4A82-9B38-E30DBC2ECEFC}" srcId="{0FC48ADD-4836-4C3C-AE23-BCFCC07BCEE9}" destId="{428C0757-B7B4-48DC-B861-A3166D6261B0}" srcOrd="2" destOrd="0" parTransId="{8DEF9137-33C2-49AC-9DBC-FF095EE20E32}" sibTransId="{0D4E4241-2221-4C95-9C86-25124FA23CBB}"/>
    <dgm:cxn modelId="{15AA0EB0-F65F-43CE-A045-776D2E5E08C0}" type="presParOf" srcId="{F245D499-BB95-471C-BCB1-FF67F4803A65}" destId="{85907BBB-EFA8-4F0E-837E-8B7AB9F0AA3E}" srcOrd="0" destOrd="0" presId="urn:microsoft.com/office/officeart/2005/8/layout/vList2"/>
    <dgm:cxn modelId="{611C4C33-29A8-44AA-B38F-8B793583AA9B}" type="presParOf" srcId="{F245D499-BB95-471C-BCB1-FF67F4803A65}" destId="{D7AA7B17-6EDA-4921-9EFD-9C357BBFC54E}" srcOrd="1" destOrd="0" presId="urn:microsoft.com/office/officeart/2005/8/layout/vList2"/>
    <dgm:cxn modelId="{0FFB89D7-87E4-4291-8138-6D28CF9AB4F1}" type="presParOf" srcId="{F245D499-BB95-471C-BCB1-FF67F4803A65}" destId="{25B8523E-B82D-4A77-81DC-74A9EF5CEAE6}" srcOrd="2" destOrd="0" presId="urn:microsoft.com/office/officeart/2005/8/layout/vList2"/>
    <dgm:cxn modelId="{099575F9-4869-4A13-9B31-C95E515CE49C}" type="presParOf" srcId="{F245D499-BB95-471C-BCB1-FF67F4803A65}" destId="{7B474D17-648D-4DE7-8C6F-FCED854F0950}" srcOrd="3" destOrd="0" presId="urn:microsoft.com/office/officeart/2005/8/layout/vList2"/>
    <dgm:cxn modelId="{2CA8E1F9-B035-4B2B-B44D-97799678715F}" type="presParOf" srcId="{F245D499-BB95-471C-BCB1-FF67F4803A65}" destId="{9ECC147C-74A9-4335-A54D-8D1A4887FBB3}" srcOrd="4" destOrd="0" presId="urn:microsoft.com/office/officeart/2005/8/layout/vList2"/>
    <dgm:cxn modelId="{68AC79DC-22A5-4AE9-BF3B-2247E4B6032D}" type="presParOf" srcId="{F245D499-BB95-471C-BCB1-FF67F4803A65}" destId="{D1E14956-74E7-40D7-9AEA-DA8AF7C4D7FF}" srcOrd="5" destOrd="0" presId="urn:microsoft.com/office/officeart/2005/8/layout/vList2"/>
    <dgm:cxn modelId="{8797323C-3710-4692-B382-979FFBAB2B13}" type="presParOf" srcId="{F245D499-BB95-471C-BCB1-FF67F4803A65}" destId="{512FA328-3F6F-40A6-BA2E-2DC0DDCE6EE1}" srcOrd="6" destOrd="0" presId="urn:microsoft.com/office/officeart/2005/8/layout/vList2"/>
    <dgm:cxn modelId="{05BF78DB-A24F-4A89-94CA-AB58D0F07AB3}" type="presParOf" srcId="{F245D499-BB95-471C-BCB1-FF67F4803A65}" destId="{1CB2EFF2-419A-4AA2-BD01-737D1C9C303B}" srcOrd="7" destOrd="0" presId="urn:microsoft.com/office/officeart/2005/8/layout/vList2"/>
    <dgm:cxn modelId="{CFB02B93-EA39-4E58-89C0-EE4D888A9E02}" type="presParOf" srcId="{F245D499-BB95-471C-BCB1-FF67F4803A65}" destId="{71DBA43B-AE22-4692-9C44-36357D1E7CD6}" srcOrd="8" destOrd="0" presId="urn:microsoft.com/office/officeart/2005/8/layout/vList2"/>
    <dgm:cxn modelId="{DB626ED6-B1FA-4296-BC45-C3F4BA208554}" type="presParOf" srcId="{F245D499-BB95-471C-BCB1-FF67F4803A65}" destId="{93CBF513-9BFE-46A5-8B93-3A9E61FA2183}" srcOrd="9" destOrd="0" presId="urn:microsoft.com/office/officeart/2005/8/layout/vList2"/>
    <dgm:cxn modelId="{05806730-0078-4DB9-BDF4-345EF18A1F4B}" type="presParOf" srcId="{F245D499-BB95-471C-BCB1-FF67F4803A65}" destId="{4CF57252-5CDB-44FC-AB2F-01D4A132C0F4}"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907BBB-EFA8-4F0E-837E-8B7AB9F0AA3E}">
      <dsp:nvSpPr>
        <dsp:cNvPr id="0" name=""/>
        <dsp:cNvSpPr/>
      </dsp:nvSpPr>
      <dsp:spPr>
        <a:xfrm>
          <a:off x="0" y="48608"/>
          <a:ext cx="10905066" cy="675327"/>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In this project the smart dustbin management system for CC3 building is required that uses</a:t>
          </a:r>
        </a:p>
      </dsp:txBody>
      <dsp:txXfrm>
        <a:off x="32967" y="81575"/>
        <a:ext cx="10839132" cy="609393"/>
      </dsp:txXfrm>
    </dsp:sp>
    <dsp:sp modelId="{25B8523E-B82D-4A77-81DC-74A9EF5CEAE6}">
      <dsp:nvSpPr>
        <dsp:cNvPr id="0" name=""/>
        <dsp:cNvSpPr/>
      </dsp:nvSpPr>
      <dsp:spPr>
        <a:xfrm>
          <a:off x="0" y="772895"/>
          <a:ext cx="10905066" cy="675327"/>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ultrasonic sensors and moisture sensors on each dustbins to show the current status of garbage</a:t>
          </a:r>
        </a:p>
      </dsp:txBody>
      <dsp:txXfrm>
        <a:off x="32967" y="805862"/>
        <a:ext cx="10839132" cy="609393"/>
      </dsp:txXfrm>
    </dsp:sp>
    <dsp:sp modelId="{9ECC147C-74A9-4335-A54D-8D1A4887FBB3}">
      <dsp:nvSpPr>
        <dsp:cNvPr id="0" name=""/>
        <dsp:cNvSpPr/>
      </dsp:nvSpPr>
      <dsp:spPr>
        <a:xfrm>
          <a:off x="0" y="1497183"/>
          <a:ext cx="10905066" cy="675327"/>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on the GUI. The ultrasonic sensor measures the distance between the objects using sound</a:t>
          </a:r>
        </a:p>
      </dsp:txBody>
      <dsp:txXfrm>
        <a:off x="32967" y="1530150"/>
        <a:ext cx="10839132" cy="609393"/>
      </dsp:txXfrm>
    </dsp:sp>
    <dsp:sp modelId="{512FA328-3F6F-40A6-BA2E-2DC0DDCE6EE1}">
      <dsp:nvSpPr>
        <dsp:cNvPr id="0" name=""/>
        <dsp:cNvSpPr/>
      </dsp:nvSpPr>
      <dsp:spPr>
        <a:xfrm>
          <a:off x="0" y="2221471"/>
          <a:ext cx="10905066" cy="675327"/>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waves and is attached at the cover and moisture sensor checks if the garbage is wet or dry. This</a:t>
          </a:r>
        </a:p>
      </dsp:txBody>
      <dsp:txXfrm>
        <a:off x="32967" y="2254438"/>
        <a:ext cx="10839132" cy="609393"/>
      </dsp:txXfrm>
    </dsp:sp>
    <dsp:sp modelId="{71DBA43B-AE22-4692-9C44-36357D1E7CD6}">
      <dsp:nvSpPr>
        <dsp:cNvPr id="0" name=""/>
        <dsp:cNvSpPr/>
      </dsp:nvSpPr>
      <dsp:spPr>
        <a:xfrm>
          <a:off x="0" y="2945758"/>
          <a:ext cx="10905066" cy="675327"/>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system will check the status and send the message to the admin that Dustbin is full, then message is sent to the collection van then garbage collection is done, if the Dustbin is not</a:t>
          </a:r>
        </a:p>
      </dsp:txBody>
      <dsp:txXfrm>
        <a:off x="32967" y="2978725"/>
        <a:ext cx="10839132" cy="609393"/>
      </dsp:txXfrm>
    </dsp:sp>
    <dsp:sp modelId="{4CF57252-5CDB-44FC-AB2F-01D4A132C0F4}">
      <dsp:nvSpPr>
        <dsp:cNvPr id="0" name=""/>
        <dsp:cNvSpPr/>
      </dsp:nvSpPr>
      <dsp:spPr>
        <a:xfrm>
          <a:off x="0" y="3670046"/>
          <a:ext cx="10905066" cy="675327"/>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cleaned in particular time then message is sent to higher authority and they will take appropriate action on it.</a:t>
          </a:r>
        </a:p>
      </dsp:txBody>
      <dsp:txXfrm>
        <a:off x="32967" y="3703013"/>
        <a:ext cx="10839132" cy="60939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02EFE-5238-2C99-62E4-737C79CD4E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B7C4120-51F2-AD08-1D85-92773AD83A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BBBF8FD-CEB2-196D-A01A-DF86DEEE6BDC}"/>
              </a:ext>
            </a:extLst>
          </p:cNvPr>
          <p:cNvSpPr>
            <a:spLocks noGrp="1"/>
          </p:cNvSpPr>
          <p:nvPr>
            <p:ph type="dt" sz="half" idx="10"/>
          </p:nvPr>
        </p:nvSpPr>
        <p:spPr/>
        <p:txBody>
          <a:bodyPr/>
          <a:lstStyle/>
          <a:p>
            <a:fld id="{BAF7375D-5045-4DDD-9742-521B00B9CD57}" type="datetimeFigureOut">
              <a:rPr lang="en-IN" smtClean="0"/>
              <a:t>09-05-2022</a:t>
            </a:fld>
            <a:endParaRPr lang="en-IN"/>
          </a:p>
        </p:txBody>
      </p:sp>
      <p:sp>
        <p:nvSpPr>
          <p:cNvPr id="5" name="Footer Placeholder 4">
            <a:extLst>
              <a:ext uri="{FF2B5EF4-FFF2-40B4-BE49-F238E27FC236}">
                <a16:creationId xmlns:a16="http://schemas.microsoft.com/office/drawing/2014/main" id="{F072D100-CE40-A94B-5E93-7419312903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6142BC-E8B4-82A1-99D3-13A38D4FCE14}"/>
              </a:ext>
            </a:extLst>
          </p:cNvPr>
          <p:cNvSpPr>
            <a:spLocks noGrp="1"/>
          </p:cNvSpPr>
          <p:nvPr>
            <p:ph type="sldNum" sz="quarter" idx="12"/>
          </p:nvPr>
        </p:nvSpPr>
        <p:spPr/>
        <p:txBody>
          <a:bodyPr/>
          <a:lstStyle/>
          <a:p>
            <a:fld id="{26DF10D5-F11F-462B-A5F8-CDDE30BC69B1}" type="slidenum">
              <a:rPr lang="en-IN" smtClean="0"/>
              <a:t>‹#›</a:t>
            </a:fld>
            <a:endParaRPr lang="en-IN"/>
          </a:p>
        </p:txBody>
      </p:sp>
    </p:spTree>
    <p:extLst>
      <p:ext uri="{BB962C8B-B14F-4D97-AF65-F5344CB8AC3E}">
        <p14:creationId xmlns:p14="http://schemas.microsoft.com/office/powerpoint/2010/main" val="1139408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3FE8E-511F-C59F-62D5-7B9E3336605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35BA4EE-7D41-7C27-26C7-A5C8597C63D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0BBB0F-993D-14CA-43DC-B3CCF19905BA}"/>
              </a:ext>
            </a:extLst>
          </p:cNvPr>
          <p:cNvSpPr>
            <a:spLocks noGrp="1"/>
          </p:cNvSpPr>
          <p:nvPr>
            <p:ph type="dt" sz="half" idx="10"/>
          </p:nvPr>
        </p:nvSpPr>
        <p:spPr/>
        <p:txBody>
          <a:bodyPr/>
          <a:lstStyle/>
          <a:p>
            <a:fld id="{BAF7375D-5045-4DDD-9742-521B00B9CD57}" type="datetimeFigureOut">
              <a:rPr lang="en-IN" smtClean="0"/>
              <a:t>09-05-2022</a:t>
            </a:fld>
            <a:endParaRPr lang="en-IN"/>
          </a:p>
        </p:txBody>
      </p:sp>
      <p:sp>
        <p:nvSpPr>
          <p:cNvPr id="5" name="Footer Placeholder 4">
            <a:extLst>
              <a:ext uri="{FF2B5EF4-FFF2-40B4-BE49-F238E27FC236}">
                <a16:creationId xmlns:a16="http://schemas.microsoft.com/office/drawing/2014/main" id="{02157CAF-8256-ABD9-9479-F27ECA549A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0AE13C-EECA-E25A-5C30-589B1C47AA3F}"/>
              </a:ext>
            </a:extLst>
          </p:cNvPr>
          <p:cNvSpPr>
            <a:spLocks noGrp="1"/>
          </p:cNvSpPr>
          <p:nvPr>
            <p:ph type="sldNum" sz="quarter" idx="12"/>
          </p:nvPr>
        </p:nvSpPr>
        <p:spPr/>
        <p:txBody>
          <a:bodyPr/>
          <a:lstStyle/>
          <a:p>
            <a:fld id="{26DF10D5-F11F-462B-A5F8-CDDE30BC69B1}" type="slidenum">
              <a:rPr lang="en-IN" smtClean="0"/>
              <a:t>‹#›</a:t>
            </a:fld>
            <a:endParaRPr lang="en-IN"/>
          </a:p>
        </p:txBody>
      </p:sp>
    </p:spTree>
    <p:extLst>
      <p:ext uri="{BB962C8B-B14F-4D97-AF65-F5344CB8AC3E}">
        <p14:creationId xmlns:p14="http://schemas.microsoft.com/office/powerpoint/2010/main" val="1871463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B65216-5348-BD1B-348A-96D38F527CE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B923669-F6E1-5B68-9078-DC4CCC7DD76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676603-CB57-2EAD-1BFA-BE6E7E8810FD}"/>
              </a:ext>
            </a:extLst>
          </p:cNvPr>
          <p:cNvSpPr>
            <a:spLocks noGrp="1"/>
          </p:cNvSpPr>
          <p:nvPr>
            <p:ph type="dt" sz="half" idx="10"/>
          </p:nvPr>
        </p:nvSpPr>
        <p:spPr/>
        <p:txBody>
          <a:bodyPr/>
          <a:lstStyle/>
          <a:p>
            <a:fld id="{BAF7375D-5045-4DDD-9742-521B00B9CD57}" type="datetimeFigureOut">
              <a:rPr lang="en-IN" smtClean="0"/>
              <a:t>09-05-2022</a:t>
            </a:fld>
            <a:endParaRPr lang="en-IN"/>
          </a:p>
        </p:txBody>
      </p:sp>
      <p:sp>
        <p:nvSpPr>
          <p:cNvPr id="5" name="Footer Placeholder 4">
            <a:extLst>
              <a:ext uri="{FF2B5EF4-FFF2-40B4-BE49-F238E27FC236}">
                <a16:creationId xmlns:a16="http://schemas.microsoft.com/office/drawing/2014/main" id="{8DA8CDB6-6262-0B8C-2C6D-265B9931C2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DC07EE-80D4-169B-8E36-CE8D23C07455}"/>
              </a:ext>
            </a:extLst>
          </p:cNvPr>
          <p:cNvSpPr>
            <a:spLocks noGrp="1"/>
          </p:cNvSpPr>
          <p:nvPr>
            <p:ph type="sldNum" sz="quarter" idx="12"/>
          </p:nvPr>
        </p:nvSpPr>
        <p:spPr/>
        <p:txBody>
          <a:bodyPr/>
          <a:lstStyle/>
          <a:p>
            <a:fld id="{26DF10D5-F11F-462B-A5F8-CDDE30BC69B1}" type="slidenum">
              <a:rPr lang="en-IN" smtClean="0"/>
              <a:t>‹#›</a:t>
            </a:fld>
            <a:endParaRPr lang="en-IN"/>
          </a:p>
        </p:txBody>
      </p:sp>
    </p:spTree>
    <p:extLst>
      <p:ext uri="{BB962C8B-B14F-4D97-AF65-F5344CB8AC3E}">
        <p14:creationId xmlns:p14="http://schemas.microsoft.com/office/powerpoint/2010/main" val="3366538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472FB-AA77-8D5F-4E8F-C749A78067B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37CE024-4D06-8DED-8049-B4B639D42D8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505B63-CCB9-0AA2-27CE-7BCC15A1C6E3}"/>
              </a:ext>
            </a:extLst>
          </p:cNvPr>
          <p:cNvSpPr>
            <a:spLocks noGrp="1"/>
          </p:cNvSpPr>
          <p:nvPr>
            <p:ph type="dt" sz="half" idx="10"/>
          </p:nvPr>
        </p:nvSpPr>
        <p:spPr/>
        <p:txBody>
          <a:bodyPr/>
          <a:lstStyle/>
          <a:p>
            <a:fld id="{BAF7375D-5045-4DDD-9742-521B00B9CD57}" type="datetimeFigureOut">
              <a:rPr lang="en-IN" smtClean="0"/>
              <a:t>09-05-2022</a:t>
            </a:fld>
            <a:endParaRPr lang="en-IN"/>
          </a:p>
        </p:txBody>
      </p:sp>
      <p:sp>
        <p:nvSpPr>
          <p:cNvPr id="5" name="Footer Placeholder 4">
            <a:extLst>
              <a:ext uri="{FF2B5EF4-FFF2-40B4-BE49-F238E27FC236}">
                <a16:creationId xmlns:a16="http://schemas.microsoft.com/office/drawing/2014/main" id="{4AC643EE-2942-860F-BCED-20F71EA7EC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EEC2BD-9DC4-ECE7-5E14-785F0BE54D9A}"/>
              </a:ext>
            </a:extLst>
          </p:cNvPr>
          <p:cNvSpPr>
            <a:spLocks noGrp="1"/>
          </p:cNvSpPr>
          <p:nvPr>
            <p:ph type="sldNum" sz="quarter" idx="12"/>
          </p:nvPr>
        </p:nvSpPr>
        <p:spPr/>
        <p:txBody>
          <a:bodyPr/>
          <a:lstStyle/>
          <a:p>
            <a:fld id="{26DF10D5-F11F-462B-A5F8-CDDE30BC69B1}" type="slidenum">
              <a:rPr lang="en-IN" smtClean="0"/>
              <a:t>‹#›</a:t>
            </a:fld>
            <a:endParaRPr lang="en-IN"/>
          </a:p>
        </p:txBody>
      </p:sp>
    </p:spTree>
    <p:extLst>
      <p:ext uri="{BB962C8B-B14F-4D97-AF65-F5344CB8AC3E}">
        <p14:creationId xmlns:p14="http://schemas.microsoft.com/office/powerpoint/2010/main" val="240119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D0D86-7B5C-3D09-6F61-5184AAE665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206C23C-C898-9B98-C993-51228046D4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9398B2-0A1F-37FE-E217-0C5074753185}"/>
              </a:ext>
            </a:extLst>
          </p:cNvPr>
          <p:cNvSpPr>
            <a:spLocks noGrp="1"/>
          </p:cNvSpPr>
          <p:nvPr>
            <p:ph type="dt" sz="half" idx="10"/>
          </p:nvPr>
        </p:nvSpPr>
        <p:spPr/>
        <p:txBody>
          <a:bodyPr/>
          <a:lstStyle/>
          <a:p>
            <a:fld id="{BAF7375D-5045-4DDD-9742-521B00B9CD57}" type="datetimeFigureOut">
              <a:rPr lang="en-IN" smtClean="0"/>
              <a:t>09-05-2022</a:t>
            </a:fld>
            <a:endParaRPr lang="en-IN"/>
          </a:p>
        </p:txBody>
      </p:sp>
      <p:sp>
        <p:nvSpPr>
          <p:cNvPr id="5" name="Footer Placeholder 4">
            <a:extLst>
              <a:ext uri="{FF2B5EF4-FFF2-40B4-BE49-F238E27FC236}">
                <a16:creationId xmlns:a16="http://schemas.microsoft.com/office/drawing/2014/main" id="{0508F61D-920D-1FB1-E094-428BBEDDF2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47D0FB-6F41-0B77-ABB9-4F0E5266A947}"/>
              </a:ext>
            </a:extLst>
          </p:cNvPr>
          <p:cNvSpPr>
            <a:spLocks noGrp="1"/>
          </p:cNvSpPr>
          <p:nvPr>
            <p:ph type="sldNum" sz="quarter" idx="12"/>
          </p:nvPr>
        </p:nvSpPr>
        <p:spPr/>
        <p:txBody>
          <a:bodyPr/>
          <a:lstStyle/>
          <a:p>
            <a:fld id="{26DF10D5-F11F-462B-A5F8-CDDE30BC69B1}" type="slidenum">
              <a:rPr lang="en-IN" smtClean="0"/>
              <a:t>‹#›</a:t>
            </a:fld>
            <a:endParaRPr lang="en-IN"/>
          </a:p>
        </p:txBody>
      </p:sp>
    </p:spTree>
    <p:extLst>
      <p:ext uri="{BB962C8B-B14F-4D97-AF65-F5344CB8AC3E}">
        <p14:creationId xmlns:p14="http://schemas.microsoft.com/office/powerpoint/2010/main" val="67985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F4A5E-ADB2-FDDB-5E44-4F1E05BC0B9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7796465-A91C-2294-8E9E-8D942F9DC34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4FB0F7E-D2D0-F1DE-AC31-4CF03D9C03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E4AFAE7-FF39-81B9-FA68-D09380A9A0DE}"/>
              </a:ext>
            </a:extLst>
          </p:cNvPr>
          <p:cNvSpPr>
            <a:spLocks noGrp="1"/>
          </p:cNvSpPr>
          <p:nvPr>
            <p:ph type="dt" sz="half" idx="10"/>
          </p:nvPr>
        </p:nvSpPr>
        <p:spPr/>
        <p:txBody>
          <a:bodyPr/>
          <a:lstStyle/>
          <a:p>
            <a:fld id="{BAF7375D-5045-4DDD-9742-521B00B9CD57}" type="datetimeFigureOut">
              <a:rPr lang="en-IN" smtClean="0"/>
              <a:t>09-05-2022</a:t>
            </a:fld>
            <a:endParaRPr lang="en-IN"/>
          </a:p>
        </p:txBody>
      </p:sp>
      <p:sp>
        <p:nvSpPr>
          <p:cNvPr id="6" name="Footer Placeholder 5">
            <a:extLst>
              <a:ext uri="{FF2B5EF4-FFF2-40B4-BE49-F238E27FC236}">
                <a16:creationId xmlns:a16="http://schemas.microsoft.com/office/drawing/2014/main" id="{4AA6049D-8551-EDCE-67A7-2DAD1C86D66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91A7FC1-80FC-2B74-F161-992A6DA8DEE3}"/>
              </a:ext>
            </a:extLst>
          </p:cNvPr>
          <p:cNvSpPr>
            <a:spLocks noGrp="1"/>
          </p:cNvSpPr>
          <p:nvPr>
            <p:ph type="sldNum" sz="quarter" idx="12"/>
          </p:nvPr>
        </p:nvSpPr>
        <p:spPr/>
        <p:txBody>
          <a:bodyPr/>
          <a:lstStyle/>
          <a:p>
            <a:fld id="{26DF10D5-F11F-462B-A5F8-CDDE30BC69B1}" type="slidenum">
              <a:rPr lang="en-IN" smtClean="0"/>
              <a:t>‹#›</a:t>
            </a:fld>
            <a:endParaRPr lang="en-IN"/>
          </a:p>
        </p:txBody>
      </p:sp>
    </p:spTree>
    <p:extLst>
      <p:ext uri="{BB962C8B-B14F-4D97-AF65-F5344CB8AC3E}">
        <p14:creationId xmlns:p14="http://schemas.microsoft.com/office/powerpoint/2010/main" val="2413458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F6A5A-FEEB-D57A-B6F1-43CD2155A2F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0DAC31-A6F4-72DA-9A11-C7C6CF2B9D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85E0677-9AE6-D07D-9C7A-0CD2445692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342D154-E2F7-50E7-D359-23A2380F8F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3EF2A0F-294E-6885-9FD7-8410F8F068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E3ED25F-2E27-4AB1-0187-8BB54F5BFE86}"/>
              </a:ext>
            </a:extLst>
          </p:cNvPr>
          <p:cNvSpPr>
            <a:spLocks noGrp="1"/>
          </p:cNvSpPr>
          <p:nvPr>
            <p:ph type="dt" sz="half" idx="10"/>
          </p:nvPr>
        </p:nvSpPr>
        <p:spPr/>
        <p:txBody>
          <a:bodyPr/>
          <a:lstStyle/>
          <a:p>
            <a:fld id="{BAF7375D-5045-4DDD-9742-521B00B9CD57}" type="datetimeFigureOut">
              <a:rPr lang="en-IN" smtClean="0"/>
              <a:t>09-05-2022</a:t>
            </a:fld>
            <a:endParaRPr lang="en-IN"/>
          </a:p>
        </p:txBody>
      </p:sp>
      <p:sp>
        <p:nvSpPr>
          <p:cNvPr id="8" name="Footer Placeholder 7">
            <a:extLst>
              <a:ext uri="{FF2B5EF4-FFF2-40B4-BE49-F238E27FC236}">
                <a16:creationId xmlns:a16="http://schemas.microsoft.com/office/drawing/2014/main" id="{FCB1A01A-74EC-1973-4EDC-4068BF81991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1CB54B0-B719-E3D8-7836-2525CD107BEA}"/>
              </a:ext>
            </a:extLst>
          </p:cNvPr>
          <p:cNvSpPr>
            <a:spLocks noGrp="1"/>
          </p:cNvSpPr>
          <p:nvPr>
            <p:ph type="sldNum" sz="quarter" idx="12"/>
          </p:nvPr>
        </p:nvSpPr>
        <p:spPr/>
        <p:txBody>
          <a:bodyPr/>
          <a:lstStyle/>
          <a:p>
            <a:fld id="{26DF10D5-F11F-462B-A5F8-CDDE30BC69B1}" type="slidenum">
              <a:rPr lang="en-IN" smtClean="0"/>
              <a:t>‹#›</a:t>
            </a:fld>
            <a:endParaRPr lang="en-IN"/>
          </a:p>
        </p:txBody>
      </p:sp>
    </p:spTree>
    <p:extLst>
      <p:ext uri="{BB962C8B-B14F-4D97-AF65-F5344CB8AC3E}">
        <p14:creationId xmlns:p14="http://schemas.microsoft.com/office/powerpoint/2010/main" val="3801123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DEF14-A58F-935A-9C24-2A173811EE5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926C0BF-4E0E-2DAB-4971-1F1735D052A9}"/>
              </a:ext>
            </a:extLst>
          </p:cNvPr>
          <p:cNvSpPr>
            <a:spLocks noGrp="1"/>
          </p:cNvSpPr>
          <p:nvPr>
            <p:ph type="dt" sz="half" idx="10"/>
          </p:nvPr>
        </p:nvSpPr>
        <p:spPr/>
        <p:txBody>
          <a:bodyPr/>
          <a:lstStyle/>
          <a:p>
            <a:fld id="{BAF7375D-5045-4DDD-9742-521B00B9CD57}" type="datetimeFigureOut">
              <a:rPr lang="en-IN" smtClean="0"/>
              <a:t>09-05-2022</a:t>
            </a:fld>
            <a:endParaRPr lang="en-IN"/>
          </a:p>
        </p:txBody>
      </p:sp>
      <p:sp>
        <p:nvSpPr>
          <p:cNvPr id="4" name="Footer Placeholder 3">
            <a:extLst>
              <a:ext uri="{FF2B5EF4-FFF2-40B4-BE49-F238E27FC236}">
                <a16:creationId xmlns:a16="http://schemas.microsoft.com/office/drawing/2014/main" id="{FE17C468-5F65-93D9-7A7E-EF1770DDF7E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36BA372-547A-4247-5048-6FC23C3CEB5F}"/>
              </a:ext>
            </a:extLst>
          </p:cNvPr>
          <p:cNvSpPr>
            <a:spLocks noGrp="1"/>
          </p:cNvSpPr>
          <p:nvPr>
            <p:ph type="sldNum" sz="quarter" idx="12"/>
          </p:nvPr>
        </p:nvSpPr>
        <p:spPr/>
        <p:txBody>
          <a:bodyPr/>
          <a:lstStyle/>
          <a:p>
            <a:fld id="{26DF10D5-F11F-462B-A5F8-CDDE30BC69B1}" type="slidenum">
              <a:rPr lang="en-IN" smtClean="0"/>
              <a:t>‹#›</a:t>
            </a:fld>
            <a:endParaRPr lang="en-IN"/>
          </a:p>
        </p:txBody>
      </p:sp>
    </p:spTree>
    <p:extLst>
      <p:ext uri="{BB962C8B-B14F-4D97-AF65-F5344CB8AC3E}">
        <p14:creationId xmlns:p14="http://schemas.microsoft.com/office/powerpoint/2010/main" val="1562264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0AEB94-3801-62F3-D8F7-D0B3C7F98EF0}"/>
              </a:ext>
            </a:extLst>
          </p:cNvPr>
          <p:cNvSpPr>
            <a:spLocks noGrp="1"/>
          </p:cNvSpPr>
          <p:nvPr>
            <p:ph type="dt" sz="half" idx="10"/>
          </p:nvPr>
        </p:nvSpPr>
        <p:spPr/>
        <p:txBody>
          <a:bodyPr/>
          <a:lstStyle/>
          <a:p>
            <a:fld id="{BAF7375D-5045-4DDD-9742-521B00B9CD57}" type="datetimeFigureOut">
              <a:rPr lang="en-IN" smtClean="0"/>
              <a:t>09-05-2022</a:t>
            </a:fld>
            <a:endParaRPr lang="en-IN"/>
          </a:p>
        </p:txBody>
      </p:sp>
      <p:sp>
        <p:nvSpPr>
          <p:cNvPr id="3" name="Footer Placeholder 2">
            <a:extLst>
              <a:ext uri="{FF2B5EF4-FFF2-40B4-BE49-F238E27FC236}">
                <a16:creationId xmlns:a16="http://schemas.microsoft.com/office/drawing/2014/main" id="{9E3CED25-545F-F634-09AB-1219CCDD758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B287A9A-FD70-EEF4-7EA2-736A9AFC01DC}"/>
              </a:ext>
            </a:extLst>
          </p:cNvPr>
          <p:cNvSpPr>
            <a:spLocks noGrp="1"/>
          </p:cNvSpPr>
          <p:nvPr>
            <p:ph type="sldNum" sz="quarter" idx="12"/>
          </p:nvPr>
        </p:nvSpPr>
        <p:spPr/>
        <p:txBody>
          <a:bodyPr/>
          <a:lstStyle/>
          <a:p>
            <a:fld id="{26DF10D5-F11F-462B-A5F8-CDDE30BC69B1}" type="slidenum">
              <a:rPr lang="en-IN" smtClean="0"/>
              <a:t>‹#›</a:t>
            </a:fld>
            <a:endParaRPr lang="en-IN"/>
          </a:p>
        </p:txBody>
      </p:sp>
    </p:spTree>
    <p:extLst>
      <p:ext uri="{BB962C8B-B14F-4D97-AF65-F5344CB8AC3E}">
        <p14:creationId xmlns:p14="http://schemas.microsoft.com/office/powerpoint/2010/main" val="3536926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48EC7-555C-734B-378B-F7E8274CE7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C46F7E5-5166-582F-17D8-77BFD04B4E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D8447CB-842B-148B-0F50-D95BFF36C1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71C29F-6AFF-3BD4-D261-5D44ADAA937C}"/>
              </a:ext>
            </a:extLst>
          </p:cNvPr>
          <p:cNvSpPr>
            <a:spLocks noGrp="1"/>
          </p:cNvSpPr>
          <p:nvPr>
            <p:ph type="dt" sz="half" idx="10"/>
          </p:nvPr>
        </p:nvSpPr>
        <p:spPr/>
        <p:txBody>
          <a:bodyPr/>
          <a:lstStyle/>
          <a:p>
            <a:fld id="{BAF7375D-5045-4DDD-9742-521B00B9CD57}" type="datetimeFigureOut">
              <a:rPr lang="en-IN" smtClean="0"/>
              <a:t>09-05-2022</a:t>
            </a:fld>
            <a:endParaRPr lang="en-IN"/>
          </a:p>
        </p:txBody>
      </p:sp>
      <p:sp>
        <p:nvSpPr>
          <p:cNvPr id="6" name="Footer Placeholder 5">
            <a:extLst>
              <a:ext uri="{FF2B5EF4-FFF2-40B4-BE49-F238E27FC236}">
                <a16:creationId xmlns:a16="http://schemas.microsoft.com/office/drawing/2014/main" id="{40CD2150-E71D-882C-FD2C-AB47F982686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F6CB20A-C163-EDD2-F9A7-E1719DC141D1}"/>
              </a:ext>
            </a:extLst>
          </p:cNvPr>
          <p:cNvSpPr>
            <a:spLocks noGrp="1"/>
          </p:cNvSpPr>
          <p:nvPr>
            <p:ph type="sldNum" sz="quarter" idx="12"/>
          </p:nvPr>
        </p:nvSpPr>
        <p:spPr/>
        <p:txBody>
          <a:bodyPr/>
          <a:lstStyle/>
          <a:p>
            <a:fld id="{26DF10D5-F11F-462B-A5F8-CDDE30BC69B1}" type="slidenum">
              <a:rPr lang="en-IN" smtClean="0"/>
              <a:t>‹#›</a:t>
            </a:fld>
            <a:endParaRPr lang="en-IN"/>
          </a:p>
        </p:txBody>
      </p:sp>
    </p:spTree>
    <p:extLst>
      <p:ext uri="{BB962C8B-B14F-4D97-AF65-F5344CB8AC3E}">
        <p14:creationId xmlns:p14="http://schemas.microsoft.com/office/powerpoint/2010/main" val="3324076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9CE1A-50DE-7828-2D34-487E51C848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1CD976E-2E7E-50BF-340F-0E4C00CB5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00924F0-1C91-8010-4A3B-8D34834818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9463E3-AE8F-63DA-47E7-014A2D807BCB}"/>
              </a:ext>
            </a:extLst>
          </p:cNvPr>
          <p:cNvSpPr>
            <a:spLocks noGrp="1"/>
          </p:cNvSpPr>
          <p:nvPr>
            <p:ph type="dt" sz="half" idx="10"/>
          </p:nvPr>
        </p:nvSpPr>
        <p:spPr/>
        <p:txBody>
          <a:bodyPr/>
          <a:lstStyle/>
          <a:p>
            <a:fld id="{BAF7375D-5045-4DDD-9742-521B00B9CD57}" type="datetimeFigureOut">
              <a:rPr lang="en-IN" smtClean="0"/>
              <a:t>09-05-2022</a:t>
            </a:fld>
            <a:endParaRPr lang="en-IN"/>
          </a:p>
        </p:txBody>
      </p:sp>
      <p:sp>
        <p:nvSpPr>
          <p:cNvPr id="6" name="Footer Placeholder 5">
            <a:extLst>
              <a:ext uri="{FF2B5EF4-FFF2-40B4-BE49-F238E27FC236}">
                <a16:creationId xmlns:a16="http://schemas.microsoft.com/office/drawing/2014/main" id="{AAF387B0-DDB7-2472-7FE7-88D8DF2DD61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97B83E9-D8C4-78A6-A5AC-E59B57C7D6AD}"/>
              </a:ext>
            </a:extLst>
          </p:cNvPr>
          <p:cNvSpPr>
            <a:spLocks noGrp="1"/>
          </p:cNvSpPr>
          <p:nvPr>
            <p:ph type="sldNum" sz="quarter" idx="12"/>
          </p:nvPr>
        </p:nvSpPr>
        <p:spPr/>
        <p:txBody>
          <a:bodyPr/>
          <a:lstStyle/>
          <a:p>
            <a:fld id="{26DF10D5-F11F-462B-A5F8-CDDE30BC69B1}" type="slidenum">
              <a:rPr lang="en-IN" smtClean="0"/>
              <a:t>‹#›</a:t>
            </a:fld>
            <a:endParaRPr lang="en-IN"/>
          </a:p>
        </p:txBody>
      </p:sp>
    </p:spTree>
    <p:extLst>
      <p:ext uri="{BB962C8B-B14F-4D97-AF65-F5344CB8AC3E}">
        <p14:creationId xmlns:p14="http://schemas.microsoft.com/office/powerpoint/2010/main" val="2908917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7FD88A-D6BE-93C6-1221-9D31E41D0B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90942B6-0936-0FA5-971E-74E5AF0EF7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328EA6-148A-43D7-9B3E-70D92F1FD4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F7375D-5045-4DDD-9742-521B00B9CD57}" type="datetimeFigureOut">
              <a:rPr lang="en-IN" smtClean="0"/>
              <a:t>09-05-2022</a:t>
            </a:fld>
            <a:endParaRPr lang="en-IN"/>
          </a:p>
        </p:txBody>
      </p:sp>
      <p:sp>
        <p:nvSpPr>
          <p:cNvPr id="5" name="Footer Placeholder 4">
            <a:extLst>
              <a:ext uri="{FF2B5EF4-FFF2-40B4-BE49-F238E27FC236}">
                <a16:creationId xmlns:a16="http://schemas.microsoft.com/office/drawing/2014/main" id="{EFA86BD7-706A-2D5B-D732-8EB1A4EC06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84A0629-FF21-9B53-97A1-8084F21E0B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DF10D5-F11F-462B-A5F8-CDDE30BC69B1}" type="slidenum">
              <a:rPr lang="en-IN" smtClean="0"/>
              <a:t>‹#›</a:t>
            </a:fld>
            <a:endParaRPr lang="en-IN"/>
          </a:p>
        </p:txBody>
      </p:sp>
    </p:spTree>
    <p:extLst>
      <p:ext uri="{BB962C8B-B14F-4D97-AF65-F5344CB8AC3E}">
        <p14:creationId xmlns:p14="http://schemas.microsoft.com/office/powerpoint/2010/main" val="24685760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D4B737-B391-DB31-6E27-883F5F9CDCF8}"/>
              </a:ext>
            </a:extLst>
          </p:cNvPr>
          <p:cNvSpPr>
            <a:spLocks noGrp="1"/>
          </p:cNvSpPr>
          <p:nvPr>
            <p:ph type="title"/>
          </p:nvPr>
        </p:nvSpPr>
        <p:spPr>
          <a:xfrm>
            <a:off x="640080" y="325369"/>
            <a:ext cx="4368602" cy="1956841"/>
          </a:xfrm>
        </p:spPr>
        <p:style>
          <a:lnRef idx="1">
            <a:schemeClr val="accent6"/>
          </a:lnRef>
          <a:fillRef idx="3">
            <a:schemeClr val="accent6"/>
          </a:fillRef>
          <a:effectRef idx="2">
            <a:schemeClr val="accent6"/>
          </a:effectRef>
          <a:fontRef idx="minor">
            <a:schemeClr val="lt1"/>
          </a:fontRef>
        </p:style>
        <p:txBody>
          <a:bodyPr vert="horz" lIns="91440" tIns="45720" rIns="91440" bIns="45720" rtlCol="0" anchor="b">
            <a:normAutofit/>
          </a:bodyPr>
          <a:lstStyle/>
          <a:p>
            <a:pPr algn="ctr"/>
            <a:r>
              <a:rPr lang="en-US" sz="5400" dirty="0"/>
              <a:t>Smart Dustbin System</a:t>
            </a:r>
          </a:p>
        </p:txBody>
      </p:sp>
      <p:sp>
        <p:nvSpPr>
          <p:cNvPr id="23"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Icon&#10;&#10;Description automatically generated">
            <a:extLst>
              <a:ext uri="{FF2B5EF4-FFF2-40B4-BE49-F238E27FC236}">
                <a16:creationId xmlns:a16="http://schemas.microsoft.com/office/drawing/2014/main" id="{63B02C7B-0992-E1BA-FF71-55A2B0F6BA8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465" r="-2" b="7805"/>
          <a:stretch/>
        </p:blipFill>
        <p:spPr>
          <a:xfrm>
            <a:off x="5311702" y="10"/>
            <a:ext cx="6878775" cy="6821414"/>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10" name="Rectangle 9">
            <a:extLst>
              <a:ext uri="{FF2B5EF4-FFF2-40B4-BE49-F238E27FC236}">
                <a16:creationId xmlns:a16="http://schemas.microsoft.com/office/drawing/2014/main" id="{87126AD5-2085-B228-4455-D377BFE167F5}"/>
              </a:ext>
            </a:extLst>
          </p:cNvPr>
          <p:cNvSpPr/>
          <p:nvPr/>
        </p:nvSpPr>
        <p:spPr>
          <a:xfrm>
            <a:off x="-938362" y="2844626"/>
            <a:ext cx="7525486" cy="3136243"/>
          </a:xfrm>
          <a:prstGeom prst="rect">
            <a:avLst/>
          </a:prstGeom>
          <a:noFill/>
        </p:spPr>
        <p:txBody>
          <a:bodyPr wrap="square" lIns="91440" tIns="45720" rIns="91440" bIns="45720">
            <a:spAutoFit/>
          </a:bodyPr>
          <a:lstStyle/>
          <a:p>
            <a:pPr algn="ctr">
              <a:lnSpc>
                <a:spcPct val="90000"/>
              </a:lnSpc>
              <a:spcAft>
                <a:spcPts val="600"/>
              </a:spcAft>
            </a:pPr>
            <a:r>
              <a:rPr lang="en-US" sz="32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Group No. : 19</a:t>
            </a:r>
          </a:p>
          <a:p>
            <a:pPr indent="-228600" algn="ctr">
              <a:lnSpc>
                <a:spcPct val="90000"/>
              </a:lnSpc>
              <a:spcAft>
                <a:spcPts val="600"/>
              </a:spcAft>
              <a:buFont typeface="Arial" panose="020B0604020202020204" pitchFamily="34" charset="0"/>
              <a:buChar char="•"/>
            </a:pPr>
            <a:r>
              <a:rPr lang="en-US" sz="32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Piyush Agarwal (IIT2020012)</a:t>
            </a:r>
          </a:p>
          <a:p>
            <a:pPr indent="-228600" algn="ctr">
              <a:lnSpc>
                <a:spcPct val="90000"/>
              </a:lnSpc>
              <a:spcAft>
                <a:spcPts val="600"/>
              </a:spcAft>
              <a:buFont typeface="Arial" panose="020B0604020202020204" pitchFamily="34" charset="0"/>
              <a:buChar char="•"/>
            </a:pPr>
            <a:r>
              <a:rPr lang="en-US" sz="3200" b="1" cap="none" spc="0" dirty="0" err="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Mayukh</a:t>
            </a:r>
            <a:r>
              <a:rPr lang="en-US" sz="32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Biswas (IIT2020042)</a:t>
            </a:r>
          </a:p>
          <a:p>
            <a:pPr indent="-228600" algn="ctr">
              <a:lnSpc>
                <a:spcPct val="90000"/>
              </a:lnSpc>
              <a:spcAft>
                <a:spcPts val="600"/>
              </a:spcAft>
              <a:buFont typeface="Arial" panose="020B0604020202020204" pitchFamily="34" charset="0"/>
              <a:buChar char="•"/>
            </a:pPr>
            <a:r>
              <a:rPr lang="en-US" sz="3200" b="1" cap="none" spc="0" dirty="0" err="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Tarun</a:t>
            </a:r>
            <a:r>
              <a:rPr lang="en-US" sz="32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a:t>
            </a:r>
            <a:r>
              <a:rPr lang="en-US" sz="3200" b="1" cap="none" spc="0" dirty="0" err="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Dabi</a:t>
            </a:r>
            <a:r>
              <a:rPr lang="en-US" sz="32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(IIT2020045)</a:t>
            </a:r>
          </a:p>
          <a:p>
            <a:pPr indent="-228600" algn="ctr">
              <a:lnSpc>
                <a:spcPct val="90000"/>
              </a:lnSpc>
              <a:spcAft>
                <a:spcPts val="600"/>
              </a:spcAft>
              <a:buFont typeface="Arial" panose="020B0604020202020204" pitchFamily="34" charset="0"/>
              <a:buChar char="•"/>
            </a:pPr>
            <a:r>
              <a:rPr lang="en-US" sz="32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Ankit Jha (IIT2020049)</a:t>
            </a:r>
          </a:p>
          <a:p>
            <a:pPr indent="-228600" algn="ctr">
              <a:lnSpc>
                <a:spcPct val="90000"/>
              </a:lnSpc>
              <a:spcAft>
                <a:spcPts val="600"/>
              </a:spcAft>
              <a:buFont typeface="Arial" panose="020B0604020202020204" pitchFamily="34" charset="0"/>
              <a:buChar char="•"/>
            </a:pPr>
            <a:r>
              <a:rPr lang="en-US" sz="32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Rishabh </a:t>
            </a:r>
            <a:r>
              <a:rPr lang="en-US" sz="3200" b="1" cap="none" spc="0" dirty="0" err="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Singal</a:t>
            </a:r>
            <a:r>
              <a:rPr lang="en-US" sz="32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(IIT2020078)</a:t>
            </a:r>
            <a:endParaRPr lang="en-IN" sz="32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17392202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Graphical user interface&#10;&#10;Description automatically generated">
            <a:extLst>
              <a:ext uri="{FF2B5EF4-FFF2-40B4-BE49-F238E27FC236}">
                <a16:creationId xmlns:a16="http://schemas.microsoft.com/office/drawing/2014/main" id="{1EBC389F-C409-2F48-9E95-71BDFB4DB6A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FB54E9-E4A4-4849-C32F-50C5FC6BEB20}"/>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sz="3600">
                <a:solidFill>
                  <a:schemeClr val="tx1">
                    <a:lumMod val="85000"/>
                    <a:lumOff val="15000"/>
                  </a:schemeClr>
                </a:solidFill>
              </a:rPr>
              <a:t>Register New Van Window</a:t>
            </a:r>
          </a:p>
        </p:txBody>
      </p:sp>
      <p:cxnSp>
        <p:nvCxnSpPr>
          <p:cNvPr id="12" name="Straight Connector 11">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462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Graphical user interface&#10;&#10;Description automatically generated">
            <a:extLst>
              <a:ext uri="{FF2B5EF4-FFF2-40B4-BE49-F238E27FC236}">
                <a16:creationId xmlns:a16="http://schemas.microsoft.com/office/drawing/2014/main" id="{F09A8E08-1885-B3BE-1695-8C08FD2852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10"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9DBD3286-361A-FD3F-959C-AE2317A0B815}"/>
              </a:ext>
            </a:extLst>
          </p:cNvPr>
          <p:cNvSpPr>
            <a:spLocks noGrp="1"/>
          </p:cNvSpPr>
          <p:nvPr>
            <p:ph type="title"/>
          </p:nvPr>
        </p:nvSpPr>
        <p:spPr>
          <a:xfrm>
            <a:off x="8022021" y="3231931"/>
            <a:ext cx="3852041" cy="1834056"/>
          </a:xfrm>
        </p:spPr>
        <p:txBody>
          <a:bodyPr vert="horz" lIns="91440" tIns="45720" rIns="91440" bIns="45720" rtlCol="0" anchor="b">
            <a:normAutofit/>
          </a:bodyPr>
          <a:lstStyle/>
          <a:p>
            <a:pPr algn="ctr"/>
            <a:r>
              <a:rPr lang="en-US" sz="4000"/>
              <a:t>Configure Sensors Window </a:t>
            </a:r>
          </a:p>
        </p:txBody>
      </p:sp>
      <p:cxnSp>
        <p:nvCxnSpPr>
          <p:cNvPr id="12" name="Straight Connector 11">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702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Graphical user interface, text, application&#10;&#10;Description automatically generated">
            <a:extLst>
              <a:ext uri="{FF2B5EF4-FFF2-40B4-BE49-F238E27FC236}">
                <a16:creationId xmlns:a16="http://schemas.microsoft.com/office/drawing/2014/main" id="{F8BD8429-9804-F1B3-3738-BDFE26B0440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15" name="Rectangle 9">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733888-3C6A-1553-9C8B-D5AAD934D930}"/>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sz="3600">
                <a:solidFill>
                  <a:schemeClr val="tx1">
                    <a:lumMod val="85000"/>
                    <a:lumOff val="15000"/>
                  </a:schemeClr>
                </a:solidFill>
              </a:rPr>
              <a:t>Updating Van Window</a:t>
            </a:r>
          </a:p>
        </p:txBody>
      </p:sp>
      <p:cxnSp>
        <p:nvCxnSpPr>
          <p:cNvPr id="16" name="Straight Connector 11">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9420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screenshot of a computer&#10;&#10;Description automatically generated">
            <a:extLst>
              <a:ext uri="{FF2B5EF4-FFF2-40B4-BE49-F238E27FC236}">
                <a16:creationId xmlns:a16="http://schemas.microsoft.com/office/drawing/2014/main" id="{B0BDE411-A555-7B7B-5AA3-714D205C5DE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4DD848-857D-DE37-A73A-C8E5007E18AC}"/>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sz="2800">
                <a:solidFill>
                  <a:schemeClr val="tx1">
                    <a:lumMod val="85000"/>
                    <a:lumOff val="15000"/>
                  </a:schemeClr>
                </a:solidFill>
              </a:rPr>
              <a:t>Notification received when a bin a filled to the admin or authorized mail ID</a:t>
            </a:r>
          </a:p>
        </p:txBody>
      </p:sp>
      <p:cxnSp>
        <p:nvCxnSpPr>
          <p:cNvPr id="12" name="Straight Connector 11">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74427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510DEF2-9110-A19F-BA16-944D7532E189}"/>
              </a:ext>
            </a:extLst>
          </p:cNvPr>
          <p:cNvSpPr>
            <a:spLocks noGrp="1"/>
          </p:cNvSpPr>
          <p:nvPr>
            <p:ph type="title"/>
          </p:nvPr>
        </p:nvSpPr>
        <p:spPr>
          <a:xfrm>
            <a:off x="934872" y="982272"/>
            <a:ext cx="3388419" cy="4560970"/>
          </a:xfrm>
        </p:spPr>
        <p:txBody>
          <a:bodyPr>
            <a:normAutofit/>
          </a:bodyPr>
          <a:lstStyle/>
          <a:p>
            <a:r>
              <a:rPr lang="en-IN" sz="4000" dirty="0">
                <a:solidFill>
                  <a:srgbClr val="FFFFFF"/>
                </a:solidFill>
              </a:rPr>
              <a:t>Drawbacks</a:t>
            </a: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23C611E0-11DC-3AB1-E33B-BB6D2E171974}"/>
              </a:ext>
            </a:extLst>
          </p:cNvPr>
          <p:cNvSpPr>
            <a:spLocks noGrp="1"/>
          </p:cNvSpPr>
          <p:nvPr>
            <p:ph idx="1"/>
          </p:nvPr>
        </p:nvSpPr>
        <p:spPr>
          <a:xfrm>
            <a:off x="5221862" y="1719618"/>
            <a:ext cx="5948831" cy="4334629"/>
          </a:xfrm>
        </p:spPr>
        <p:txBody>
          <a:bodyPr anchor="ctr">
            <a:normAutofit/>
          </a:bodyPr>
          <a:lstStyle/>
          <a:p>
            <a:pPr marL="0" indent="0">
              <a:buNone/>
            </a:pPr>
            <a:r>
              <a:rPr lang="en-IN" sz="2400">
                <a:solidFill>
                  <a:srgbClr val="FEFFFF"/>
                </a:solidFill>
              </a:rPr>
              <a:t>As in our problem statement we are asked to implement only software part. So for the details (values) of how much bin is filled and other things we have to add manually in the database.</a:t>
            </a:r>
          </a:p>
          <a:p>
            <a:pPr marL="0" indent="0">
              <a:buNone/>
            </a:pPr>
            <a:endParaRPr lang="en-IN" sz="2400">
              <a:solidFill>
                <a:srgbClr val="FEFFFF"/>
              </a:solidFill>
            </a:endParaRPr>
          </a:p>
        </p:txBody>
      </p:sp>
    </p:spTree>
    <p:extLst>
      <p:ext uri="{BB962C8B-B14F-4D97-AF65-F5344CB8AC3E}">
        <p14:creationId xmlns:p14="http://schemas.microsoft.com/office/powerpoint/2010/main" val="437967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FB946D7-1CA4-446E-8795-007CACFDE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192416F2-BC84-4D7C-80C6-6296C10C3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795338" y="981075"/>
            <a:ext cx="10601325" cy="4552949"/>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44514FF-CEF8-127C-594F-5D335C188E80}"/>
              </a:ext>
            </a:extLst>
          </p:cNvPr>
          <p:cNvSpPr>
            <a:spLocks noGrp="1"/>
          </p:cNvSpPr>
          <p:nvPr>
            <p:ph type="title"/>
          </p:nvPr>
        </p:nvSpPr>
        <p:spPr>
          <a:xfrm>
            <a:off x="1537097" y="1428750"/>
            <a:ext cx="9117807" cy="2105026"/>
          </a:xfrm>
        </p:spPr>
        <p:txBody>
          <a:bodyPr vert="horz" lIns="91440" tIns="45720" rIns="91440" bIns="45720" rtlCol="0" anchor="b">
            <a:normAutofit/>
          </a:bodyPr>
          <a:lstStyle/>
          <a:p>
            <a:pPr algn="ctr"/>
            <a:r>
              <a:rPr lang="en-US" sz="6000" kern="1200" dirty="0">
                <a:solidFill>
                  <a:schemeClr val="tx1"/>
                </a:solidFill>
                <a:latin typeface="+mj-lt"/>
                <a:ea typeface="+mj-ea"/>
                <a:cs typeface="+mj-cs"/>
              </a:rPr>
              <a:t>Thankyou</a:t>
            </a:r>
          </a:p>
        </p:txBody>
      </p:sp>
      <p:cxnSp>
        <p:nvCxnSpPr>
          <p:cNvPr id="11" name="Straight Connector 10">
            <a:extLst>
              <a:ext uri="{FF2B5EF4-FFF2-40B4-BE49-F238E27FC236}">
                <a16:creationId xmlns:a16="http://schemas.microsoft.com/office/drawing/2014/main" id="{2330623A-AB89-4E04-AC9A-2BAFBF85AE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52800" y="3771366"/>
            <a:ext cx="5486400" cy="0"/>
          </a:xfrm>
          <a:prstGeom prst="line">
            <a:avLst/>
          </a:prstGeom>
          <a:ln w="222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683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 name="Rectangle 5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57348B-681C-00AB-C346-5ACE12A11CFA}"/>
              </a:ext>
            </a:extLst>
          </p:cNvPr>
          <p:cNvSpPr>
            <a:spLocks noGrp="1"/>
          </p:cNvSpPr>
          <p:nvPr>
            <p:ph type="title"/>
          </p:nvPr>
        </p:nvSpPr>
        <p:spPr>
          <a:xfrm>
            <a:off x="643467" y="321734"/>
            <a:ext cx="10905066" cy="1135737"/>
          </a:xfrm>
        </p:spPr>
        <p:style>
          <a:lnRef idx="1">
            <a:schemeClr val="accent1"/>
          </a:lnRef>
          <a:fillRef idx="3">
            <a:schemeClr val="accent1"/>
          </a:fillRef>
          <a:effectRef idx="2">
            <a:schemeClr val="accent1"/>
          </a:effectRef>
          <a:fontRef idx="minor">
            <a:schemeClr val="lt1"/>
          </a:fontRef>
        </p:style>
        <p:txBody>
          <a:bodyPr>
            <a:normAutofit/>
          </a:bodyPr>
          <a:lstStyle/>
          <a:p>
            <a:r>
              <a:rPr lang="en-IN" sz="3600" dirty="0"/>
              <a:t>Description</a:t>
            </a:r>
          </a:p>
        </p:txBody>
      </p:sp>
      <p:sp>
        <p:nvSpPr>
          <p:cNvPr id="67" name="Rectangle 61">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5" name="Content Placeholder 2">
            <a:extLst>
              <a:ext uri="{FF2B5EF4-FFF2-40B4-BE49-F238E27FC236}">
                <a16:creationId xmlns:a16="http://schemas.microsoft.com/office/drawing/2014/main" id="{15FE9969-C6DE-0EFD-F096-BE3AEC3DAC8A}"/>
              </a:ext>
            </a:extLst>
          </p:cNvPr>
          <p:cNvGraphicFramePr>
            <a:graphicFrameLocks noGrp="1"/>
          </p:cNvGraphicFramePr>
          <p:nvPr>
            <p:ph idx="1"/>
            <p:extLst>
              <p:ext uri="{D42A27DB-BD31-4B8C-83A1-F6EECF244321}">
                <p14:modId xmlns:p14="http://schemas.microsoft.com/office/powerpoint/2010/main" val="1362558734"/>
              </p:ext>
            </p:extLst>
          </p:nvPr>
        </p:nvGraphicFramePr>
        <p:xfrm>
          <a:off x="643467" y="1782981"/>
          <a:ext cx="10905066" cy="43939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09491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36674-25A6-29B9-EB73-83CDEC2DFA99}"/>
              </a:ext>
            </a:extLst>
          </p:cNvPr>
          <p:cNvSpPr>
            <a:spLocks noGrp="1"/>
          </p:cNvSpPr>
          <p:nvPr>
            <p:ph type="title"/>
          </p:nvPr>
        </p:nvSpPr>
        <p:spPr>
          <a:xfrm>
            <a:off x="838200" y="132200"/>
            <a:ext cx="10515600" cy="1325563"/>
          </a:xfrm>
        </p:spPr>
        <p:style>
          <a:lnRef idx="1">
            <a:schemeClr val="accent1"/>
          </a:lnRef>
          <a:fillRef idx="3">
            <a:schemeClr val="accent1"/>
          </a:fillRef>
          <a:effectRef idx="2">
            <a:schemeClr val="accent1"/>
          </a:effectRef>
          <a:fontRef idx="minor">
            <a:schemeClr val="lt1"/>
          </a:fontRef>
        </p:style>
        <p:txBody>
          <a:bodyPr>
            <a:normAutofit/>
          </a:bodyPr>
          <a:lstStyle/>
          <a:p>
            <a:pPr algn="ctr"/>
            <a:r>
              <a:rPr lang="en-IN" sz="8000" dirty="0"/>
              <a:t>Design</a:t>
            </a:r>
          </a:p>
        </p:txBody>
      </p:sp>
      <p:sp>
        <p:nvSpPr>
          <p:cNvPr id="4" name="TextBox 3">
            <a:extLst>
              <a:ext uri="{FF2B5EF4-FFF2-40B4-BE49-F238E27FC236}">
                <a16:creationId xmlns:a16="http://schemas.microsoft.com/office/drawing/2014/main" id="{281F4407-B1F4-2C96-A712-ACD00DAC16D4}"/>
              </a:ext>
            </a:extLst>
          </p:cNvPr>
          <p:cNvSpPr txBox="1"/>
          <p:nvPr/>
        </p:nvSpPr>
        <p:spPr>
          <a:xfrm>
            <a:off x="968827" y="1819240"/>
            <a:ext cx="2024743" cy="2677656"/>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IN" sz="1200" dirty="0"/>
              <a:t>a. Register Dustbin button:</a:t>
            </a:r>
          </a:p>
          <a:p>
            <a:endParaRPr lang="en-IN" sz="1200" dirty="0"/>
          </a:p>
          <a:p>
            <a:r>
              <a:rPr lang="en-IN" sz="1200" dirty="0"/>
              <a:t>A new screen should appear that registers the smart dustbin with</a:t>
            </a:r>
          </a:p>
          <a:p>
            <a:r>
              <a:rPr lang="en-IN" sz="1200" dirty="0"/>
              <a:t>following details:</a:t>
            </a:r>
          </a:p>
          <a:p>
            <a:r>
              <a:rPr lang="en-IN" sz="1200" dirty="0" err="1"/>
              <a:t>i</a:t>
            </a:r>
            <a:r>
              <a:rPr lang="en-IN" sz="1200" dirty="0"/>
              <a:t>. ID*: &lt;</a:t>
            </a:r>
            <a:r>
              <a:rPr lang="en-IN" sz="1200" dirty="0" err="1"/>
              <a:t>Textfield</a:t>
            </a:r>
            <a:r>
              <a:rPr lang="en-IN" sz="1200" dirty="0"/>
              <a:t>&gt; (ID type validation)</a:t>
            </a:r>
          </a:p>
          <a:p>
            <a:r>
              <a:rPr lang="en-IN" sz="1200" dirty="0"/>
              <a:t>ii. Location*: &lt;</a:t>
            </a:r>
            <a:r>
              <a:rPr lang="en-IN" sz="1200" dirty="0" err="1"/>
              <a:t>Textfield</a:t>
            </a:r>
            <a:r>
              <a:rPr lang="en-IN" sz="1200" dirty="0"/>
              <a:t>&gt; (location type validation)</a:t>
            </a:r>
          </a:p>
          <a:p>
            <a:r>
              <a:rPr lang="en-IN" sz="1200" dirty="0"/>
              <a:t>iii. Dimensions: &lt;</a:t>
            </a:r>
            <a:r>
              <a:rPr lang="en-IN" sz="1200" dirty="0" err="1"/>
              <a:t>Textfield</a:t>
            </a:r>
            <a:r>
              <a:rPr lang="en-IN" sz="1200" dirty="0"/>
              <a:t>&gt; (Number type validation)</a:t>
            </a:r>
          </a:p>
          <a:p>
            <a:r>
              <a:rPr lang="en-IN" sz="1200" dirty="0"/>
              <a:t>(Corresponding update button)</a:t>
            </a:r>
          </a:p>
        </p:txBody>
      </p:sp>
      <p:sp>
        <p:nvSpPr>
          <p:cNvPr id="5" name="TextBox 4">
            <a:extLst>
              <a:ext uri="{FF2B5EF4-FFF2-40B4-BE49-F238E27FC236}">
                <a16:creationId xmlns:a16="http://schemas.microsoft.com/office/drawing/2014/main" id="{7F83A786-CE38-5233-7C49-1B3D301AF938}"/>
              </a:ext>
            </a:extLst>
          </p:cNvPr>
          <p:cNvSpPr txBox="1"/>
          <p:nvPr/>
        </p:nvSpPr>
        <p:spPr>
          <a:xfrm>
            <a:off x="3889308" y="1838061"/>
            <a:ext cx="1912776" cy="193899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1200" dirty="0"/>
              <a:t>b. Sensor Configuration button:</a:t>
            </a:r>
          </a:p>
          <a:p>
            <a:endParaRPr lang="en-US" sz="1200" dirty="0"/>
          </a:p>
          <a:p>
            <a:r>
              <a:rPr lang="en-US" sz="1200" dirty="0"/>
              <a:t>A new screen should appear to configure the thresholds:</a:t>
            </a:r>
          </a:p>
          <a:p>
            <a:r>
              <a:rPr lang="en-US" sz="1200" dirty="0" err="1"/>
              <a:t>i</a:t>
            </a:r>
            <a:r>
              <a:rPr lang="en-US" sz="1200" dirty="0"/>
              <a:t>. Moisture sensor threshold*:</a:t>
            </a:r>
          </a:p>
          <a:p>
            <a:r>
              <a:rPr lang="en-US" sz="1200" dirty="0"/>
              <a:t>ii. Ultrasonic sensor threshold*:</a:t>
            </a:r>
            <a:endParaRPr lang="en-IN" sz="1200" dirty="0"/>
          </a:p>
        </p:txBody>
      </p:sp>
      <p:sp>
        <p:nvSpPr>
          <p:cNvPr id="7" name="TextBox 6">
            <a:extLst>
              <a:ext uri="{FF2B5EF4-FFF2-40B4-BE49-F238E27FC236}">
                <a16:creationId xmlns:a16="http://schemas.microsoft.com/office/drawing/2014/main" id="{F1C352D3-8FDE-12DA-406C-1C7AE3C1D802}"/>
              </a:ext>
            </a:extLst>
          </p:cNvPr>
          <p:cNvSpPr txBox="1"/>
          <p:nvPr/>
        </p:nvSpPr>
        <p:spPr>
          <a:xfrm>
            <a:off x="6697822" y="1828571"/>
            <a:ext cx="1912776" cy="193899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1200" dirty="0"/>
              <a:t>c. Van Registration button:</a:t>
            </a:r>
          </a:p>
          <a:p>
            <a:endParaRPr lang="en-US" sz="1200" dirty="0"/>
          </a:p>
          <a:p>
            <a:r>
              <a:rPr lang="en-US" sz="1200" dirty="0"/>
              <a:t>A new screen should appear to register garbage collector Van:</a:t>
            </a:r>
          </a:p>
          <a:p>
            <a:r>
              <a:rPr lang="en-US" sz="1200" dirty="0" err="1"/>
              <a:t>i</a:t>
            </a:r>
            <a:r>
              <a:rPr lang="en-US" sz="1200" dirty="0"/>
              <a:t>. Van ID.*:</a:t>
            </a:r>
          </a:p>
          <a:p>
            <a:r>
              <a:rPr lang="en-US" sz="1200" dirty="0"/>
              <a:t>ii. Driver Name:</a:t>
            </a:r>
          </a:p>
          <a:p>
            <a:r>
              <a:rPr lang="en-US" sz="1200" dirty="0"/>
              <a:t>iii. Email-ID*:</a:t>
            </a:r>
          </a:p>
          <a:p>
            <a:r>
              <a:rPr lang="en-US" sz="1200" dirty="0"/>
              <a:t>(Corresponding update button)</a:t>
            </a:r>
            <a:endParaRPr lang="en-IN" sz="1200" dirty="0"/>
          </a:p>
        </p:txBody>
      </p:sp>
      <p:sp>
        <p:nvSpPr>
          <p:cNvPr id="8" name="TextBox 7">
            <a:extLst>
              <a:ext uri="{FF2B5EF4-FFF2-40B4-BE49-F238E27FC236}">
                <a16:creationId xmlns:a16="http://schemas.microsoft.com/office/drawing/2014/main" id="{1BC22B51-5525-3383-F1FF-784FF7774517}"/>
              </a:ext>
            </a:extLst>
          </p:cNvPr>
          <p:cNvSpPr txBox="1"/>
          <p:nvPr/>
        </p:nvSpPr>
        <p:spPr>
          <a:xfrm>
            <a:off x="9428583" y="1828571"/>
            <a:ext cx="1838131" cy="193899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1200" dirty="0"/>
              <a:t>d. Framework configuration button:</a:t>
            </a:r>
          </a:p>
          <a:p>
            <a:endParaRPr lang="en-US" sz="1200" dirty="0"/>
          </a:p>
          <a:p>
            <a:r>
              <a:rPr lang="en-US" sz="1200" dirty="0"/>
              <a:t>A new window should appear to configure the simulation settings:</a:t>
            </a:r>
          </a:p>
          <a:p>
            <a:r>
              <a:rPr lang="en-US" sz="1200" dirty="0"/>
              <a:t>(Can be further improvised)</a:t>
            </a:r>
          </a:p>
          <a:p>
            <a:r>
              <a:rPr lang="en-US" sz="1200" dirty="0" err="1"/>
              <a:t>i</a:t>
            </a:r>
            <a:r>
              <a:rPr lang="en-US" sz="1200" dirty="0"/>
              <a:t>. Van response delay:</a:t>
            </a:r>
          </a:p>
          <a:p>
            <a:r>
              <a:rPr lang="en-US" sz="1200" dirty="0"/>
              <a:t>ii. Dustbin status delay:</a:t>
            </a:r>
            <a:endParaRPr lang="en-IN" sz="1200" dirty="0"/>
          </a:p>
        </p:txBody>
      </p:sp>
      <p:sp>
        <p:nvSpPr>
          <p:cNvPr id="9" name="TextBox 8">
            <a:extLst>
              <a:ext uri="{FF2B5EF4-FFF2-40B4-BE49-F238E27FC236}">
                <a16:creationId xmlns:a16="http://schemas.microsoft.com/office/drawing/2014/main" id="{6BA8DDF8-4F8F-3D67-C1CF-6E07CEF70EAE}"/>
              </a:ext>
            </a:extLst>
          </p:cNvPr>
          <p:cNvSpPr txBox="1"/>
          <p:nvPr/>
        </p:nvSpPr>
        <p:spPr>
          <a:xfrm>
            <a:off x="968827" y="4613623"/>
            <a:ext cx="4833257" cy="1754326"/>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1200" dirty="0"/>
              <a:t>e. Start monitoring button:</a:t>
            </a:r>
          </a:p>
          <a:p>
            <a:endParaRPr lang="en-US" sz="1200" dirty="0"/>
          </a:p>
          <a:p>
            <a:r>
              <a:rPr lang="en-US" sz="1200" dirty="0"/>
              <a:t>A new window should appear for analysis which shows following details:</a:t>
            </a:r>
          </a:p>
          <a:p>
            <a:r>
              <a:rPr lang="en-US" sz="1200" dirty="0" err="1"/>
              <a:t>i</a:t>
            </a:r>
            <a:r>
              <a:rPr lang="en-US" sz="1200" dirty="0"/>
              <a:t>. Sensed data from each dustbin</a:t>
            </a:r>
          </a:p>
          <a:p>
            <a:r>
              <a:rPr lang="en-US" sz="1200" dirty="0"/>
              <a:t>ii. Display panel to show the status of each dustbin</a:t>
            </a:r>
          </a:p>
          <a:p>
            <a:r>
              <a:rPr lang="en-US" sz="1200" dirty="0"/>
              <a:t>iii. If the dustbin is full, Van driver should be sent an email concerning</a:t>
            </a:r>
          </a:p>
          <a:p>
            <a:r>
              <a:rPr lang="en-US" sz="1200" dirty="0"/>
              <a:t>dustbin status and location to empty the dustbin within this time. If not</a:t>
            </a:r>
          </a:p>
          <a:p>
            <a:r>
              <a:rPr lang="en-US" sz="1200" dirty="0"/>
              <a:t>then the Van driver should be penalized. Accordingly, the status of the</a:t>
            </a:r>
          </a:p>
          <a:p>
            <a:r>
              <a:rPr lang="en-US" sz="1200" dirty="0"/>
              <a:t>dustbin can change.</a:t>
            </a:r>
            <a:endParaRPr lang="en-IN" sz="1200" dirty="0"/>
          </a:p>
        </p:txBody>
      </p:sp>
      <p:sp>
        <p:nvSpPr>
          <p:cNvPr id="10" name="TextBox 9">
            <a:extLst>
              <a:ext uri="{FF2B5EF4-FFF2-40B4-BE49-F238E27FC236}">
                <a16:creationId xmlns:a16="http://schemas.microsoft.com/office/drawing/2014/main" id="{449AF9BB-60F2-15E2-F527-19B9E0298148}"/>
              </a:ext>
            </a:extLst>
          </p:cNvPr>
          <p:cNvSpPr txBox="1"/>
          <p:nvPr/>
        </p:nvSpPr>
        <p:spPr>
          <a:xfrm>
            <a:off x="6697822" y="4602142"/>
            <a:ext cx="1586204" cy="2123658"/>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1200" dirty="0"/>
              <a:t>f. Stop monitoring button</a:t>
            </a:r>
          </a:p>
          <a:p>
            <a:endParaRPr lang="en-US" sz="1200" dirty="0"/>
          </a:p>
          <a:p>
            <a:r>
              <a:rPr lang="en-US" sz="1200" dirty="0"/>
              <a:t>A log report should be generated along with the timestamp concerning</a:t>
            </a:r>
          </a:p>
          <a:p>
            <a:r>
              <a:rPr lang="en-US" sz="1200" dirty="0"/>
              <a:t>the status of the dustbin along with the Van ID that emptied the bin.</a:t>
            </a:r>
            <a:endParaRPr lang="en-IN" sz="1200" dirty="0"/>
          </a:p>
        </p:txBody>
      </p:sp>
      <p:sp>
        <p:nvSpPr>
          <p:cNvPr id="11" name="TextBox 10">
            <a:extLst>
              <a:ext uri="{FF2B5EF4-FFF2-40B4-BE49-F238E27FC236}">
                <a16:creationId xmlns:a16="http://schemas.microsoft.com/office/drawing/2014/main" id="{1983050D-B5C7-5D70-EC42-96FE5BD74023}"/>
              </a:ext>
            </a:extLst>
          </p:cNvPr>
          <p:cNvSpPr txBox="1"/>
          <p:nvPr/>
        </p:nvSpPr>
        <p:spPr>
          <a:xfrm>
            <a:off x="9428583" y="4731398"/>
            <a:ext cx="1586204" cy="276999"/>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IN" sz="1200" dirty="0"/>
              <a:t>g. Quit</a:t>
            </a:r>
          </a:p>
        </p:txBody>
      </p:sp>
    </p:spTree>
    <p:extLst>
      <p:ext uri="{BB962C8B-B14F-4D97-AF65-F5344CB8AC3E}">
        <p14:creationId xmlns:p14="http://schemas.microsoft.com/office/powerpoint/2010/main" val="104537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9D0E806-12CE-6F28-766F-D64A61A5E68D}"/>
              </a:ext>
            </a:extLst>
          </p:cNvPr>
          <p:cNvSpPr>
            <a:spLocks noGrp="1"/>
          </p:cNvSpPr>
          <p:nvPr>
            <p:ph type="title"/>
          </p:nvPr>
        </p:nvSpPr>
        <p:spPr>
          <a:xfrm>
            <a:off x="643467" y="321734"/>
            <a:ext cx="10905066" cy="1135737"/>
          </a:xfrm>
        </p:spPr>
        <p:style>
          <a:lnRef idx="1">
            <a:schemeClr val="accent1"/>
          </a:lnRef>
          <a:fillRef idx="3">
            <a:schemeClr val="accent1"/>
          </a:fillRef>
          <a:effectRef idx="2">
            <a:schemeClr val="accent1"/>
          </a:effectRef>
          <a:fontRef idx="minor">
            <a:schemeClr val="lt1"/>
          </a:fontRef>
        </p:style>
        <p:txBody>
          <a:bodyPr>
            <a:normAutofit/>
          </a:bodyPr>
          <a:lstStyle/>
          <a:p>
            <a:r>
              <a:rPr lang="en-IN" sz="3600"/>
              <a:t>Architectural Diagram </a:t>
            </a:r>
          </a:p>
        </p:txBody>
      </p:sp>
      <p:grpSp>
        <p:nvGrpSpPr>
          <p:cNvPr id="14" name="Group 13">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Content Placeholder 4" descr="Diagram&#10;&#10;Description automatically generated">
            <a:extLst>
              <a:ext uri="{FF2B5EF4-FFF2-40B4-BE49-F238E27FC236}">
                <a16:creationId xmlns:a16="http://schemas.microsoft.com/office/drawing/2014/main" id="{B53E76F0-521F-6819-51A7-1E651ED7F46F}"/>
              </a:ext>
            </a:extLst>
          </p:cNvPr>
          <p:cNvPicPr>
            <a:picLocks noChangeAspect="1"/>
          </p:cNvPicPr>
          <p:nvPr/>
        </p:nvPicPr>
        <p:blipFill>
          <a:blip r:embed="rId2"/>
          <a:stretch>
            <a:fillRect/>
          </a:stretch>
        </p:blipFill>
        <p:spPr>
          <a:xfrm>
            <a:off x="1548883" y="1670241"/>
            <a:ext cx="9171990" cy="5019808"/>
          </a:xfrm>
          <a:prstGeom prst="rect">
            <a:avLst/>
          </a:prstGeom>
        </p:spPr>
      </p:pic>
      <p:grpSp>
        <p:nvGrpSpPr>
          <p:cNvPr id="18" name="Group 17">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9" name="Rectangle 18">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028326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screenshot of a computer&#10;&#10;Description automatically generated with medium confidence">
            <a:extLst>
              <a:ext uri="{FF2B5EF4-FFF2-40B4-BE49-F238E27FC236}">
                <a16:creationId xmlns:a16="http://schemas.microsoft.com/office/drawing/2014/main" id="{D91C0685-AE12-BA3D-1977-2919A1B2FE0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4248E9-E7CD-A378-F904-5F7A2B3CF435}"/>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sz="3600" dirty="0">
                <a:solidFill>
                  <a:schemeClr val="tx1">
                    <a:lumMod val="85000"/>
                    <a:lumOff val="15000"/>
                  </a:schemeClr>
                </a:solidFill>
              </a:rPr>
              <a:t>Home/Main Screen </a:t>
            </a:r>
          </a:p>
        </p:txBody>
      </p:sp>
      <p:cxnSp>
        <p:nvCxnSpPr>
          <p:cNvPr id="12" name="Straight Connector 11">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5072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screenshot of a computer&#10;&#10;Description automatically generated with medium confidence">
            <a:extLst>
              <a:ext uri="{FF2B5EF4-FFF2-40B4-BE49-F238E27FC236}">
                <a16:creationId xmlns:a16="http://schemas.microsoft.com/office/drawing/2014/main" id="{A02D3745-835D-7995-6C63-7D42442488E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3"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0F81D0C9-1CA9-C91B-4A55-512EC8505C2B}"/>
              </a:ext>
            </a:extLst>
          </p:cNvPr>
          <p:cNvSpPr>
            <a:spLocks noGrp="1"/>
          </p:cNvSpPr>
          <p:nvPr>
            <p:ph type="title"/>
          </p:nvPr>
        </p:nvSpPr>
        <p:spPr>
          <a:xfrm>
            <a:off x="8022021" y="3231931"/>
            <a:ext cx="3852041" cy="1834056"/>
          </a:xfrm>
        </p:spPr>
        <p:txBody>
          <a:bodyPr vert="horz" lIns="91440" tIns="45720" rIns="91440" bIns="45720" rtlCol="0" anchor="b">
            <a:normAutofit/>
          </a:bodyPr>
          <a:lstStyle/>
          <a:p>
            <a:pPr algn="ctr"/>
            <a:r>
              <a:rPr lang="en-US" sz="4000"/>
              <a:t>Active Bin Status Window</a:t>
            </a:r>
          </a:p>
        </p:txBody>
      </p:sp>
      <p:cxnSp>
        <p:nvCxnSpPr>
          <p:cNvPr id="24" name="Straight Connector 18">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637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screenshot of a computer&#10;&#10;Description automatically generated with medium confidence">
            <a:extLst>
              <a:ext uri="{FF2B5EF4-FFF2-40B4-BE49-F238E27FC236}">
                <a16:creationId xmlns:a16="http://schemas.microsoft.com/office/drawing/2014/main" id="{249724B0-CAB8-71F2-DB81-55892CBC66E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16" name="Rectangle 9">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125049-7979-28B5-68DE-828D742B543D}"/>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sz="3600">
                <a:solidFill>
                  <a:schemeClr val="tx1">
                    <a:lumMod val="85000"/>
                    <a:lumOff val="15000"/>
                  </a:schemeClr>
                </a:solidFill>
              </a:rPr>
              <a:t>View Installed Bins Window</a:t>
            </a:r>
          </a:p>
        </p:txBody>
      </p:sp>
      <p:cxnSp>
        <p:nvCxnSpPr>
          <p:cNvPr id="17" name="Straight Connector 11">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3">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9608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screenshot of a computer&#10;&#10;Description automatically generated with medium confidence">
            <a:extLst>
              <a:ext uri="{FF2B5EF4-FFF2-40B4-BE49-F238E27FC236}">
                <a16:creationId xmlns:a16="http://schemas.microsoft.com/office/drawing/2014/main" id="{E344F6EF-0862-5B3A-3AC1-D8C8D45B222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70C1E5-D3A1-30F9-0513-7146304B26A3}"/>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sz="3600">
                <a:solidFill>
                  <a:schemeClr val="tx1">
                    <a:lumMod val="85000"/>
                    <a:lumOff val="15000"/>
                  </a:schemeClr>
                </a:solidFill>
              </a:rPr>
              <a:t>View Active Vans Window</a:t>
            </a:r>
          </a:p>
        </p:txBody>
      </p:sp>
      <p:cxnSp>
        <p:nvCxnSpPr>
          <p:cNvPr id="12" name="Straight Connector 11">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3474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screenshot of a computer&#10;&#10;Description automatically generated">
            <a:extLst>
              <a:ext uri="{FF2B5EF4-FFF2-40B4-BE49-F238E27FC236}">
                <a16:creationId xmlns:a16="http://schemas.microsoft.com/office/drawing/2014/main" id="{C27C949A-9CC7-B451-4D89-0A5767C9606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8C7083-41C4-3302-6EBD-F63A8512E143}"/>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sz="3600">
                <a:solidFill>
                  <a:schemeClr val="tx1">
                    <a:lumMod val="85000"/>
                    <a:lumOff val="15000"/>
                  </a:schemeClr>
                </a:solidFill>
              </a:rPr>
              <a:t>Register New Bin Window</a:t>
            </a:r>
          </a:p>
        </p:txBody>
      </p:sp>
      <p:cxnSp>
        <p:nvCxnSpPr>
          <p:cNvPr id="12" name="Straight Connector 11">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53345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TotalTime>
  <Words>521</Words>
  <Application>Microsoft Office PowerPoint</Application>
  <PresentationFormat>Widescreen</PresentationFormat>
  <Paragraphs>68</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Smart Dustbin System</vt:lpstr>
      <vt:lpstr>Description</vt:lpstr>
      <vt:lpstr>Design</vt:lpstr>
      <vt:lpstr>Architectural Diagram </vt:lpstr>
      <vt:lpstr>Home/Main Screen </vt:lpstr>
      <vt:lpstr>Active Bin Status Window</vt:lpstr>
      <vt:lpstr>View Installed Bins Window</vt:lpstr>
      <vt:lpstr>View Active Vans Window</vt:lpstr>
      <vt:lpstr>Register New Bin Window</vt:lpstr>
      <vt:lpstr>Register New Van Window</vt:lpstr>
      <vt:lpstr>Configure Sensors Window </vt:lpstr>
      <vt:lpstr>Updating Van Window</vt:lpstr>
      <vt:lpstr>Notification received when a bin a filled to the admin or authorized mail ID</vt:lpstr>
      <vt:lpstr>Drawbacks</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Dustbin System</dc:title>
  <dc:creator>Green Agarwal</dc:creator>
  <cp:lastModifiedBy>Green Agarwal</cp:lastModifiedBy>
  <cp:revision>1</cp:revision>
  <dcterms:created xsi:type="dcterms:W3CDTF">2022-05-09T13:06:00Z</dcterms:created>
  <dcterms:modified xsi:type="dcterms:W3CDTF">2022-05-09T14:14:23Z</dcterms:modified>
</cp:coreProperties>
</file>