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5/15/2021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5/15/2021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5/15/2021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5/15/2021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5/15/2021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3200" dirty="0">
                <a:solidFill>
                  <a:schemeClr val="tx1"/>
                </a:solidFill>
              </a:rPr>
              <a:t>To analyze factors affecting literacy rates of Maharashtra districts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Piyusha More</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46E144-958D-428B-ADA5-D231DA1B6405}"/>
              </a:ext>
            </a:extLst>
          </p:cNvPr>
          <p:cNvSpPr txBox="1"/>
          <p:nvPr/>
        </p:nvSpPr>
        <p:spPr>
          <a:xfrm>
            <a:off x="1324301" y="1602963"/>
            <a:ext cx="2624847" cy="461665"/>
          </a:xfrm>
          <a:prstGeom prst="rect">
            <a:avLst/>
          </a:prstGeom>
          <a:noFill/>
        </p:spPr>
        <p:txBody>
          <a:bodyPr wrap="square" rtlCol="0">
            <a:spAutoFit/>
          </a:bodyPr>
          <a:lstStyle/>
          <a:p>
            <a:pPr algn="ctr"/>
            <a:r>
              <a:rPr lang="en-IN" sz="2400" b="1" dirty="0"/>
              <a:t>CONCLUSION</a:t>
            </a:r>
          </a:p>
        </p:txBody>
      </p:sp>
      <p:sp>
        <p:nvSpPr>
          <p:cNvPr id="7" name="TextBox 6">
            <a:extLst>
              <a:ext uri="{FF2B5EF4-FFF2-40B4-BE49-F238E27FC236}">
                <a16:creationId xmlns:a16="http://schemas.microsoft.com/office/drawing/2014/main" id="{9D66B8F8-66D7-4851-9907-5954DC649324}"/>
              </a:ext>
            </a:extLst>
          </p:cNvPr>
          <p:cNvSpPr txBox="1"/>
          <p:nvPr/>
        </p:nvSpPr>
        <p:spPr>
          <a:xfrm>
            <a:off x="1616765" y="2557670"/>
            <a:ext cx="8984974" cy="923330"/>
          </a:xfrm>
          <a:prstGeom prst="rect">
            <a:avLst/>
          </a:prstGeom>
          <a:noFill/>
        </p:spPr>
        <p:txBody>
          <a:bodyPr wrap="square" rtlCol="0">
            <a:spAutoFit/>
          </a:bodyPr>
          <a:lstStyle/>
          <a:p>
            <a:pPr marL="285750" indent="-285750">
              <a:buFont typeface="Arial" panose="020B0604020202020204" pitchFamily="34" charset="0"/>
              <a:buChar char="•"/>
            </a:pPr>
            <a:r>
              <a:rPr lang="en-IN" dirty="0"/>
              <a:t>While working on this project I learned new insights of Maharashtra state.</a:t>
            </a:r>
          </a:p>
          <a:p>
            <a:pPr marL="285750" indent="-285750">
              <a:buFont typeface="Arial" panose="020B0604020202020204" pitchFamily="34" charset="0"/>
              <a:buChar char="•"/>
            </a:pPr>
            <a:r>
              <a:rPr lang="en-IN" dirty="0"/>
              <a:t>I could achieve my objective using function and packages of r-studio software.</a:t>
            </a:r>
          </a:p>
        </p:txBody>
      </p:sp>
    </p:spTree>
    <p:extLst>
      <p:ext uri="{BB962C8B-B14F-4D97-AF65-F5344CB8AC3E}">
        <p14:creationId xmlns:p14="http://schemas.microsoft.com/office/powerpoint/2010/main" val="177621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E2B2-16FD-4A63-B49F-0A51D64F9E43}"/>
              </a:ext>
            </a:extLst>
          </p:cNvPr>
          <p:cNvSpPr>
            <a:spLocks noGrp="1"/>
          </p:cNvSpPr>
          <p:nvPr>
            <p:ph type="ctrTitle"/>
          </p:nvPr>
        </p:nvSpPr>
        <p:spPr/>
        <p:txBody>
          <a:bodyPr>
            <a:normAutofit fontScale="90000"/>
          </a:bodyPr>
          <a:lstStyle/>
          <a:p>
            <a:pPr algn="l"/>
            <a:br>
              <a:rPr lang="en-IN" sz="2200" cap="none" dirty="0">
                <a:latin typeface="+mn-lt"/>
              </a:rPr>
            </a:br>
            <a:br>
              <a:rPr lang="en-IN" sz="2200" cap="none" dirty="0">
                <a:latin typeface="+mn-lt"/>
              </a:rPr>
            </a:br>
            <a:br>
              <a:rPr lang="en-IN" sz="2200" cap="none" dirty="0">
                <a:latin typeface="+mn-lt"/>
              </a:rPr>
            </a:br>
            <a:br>
              <a:rPr lang="en-IN" sz="2200" cap="none" dirty="0">
                <a:latin typeface="+mn-lt"/>
              </a:rPr>
            </a:br>
            <a:br>
              <a:rPr lang="en-IN" sz="2200" cap="none" dirty="0">
                <a:latin typeface="+mn-lt"/>
              </a:rPr>
            </a:br>
            <a:br>
              <a:rPr lang="en-IN" sz="2200" cap="none" dirty="0">
                <a:latin typeface="+mn-lt"/>
              </a:rPr>
            </a:br>
            <a:br>
              <a:rPr lang="en-IN" sz="2200" cap="none" dirty="0">
                <a:latin typeface="+mn-lt"/>
              </a:rPr>
            </a:br>
            <a:r>
              <a:rPr lang="en-IN" sz="2200" cap="none" dirty="0">
                <a:latin typeface="+mn-lt"/>
              </a:rPr>
              <a:t>1. Maharashtra is one of top 10 literate state in India </a:t>
            </a:r>
            <a:br>
              <a:rPr lang="en-IN" sz="2200" cap="none" dirty="0">
                <a:latin typeface="+mn-lt"/>
              </a:rPr>
            </a:br>
            <a:r>
              <a:rPr lang="en-IN" sz="2200" cap="none" dirty="0">
                <a:latin typeface="+mn-lt"/>
              </a:rPr>
              <a:t> </a:t>
            </a:r>
            <a:br>
              <a:rPr lang="en-IN" sz="2200" cap="none" dirty="0">
                <a:latin typeface="+mn-lt"/>
              </a:rPr>
            </a:br>
            <a:r>
              <a:rPr lang="en-IN" sz="2200" cap="none" dirty="0">
                <a:latin typeface="+mn-lt"/>
              </a:rPr>
              <a:t>2. Analyse top 10 high and low  literacy rates of Maharashtra districts</a:t>
            </a:r>
            <a:br>
              <a:rPr lang="en-IN" sz="2200" cap="none" dirty="0">
                <a:latin typeface="+mn-lt"/>
              </a:rPr>
            </a:br>
            <a:br>
              <a:rPr lang="en-IN" sz="2200" cap="none" dirty="0">
                <a:latin typeface="+mn-lt"/>
              </a:rPr>
            </a:br>
            <a:r>
              <a:rPr lang="en-IN" sz="2200" cap="none" dirty="0">
                <a:latin typeface="+mn-lt"/>
              </a:rPr>
              <a:t>3. Examining reasons behind why districts have low and high literacy rate </a:t>
            </a:r>
            <a:br>
              <a:rPr lang="en-IN" sz="2200" cap="none" dirty="0">
                <a:latin typeface="+mn-lt"/>
              </a:rPr>
            </a:br>
            <a:br>
              <a:rPr lang="en-IN" sz="2200" cap="none" dirty="0">
                <a:latin typeface="+mn-lt"/>
              </a:rPr>
            </a:br>
            <a:r>
              <a:rPr lang="en-IN" sz="2200" cap="none" dirty="0">
                <a:latin typeface="+mn-lt"/>
              </a:rPr>
              <a:t>4. What are factors that affect district’s literacy?</a:t>
            </a:r>
            <a:br>
              <a:rPr lang="en-IN" sz="2200" cap="none" dirty="0">
                <a:latin typeface="+mn-lt"/>
              </a:rPr>
            </a:br>
            <a:br>
              <a:rPr lang="en-IN" sz="2200" cap="none" dirty="0">
                <a:latin typeface="+mn-lt"/>
              </a:rPr>
            </a:br>
            <a:br>
              <a:rPr lang="en-IN" sz="2200" cap="none" dirty="0">
                <a:latin typeface="+mn-lt"/>
              </a:rPr>
            </a:br>
            <a:br>
              <a:rPr lang="en-IN" sz="2200" cap="none" dirty="0">
                <a:latin typeface="+mn-lt"/>
              </a:rPr>
            </a:br>
            <a:br>
              <a:rPr lang="en-IN" sz="2200" cap="none" dirty="0">
                <a:latin typeface="+mn-lt"/>
              </a:rPr>
            </a:br>
            <a:br>
              <a:rPr lang="en-IN" sz="2200" cap="none" dirty="0">
                <a:latin typeface="+mn-lt"/>
              </a:rPr>
            </a:br>
            <a:br>
              <a:rPr lang="en-IN" sz="2200" cap="none" dirty="0">
                <a:latin typeface="+mn-lt"/>
              </a:rPr>
            </a:br>
            <a:endParaRPr lang="en-IN" sz="2200" cap="none" dirty="0">
              <a:latin typeface="+mn-lt"/>
            </a:endParaRPr>
          </a:p>
        </p:txBody>
      </p:sp>
      <p:sp>
        <p:nvSpPr>
          <p:cNvPr id="4" name="TextBox 3">
            <a:extLst>
              <a:ext uri="{FF2B5EF4-FFF2-40B4-BE49-F238E27FC236}">
                <a16:creationId xmlns:a16="http://schemas.microsoft.com/office/drawing/2014/main" id="{B0BDE93E-C49E-4CC9-BA4D-52F7BDB39C3D}"/>
              </a:ext>
            </a:extLst>
          </p:cNvPr>
          <p:cNvSpPr txBox="1"/>
          <p:nvPr/>
        </p:nvSpPr>
        <p:spPr>
          <a:xfrm>
            <a:off x="1775791" y="1602963"/>
            <a:ext cx="2782957" cy="461665"/>
          </a:xfrm>
          <a:prstGeom prst="rect">
            <a:avLst/>
          </a:prstGeom>
          <a:noFill/>
        </p:spPr>
        <p:txBody>
          <a:bodyPr wrap="square" rtlCol="0">
            <a:spAutoFit/>
          </a:bodyPr>
          <a:lstStyle/>
          <a:p>
            <a:r>
              <a:rPr lang="en-IN" sz="2400" b="1" dirty="0">
                <a:latin typeface="+mj-lt"/>
              </a:rPr>
              <a:t>INTRODUCTION</a:t>
            </a:r>
            <a:endParaRPr lang="en-IN" sz="2400" dirty="0">
              <a:latin typeface="+mj-lt"/>
            </a:endParaRPr>
          </a:p>
        </p:txBody>
      </p:sp>
    </p:spTree>
    <p:extLst>
      <p:ext uri="{BB962C8B-B14F-4D97-AF65-F5344CB8AC3E}">
        <p14:creationId xmlns:p14="http://schemas.microsoft.com/office/powerpoint/2010/main" val="13041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256CD-7191-439C-823C-FC5082869F5E}"/>
              </a:ext>
            </a:extLst>
          </p:cNvPr>
          <p:cNvSpPr>
            <a:spLocks noGrp="1"/>
          </p:cNvSpPr>
          <p:nvPr>
            <p:ph type="title"/>
          </p:nvPr>
        </p:nvSpPr>
        <p:spPr/>
        <p:txBody>
          <a:bodyPr>
            <a:normAutofit/>
          </a:bodyPr>
          <a:lstStyle/>
          <a:p>
            <a:pPr marL="342900" indent="-342900" algn="l">
              <a:buFont typeface="Wingdings" panose="05000000000000000000" pitchFamily="2" charset="2"/>
              <a:buChar char="§"/>
            </a:pPr>
            <a:r>
              <a:rPr lang="en-IN" sz="2200" cap="none" dirty="0">
                <a:latin typeface="+mn-lt"/>
              </a:rPr>
              <a:t>To find various factors that affect literacy rates in Maharashtra</a:t>
            </a:r>
          </a:p>
        </p:txBody>
      </p:sp>
      <p:sp>
        <p:nvSpPr>
          <p:cNvPr id="5" name="TextBox 4">
            <a:extLst>
              <a:ext uri="{FF2B5EF4-FFF2-40B4-BE49-F238E27FC236}">
                <a16:creationId xmlns:a16="http://schemas.microsoft.com/office/drawing/2014/main" id="{7374A165-F3E6-48D2-8237-8D0E47C0FFBF}"/>
              </a:ext>
            </a:extLst>
          </p:cNvPr>
          <p:cNvSpPr txBox="1"/>
          <p:nvPr/>
        </p:nvSpPr>
        <p:spPr>
          <a:xfrm>
            <a:off x="1987825" y="1612669"/>
            <a:ext cx="2716695" cy="461665"/>
          </a:xfrm>
          <a:prstGeom prst="rect">
            <a:avLst/>
          </a:prstGeom>
          <a:noFill/>
        </p:spPr>
        <p:txBody>
          <a:bodyPr wrap="square" rtlCol="0">
            <a:spAutoFit/>
          </a:bodyPr>
          <a:lstStyle/>
          <a:p>
            <a:r>
              <a:rPr lang="en-IN" sz="2400" b="1" dirty="0">
                <a:latin typeface="+mj-lt"/>
              </a:rPr>
              <a:t>OBJECTIVE</a:t>
            </a:r>
            <a:endParaRPr lang="en-IN" b="1" dirty="0">
              <a:latin typeface="+mj-lt"/>
            </a:endParaRPr>
          </a:p>
        </p:txBody>
      </p:sp>
    </p:spTree>
    <p:extLst>
      <p:ext uri="{BB962C8B-B14F-4D97-AF65-F5344CB8AC3E}">
        <p14:creationId xmlns:p14="http://schemas.microsoft.com/office/powerpoint/2010/main" val="41843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6EBA-341E-4BB8-9AD6-215AE91F58BC}"/>
              </a:ext>
            </a:extLst>
          </p:cNvPr>
          <p:cNvSpPr>
            <a:spLocks noGrp="1"/>
          </p:cNvSpPr>
          <p:nvPr>
            <p:ph type="ctrTitle"/>
          </p:nvPr>
        </p:nvSpPr>
        <p:spPr>
          <a:xfrm>
            <a:off x="1629103" y="2244829"/>
            <a:ext cx="8933796" cy="3010207"/>
          </a:xfrm>
        </p:spPr>
        <p:txBody>
          <a:bodyPr numCol="2">
            <a:normAutofit/>
          </a:bodyPr>
          <a:lstStyle/>
          <a:p>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br>
              <a:rPr lang="en-IN" sz="1400" dirty="0"/>
            </a:br>
            <a:endParaRPr lang="en-IN" sz="1400" dirty="0"/>
          </a:p>
        </p:txBody>
      </p:sp>
      <p:sp>
        <p:nvSpPr>
          <p:cNvPr id="5" name="TextBox 4">
            <a:extLst>
              <a:ext uri="{FF2B5EF4-FFF2-40B4-BE49-F238E27FC236}">
                <a16:creationId xmlns:a16="http://schemas.microsoft.com/office/drawing/2014/main" id="{9802F00B-323E-401B-8266-98C54AA3FBFE}"/>
              </a:ext>
            </a:extLst>
          </p:cNvPr>
          <p:cNvSpPr txBox="1"/>
          <p:nvPr/>
        </p:nvSpPr>
        <p:spPr>
          <a:xfrm>
            <a:off x="1921566" y="1602963"/>
            <a:ext cx="1616765" cy="369332"/>
          </a:xfrm>
          <a:prstGeom prst="rect">
            <a:avLst/>
          </a:prstGeom>
          <a:noFill/>
        </p:spPr>
        <p:txBody>
          <a:bodyPr wrap="square" rtlCol="0">
            <a:spAutoFit/>
          </a:bodyPr>
          <a:lstStyle/>
          <a:p>
            <a:r>
              <a:rPr lang="en-IN" b="1" dirty="0">
                <a:latin typeface="+mj-lt"/>
              </a:rPr>
              <a:t>MAPS</a:t>
            </a:r>
          </a:p>
        </p:txBody>
      </p:sp>
      <p:pic>
        <p:nvPicPr>
          <p:cNvPr id="6" name="Picture 5">
            <a:extLst>
              <a:ext uri="{FF2B5EF4-FFF2-40B4-BE49-F238E27FC236}">
                <a16:creationId xmlns:a16="http://schemas.microsoft.com/office/drawing/2014/main" id="{0289A202-6E17-4706-946E-6D11783CF6A7}"/>
              </a:ext>
            </a:extLst>
          </p:cNvPr>
          <p:cNvPicPr>
            <a:picLocks noChangeAspect="1"/>
          </p:cNvPicPr>
          <p:nvPr/>
        </p:nvPicPr>
        <p:blipFill>
          <a:blip r:embed="rId2"/>
          <a:stretch>
            <a:fillRect/>
          </a:stretch>
        </p:blipFill>
        <p:spPr>
          <a:xfrm>
            <a:off x="5440490" y="2078312"/>
            <a:ext cx="6216183" cy="4452731"/>
          </a:xfrm>
          <a:prstGeom prst="rect">
            <a:avLst/>
          </a:prstGeom>
        </p:spPr>
      </p:pic>
      <p:sp>
        <p:nvSpPr>
          <p:cNvPr id="7" name="Rectangle 6">
            <a:extLst>
              <a:ext uri="{FF2B5EF4-FFF2-40B4-BE49-F238E27FC236}">
                <a16:creationId xmlns:a16="http://schemas.microsoft.com/office/drawing/2014/main" id="{F7C6EF38-7676-491C-980B-B92F3B1DC367}"/>
              </a:ext>
            </a:extLst>
          </p:cNvPr>
          <p:cNvSpPr/>
          <p:nvPr/>
        </p:nvSpPr>
        <p:spPr>
          <a:xfrm>
            <a:off x="1417982" y="2610245"/>
            <a:ext cx="3790122" cy="22793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N" dirty="0"/>
              <a:t>For comparing literacies of every district with each other and understand which districts have higher or lower literacy</a:t>
            </a:r>
          </a:p>
        </p:txBody>
      </p:sp>
    </p:spTree>
    <p:extLst>
      <p:ext uri="{BB962C8B-B14F-4D97-AF65-F5344CB8AC3E}">
        <p14:creationId xmlns:p14="http://schemas.microsoft.com/office/powerpoint/2010/main" val="3923278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C0F88-898D-41F4-A8A9-99938465DA90}"/>
              </a:ext>
            </a:extLst>
          </p:cNvPr>
          <p:cNvSpPr>
            <a:spLocks noGrp="1"/>
          </p:cNvSpPr>
          <p:nvPr>
            <p:ph type="title"/>
          </p:nvPr>
        </p:nvSpPr>
        <p:spPr>
          <a:xfrm>
            <a:off x="1629156" y="2192314"/>
            <a:ext cx="8933688" cy="3119703"/>
          </a:xfrm>
        </p:spPr>
        <p:txBody>
          <a:bodyPr numCol="2">
            <a:normAutofit/>
          </a:bodyPr>
          <a:lstStyle/>
          <a:p>
            <a:endParaRPr lang="en-IN" sz="1200" dirty="0"/>
          </a:p>
        </p:txBody>
      </p:sp>
      <p:sp>
        <p:nvSpPr>
          <p:cNvPr id="5" name="TextBox 4">
            <a:extLst>
              <a:ext uri="{FF2B5EF4-FFF2-40B4-BE49-F238E27FC236}">
                <a16:creationId xmlns:a16="http://schemas.microsoft.com/office/drawing/2014/main" id="{1D61A977-7879-47CD-901F-0437A32C97BD}"/>
              </a:ext>
            </a:extLst>
          </p:cNvPr>
          <p:cNvSpPr txBox="1"/>
          <p:nvPr/>
        </p:nvSpPr>
        <p:spPr>
          <a:xfrm>
            <a:off x="1842052" y="1545983"/>
            <a:ext cx="2610678" cy="646331"/>
          </a:xfrm>
          <a:prstGeom prst="rect">
            <a:avLst/>
          </a:prstGeom>
          <a:noFill/>
        </p:spPr>
        <p:txBody>
          <a:bodyPr wrap="square" rtlCol="0">
            <a:spAutoFit/>
          </a:bodyPr>
          <a:lstStyle/>
          <a:p>
            <a:r>
              <a:rPr lang="en-IN" b="1" dirty="0">
                <a:latin typeface="+mj-lt"/>
              </a:rPr>
              <a:t>Top 10 high &amp; low literacy rate districts</a:t>
            </a:r>
          </a:p>
        </p:txBody>
      </p:sp>
      <p:sp>
        <p:nvSpPr>
          <p:cNvPr id="6" name="Rectangle 5">
            <a:extLst>
              <a:ext uri="{FF2B5EF4-FFF2-40B4-BE49-F238E27FC236}">
                <a16:creationId xmlns:a16="http://schemas.microsoft.com/office/drawing/2014/main" id="{897AB076-D6BC-47D1-ADD4-352F19B93C94}"/>
              </a:ext>
            </a:extLst>
          </p:cNvPr>
          <p:cNvSpPr/>
          <p:nvPr/>
        </p:nvSpPr>
        <p:spPr>
          <a:xfrm>
            <a:off x="662609" y="2531163"/>
            <a:ext cx="5208103" cy="37636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7" name="Picture 6">
            <a:extLst>
              <a:ext uri="{FF2B5EF4-FFF2-40B4-BE49-F238E27FC236}">
                <a16:creationId xmlns:a16="http://schemas.microsoft.com/office/drawing/2014/main" id="{E5099FC1-15EF-4628-B0F4-5192150E3CBF}"/>
              </a:ext>
            </a:extLst>
          </p:cNvPr>
          <p:cNvPicPr>
            <a:picLocks noChangeAspect="1"/>
          </p:cNvPicPr>
          <p:nvPr/>
        </p:nvPicPr>
        <p:blipFill>
          <a:blip r:embed="rId2"/>
          <a:stretch>
            <a:fillRect/>
          </a:stretch>
        </p:blipFill>
        <p:spPr>
          <a:xfrm>
            <a:off x="1046923" y="2853121"/>
            <a:ext cx="4346712" cy="3441662"/>
          </a:xfrm>
          <a:prstGeom prst="rect">
            <a:avLst/>
          </a:prstGeom>
        </p:spPr>
      </p:pic>
      <p:sp>
        <p:nvSpPr>
          <p:cNvPr id="8" name="Rectangle 7">
            <a:extLst>
              <a:ext uri="{FF2B5EF4-FFF2-40B4-BE49-F238E27FC236}">
                <a16:creationId xmlns:a16="http://schemas.microsoft.com/office/drawing/2014/main" id="{2CA9967B-D614-44E6-BD2F-257898B59AD3}"/>
              </a:ext>
            </a:extLst>
          </p:cNvPr>
          <p:cNvSpPr/>
          <p:nvPr/>
        </p:nvSpPr>
        <p:spPr>
          <a:xfrm>
            <a:off x="6586330" y="2531164"/>
            <a:ext cx="4903102" cy="376361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pic>
        <p:nvPicPr>
          <p:cNvPr id="9" name="Picture 8">
            <a:extLst>
              <a:ext uri="{FF2B5EF4-FFF2-40B4-BE49-F238E27FC236}">
                <a16:creationId xmlns:a16="http://schemas.microsoft.com/office/drawing/2014/main" id="{E7841EB3-8970-4C9B-928D-043F649A6C7B}"/>
              </a:ext>
            </a:extLst>
          </p:cNvPr>
          <p:cNvPicPr>
            <a:picLocks noChangeAspect="1"/>
          </p:cNvPicPr>
          <p:nvPr/>
        </p:nvPicPr>
        <p:blipFill>
          <a:blip r:embed="rId3"/>
          <a:stretch>
            <a:fillRect/>
          </a:stretch>
        </p:blipFill>
        <p:spPr>
          <a:xfrm>
            <a:off x="6956985" y="2853121"/>
            <a:ext cx="4188092" cy="3309140"/>
          </a:xfrm>
          <a:prstGeom prst="rect">
            <a:avLst/>
          </a:prstGeom>
        </p:spPr>
      </p:pic>
    </p:spTree>
    <p:extLst>
      <p:ext uri="{BB962C8B-B14F-4D97-AF65-F5344CB8AC3E}">
        <p14:creationId xmlns:p14="http://schemas.microsoft.com/office/powerpoint/2010/main" val="329271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E5D8-051B-4B2B-8E4B-F8E03BBC2844}"/>
              </a:ext>
            </a:extLst>
          </p:cNvPr>
          <p:cNvSpPr>
            <a:spLocks noGrp="1"/>
          </p:cNvSpPr>
          <p:nvPr>
            <p:ph type="ctrTitle"/>
          </p:nvPr>
        </p:nvSpPr>
        <p:spPr>
          <a:xfrm>
            <a:off x="1736035" y="2433095"/>
            <a:ext cx="8933796" cy="2508705"/>
          </a:xfrm>
        </p:spPr>
        <p:txBody>
          <a:bodyPr>
            <a:normAutofit/>
          </a:bodyPr>
          <a:lstStyle/>
          <a:p>
            <a:pPr algn="l"/>
            <a:r>
              <a:rPr lang="en-IN" sz="2200" cap="none" dirty="0"/>
              <a:t>1. Showcase population of each district</a:t>
            </a:r>
            <a:br>
              <a:rPr lang="en-IN" sz="2200" cap="none" dirty="0"/>
            </a:br>
            <a:br>
              <a:rPr lang="en-IN" sz="2200" cap="none" dirty="0"/>
            </a:br>
            <a:r>
              <a:rPr lang="en-IN" sz="2200" cap="none" dirty="0"/>
              <a:t>2. Number of schools in selected top 10 districts</a:t>
            </a:r>
            <a:br>
              <a:rPr lang="en-IN" sz="2200" cap="none" dirty="0"/>
            </a:br>
            <a:br>
              <a:rPr lang="en-IN" sz="2200" cap="none" dirty="0"/>
            </a:br>
            <a:r>
              <a:rPr lang="en-IN" sz="2200" cap="none" dirty="0"/>
              <a:t>3. Total number of families below poverty line in those districts</a:t>
            </a:r>
          </a:p>
        </p:txBody>
      </p:sp>
      <p:sp>
        <p:nvSpPr>
          <p:cNvPr id="5" name="TextBox 4">
            <a:extLst>
              <a:ext uri="{FF2B5EF4-FFF2-40B4-BE49-F238E27FC236}">
                <a16:creationId xmlns:a16="http://schemas.microsoft.com/office/drawing/2014/main" id="{D280D8E9-D1E0-4222-BDA2-CE41381A484B}"/>
              </a:ext>
            </a:extLst>
          </p:cNvPr>
          <p:cNvSpPr txBox="1"/>
          <p:nvPr/>
        </p:nvSpPr>
        <p:spPr>
          <a:xfrm>
            <a:off x="1736035" y="1602098"/>
            <a:ext cx="3101008" cy="830997"/>
          </a:xfrm>
          <a:prstGeom prst="rect">
            <a:avLst/>
          </a:prstGeom>
          <a:noFill/>
        </p:spPr>
        <p:txBody>
          <a:bodyPr wrap="square" rtlCol="0">
            <a:spAutoFit/>
          </a:bodyPr>
          <a:lstStyle/>
          <a:p>
            <a:r>
              <a:rPr lang="en-IN" sz="2400" b="1" dirty="0">
                <a:latin typeface="+mj-lt"/>
              </a:rPr>
              <a:t>3 factors which I decided to work on</a:t>
            </a:r>
          </a:p>
        </p:txBody>
      </p:sp>
    </p:spTree>
    <p:extLst>
      <p:ext uri="{BB962C8B-B14F-4D97-AF65-F5344CB8AC3E}">
        <p14:creationId xmlns:p14="http://schemas.microsoft.com/office/powerpoint/2010/main" val="68217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79722A-FAEA-417F-BFEC-CDACDF726439}"/>
              </a:ext>
            </a:extLst>
          </p:cNvPr>
          <p:cNvPicPr>
            <a:picLocks noChangeAspect="1"/>
          </p:cNvPicPr>
          <p:nvPr/>
        </p:nvPicPr>
        <p:blipFill>
          <a:blip r:embed="rId2"/>
          <a:stretch>
            <a:fillRect/>
          </a:stretch>
        </p:blipFill>
        <p:spPr>
          <a:xfrm>
            <a:off x="4956313" y="2213113"/>
            <a:ext cx="6917635" cy="4426226"/>
          </a:xfrm>
          <a:prstGeom prst="rect">
            <a:avLst/>
          </a:prstGeom>
        </p:spPr>
      </p:pic>
      <p:sp>
        <p:nvSpPr>
          <p:cNvPr id="5" name="TextBox 4">
            <a:extLst>
              <a:ext uri="{FF2B5EF4-FFF2-40B4-BE49-F238E27FC236}">
                <a16:creationId xmlns:a16="http://schemas.microsoft.com/office/drawing/2014/main" id="{86611EDE-352C-4F7F-B834-2A64BFC69FFA}"/>
              </a:ext>
            </a:extLst>
          </p:cNvPr>
          <p:cNvSpPr txBox="1"/>
          <p:nvPr/>
        </p:nvSpPr>
        <p:spPr>
          <a:xfrm>
            <a:off x="927652" y="1494055"/>
            <a:ext cx="3896139" cy="830997"/>
          </a:xfrm>
          <a:prstGeom prst="rect">
            <a:avLst/>
          </a:prstGeom>
          <a:noFill/>
        </p:spPr>
        <p:txBody>
          <a:bodyPr wrap="square" rtlCol="0">
            <a:spAutoFit/>
          </a:bodyPr>
          <a:lstStyle/>
          <a:p>
            <a:pPr algn="ctr"/>
            <a:r>
              <a:rPr lang="en-IN" sz="2400" b="1" dirty="0"/>
              <a:t>DISTRICT WISE POPULATION</a:t>
            </a:r>
          </a:p>
        </p:txBody>
      </p:sp>
      <p:sp>
        <p:nvSpPr>
          <p:cNvPr id="7" name="Rectangle 6">
            <a:extLst>
              <a:ext uri="{FF2B5EF4-FFF2-40B4-BE49-F238E27FC236}">
                <a16:creationId xmlns:a16="http://schemas.microsoft.com/office/drawing/2014/main" id="{EBF064AB-9524-4F52-90B4-025F60140B24}"/>
              </a:ext>
            </a:extLst>
          </p:cNvPr>
          <p:cNvSpPr/>
          <p:nvPr/>
        </p:nvSpPr>
        <p:spPr>
          <a:xfrm>
            <a:off x="1470991" y="3021496"/>
            <a:ext cx="3352800" cy="23424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IN" dirty="0"/>
              <a:t>Here we can see and compare dark shaded portion with top 10 high literate district map that maximum number of districts highly populated are also have high literate rates</a:t>
            </a:r>
          </a:p>
        </p:txBody>
      </p:sp>
    </p:spTree>
    <p:extLst>
      <p:ext uri="{BB962C8B-B14F-4D97-AF65-F5344CB8AC3E}">
        <p14:creationId xmlns:p14="http://schemas.microsoft.com/office/powerpoint/2010/main" val="3872581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B15731A-A505-4C32-B0C3-40BE2CD2DB00}"/>
              </a:ext>
            </a:extLst>
          </p:cNvPr>
          <p:cNvSpPr txBox="1"/>
          <p:nvPr/>
        </p:nvSpPr>
        <p:spPr>
          <a:xfrm>
            <a:off x="1510750" y="1459561"/>
            <a:ext cx="2902224" cy="646331"/>
          </a:xfrm>
          <a:prstGeom prst="rect">
            <a:avLst/>
          </a:prstGeom>
          <a:noFill/>
        </p:spPr>
        <p:txBody>
          <a:bodyPr wrap="square" rtlCol="0">
            <a:spAutoFit/>
          </a:bodyPr>
          <a:lstStyle/>
          <a:p>
            <a:r>
              <a:rPr lang="en-IN" b="1" dirty="0">
                <a:latin typeface="+mj-lt"/>
              </a:rPr>
              <a:t>FOR TOP 10 LOW LITERATE DISTRICTS</a:t>
            </a:r>
          </a:p>
        </p:txBody>
      </p:sp>
      <p:sp>
        <p:nvSpPr>
          <p:cNvPr id="7" name="Rectangle 6">
            <a:extLst>
              <a:ext uri="{FF2B5EF4-FFF2-40B4-BE49-F238E27FC236}">
                <a16:creationId xmlns:a16="http://schemas.microsoft.com/office/drawing/2014/main" id="{BF172029-4966-4D57-8EAB-F27F8ADB6376}"/>
              </a:ext>
            </a:extLst>
          </p:cNvPr>
          <p:cNvSpPr/>
          <p:nvPr/>
        </p:nvSpPr>
        <p:spPr>
          <a:xfrm>
            <a:off x="221971" y="2694078"/>
            <a:ext cx="5874029" cy="36732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F894DC4E-A2FE-47DC-9CA8-821E7DD133C2}"/>
              </a:ext>
            </a:extLst>
          </p:cNvPr>
          <p:cNvPicPr>
            <a:picLocks noChangeAspect="1"/>
          </p:cNvPicPr>
          <p:nvPr/>
        </p:nvPicPr>
        <p:blipFill>
          <a:blip r:embed="rId2"/>
          <a:stretch>
            <a:fillRect/>
          </a:stretch>
        </p:blipFill>
        <p:spPr>
          <a:xfrm>
            <a:off x="344559" y="2715314"/>
            <a:ext cx="5724939" cy="3514376"/>
          </a:xfrm>
          <a:prstGeom prst="rect">
            <a:avLst/>
          </a:prstGeom>
        </p:spPr>
      </p:pic>
      <p:sp>
        <p:nvSpPr>
          <p:cNvPr id="9" name="Rectangle 8">
            <a:extLst>
              <a:ext uri="{FF2B5EF4-FFF2-40B4-BE49-F238E27FC236}">
                <a16:creationId xmlns:a16="http://schemas.microsoft.com/office/drawing/2014/main" id="{C6E5D530-2BE0-46F7-99D2-F0A665D29AC6}"/>
              </a:ext>
            </a:extLst>
          </p:cNvPr>
          <p:cNvSpPr/>
          <p:nvPr/>
        </p:nvSpPr>
        <p:spPr>
          <a:xfrm>
            <a:off x="6245090" y="2715314"/>
            <a:ext cx="5724939" cy="367329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10" name="Picture 9">
            <a:extLst>
              <a:ext uri="{FF2B5EF4-FFF2-40B4-BE49-F238E27FC236}">
                <a16:creationId xmlns:a16="http://schemas.microsoft.com/office/drawing/2014/main" id="{5355BBD0-7567-4553-9529-D19198826DC7}"/>
              </a:ext>
            </a:extLst>
          </p:cNvPr>
          <p:cNvPicPr>
            <a:picLocks noChangeAspect="1"/>
          </p:cNvPicPr>
          <p:nvPr/>
        </p:nvPicPr>
        <p:blipFill>
          <a:blip r:embed="rId3"/>
          <a:stretch>
            <a:fillRect/>
          </a:stretch>
        </p:blipFill>
        <p:spPr>
          <a:xfrm>
            <a:off x="6321288" y="2782958"/>
            <a:ext cx="5499651" cy="3584413"/>
          </a:xfrm>
          <a:prstGeom prst="rect">
            <a:avLst/>
          </a:prstGeom>
        </p:spPr>
      </p:pic>
      <p:sp>
        <p:nvSpPr>
          <p:cNvPr id="11" name="Rectangle 10">
            <a:extLst>
              <a:ext uri="{FF2B5EF4-FFF2-40B4-BE49-F238E27FC236}">
                <a16:creationId xmlns:a16="http://schemas.microsoft.com/office/drawing/2014/main" id="{220C4029-A8C2-44ED-AA17-2008B7E8F543}"/>
              </a:ext>
            </a:extLst>
          </p:cNvPr>
          <p:cNvSpPr/>
          <p:nvPr/>
        </p:nvSpPr>
        <p:spPr>
          <a:xfrm>
            <a:off x="1987826" y="2191734"/>
            <a:ext cx="2398644" cy="4086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Number of schools</a:t>
            </a:r>
          </a:p>
        </p:txBody>
      </p:sp>
      <p:sp>
        <p:nvSpPr>
          <p:cNvPr id="12" name="Rectangle 11">
            <a:extLst>
              <a:ext uri="{FF2B5EF4-FFF2-40B4-BE49-F238E27FC236}">
                <a16:creationId xmlns:a16="http://schemas.microsoft.com/office/drawing/2014/main" id="{3B985085-2B11-4E02-A83E-0413FED40A4E}"/>
              </a:ext>
            </a:extLst>
          </p:cNvPr>
          <p:cNvSpPr/>
          <p:nvPr/>
        </p:nvSpPr>
        <p:spPr>
          <a:xfrm>
            <a:off x="7422418" y="2004419"/>
            <a:ext cx="3141679" cy="5960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Total number of families below poverty line</a:t>
            </a:r>
          </a:p>
        </p:txBody>
      </p:sp>
    </p:spTree>
    <p:extLst>
      <p:ext uri="{BB962C8B-B14F-4D97-AF65-F5344CB8AC3E}">
        <p14:creationId xmlns:p14="http://schemas.microsoft.com/office/powerpoint/2010/main" val="4178150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2051AF-4F39-455A-BE55-2A7DB3CB79B6}"/>
              </a:ext>
            </a:extLst>
          </p:cNvPr>
          <p:cNvSpPr txBox="1"/>
          <p:nvPr/>
        </p:nvSpPr>
        <p:spPr>
          <a:xfrm>
            <a:off x="1496635" y="1427275"/>
            <a:ext cx="2869427" cy="646331"/>
          </a:xfrm>
          <a:prstGeom prst="rect">
            <a:avLst/>
          </a:prstGeom>
          <a:noFill/>
        </p:spPr>
        <p:txBody>
          <a:bodyPr wrap="square" rtlCol="0">
            <a:spAutoFit/>
          </a:bodyPr>
          <a:lstStyle/>
          <a:p>
            <a:r>
              <a:rPr lang="en-IN" b="1" dirty="0"/>
              <a:t>FOR TOP 10 HIGH LITERACY DISTRICTS</a:t>
            </a:r>
          </a:p>
        </p:txBody>
      </p:sp>
      <p:sp>
        <p:nvSpPr>
          <p:cNvPr id="8" name="Rectangle 7">
            <a:extLst>
              <a:ext uri="{FF2B5EF4-FFF2-40B4-BE49-F238E27FC236}">
                <a16:creationId xmlns:a16="http://schemas.microsoft.com/office/drawing/2014/main" id="{A2010A50-352C-45B8-A0B3-E83F86268408}"/>
              </a:ext>
            </a:extLst>
          </p:cNvPr>
          <p:cNvSpPr/>
          <p:nvPr/>
        </p:nvSpPr>
        <p:spPr>
          <a:xfrm>
            <a:off x="410818" y="2749382"/>
            <a:ext cx="5685182" cy="362233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741F9096-13FE-46C6-A21B-AB4F00B6366A}"/>
              </a:ext>
            </a:extLst>
          </p:cNvPr>
          <p:cNvPicPr>
            <a:picLocks noChangeAspect="1"/>
          </p:cNvPicPr>
          <p:nvPr/>
        </p:nvPicPr>
        <p:blipFill>
          <a:blip r:embed="rId2"/>
          <a:stretch>
            <a:fillRect/>
          </a:stretch>
        </p:blipFill>
        <p:spPr>
          <a:xfrm>
            <a:off x="675860" y="3076981"/>
            <a:ext cx="5301732" cy="3057109"/>
          </a:xfrm>
          <a:prstGeom prst="rect">
            <a:avLst/>
          </a:prstGeom>
        </p:spPr>
      </p:pic>
      <p:sp>
        <p:nvSpPr>
          <p:cNvPr id="10" name="Rectangle 9">
            <a:extLst>
              <a:ext uri="{FF2B5EF4-FFF2-40B4-BE49-F238E27FC236}">
                <a16:creationId xmlns:a16="http://schemas.microsoft.com/office/drawing/2014/main" id="{E59CD781-8CB9-4C9D-9840-6D3031881599}"/>
              </a:ext>
            </a:extLst>
          </p:cNvPr>
          <p:cNvSpPr/>
          <p:nvPr/>
        </p:nvSpPr>
        <p:spPr>
          <a:xfrm>
            <a:off x="6320426" y="2749382"/>
            <a:ext cx="5685182" cy="36039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F3A56C40-5F7D-4556-81BB-EB1BBF7E7B0A}"/>
              </a:ext>
            </a:extLst>
          </p:cNvPr>
          <p:cNvSpPr/>
          <p:nvPr/>
        </p:nvSpPr>
        <p:spPr>
          <a:xfrm>
            <a:off x="2073436" y="2073606"/>
            <a:ext cx="2292626" cy="453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Number of schools</a:t>
            </a:r>
          </a:p>
        </p:txBody>
      </p:sp>
      <p:sp>
        <p:nvSpPr>
          <p:cNvPr id="13" name="Rectangle 12">
            <a:extLst>
              <a:ext uri="{FF2B5EF4-FFF2-40B4-BE49-F238E27FC236}">
                <a16:creationId xmlns:a16="http://schemas.microsoft.com/office/drawing/2014/main" id="{D5B30E65-8B1A-4F2D-A0E0-EEF6AFB65B08}"/>
              </a:ext>
            </a:extLst>
          </p:cNvPr>
          <p:cNvSpPr/>
          <p:nvPr/>
        </p:nvSpPr>
        <p:spPr>
          <a:xfrm>
            <a:off x="7408825" y="2018807"/>
            <a:ext cx="2928731" cy="5227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Total number of families below poverty line</a:t>
            </a:r>
          </a:p>
        </p:txBody>
      </p:sp>
      <p:pic>
        <p:nvPicPr>
          <p:cNvPr id="4" name="Picture 3">
            <a:extLst>
              <a:ext uri="{FF2B5EF4-FFF2-40B4-BE49-F238E27FC236}">
                <a16:creationId xmlns:a16="http://schemas.microsoft.com/office/drawing/2014/main" id="{2BB959A8-5512-48D7-B741-98C5DE49DA67}"/>
              </a:ext>
            </a:extLst>
          </p:cNvPr>
          <p:cNvPicPr>
            <a:picLocks noChangeAspect="1"/>
          </p:cNvPicPr>
          <p:nvPr/>
        </p:nvPicPr>
        <p:blipFill>
          <a:blip r:embed="rId3"/>
          <a:stretch>
            <a:fillRect/>
          </a:stretch>
        </p:blipFill>
        <p:spPr>
          <a:xfrm>
            <a:off x="6478590" y="2813381"/>
            <a:ext cx="5342349" cy="3476000"/>
          </a:xfrm>
          <a:prstGeom prst="rect">
            <a:avLst/>
          </a:prstGeom>
        </p:spPr>
      </p:pic>
    </p:spTree>
    <p:extLst>
      <p:ext uri="{BB962C8B-B14F-4D97-AF65-F5344CB8AC3E}">
        <p14:creationId xmlns:p14="http://schemas.microsoft.com/office/powerpoint/2010/main" val="27157143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{D60C298A-0191-46A0-B590-3977C48F2A6C}tf78438558_win32</Template>
  <TotalTime>456</TotalTime>
  <Words>275</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Garamond</vt:lpstr>
      <vt:lpstr>Wingdings</vt:lpstr>
      <vt:lpstr>SavonVTI</vt:lpstr>
      <vt:lpstr>To analyze factors affecting literacy rates of Maharashtra districts</vt:lpstr>
      <vt:lpstr>       1. Maharashtra is one of top 10 literate state in India    2. Analyse top 10 high and low  literacy rates of Maharashtra districts  3. Examining reasons behind why districts have low and high literacy rate   4. What are factors that affect district’s literacy?       </vt:lpstr>
      <vt:lpstr>To find various factors that affect literacy rates in Maharashtra</vt:lpstr>
      <vt:lpstr>                      </vt:lpstr>
      <vt:lpstr>PowerPoint Presentation</vt:lpstr>
      <vt:lpstr>1. Showcase population of each district  2. Number of schools in selected top 10 districts  3. Total number of families below poverty line in those districts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analyze factors affecting literacy rates of Maharashtra districts</dc:title>
  <dc:creator>Piyusha More</dc:creator>
  <cp:lastModifiedBy>Piyusha More</cp:lastModifiedBy>
  <cp:revision>26</cp:revision>
  <dcterms:created xsi:type="dcterms:W3CDTF">2021-05-03T05:43:42Z</dcterms:created>
  <dcterms:modified xsi:type="dcterms:W3CDTF">2021-05-15T04:54:23Z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