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2" r:id="rId4"/>
    <p:sldId id="267" r:id="rId5"/>
    <p:sldId id="261" r:id="rId6"/>
    <p:sldId id="264" r:id="rId7"/>
    <p:sldId id="260" r:id="rId8"/>
    <p:sldId id="257" r:id="rId9"/>
    <p:sldId id="265" r:id="rId10"/>
    <p:sldId id="263" r:id="rId11"/>
    <p:sldId id="258"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6AE44FF-3FE8-4379-A1BA-DC7ABA75145C}"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1FCC36-A51D-42D6-BD68-D75E915E8646}" type="slidenum">
              <a:rPr lang="en-IN" smtClean="0"/>
              <a:t>‹#›</a:t>
            </a:fld>
            <a:endParaRPr lang="en-IN"/>
          </a:p>
        </p:txBody>
      </p:sp>
    </p:spTree>
    <p:extLst>
      <p:ext uri="{BB962C8B-B14F-4D97-AF65-F5344CB8AC3E}">
        <p14:creationId xmlns:p14="http://schemas.microsoft.com/office/powerpoint/2010/main" val="96477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AE44FF-3FE8-4379-A1BA-DC7ABA75145C}"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1FCC36-A51D-42D6-BD68-D75E915E8646}" type="slidenum">
              <a:rPr lang="en-IN" smtClean="0"/>
              <a:t>‹#›</a:t>
            </a:fld>
            <a:endParaRPr lang="en-IN"/>
          </a:p>
        </p:txBody>
      </p:sp>
    </p:spTree>
    <p:extLst>
      <p:ext uri="{BB962C8B-B14F-4D97-AF65-F5344CB8AC3E}">
        <p14:creationId xmlns:p14="http://schemas.microsoft.com/office/powerpoint/2010/main" val="49276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AE44FF-3FE8-4379-A1BA-DC7ABA75145C}"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1FCC36-A51D-42D6-BD68-D75E915E8646}" type="slidenum">
              <a:rPr lang="en-IN" smtClean="0"/>
              <a:t>‹#›</a:t>
            </a:fld>
            <a:endParaRPr lang="en-IN"/>
          </a:p>
        </p:txBody>
      </p:sp>
    </p:spTree>
    <p:extLst>
      <p:ext uri="{BB962C8B-B14F-4D97-AF65-F5344CB8AC3E}">
        <p14:creationId xmlns:p14="http://schemas.microsoft.com/office/powerpoint/2010/main" val="374463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6AE44FF-3FE8-4379-A1BA-DC7ABA75145C}"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1FCC36-A51D-42D6-BD68-D75E915E8646}" type="slidenum">
              <a:rPr lang="en-IN" smtClean="0"/>
              <a:t>‹#›</a:t>
            </a:fld>
            <a:endParaRPr lang="en-IN"/>
          </a:p>
        </p:txBody>
      </p:sp>
    </p:spTree>
    <p:extLst>
      <p:ext uri="{BB962C8B-B14F-4D97-AF65-F5344CB8AC3E}">
        <p14:creationId xmlns:p14="http://schemas.microsoft.com/office/powerpoint/2010/main" val="179387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E44FF-3FE8-4379-A1BA-DC7ABA75145C}"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1FCC36-A51D-42D6-BD68-D75E915E8646}" type="slidenum">
              <a:rPr lang="en-IN" smtClean="0"/>
              <a:t>‹#›</a:t>
            </a:fld>
            <a:endParaRPr lang="en-IN"/>
          </a:p>
        </p:txBody>
      </p:sp>
    </p:spTree>
    <p:extLst>
      <p:ext uri="{BB962C8B-B14F-4D97-AF65-F5344CB8AC3E}">
        <p14:creationId xmlns:p14="http://schemas.microsoft.com/office/powerpoint/2010/main" val="168600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6AE44FF-3FE8-4379-A1BA-DC7ABA75145C}"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1FCC36-A51D-42D6-BD68-D75E915E8646}" type="slidenum">
              <a:rPr lang="en-IN" smtClean="0"/>
              <a:t>‹#›</a:t>
            </a:fld>
            <a:endParaRPr lang="en-IN"/>
          </a:p>
        </p:txBody>
      </p:sp>
    </p:spTree>
    <p:extLst>
      <p:ext uri="{BB962C8B-B14F-4D97-AF65-F5344CB8AC3E}">
        <p14:creationId xmlns:p14="http://schemas.microsoft.com/office/powerpoint/2010/main" val="299465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6AE44FF-3FE8-4379-A1BA-DC7ABA75145C}" type="datetimeFigureOut">
              <a:rPr lang="en-IN" smtClean="0"/>
              <a:t>04-01-2023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1FCC36-A51D-42D6-BD68-D75E915E8646}" type="slidenum">
              <a:rPr lang="en-IN" smtClean="0"/>
              <a:t>‹#›</a:t>
            </a:fld>
            <a:endParaRPr lang="en-IN"/>
          </a:p>
        </p:txBody>
      </p:sp>
    </p:spTree>
    <p:extLst>
      <p:ext uri="{BB962C8B-B14F-4D97-AF65-F5344CB8AC3E}">
        <p14:creationId xmlns:p14="http://schemas.microsoft.com/office/powerpoint/2010/main" val="358705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AE44FF-3FE8-4379-A1BA-DC7ABA75145C}" type="datetimeFigureOut">
              <a:rPr lang="en-IN" smtClean="0"/>
              <a:t>04-01-2023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1FCC36-A51D-42D6-BD68-D75E915E8646}" type="slidenum">
              <a:rPr lang="en-IN" smtClean="0"/>
              <a:t>‹#›</a:t>
            </a:fld>
            <a:endParaRPr lang="en-IN"/>
          </a:p>
        </p:txBody>
      </p:sp>
    </p:spTree>
    <p:extLst>
      <p:ext uri="{BB962C8B-B14F-4D97-AF65-F5344CB8AC3E}">
        <p14:creationId xmlns:p14="http://schemas.microsoft.com/office/powerpoint/2010/main" val="362171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E44FF-3FE8-4379-A1BA-DC7ABA75145C}" type="datetimeFigureOut">
              <a:rPr lang="en-IN" smtClean="0"/>
              <a:t>04-01-2023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1FCC36-A51D-42D6-BD68-D75E915E8646}" type="slidenum">
              <a:rPr lang="en-IN" smtClean="0"/>
              <a:t>‹#›</a:t>
            </a:fld>
            <a:endParaRPr lang="en-IN"/>
          </a:p>
        </p:txBody>
      </p:sp>
    </p:spTree>
    <p:extLst>
      <p:ext uri="{BB962C8B-B14F-4D97-AF65-F5344CB8AC3E}">
        <p14:creationId xmlns:p14="http://schemas.microsoft.com/office/powerpoint/2010/main" val="281069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E44FF-3FE8-4379-A1BA-DC7ABA75145C}"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1FCC36-A51D-42D6-BD68-D75E915E8646}" type="slidenum">
              <a:rPr lang="en-IN" smtClean="0"/>
              <a:t>‹#›</a:t>
            </a:fld>
            <a:endParaRPr lang="en-IN"/>
          </a:p>
        </p:txBody>
      </p:sp>
    </p:spTree>
    <p:extLst>
      <p:ext uri="{BB962C8B-B14F-4D97-AF65-F5344CB8AC3E}">
        <p14:creationId xmlns:p14="http://schemas.microsoft.com/office/powerpoint/2010/main" val="236029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E44FF-3FE8-4379-A1BA-DC7ABA75145C}"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1FCC36-A51D-42D6-BD68-D75E915E8646}" type="slidenum">
              <a:rPr lang="en-IN" smtClean="0"/>
              <a:t>‹#›</a:t>
            </a:fld>
            <a:endParaRPr lang="en-IN"/>
          </a:p>
        </p:txBody>
      </p:sp>
    </p:spTree>
    <p:extLst>
      <p:ext uri="{BB962C8B-B14F-4D97-AF65-F5344CB8AC3E}">
        <p14:creationId xmlns:p14="http://schemas.microsoft.com/office/powerpoint/2010/main" val="779708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E44FF-3FE8-4379-A1BA-DC7ABA75145C}" type="datetimeFigureOut">
              <a:rPr lang="en-IN" smtClean="0"/>
              <a:t>04-01-2023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FCC36-A51D-42D6-BD68-D75E915E8646}" type="slidenum">
              <a:rPr lang="en-IN" smtClean="0"/>
              <a:t>‹#›</a:t>
            </a:fld>
            <a:endParaRPr lang="en-IN"/>
          </a:p>
        </p:txBody>
      </p:sp>
    </p:spTree>
    <p:extLst>
      <p:ext uri="{BB962C8B-B14F-4D97-AF65-F5344CB8AC3E}">
        <p14:creationId xmlns:p14="http://schemas.microsoft.com/office/powerpoint/2010/main" val="3748754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1132" y="1196411"/>
            <a:ext cx="10528419" cy="1569660"/>
          </a:xfrm>
          <a:prstGeom prst="rect">
            <a:avLst/>
          </a:prstGeom>
          <a:noFill/>
        </p:spPr>
        <p:txBody>
          <a:bodyPr wrap="square" rtlCol="0">
            <a:spAutoFit/>
          </a:bodyPr>
          <a:lstStyle/>
          <a:p>
            <a:r>
              <a:rPr lang="en-IN" sz="4800" dirty="0" smtClean="0"/>
              <a:t>Estimating Population Dynamics</a:t>
            </a:r>
          </a:p>
          <a:p>
            <a:r>
              <a:rPr lang="en-IN" sz="4800" dirty="0" smtClean="0"/>
              <a:t>Using Coalescent Simulations</a:t>
            </a:r>
            <a:endParaRPr lang="en-IN" sz="4800" dirty="0"/>
          </a:p>
        </p:txBody>
      </p:sp>
      <p:sp>
        <p:nvSpPr>
          <p:cNvPr id="3" name="TextBox 2"/>
          <p:cNvSpPr txBox="1"/>
          <p:nvPr/>
        </p:nvSpPr>
        <p:spPr>
          <a:xfrm>
            <a:off x="1051132" y="3401226"/>
            <a:ext cx="7357929" cy="1323439"/>
          </a:xfrm>
          <a:prstGeom prst="rect">
            <a:avLst/>
          </a:prstGeom>
          <a:noFill/>
        </p:spPr>
        <p:txBody>
          <a:bodyPr wrap="square" rtlCol="0">
            <a:spAutoFit/>
          </a:bodyPr>
          <a:lstStyle/>
          <a:p>
            <a:r>
              <a:rPr lang="en-IN" sz="2000" dirty="0" smtClean="0"/>
              <a:t>December 2</a:t>
            </a:r>
            <a:r>
              <a:rPr lang="en-IN" sz="2000" baseline="30000" dirty="0" smtClean="0"/>
              <a:t>nd</a:t>
            </a:r>
            <a:r>
              <a:rPr lang="en-IN" sz="2000" dirty="0" smtClean="0"/>
              <a:t> , 2022</a:t>
            </a:r>
          </a:p>
          <a:p>
            <a:r>
              <a:rPr lang="en-IN" sz="2000" dirty="0" smtClean="0"/>
              <a:t>MATH 795: Simulation Modelling and Applications</a:t>
            </a:r>
          </a:p>
          <a:p>
            <a:r>
              <a:rPr lang="en-IN" sz="2000" dirty="0" err="1" smtClean="0"/>
              <a:t>Piyush</a:t>
            </a:r>
            <a:r>
              <a:rPr lang="en-IN" sz="2000" dirty="0" smtClean="0"/>
              <a:t> Agarwal</a:t>
            </a:r>
          </a:p>
          <a:p>
            <a:r>
              <a:rPr lang="en-IN" sz="2000" dirty="0" smtClean="0"/>
              <a:t>Thanks to Dr. Rutherford and my supervisors Dr. </a:t>
            </a:r>
            <a:r>
              <a:rPr lang="en-IN" sz="2000" dirty="0" err="1" smtClean="0"/>
              <a:t>Colijn</a:t>
            </a:r>
            <a:r>
              <a:rPr lang="en-IN" sz="2000" dirty="0" smtClean="0"/>
              <a:t> and Dr. </a:t>
            </a:r>
            <a:r>
              <a:rPr lang="en-IN" sz="2000" dirty="0" err="1" smtClean="0"/>
              <a:t>Chauve</a:t>
            </a:r>
            <a:endParaRPr lang="en-IN" sz="2000" dirty="0"/>
          </a:p>
        </p:txBody>
      </p:sp>
    </p:spTree>
    <p:extLst>
      <p:ext uri="{BB962C8B-B14F-4D97-AF65-F5344CB8AC3E}">
        <p14:creationId xmlns:p14="http://schemas.microsoft.com/office/powerpoint/2010/main" val="700760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843" y="170917"/>
            <a:ext cx="9263641" cy="923330"/>
          </a:xfrm>
          <a:prstGeom prst="rect">
            <a:avLst/>
          </a:prstGeom>
          <a:noFill/>
        </p:spPr>
        <p:txBody>
          <a:bodyPr wrap="square" rtlCol="0">
            <a:spAutoFit/>
          </a:bodyPr>
          <a:lstStyle/>
          <a:p>
            <a:r>
              <a:rPr lang="en-US" sz="5400" dirty="0" smtClean="0"/>
              <a:t>Simulation Model</a:t>
            </a:r>
            <a:endParaRPr lang="en-IN" sz="5400" dirty="0"/>
          </a:p>
        </p:txBody>
      </p:sp>
      <p:sp>
        <p:nvSpPr>
          <p:cNvPr id="3" name="TextBox 2"/>
          <p:cNvSpPr txBox="1"/>
          <p:nvPr/>
        </p:nvSpPr>
        <p:spPr>
          <a:xfrm>
            <a:off x="427290" y="1512606"/>
            <a:ext cx="11417181"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Simulation is used to generate large coalescent trees.</a:t>
            </a:r>
          </a:p>
          <a:p>
            <a:pPr marL="285750" indent="-285750">
              <a:buFont typeface="Arial" panose="020B0604020202020204" pitchFamily="34" charset="0"/>
              <a:buChar char="•"/>
            </a:pPr>
            <a:r>
              <a:rPr lang="en-IN" sz="2400" dirty="0" smtClean="0"/>
              <a:t>Trees can be generated with varying levels of complexity.</a:t>
            </a:r>
          </a:p>
          <a:p>
            <a:pPr marL="285750" indent="-285750">
              <a:buFont typeface="Arial" panose="020B0604020202020204" pitchFamily="34" charset="0"/>
              <a:buChar char="•"/>
            </a:pPr>
            <a:r>
              <a:rPr lang="en-IN" sz="2400" dirty="0" smtClean="0"/>
              <a:t>Under the simplest of assumptions it looks like a </a:t>
            </a:r>
            <a:r>
              <a:rPr lang="en-IN" sz="2400" b="1" dirty="0" smtClean="0"/>
              <a:t>pure death process</a:t>
            </a:r>
            <a:endParaRPr lang="en-IN" sz="2400" dirty="0"/>
          </a:p>
        </p:txBody>
      </p:sp>
      <p:pic>
        <p:nvPicPr>
          <p:cNvPr id="4" name="Picture 3"/>
          <p:cNvPicPr>
            <a:picLocks noChangeAspect="1"/>
          </p:cNvPicPr>
          <p:nvPr/>
        </p:nvPicPr>
        <p:blipFill>
          <a:blip r:embed="rId2"/>
          <a:stretch>
            <a:fillRect/>
          </a:stretch>
        </p:blipFill>
        <p:spPr>
          <a:xfrm rot="5400000">
            <a:off x="654178" y="3425698"/>
            <a:ext cx="3646839" cy="2562376"/>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762706" y="3005725"/>
                <a:ext cx="4905286" cy="922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𝑇</m:t>
                      </m:r>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 </m:t>
                          </m:r>
                          <m:r>
                            <a:rPr lang="en-IN" sz="2400" b="0" i="1" smtClean="0">
                              <a:latin typeface="Cambria Math" panose="02040503050406030204" pitchFamily="18" charset="0"/>
                            </a:rPr>
                            <m:t>𝑖</m:t>
                          </m:r>
                          <m:r>
                            <a:rPr lang="en-IN" sz="2400" b="0" i="1" smtClean="0">
                              <a:latin typeface="Cambria Math" panose="02040503050406030204" pitchFamily="18" charset="0"/>
                            </a:rPr>
                            <m:t> </m:t>
                          </m:r>
                        </m:e>
                      </m:d>
                      <m:r>
                        <a:rPr lang="en-IN" sz="2400" b="0" i="1" smtClean="0">
                          <a:latin typeface="Cambria Math" panose="02040503050406030204" pitchFamily="18" charset="0"/>
                        </a:rPr>
                        <m:t> </m:t>
                      </m:r>
                      <m:r>
                        <a:rPr lang="en-IN" sz="2400" i="1">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exp</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𝜆</m:t>
                              </m:r>
                            </m:e>
                          </m:d>
                        </m:e>
                      </m:func>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f>
                        <m:fPr>
                          <m:ctrlPr>
                            <a:rPr lang="en-IN" sz="2400" i="1">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IN" sz="2400" i="1">
                              <a:latin typeface="Cambria Math" panose="02040503050406030204" pitchFamily="18" charset="0"/>
                              <a:ea typeface="Cambria Math" panose="02040503050406030204" pitchFamily="18" charset="0"/>
                            </a:rPr>
                            <m:t>𝑁</m:t>
                          </m:r>
                        </m:den>
                      </m:f>
                      <m:d>
                        <m:dPr>
                          <m:ctrlPr>
                            <a:rPr lang="en-IN" sz="2400" i="1">
                              <a:latin typeface="Cambria Math" panose="02040503050406030204" pitchFamily="18" charset="0"/>
                              <a:ea typeface="Cambria Math" panose="02040503050406030204" pitchFamily="18" charset="0"/>
                            </a:rPr>
                          </m:ctrlPr>
                        </m:dPr>
                        <m:e>
                          <m:f>
                            <m:fPr>
                              <m:type m:val="noBar"/>
                              <m:ctrlPr>
                                <a:rPr lang="en-IN"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𝑖</m:t>
                              </m:r>
                            </m:num>
                            <m:den>
                              <m:r>
                                <a:rPr lang="en-US" sz="2400" i="1">
                                  <a:latin typeface="Cambria Math" panose="02040503050406030204" pitchFamily="18" charset="0"/>
                                  <a:ea typeface="Cambria Math" panose="02040503050406030204" pitchFamily="18" charset="0"/>
                                </a:rPr>
                                <m:t>2</m:t>
                              </m:r>
                            </m:den>
                          </m:f>
                        </m:e>
                      </m:d>
                    </m:oMath>
                  </m:oMathPara>
                </a14:m>
                <a:endParaRPr lang="en-IN"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762706" y="3005725"/>
                <a:ext cx="4905286" cy="922176"/>
              </a:xfrm>
              <a:prstGeom prst="rect">
                <a:avLst/>
              </a:prstGeom>
              <a:blipFill rotWithShape="0">
                <a:blip r:embed="rId3"/>
                <a:stretch>
                  <a:fillRect/>
                </a:stretch>
              </a:blipFill>
            </p:spPr>
            <p:txBody>
              <a:bodyPr/>
              <a:lstStyle/>
              <a:p>
                <a:r>
                  <a:rPr lang="en-IN">
                    <a:noFill/>
                  </a:rPr>
                  <a:t> </a:t>
                </a:r>
              </a:p>
            </p:txBody>
          </p:sp>
        </mc:Fallback>
      </mc:AlternateContent>
      <p:sp>
        <p:nvSpPr>
          <p:cNvPr id="6" name="Right Brace 5"/>
          <p:cNvSpPr/>
          <p:nvPr/>
        </p:nvSpPr>
        <p:spPr>
          <a:xfrm>
            <a:off x="3478138" y="3255948"/>
            <a:ext cx="396000" cy="2298818"/>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 name="Rectangle 6"/>
              <p:cNvSpPr/>
              <p:nvPr/>
            </p:nvSpPr>
            <p:spPr>
              <a:xfrm>
                <a:off x="3989802" y="4220691"/>
                <a:ext cx="7729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𝑇</m:t>
                      </m:r>
                      <m:d>
                        <m:dPr>
                          <m:begChr m:val="["/>
                          <m:endChr m:val="]"/>
                          <m:ctrlPr>
                            <a:rPr lang="en-IN" i="1">
                              <a:latin typeface="Cambria Math" panose="02040503050406030204" pitchFamily="18" charset="0"/>
                            </a:rPr>
                          </m:ctrlPr>
                        </m:dPr>
                        <m:e>
                          <m:r>
                            <a:rPr lang="en-IN" i="1">
                              <a:latin typeface="Cambria Math" panose="02040503050406030204" pitchFamily="18" charset="0"/>
                            </a:rPr>
                            <m:t> </m:t>
                          </m:r>
                          <m:r>
                            <a:rPr lang="en-US" b="0" i="1" smtClean="0">
                              <a:latin typeface="Cambria Math" panose="02040503050406030204" pitchFamily="18" charset="0"/>
                            </a:rPr>
                            <m:t>2</m:t>
                          </m:r>
                          <m:r>
                            <a:rPr lang="en-IN" i="1">
                              <a:latin typeface="Cambria Math" panose="02040503050406030204" pitchFamily="18" charset="0"/>
                            </a:rPr>
                            <m:t> </m:t>
                          </m:r>
                        </m:e>
                      </m:d>
                    </m:oMath>
                  </m:oMathPara>
                </a14:m>
                <a:endParaRPr lang="en-IN" dirty="0"/>
              </a:p>
            </p:txBody>
          </p:sp>
        </mc:Choice>
        <mc:Fallback xmlns="">
          <p:sp>
            <p:nvSpPr>
              <p:cNvPr id="7" name="Rectangle 6"/>
              <p:cNvSpPr>
                <a:spLocks noRot="1" noChangeAspect="1" noMove="1" noResize="1" noEditPoints="1" noAdjustHandles="1" noChangeArrowheads="1" noChangeShapeType="1" noTextEdit="1"/>
              </p:cNvSpPr>
              <p:nvPr/>
            </p:nvSpPr>
            <p:spPr>
              <a:xfrm>
                <a:off x="3989802" y="4220691"/>
                <a:ext cx="772904" cy="369332"/>
              </a:xfrm>
              <a:prstGeom prst="rect">
                <a:avLst/>
              </a:prstGeom>
              <a:blipFill rotWithShape="0">
                <a:blip r:embed="rId4"/>
                <a:stretch>
                  <a:fillRect/>
                </a:stretch>
              </a:blipFill>
            </p:spPr>
            <p:txBody>
              <a:bodyPr/>
              <a:lstStyle/>
              <a:p>
                <a:r>
                  <a:rPr lang="en-IN">
                    <a:noFill/>
                  </a:rPr>
                  <a:t> </a:t>
                </a:r>
              </a:p>
            </p:txBody>
          </p:sp>
        </mc:Fallback>
      </mc:AlternateContent>
      <p:sp>
        <p:nvSpPr>
          <p:cNvPr id="8" name="Right Brace 7"/>
          <p:cNvSpPr/>
          <p:nvPr/>
        </p:nvSpPr>
        <p:spPr>
          <a:xfrm>
            <a:off x="3478138" y="5589636"/>
            <a:ext cx="396000" cy="452899"/>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 name="Rectangle 8"/>
              <p:cNvSpPr/>
              <p:nvPr/>
            </p:nvSpPr>
            <p:spPr>
              <a:xfrm>
                <a:off x="3989802" y="5631419"/>
                <a:ext cx="7729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𝑇</m:t>
                      </m:r>
                      <m:d>
                        <m:dPr>
                          <m:begChr m:val="["/>
                          <m:endChr m:val="]"/>
                          <m:ctrlPr>
                            <a:rPr lang="en-IN" i="1">
                              <a:latin typeface="Cambria Math" panose="02040503050406030204" pitchFamily="18" charset="0"/>
                            </a:rPr>
                          </m:ctrlPr>
                        </m:dPr>
                        <m:e>
                          <m:r>
                            <a:rPr lang="en-IN" i="1">
                              <a:latin typeface="Cambria Math" panose="02040503050406030204" pitchFamily="18" charset="0"/>
                            </a:rPr>
                            <m:t> </m:t>
                          </m:r>
                          <m:r>
                            <a:rPr lang="en-US" b="0" i="1" smtClean="0">
                              <a:latin typeface="Cambria Math" panose="02040503050406030204" pitchFamily="18" charset="0"/>
                            </a:rPr>
                            <m:t>3</m:t>
                          </m:r>
                          <m:r>
                            <a:rPr lang="en-IN" i="1">
                              <a:latin typeface="Cambria Math" panose="02040503050406030204" pitchFamily="18" charset="0"/>
                            </a:rPr>
                            <m:t> </m:t>
                          </m:r>
                        </m:e>
                      </m:d>
                    </m:oMath>
                  </m:oMathPara>
                </a14:m>
                <a:endParaRPr lang="en-IN" dirty="0"/>
              </a:p>
            </p:txBody>
          </p:sp>
        </mc:Choice>
        <mc:Fallback xmlns="">
          <p:sp>
            <p:nvSpPr>
              <p:cNvPr id="9" name="Rectangle 8"/>
              <p:cNvSpPr>
                <a:spLocks noRot="1" noChangeAspect="1" noMove="1" noResize="1" noEditPoints="1" noAdjustHandles="1" noChangeArrowheads="1" noChangeShapeType="1" noTextEdit="1"/>
              </p:cNvSpPr>
              <p:nvPr/>
            </p:nvSpPr>
            <p:spPr>
              <a:xfrm>
                <a:off x="3989802" y="5631419"/>
                <a:ext cx="772904" cy="369332"/>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59110" y="4220691"/>
                <a:ext cx="6007693" cy="2123658"/>
              </a:xfrm>
              <a:prstGeom prst="rect">
                <a:avLst/>
              </a:prstGeom>
              <a:noFill/>
            </p:spPr>
            <p:txBody>
              <a:bodyPr wrap="square" rtlCol="0">
                <a:spAutoFit/>
              </a:bodyPr>
              <a:lstStyle/>
              <a:p>
                <a:pPr marL="342900" indent="-342900">
                  <a:buFont typeface="+mj-lt"/>
                  <a:buAutoNum type="arabicPeriod"/>
                </a:pPr>
                <a:r>
                  <a:rPr lang="en-US" sz="2200" dirty="0" smtClean="0"/>
                  <a:t>Start off with </a:t>
                </a:r>
                <a14:m>
                  <m:oMath xmlns:m="http://schemas.openxmlformats.org/officeDocument/2006/math">
                    <m:r>
                      <a:rPr lang="en-US" sz="2200" i="1" dirty="0" smtClean="0">
                        <a:latin typeface="Cambria Math" panose="02040503050406030204" pitchFamily="18" charset="0"/>
                      </a:rPr>
                      <m:t>𝑛</m:t>
                    </m:r>
                  </m:oMath>
                </a14:m>
                <a:r>
                  <a:rPr lang="en-US" sz="2200" dirty="0" smtClean="0"/>
                  <a:t> samples at </a:t>
                </a:r>
                <a14:m>
                  <m:oMath xmlns:m="http://schemas.openxmlformats.org/officeDocument/2006/math">
                    <m:r>
                      <a:rPr lang="en-US" sz="2200" i="1" dirty="0" smtClean="0">
                        <a:latin typeface="Cambria Math" panose="02040503050406030204" pitchFamily="18" charset="0"/>
                      </a:rPr>
                      <m:t>𝑡</m:t>
                    </m:r>
                    <m:r>
                      <a:rPr lang="en-US" sz="2200" i="1" dirty="0" smtClean="0">
                        <a:latin typeface="Cambria Math" panose="02040503050406030204" pitchFamily="18" charset="0"/>
                      </a:rPr>
                      <m:t>=0</m:t>
                    </m:r>
                  </m:oMath>
                </a14:m>
                <a:endParaRPr lang="en-IN" sz="2200" dirty="0" smtClean="0"/>
              </a:p>
              <a:p>
                <a:pPr marL="342900" indent="-342900">
                  <a:buFont typeface="+mj-lt"/>
                  <a:buAutoNum type="arabicPeriod"/>
                </a:pPr>
                <a:r>
                  <a:rPr lang="en-US" sz="2200" dirty="0" smtClean="0"/>
                  <a:t>Generate </a:t>
                </a:r>
                <a14:m>
                  <m:oMath xmlns:m="http://schemas.openxmlformats.org/officeDocument/2006/math">
                    <m:r>
                      <a:rPr lang="en-US" sz="2200" i="1" dirty="0" smtClean="0">
                        <a:latin typeface="Cambria Math" panose="02040503050406030204" pitchFamily="18" charset="0"/>
                      </a:rPr>
                      <m:t>𝑇</m:t>
                    </m:r>
                    <m:r>
                      <a:rPr lang="en-US" sz="2200" i="1" dirty="0" smtClean="0">
                        <a:latin typeface="Cambria Math" panose="02040503050406030204" pitchFamily="18" charset="0"/>
                      </a:rPr>
                      <m:t>[ </m:t>
                    </m:r>
                    <m:r>
                      <a:rPr lang="en-US" sz="2200" i="1" dirty="0" smtClean="0">
                        <a:latin typeface="Cambria Math" panose="02040503050406030204" pitchFamily="18" charset="0"/>
                      </a:rPr>
                      <m:t>𝑛</m:t>
                    </m:r>
                    <m:r>
                      <a:rPr lang="en-US" sz="2200" i="1" dirty="0" smtClean="0">
                        <a:latin typeface="Cambria Math" panose="02040503050406030204" pitchFamily="18" charset="0"/>
                      </a:rPr>
                      <m:t> ]</m:t>
                    </m:r>
                  </m:oMath>
                </a14:m>
                <a:endParaRPr lang="en-IN" sz="2200" dirty="0" smtClean="0"/>
              </a:p>
              <a:p>
                <a:pPr marL="342900" indent="-342900">
                  <a:buFont typeface="+mj-lt"/>
                  <a:buAutoNum type="arabicPeriod"/>
                </a:pPr>
                <a:r>
                  <a:rPr lang="en-US" sz="2200" dirty="0" smtClean="0"/>
                  <a:t>At </a:t>
                </a:r>
                <a14:m>
                  <m:oMath xmlns:m="http://schemas.openxmlformats.org/officeDocument/2006/math">
                    <m:r>
                      <a:rPr lang="en-US" sz="2200" i="1" dirty="0">
                        <a:latin typeface="Cambria Math" panose="02040503050406030204" pitchFamily="18" charset="0"/>
                      </a:rPr>
                      <m:t>𝑡</m:t>
                    </m:r>
                    <m:r>
                      <a:rPr lang="en-US" sz="2200" i="1" dirty="0">
                        <a:latin typeface="Cambria Math" panose="02040503050406030204" pitchFamily="18" charset="0"/>
                      </a:rPr>
                      <m:t>=</m:t>
                    </m:r>
                    <m:r>
                      <a:rPr lang="en-US" sz="2200" b="0" i="1" dirty="0" smtClean="0">
                        <a:latin typeface="Cambria Math" panose="02040503050406030204" pitchFamily="18" charset="0"/>
                      </a:rPr>
                      <m:t>𝑇</m:t>
                    </m:r>
                    <m:d>
                      <m:dPr>
                        <m:begChr m:val="["/>
                        <m:endChr m:val="]"/>
                        <m:ctrlPr>
                          <a:rPr lang="en-US" sz="2200" b="0" i="1" dirty="0" smtClean="0">
                            <a:latin typeface="Cambria Math" panose="02040503050406030204" pitchFamily="18" charset="0"/>
                          </a:rPr>
                        </m:ctrlPr>
                      </m:dPr>
                      <m:e>
                        <m:r>
                          <a:rPr lang="en-US" sz="2200" b="0" i="1" dirty="0" smtClean="0">
                            <a:latin typeface="Cambria Math" panose="02040503050406030204" pitchFamily="18" charset="0"/>
                          </a:rPr>
                          <m:t> </m:t>
                        </m:r>
                        <m:r>
                          <a:rPr lang="en-US" sz="2200" b="0" i="1" dirty="0" smtClean="0">
                            <a:latin typeface="Cambria Math" panose="02040503050406030204" pitchFamily="18" charset="0"/>
                          </a:rPr>
                          <m:t>𝑛</m:t>
                        </m:r>
                        <m:r>
                          <a:rPr lang="en-US" sz="2200" b="0" i="1" dirty="0" smtClean="0">
                            <a:latin typeface="Cambria Math" panose="02040503050406030204" pitchFamily="18" charset="0"/>
                          </a:rPr>
                          <m:t> </m:t>
                        </m:r>
                      </m:e>
                    </m:d>
                    <m:r>
                      <a:rPr lang="en-US" sz="2200" b="0" i="0" dirty="0" smtClean="0">
                        <a:latin typeface="Cambria Math" panose="02040503050406030204" pitchFamily="18" charset="0"/>
                      </a:rPr>
                      <m:t>,</m:t>
                    </m:r>
                  </m:oMath>
                </a14:m>
                <a:r>
                  <a:rPr lang="en-IN" sz="2200" dirty="0" smtClean="0"/>
                  <a:t> pick two lineages randomly and coalesce them together.</a:t>
                </a:r>
              </a:p>
              <a:p>
                <a:pPr marL="342900" indent="-342900">
                  <a:buFont typeface="+mj-lt"/>
                  <a:buAutoNum type="arabicPeriod"/>
                </a:pPr>
                <a:r>
                  <a:rPr lang="en-IN" sz="2200" dirty="0" smtClean="0"/>
                  <a:t>Assign </a:t>
                </a:r>
                <a14:m>
                  <m:oMath xmlns:m="http://schemas.openxmlformats.org/officeDocument/2006/math">
                    <m:r>
                      <a:rPr lang="en-IN" sz="2200" i="1" dirty="0" smtClean="0">
                        <a:latin typeface="Cambria Math" panose="02040503050406030204" pitchFamily="18" charset="0"/>
                      </a:rPr>
                      <m:t>𝑡</m:t>
                    </m:r>
                    <m:r>
                      <a:rPr lang="en-US" sz="2200" b="0" i="1" dirty="0" smtClean="0">
                        <a:latin typeface="Cambria Math" panose="02040503050406030204" pitchFamily="18" charset="0"/>
                      </a:rPr>
                      <m:t>=</m:t>
                    </m:r>
                    <m:r>
                      <a:rPr lang="en-IN" sz="2200" i="1" dirty="0" err="1" smtClean="0">
                        <a:latin typeface="Cambria Math" panose="02040503050406030204" pitchFamily="18" charset="0"/>
                      </a:rPr>
                      <m:t>𝑡</m:t>
                    </m:r>
                    <m:r>
                      <a:rPr lang="en-IN" sz="2200" i="1" dirty="0" err="1" smtClean="0">
                        <a:latin typeface="Cambria Math" panose="02040503050406030204" pitchFamily="18" charset="0"/>
                      </a:rPr>
                      <m:t>+</m:t>
                    </m:r>
                    <m:r>
                      <a:rPr lang="en-IN" sz="2200" i="1" dirty="0" err="1" smtClean="0">
                        <a:latin typeface="Cambria Math" panose="02040503050406030204" pitchFamily="18" charset="0"/>
                      </a:rPr>
                      <m:t>𝑇</m:t>
                    </m:r>
                    <m:d>
                      <m:dPr>
                        <m:begChr m:val="["/>
                        <m:endChr m:val="]"/>
                        <m:ctrlPr>
                          <a:rPr lang="en-IN" sz="2200" i="1" dirty="0" smtClean="0">
                            <a:latin typeface="Cambria Math" panose="02040503050406030204" pitchFamily="18" charset="0"/>
                          </a:rPr>
                        </m:ctrlPr>
                      </m:dPr>
                      <m:e>
                        <m:r>
                          <a:rPr lang="en-US" sz="2200" b="0" i="1" dirty="0" smtClean="0">
                            <a:latin typeface="Cambria Math" panose="02040503050406030204" pitchFamily="18" charset="0"/>
                          </a:rPr>
                          <m:t> </m:t>
                        </m:r>
                        <m:r>
                          <a:rPr lang="en-IN" sz="2200" i="1" dirty="0" smtClean="0">
                            <a:latin typeface="Cambria Math" panose="02040503050406030204" pitchFamily="18" charset="0"/>
                          </a:rPr>
                          <m:t>𝑛</m:t>
                        </m:r>
                        <m:r>
                          <a:rPr lang="en-US" sz="2200" b="0" i="1" dirty="0" smtClean="0">
                            <a:latin typeface="Cambria Math" panose="02040503050406030204" pitchFamily="18" charset="0"/>
                          </a:rPr>
                          <m:t> </m:t>
                        </m:r>
                      </m:e>
                    </m:d>
                    <m:r>
                      <a:rPr lang="en-IN" sz="2200" i="1" dirty="0" smtClean="0">
                        <a:latin typeface="Cambria Math" panose="02040503050406030204" pitchFamily="18" charset="0"/>
                      </a:rPr>
                      <m:t>,</m:t>
                    </m:r>
                    <m:r>
                      <a:rPr lang="en-US" sz="2200" b="0" i="1" dirty="0" smtClean="0">
                        <a:latin typeface="Cambria Math" panose="02040503050406030204" pitchFamily="18" charset="0"/>
                      </a:rPr>
                      <m:t>  </m:t>
                    </m:r>
                    <m:r>
                      <a:rPr lang="en-IN" sz="2200" i="1" dirty="0" smtClean="0">
                        <a:latin typeface="Cambria Math" panose="02040503050406030204" pitchFamily="18" charset="0"/>
                      </a:rPr>
                      <m:t>𝑛</m:t>
                    </m:r>
                    <m:r>
                      <a:rPr lang="en-IN" sz="2200" i="1" dirty="0" smtClean="0">
                        <a:latin typeface="Cambria Math" panose="02040503050406030204" pitchFamily="18" charset="0"/>
                      </a:rPr>
                      <m:t>=</m:t>
                    </m:r>
                    <m:r>
                      <a:rPr lang="en-IN" sz="2200" i="1" dirty="0" smtClean="0">
                        <a:latin typeface="Cambria Math" panose="02040503050406030204" pitchFamily="18" charset="0"/>
                      </a:rPr>
                      <m:t>𝑛</m:t>
                    </m:r>
                    <m:r>
                      <a:rPr lang="en-IN" sz="2200" i="1" dirty="0" smtClean="0">
                        <a:latin typeface="Cambria Math" panose="02040503050406030204" pitchFamily="18" charset="0"/>
                      </a:rPr>
                      <m:t>−1 </m:t>
                    </m:r>
                  </m:oMath>
                </a14:m>
                <a:endParaRPr lang="en-IN" sz="2200" dirty="0" smtClean="0"/>
              </a:p>
              <a:p>
                <a:pPr marL="342900" indent="-342900">
                  <a:buFont typeface="+mj-lt"/>
                  <a:buAutoNum type="arabicPeriod"/>
                </a:pPr>
                <a:r>
                  <a:rPr lang="en-IN" sz="2200" dirty="0" smtClean="0"/>
                  <a:t>Continue until you  are left with just 1 lineage</a:t>
                </a:r>
                <a:endParaRPr lang="en-IN" sz="2200" dirty="0"/>
              </a:p>
            </p:txBody>
          </p:sp>
        </mc:Choice>
        <mc:Fallback xmlns="">
          <p:sp>
            <p:nvSpPr>
              <p:cNvPr id="10" name="TextBox 9"/>
              <p:cNvSpPr txBox="1">
                <a:spLocks noRot="1" noChangeAspect="1" noMove="1" noResize="1" noEditPoints="1" noAdjustHandles="1" noChangeArrowheads="1" noChangeShapeType="1" noTextEdit="1"/>
              </p:cNvSpPr>
              <p:nvPr/>
            </p:nvSpPr>
            <p:spPr>
              <a:xfrm>
                <a:off x="5059110" y="4220691"/>
                <a:ext cx="6007693" cy="2123658"/>
              </a:xfrm>
              <a:prstGeom prst="rect">
                <a:avLst/>
              </a:prstGeom>
              <a:blipFill rotWithShape="0">
                <a:blip r:embed="rId6"/>
                <a:stretch>
                  <a:fillRect l="-1421" t="-2292" b="-4871"/>
                </a:stretch>
              </a:blipFill>
            </p:spPr>
            <p:txBody>
              <a:bodyPr/>
              <a:lstStyle/>
              <a:p>
                <a:r>
                  <a:rPr lang="en-IN">
                    <a:noFill/>
                  </a:rPr>
                  <a:t> </a:t>
                </a:r>
              </a:p>
            </p:txBody>
          </p:sp>
        </mc:Fallback>
      </mc:AlternateContent>
    </p:spTree>
    <p:extLst>
      <p:ext uri="{BB962C8B-B14F-4D97-AF65-F5344CB8AC3E}">
        <p14:creationId xmlns:p14="http://schemas.microsoft.com/office/powerpoint/2010/main" val="3912131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931" y="115204"/>
            <a:ext cx="4968091" cy="830997"/>
          </a:xfrm>
          <a:prstGeom prst="rect">
            <a:avLst/>
          </a:prstGeom>
          <a:noFill/>
        </p:spPr>
        <p:txBody>
          <a:bodyPr wrap="none" rtlCol="0">
            <a:spAutoFit/>
          </a:bodyPr>
          <a:lstStyle/>
          <a:p>
            <a:r>
              <a:rPr lang="en-US" sz="4800" dirty="0" smtClean="0"/>
              <a:t>Preliminary Results</a:t>
            </a:r>
            <a:endParaRPr lang="en-IN" sz="4800" dirty="0"/>
          </a:p>
        </p:txBody>
      </p:sp>
      <p:sp>
        <p:nvSpPr>
          <p:cNvPr id="3" name="TextBox 2"/>
          <p:cNvSpPr txBox="1"/>
          <p:nvPr/>
        </p:nvSpPr>
        <p:spPr>
          <a:xfrm>
            <a:off x="546931" y="946201"/>
            <a:ext cx="7091428" cy="369332"/>
          </a:xfrm>
          <a:prstGeom prst="rect">
            <a:avLst/>
          </a:prstGeom>
          <a:noFill/>
        </p:spPr>
        <p:txBody>
          <a:bodyPr wrap="none" rtlCol="0">
            <a:spAutoFit/>
          </a:bodyPr>
          <a:lstStyle/>
          <a:p>
            <a:r>
              <a:rPr lang="en-US" dirty="0" smtClean="0"/>
              <a:t>We work just with pairs to see if we can identify the times of coalescence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24170" y="1924691"/>
            <a:ext cx="4862748" cy="39096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282" y="1846998"/>
            <a:ext cx="5910527" cy="4402323"/>
          </a:xfrm>
          <a:prstGeom prst="rect">
            <a:avLst/>
          </a:prstGeom>
        </p:spPr>
      </p:pic>
      <p:sp>
        <p:nvSpPr>
          <p:cNvPr id="7" name="TextBox 6"/>
          <p:cNvSpPr txBox="1"/>
          <p:nvPr/>
        </p:nvSpPr>
        <p:spPr>
          <a:xfrm>
            <a:off x="440806" y="6249321"/>
            <a:ext cx="5429476" cy="523220"/>
          </a:xfrm>
          <a:prstGeom prst="rect">
            <a:avLst/>
          </a:prstGeom>
          <a:noFill/>
        </p:spPr>
        <p:txBody>
          <a:bodyPr wrap="square" rtlCol="0">
            <a:spAutoFit/>
          </a:bodyPr>
          <a:lstStyle/>
          <a:p>
            <a:r>
              <a:rPr lang="en-IN" sz="2800" dirty="0" smtClean="0"/>
              <a:t>Fig: Coalescent Tree with 200 tips</a:t>
            </a:r>
            <a:endParaRPr lang="en-IN" sz="2800" dirty="0"/>
          </a:p>
        </p:txBody>
      </p:sp>
      <p:sp>
        <p:nvSpPr>
          <p:cNvPr id="8" name="TextBox 7"/>
          <p:cNvSpPr txBox="1"/>
          <p:nvPr/>
        </p:nvSpPr>
        <p:spPr>
          <a:xfrm>
            <a:off x="6455621" y="6249321"/>
            <a:ext cx="5429476" cy="523220"/>
          </a:xfrm>
          <a:prstGeom prst="rect">
            <a:avLst/>
          </a:prstGeom>
          <a:noFill/>
        </p:spPr>
        <p:txBody>
          <a:bodyPr wrap="square" rtlCol="0">
            <a:spAutoFit/>
          </a:bodyPr>
          <a:lstStyle/>
          <a:p>
            <a:r>
              <a:rPr lang="en-IN" sz="2800" dirty="0" err="1" smtClean="0"/>
              <a:t>Hist</a:t>
            </a:r>
            <a:r>
              <a:rPr lang="en-IN" sz="2800" dirty="0" smtClean="0"/>
              <a:t>: 4000 random pairs sampled </a:t>
            </a:r>
            <a:endParaRPr lang="en-IN" sz="2800" dirty="0"/>
          </a:p>
        </p:txBody>
      </p:sp>
      <p:sp>
        <p:nvSpPr>
          <p:cNvPr id="9" name="Oval 8"/>
          <p:cNvSpPr/>
          <p:nvPr/>
        </p:nvSpPr>
        <p:spPr>
          <a:xfrm>
            <a:off x="1375872" y="3127760"/>
            <a:ext cx="153824" cy="128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1665005" y="4308907"/>
            <a:ext cx="153824" cy="128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3441106" y="2871789"/>
            <a:ext cx="153824" cy="128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3441106" y="1901582"/>
            <a:ext cx="153824" cy="128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3217491" y="3405481"/>
            <a:ext cx="153824" cy="128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3874093" y="3269863"/>
            <a:ext cx="153824" cy="128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3787845" y="5279114"/>
            <a:ext cx="153824" cy="128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68892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209" y="230737"/>
            <a:ext cx="3309432" cy="830997"/>
          </a:xfrm>
          <a:prstGeom prst="rect">
            <a:avLst/>
          </a:prstGeom>
          <a:noFill/>
        </p:spPr>
        <p:txBody>
          <a:bodyPr wrap="none" rtlCol="0">
            <a:spAutoFit/>
          </a:bodyPr>
          <a:lstStyle/>
          <a:p>
            <a:r>
              <a:rPr lang="en-US" sz="4800" dirty="0" smtClean="0"/>
              <a:t>Next Steps…</a:t>
            </a:r>
            <a:endParaRPr lang="en-IN" sz="4800" dirty="0"/>
          </a:p>
        </p:txBody>
      </p:sp>
      <p:sp>
        <p:nvSpPr>
          <p:cNvPr id="3" name="TextBox 2"/>
          <p:cNvSpPr txBox="1"/>
          <p:nvPr/>
        </p:nvSpPr>
        <p:spPr>
          <a:xfrm>
            <a:off x="692209" y="1469877"/>
            <a:ext cx="1098134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Probe and Quantify the results:</a:t>
            </a:r>
          </a:p>
          <a:p>
            <a:pPr marL="742950" lvl="1" indent="-285750">
              <a:buFont typeface="Arial" panose="020B0604020202020204" pitchFamily="34" charset="0"/>
              <a:buChar char="•"/>
            </a:pPr>
            <a:r>
              <a:rPr lang="en-US" sz="2400" dirty="0"/>
              <a:t>H</a:t>
            </a:r>
            <a:r>
              <a:rPr lang="en-US" sz="2400" dirty="0" smtClean="0"/>
              <a:t>ow many coalescent events are we able to identify? </a:t>
            </a:r>
          </a:p>
          <a:p>
            <a:pPr marL="742950" lvl="1" indent="-285750">
              <a:buFont typeface="Arial" panose="020B0604020202020204" pitchFamily="34" charset="0"/>
              <a:buChar char="•"/>
            </a:pPr>
            <a:r>
              <a:rPr lang="en-US" sz="2400" dirty="0"/>
              <a:t>W</a:t>
            </a:r>
            <a:r>
              <a:rPr lang="en-US" sz="2400" dirty="0" smtClean="0"/>
              <a:t>hat is the result of averaging?</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Introduce complexity to the coalescent tree as in:</a:t>
            </a:r>
          </a:p>
          <a:p>
            <a:pPr marL="742950" lvl="1" indent="-285750">
              <a:buFont typeface="Arial" panose="020B0604020202020204" pitchFamily="34" charset="0"/>
              <a:buChar char="•"/>
            </a:pPr>
            <a:r>
              <a:rPr lang="en-US" sz="2400" dirty="0" smtClean="0"/>
              <a:t>Add Mutations</a:t>
            </a:r>
          </a:p>
          <a:p>
            <a:pPr marL="742950" lvl="1" indent="-285750">
              <a:buFont typeface="Arial" panose="020B0604020202020204" pitchFamily="34" charset="0"/>
              <a:buChar char="•"/>
            </a:pPr>
            <a:r>
              <a:rPr lang="en-US" sz="2400" dirty="0" smtClean="0"/>
              <a:t>Add Population Structure</a:t>
            </a:r>
          </a:p>
        </p:txBody>
      </p:sp>
    </p:spTree>
    <p:extLst>
      <p:ext uri="{BB962C8B-B14F-4D97-AF65-F5344CB8AC3E}">
        <p14:creationId xmlns:p14="http://schemas.microsoft.com/office/powerpoint/2010/main" val="3011832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197" y="179462"/>
            <a:ext cx="5578387" cy="830997"/>
          </a:xfrm>
          <a:prstGeom prst="rect">
            <a:avLst/>
          </a:prstGeom>
          <a:noFill/>
        </p:spPr>
        <p:txBody>
          <a:bodyPr wrap="none" rtlCol="0">
            <a:spAutoFit/>
          </a:bodyPr>
          <a:lstStyle/>
          <a:p>
            <a:r>
              <a:rPr lang="en-US" sz="4800" dirty="0" smtClean="0"/>
              <a:t>Population Dynamics</a:t>
            </a:r>
            <a:endParaRPr lang="en-IN" sz="4800" dirty="0"/>
          </a:p>
        </p:txBody>
      </p:sp>
      <p:sp>
        <p:nvSpPr>
          <p:cNvPr id="3" name="TextBox 2"/>
          <p:cNvSpPr txBox="1"/>
          <p:nvPr/>
        </p:nvSpPr>
        <p:spPr>
          <a:xfrm>
            <a:off x="410197" y="2110811"/>
            <a:ext cx="2939753" cy="1569660"/>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Births</a:t>
            </a:r>
          </a:p>
          <a:p>
            <a:pPr marL="285750" indent="-285750">
              <a:buFont typeface="Arial" panose="020B0604020202020204" pitchFamily="34" charset="0"/>
              <a:buChar char="•"/>
            </a:pPr>
            <a:r>
              <a:rPr lang="en-US" sz="3200" dirty="0" smtClean="0"/>
              <a:t>Deaths</a:t>
            </a:r>
          </a:p>
          <a:p>
            <a:pPr marL="285750" indent="-285750">
              <a:buFont typeface="Arial" panose="020B0604020202020204" pitchFamily="34" charset="0"/>
              <a:buChar char="•"/>
            </a:pPr>
            <a:r>
              <a:rPr lang="en-US" sz="3200" dirty="0" smtClean="0"/>
              <a:t>Migration</a:t>
            </a:r>
            <a:endParaRPr lang="en-IN" sz="3200" dirty="0"/>
          </a:p>
        </p:txBody>
      </p:sp>
      <p:sp>
        <p:nvSpPr>
          <p:cNvPr id="4" name="TextBox 3"/>
          <p:cNvSpPr txBox="1"/>
          <p:nvPr/>
        </p:nvSpPr>
        <p:spPr>
          <a:xfrm>
            <a:off x="410197" y="1268247"/>
            <a:ext cx="7961860" cy="584775"/>
          </a:xfrm>
          <a:prstGeom prst="rect">
            <a:avLst/>
          </a:prstGeom>
          <a:noFill/>
        </p:spPr>
        <p:txBody>
          <a:bodyPr wrap="none" rtlCol="0">
            <a:spAutoFit/>
          </a:bodyPr>
          <a:lstStyle/>
          <a:p>
            <a:r>
              <a:rPr lang="en-US" sz="3200" dirty="0" smtClean="0"/>
              <a:t>How and Why of Population Size and Structure</a:t>
            </a:r>
            <a:endParaRPr lang="en-IN" sz="3200" dirty="0"/>
          </a:p>
        </p:txBody>
      </p:sp>
      <p:sp>
        <p:nvSpPr>
          <p:cNvPr id="5" name="TextBox 4"/>
          <p:cNvSpPr txBox="1"/>
          <p:nvPr/>
        </p:nvSpPr>
        <p:spPr>
          <a:xfrm>
            <a:off x="410197" y="3830561"/>
            <a:ext cx="10820654" cy="584775"/>
          </a:xfrm>
          <a:prstGeom prst="rect">
            <a:avLst/>
          </a:prstGeom>
          <a:noFill/>
        </p:spPr>
        <p:txBody>
          <a:bodyPr wrap="none" rtlCol="0">
            <a:spAutoFit/>
          </a:bodyPr>
          <a:lstStyle/>
          <a:p>
            <a:r>
              <a:rPr lang="en-US" sz="3200" dirty="0" smtClean="0"/>
              <a:t>A Very Powerful Framework because of the flexibility it provides</a:t>
            </a:r>
            <a:endParaRPr lang="en-IN" sz="3200" dirty="0"/>
          </a:p>
        </p:txBody>
      </p:sp>
      <p:sp>
        <p:nvSpPr>
          <p:cNvPr id="6" name="TextBox 5"/>
          <p:cNvSpPr txBox="1"/>
          <p:nvPr/>
        </p:nvSpPr>
        <p:spPr>
          <a:xfrm>
            <a:off x="410196" y="4565426"/>
            <a:ext cx="11485549" cy="1077218"/>
          </a:xfrm>
          <a:prstGeom prst="rect">
            <a:avLst/>
          </a:prstGeom>
          <a:noFill/>
        </p:spPr>
        <p:txBody>
          <a:bodyPr wrap="square" rtlCol="0">
            <a:spAutoFit/>
          </a:bodyPr>
          <a:lstStyle/>
          <a:p>
            <a:r>
              <a:rPr lang="en-US" sz="3200" dirty="0" smtClean="0"/>
              <a:t>Free to choose your Population and define births, deaths and migration relevant to your population</a:t>
            </a:r>
            <a:endParaRPr lang="en-IN" sz="3200" dirty="0"/>
          </a:p>
        </p:txBody>
      </p:sp>
      <p:sp>
        <p:nvSpPr>
          <p:cNvPr id="7" name="TextBox 6"/>
          <p:cNvSpPr txBox="1"/>
          <p:nvPr/>
        </p:nvSpPr>
        <p:spPr>
          <a:xfrm>
            <a:off x="410196" y="5808100"/>
            <a:ext cx="11485549" cy="584775"/>
          </a:xfrm>
          <a:prstGeom prst="rect">
            <a:avLst/>
          </a:prstGeom>
          <a:noFill/>
        </p:spPr>
        <p:txBody>
          <a:bodyPr wrap="square" rtlCol="0">
            <a:spAutoFit/>
          </a:bodyPr>
          <a:lstStyle/>
          <a:p>
            <a:r>
              <a:rPr lang="en-US" sz="3200" dirty="0" smtClean="0"/>
              <a:t>How does the framework  look like to an epidemiologist?</a:t>
            </a:r>
            <a:endParaRPr lang="en-IN" sz="3200" dirty="0"/>
          </a:p>
        </p:txBody>
      </p:sp>
    </p:spTree>
    <p:extLst>
      <p:ext uri="{BB962C8B-B14F-4D97-AF65-F5344CB8AC3E}">
        <p14:creationId xmlns:p14="http://schemas.microsoft.com/office/powerpoint/2010/main" val="1808564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557" y="125039"/>
            <a:ext cx="9049996" cy="707886"/>
          </a:xfrm>
          <a:prstGeom prst="rect">
            <a:avLst/>
          </a:prstGeom>
          <a:noFill/>
        </p:spPr>
        <p:txBody>
          <a:bodyPr wrap="square" rtlCol="0">
            <a:spAutoFit/>
          </a:bodyPr>
          <a:lstStyle/>
          <a:p>
            <a:r>
              <a:rPr lang="en-US" sz="4000" dirty="0" smtClean="0"/>
              <a:t>Why is it important?</a:t>
            </a:r>
            <a:endParaRPr lang="en-IN" sz="4000" dirty="0"/>
          </a:p>
        </p:txBody>
      </p:sp>
      <p:sp>
        <p:nvSpPr>
          <p:cNvPr id="3" name="TextBox 2"/>
          <p:cNvSpPr txBox="1"/>
          <p:nvPr/>
        </p:nvSpPr>
        <p:spPr>
          <a:xfrm>
            <a:off x="290557" y="853165"/>
            <a:ext cx="11340270" cy="584775"/>
          </a:xfrm>
          <a:prstGeom prst="rect">
            <a:avLst/>
          </a:prstGeom>
          <a:noFill/>
        </p:spPr>
        <p:txBody>
          <a:bodyPr wrap="square" rtlCol="0">
            <a:spAutoFit/>
          </a:bodyPr>
          <a:lstStyle/>
          <a:p>
            <a:r>
              <a:rPr lang="en-US" sz="3200" dirty="0" smtClean="0"/>
              <a:t>Other than Answering questions regarding human history</a:t>
            </a:r>
            <a:endParaRPr lang="en-IN" sz="3200" dirty="0"/>
          </a:p>
        </p:txBody>
      </p:sp>
      <p:sp>
        <p:nvSpPr>
          <p:cNvPr id="4" name="TextBox 3"/>
          <p:cNvSpPr txBox="1"/>
          <p:nvPr/>
        </p:nvSpPr>
        <p:spPr>
          <a:xfrm>
            <a:off x="290557" y="1437940"/>
            <a:ext cx="11340270" cy="584775"/>
          </a:xfrm>
          <a:prstGeom prst="rect">
            <a:avLst/>
          </a:prstGeom>
          <a:noFill/>
        </p:spPr>
        <p:txBody>
          <a:bodyPr wrap="square" rtlCol="0">
            <a:spAutoFit/>
          </a:bodyPr>
          <a:lstStyle/>
          <a:p>
            <a:r>
              <a:rPr lang="en-US" sz="3200" dirty="0" smtClean="0"/>
              <a:t>Critical in </a:t>
            </a:r>
            <a:r>
              <a:rPr lang="en-US" sz="3200" b="1" dirty="0" smtClean="0"/>
              <a:t>Public Health </a:t>
            </a:r>
            <a:r>
              <a:rPr lang="en-US" sz="3200" dirty="0" smtClean="0"/>
              <a:t>and </a:t>
            </a:r>
            <a:r>
              <a:rPr lang="en-US" sz="3200" b="1" dirty="0" smtClean="0"/>
              <a:t>Disease Control</a:t>
            </a:r>
            <a:endParaRPr lang="en-IN" sz="3200" b="1" dirty="0"/>
          </a:p>
        </p:txBody>
      </p:sp>
      <p:sp>
        <p:nvSpPr>
          <p:cNvPr id="6" name="TextBox 5"/>
          <p:cNvSpPr txBox="1"/>
          <p:nvPr/>
        </p:nvSpPr>
        <p:spPr>
          <a:xfrm>
            <a:off x="290557" y="2227985"/>
            <a:ext cx="10699335" cy="461665"/>
          </a:xfrm>
          <a:prstGeom prst="rect">
            <a:avLst/>
          </a:prstGeom>
          <a:noFill/>
        </p:spPr>
        <p:txBody>
          <a:bodyPr wrap="square" rtlCol="0">
            <a:spAutoFit/>
          </a:bodyPr>
          <a:lstStyle/>
          <a:p>
            <a:r>
              <a:rPr lang="en-US" sz="2400" dirty="0" smtClean="0"/>
              <a:t>A </a:t>
            </a:r>
            <a:r>
              <a:rPr lang="en-US" sz="2400" b="1" dirty="0" smtClean="0"/>
              <a:t>Specific</a:t>
            </a:r>
            <a:r>
              <a:rPr lang="en-US" sz="2400" dirty="0" smtClean="0"/>
              <a:t> Example to drive the point Home:</a:t>
            </a:r>
            <a:endParaRPr lang="en-IN" sz="2400" dirty="0"/>
          </a:p>
        </p:txBody>
      </p:sp>
      <p:pic>
        <p:nvPicPr>
          <p:cNvPr id="7" name="Picture 6"/>
          <p:cNvPicPr>
            <a:picLocks noChangeAspect="1"/>
          </p:cNvPicPr>
          <p:nvPr/>
        </p:nvPicPr>
        <p:blipFill>
          <a:blip r:embed="rId2"/>
          <a:stretch>
            <a:fillRect/>
          </a:stretch>
        </p:blipFill>
        <p:spPr>
          <a:xfrm>
            <a:off x="290557" y="2894920"/>
            <a:ext cx="6543675" cy="1762125"/>
          </a:xfrm>
          <a:prstGeom prst="rect">
            <a:avLst/>
          </a:prstGeom>
        </p:spPr>
      </p:pic>
      <p:sp>
        <p:nvSpPr>
          <p:cNvPr id="8" name="TextBox 7"/>
          <p:cNvSpPr txBox="1"/>
          <p:nvPr/>
        </p:nvSpPr>
        <p:spPr>
          <a:xfrm>
            <a:off x="6699903" y="3520867"/>
            <a:ext cx="4930924" cy="646331"/>
          </a:xfrm>
          <a:prstGeom prst="rect">
            <a:avLst/>
          </a:prstGeom>
          <a:noFill/>
        </p:spPr>
        <p:txBody>
          <a:bodyPr wrap="square" rtlCol="0">
            <a:spAutoFit/>
          </a:bodyPr>
          <a:lstStyle/>
          <a:p>
            <a:r>
              <a:rPr lang="en-US" dirty="0" smtClean="0"/>
              <a:t>Study was done in 2001, using HCV viral sequences and related coalescent methods.</a:t>
            </a:r>
            <a:endParaRPr lang="en-IN" dirty="0"/>
          </a:p>
        </p:txBody>
      </p:sp>
      <p:sp>
        <p:nvSpPr>
          <p:cNvPr id="9" name="TextBox 8"/>
          <p:cNvSpPr txBox="1"/>
          <p:nvPr/>
        </p:nvSpPr>
        <p:spPr>
          <a:xfrm>
            <a:off x="290557" y="4810627"/>
            <a:ext cx="11613735" cy="1477328"/>
          </a:xfrm>
          <a:prstGeom prst="rect">
            <a:avLst/>
          </a:prstGeom>
          <a:noFill/>
        </p:spPr>
        <p:txBody>
          <a:bodyPr wrap="square" rtlCol="0">
            <a:spAutoFit/>
          </a:bodyPr>
          <a:lstStyle/>
          <a:p>
            <a:r>
              <a:rPr lang="en-US" dirty="0" smtClean="0"/>
              <a:t>4 subtypes in their analysis: 1a, 1b, 4, 6</a:t>
            </a:r>
          </a:p>
          <a:p>
            <a:r>
              <a:rPr lang="en-US" dirty="0" smtClean="0"/>
              <a:t>From their analysis, 1a and 1b were growing faster whereas 4 and 6 were waning. 1A and 1B were spread mainly through </a:t>
            </a:r>
            <a:r>
              <a:rPr lang="en-US" b="1" dirty="0" smtClean="0"/>
              <a:t>injecting drug use. </a:t>
            </a:r>
            <a:r>
              <a:rPr lang="en-US" dirty="0" smtClean="0"/>
              <a:t>Predicted that 1a is the greatest threat to public health</a:t>
            </a:r>
            <a:endParaRPr lang="en-US" b="1" dirty="0" smtClean="0"/>
          </a:p>
          <a:p>
            <a:endParaRPr lang="en-US" b="1" dirty="0" smtClean="0"/>
          </a:p>
          <a:p>
            <a:r>
              <a:rPr lang="en-US" dirty="0" smtClean="0"/>
              <a:t>Fast Forward 20 years, and subtype 1A is the most prevalent subtype in the developed world.</a:t>
            </a:r>
          </a:p>
        </p:txBody>
      </p:sp>
    </p:spTree>
    <p:extLst>
      <p:ext uri="{BB962C8B-B14F-4D97-AF65-F5344CB8AC3E}">
        <p14:creationId xmlns:p14="http://schemas.microsoft.com/office/powerpoint/2010/main" val="3260462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www.ncbi.nlm.nih.gov/pmc/articles/instance/5776051/bin/nihms924111f2.jpg"/>
          <p:cNvPicPr>
            <a:picLocks noChangeAspect="1" noChangeArrowheads="1"/>
          </p:cNvPicPr>
          <p:nvPr/>
        </p:nvPicPr>
        <p:blipFill rotWithShape="1">
          <a:blip r:embed="rId2">
            <a:extLst>
              <a:ext uri="{28A0092B-C50C-407E-A947-70E740481C1C}">
                <a14:useLocalDpi xmlns:a14="http://schemas.microsoft.com/office/drawing/2010/main" val="0"/>
              </a:ext>
            </a:extLst>
          </a:blip>
          <a:srcRect b="15784"/>
          <a:stretch/>
        </p:blipFill>
        <p:spPr bwMode="auto">
          <a:xfrm>
            <a:off x="5298393" y="583607"/>
            <a:ext cx="6203148" cy="44840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33458" y="5195843"/>
            <a:ext cx="3533018" cy="369332"/>
          </a:xfrm>
          <a:prstGeom prst="rect">
            <a:avLst/>
          </a:prstGeom>
          <a:noFill/>
        </p:spPr>
        <p:txBody>
          <a:bodyPr wrap="none" rtlCol="0">
            <a:spAutoFit/>
          </a:bodyPr>
          <a:lstStyle/>
          <a:p>
            <a:r>
              <a:rPr lang="en-US" dirty="0" smtClean="0"/>
              <a:t>Study done in 2019 in United States</a:t>
            </a:r>
            <a:endParaRPr lang="en-IN" dirty="0"/>
          </a:p>
        </p:txBody>
      </p:sp>
      <p:pic>
        <p:nvPicPr>
          <p:cNvPr id="3" name="Picture 2"/>
          <p:cNvPicPr>
            <a:picLocks noChangeAspect="1"/>
          </p:cNvPicPr>
          <p:nvPr/>
        </p:nvPicPr>
        <p:blipFill>
          <a:blip r:embed="rId3"/>
          <a:stretch>
            <a:fillRect/>
          </a:stretch>
        </p:blipFill>
        <p:spPr>
          <a:xfrm>
            <a:off x="150589" y="170916"/>
            <a:ext cx="5147804" cy="5881109"/>
          </a:xfrm>
          <a:prstGeom prst="rect">
            <a:avLst/>
          </a:prstGeom>
        </p:spPr>
      </p:pic>
      <p:sp>
        <p:nvSpPr>
          <p:cNvPr id="6" name="TextBox 5"/>
          <p:cNvSpPr txBox="1"/>
          <p:nvPr/>
        </p:nvSpPr>
        <p:spPr>
          <a:xfrm>
            <a:off x="735436" y="6052025"/>
            <a:ext cx="4379469" cy="646331"/>
          </a:xfrm>
          <a:prstGeom prst="rect">
            <a:avLst/>
          </a:prstGeom>
          <a:noFill/>
        </p:spPr>
        <p:txBody>
          <a:bodyPr wrap="none" rtlCol="0">
            <a:spAutoFit/>
          </a:bodyPr>
          <a:lstStyle/>
          <a:p>
            <a:pPr algn="ctr"/>
            <a:r>
              <a:rPr lang="en-US" dirty="0" smtClean="0"/>
              <a:t>Image from </a:t>
            </a:r>
            <a:r>
              <a:rPr lang="en-US" dirty="0" err="1" smtClean="0"/>
              <a:t>Pybus</a:t>
            </a:r>
            <a:r>
              <a:rPr lang="en-US" dirty="0" smtClean="0"/>
              <a:t> </a:t>
            </a:r>
            <a:r>
              <a:rPr lang="en-US" dirty="0" err="1" smtClean="0"/>
              <a:t>etal</a:t>
            </a:r>
            <a:r>
              <a:rPr lang="en-US" dirty="0" smtClean="0"/>
              <a:t> </a:t>
            </a:r>
          </a:p>
          <a:p>
            <a:pPr algn="ctr"/>
            <a:r>
              <a:rPr lang="en-US" dirty="0" smtClean="0"/>
              <a:t>Showing waning of 4 and 6 and rise of 1a, 1b</a:t>
            </a:r>
            <a:endParaRPr lang="en-IN" dirty="0"/>
          </a:p>
        </p:txBody>
      </p:sp>
    </p:spTree>
    <p:extLst>
      <p:ext uri="{BB962C8B-B14F-4D97-AF65-F5344CB8AC3E}">
        <p14:creationId xmlns:p14="http://schemas.microsoft.com/office/powerpoint/2010/main" val="2169934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922" y="94003"/>
            <a:ext cx="10041309" cy="830997"/>
          </a:xfrm>
          <a:prstGeom prst="rect">
            <a:avLst/>
          </a:prstGeom>
          <a:noFill/>
        </p:spPr>
        <p:txBody>
          <a:bodyPr wrap="square" rtlCol="0">
            <a:spAutoFit/>
          </a:bodyPr>
          <a:lstStyle/>
          <a:p>
            <a:r>
              <a:rPr lang="en-US" sz="4800" dirty="0" smtClean="0"/>
              <a:t>Coalescent Trees</a:t>
            </a:r>
            <a:endParaRPr lang="en-IN" sz="4800" dirty="0"/>
          </a:p>
        </p:txBody>
      </p:sp>
      <p:pic>
        <p:nvPicPr>
          <p:cNvPr id="1026" name="Picture 2" descr="fig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0886" r="14199"/>
          <a:stretch/>
        </p:blipFill>
        <p:spPr bwMode="auto">
          <a:xfrm>
            <a:off x="1166497" y="1127012"/>
            <a:ext cx="4768553" cy="43813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8922" y="4382543"/>
            <a:ext cx="807575" cy="461665"/>
          </a:xfrm>
          <a:prstGeom prst="rect">
            <a:avLst/>
          </a:prstGeom>
          <a:noFill/>
        </p:spPr>
        <p:txBody>
          <a:bodyPr wrap="square" rtlCol="0">
            <a:spAutoFit/>
          </a:bodyPr>
          <a:lstStyle/>
          <a:p>
            <a:r>
              <a:rPr lang="en-IN" sz="2400" dirty="0"/>
              <a:t>t</a:t>
            </a:r>
            <a:r>
              <a:rPr lang="en-IN" sz="2400" dirty="0" smtClean="0"/>
              <a:t>=0</a:t>
            </a:r>
            <a:endParaRPr lang="en-IN" sz="2400" dirty="0"/>
          </a:p>
        </p:txBody>
      </p:sp>
      <p:sp>
        <p:nvSpPr>
          <p:cNvPr id="5" name="Right Arrow 4"/>
          <p:cNvSpPr/>
          <p:nvPr/>
        </p:nvSpPr>
        <p:spPr>
          <a:xfrm>
            <a:off x="1043651" y="4518645"/>
            <a:ext cx="491385" cy="189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 name="TextBox 5"/>
              <p:cNvSpPr txBox="1"/>
              <p:nvPr/>
            </p:nvSpPr>
            <p:spPr>
              <a:xfrm>
                <a:off x="1289343" y="5618078"/>
                <a:ext cx="4537817" cy="369332"/>
              </a:xfrm>
              <a:prstGeom prst="rect">
                <a:avLst/>
              </a:prstGeom>
              <a:noFill/>
            </p:spPr>
            <p:txBody>
              <a:bodyPr wrap="square" rtlCol="0">
                <a:spAutoFit/>
              </a:bodyPr>
              <a:lstStyle/>
              <a:p>
                <a:r>
                  <a:rPr lang="en-IN" dirty="0" smtClean="0"/>
                  <a:t>Fig : A Simple Coalescent Tree with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=3</m:t>
                    </m:r>
                  </m:oMath>
                </a14:m>
                <a:r>
                  <a:rPr lang="en-IN" dirty="0" smtClean="0"/>
                  <a:t>  [*]</a:t>
                </a:r>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1289343" y="5618078"/>
                <a:ext cx="4537817" cy="369332"/>
              </a:xfrm>
              <a:prstGeom prst="rect">
                <a:avLst/>
              </a:prstGeom>
              <a:blipFill rotWithShape="0">
                <a:blip r:embed="rId3"/>
                <a:stretch>
                  <a:fillRect l="-1210" t="-10000"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255379" y="1743343"/>
                <a:ext cx="4469451" cy="2062103"/>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IN" sz="3200" i="1" dirty="0" smtClean="0">
                        <a:latin typeface="Cambria Math" panose="02040503050406030204" pitchFamily="18" charset="0"/>
                      </a:rPr>
                      <m:t>𝑁</m:t>
                    </m:r>
                  </m:oMath>
                </a14:m>
                <a:r>
                  <a:rPr lang="en-IN" sz="3200" dirty="0" smtClean="0"/>
                  <a:t>: Population Size</a:t>
                </a:r>
              </a:p>
              <a:p>
                <a:pPr marL="285750" indent="-285750">
                  <a:buFont typeface="Arial" panose="020B0604020202020204" pitchFamily="34" charset="0"/>
                  <a:buChar char="•"/>
                </a:pPr>
                <a14:m>
                  <m:oMath xmlns:m="http://schemas.openxmlformats.org/officeDocument/2006/math">
                    <m:r>
                      <a:rPr lang="en-IN" sz="3200" i="1" dirty="0" smtClean="0">
                        <a:latin typeface="Cambria Math" panose="02040503050406030204" pitchFamily="18" charset="0"/>
                      </a:rPr>
                      <m:t>𝑛</m:t>
                    </m:r>
                  </m:oMath>
                </a14:m>
                <a:r>
                  <a:rPr lang="en-IN" sz="3200" dirty="0" smtClean="0"/>
                  <a:t> : Sample Size</a:t>
                </a:r>
              </a:p>
              <a:p>
                <a:pPr marL="285750" indent="-285750">
                  <a:buFont typeface="Arial" panose="020B0604020202020204" pitchFamily="34" charset="0"/>
                  <a:buChar char="•"/>
                </a:pPr>
                <a14:m>
                  <m:oMath xmlns:m="http://schemas.openxmlformats.org/officeDocument/2006/math">
                    <m:r>
                      <a:rPr lang="en-IN" sz="3200" i="1" dirty="0" smtClean="0">
                        <a:latin typeface="Cambria Math" panose="02040503050406030204" pitchFamily="18" charset="0"/>
                      </a:rPr>
                      <m:t>𝑇</m:t>
                    </m:r>
                    <m:r>
                      <a:rPr lang="en-IN" sz="3200" i="1" dirty="0" smtClean="0">
                        <a:latin typeface="Cambria Math" panose="02040503050406030204" pitchFamily="18" charset="0"/>
                      </a:rPr>
                      <m:t>[ </m:t>
                    </m:r>
                    <m:r>
                      <a:rPr lang="en-IN" sz="3200" i="1" dirty="0" err="1" smtClean="0">
                        <a:latin typeface="Cambria Math" panose="02040503050406030204" pitchFamily="18" charset="0"/>
                      </a:rPr>
                      <m:t>𝑖</m:t>
                    </m:r>
                    <m:r>
                      <a:rPr lang="en-IN" sz="3200" i="1" dirty="0" smtClean="0">
                        <a:latin typeface="Cambria Math" panose="02040503050406030204" pitchFamily="18" charset="0"/>
                      </a:rPr>
                      <m:t> ]: </m:t>
                    </m:r>
                  </m:oMath>
                </a14:m>
                <a:r>
                  <a:rPr lang="en-IN" sz="3200" dirty="0" smtClean="0"/>
                  <a:t>time interval with 	    </a:t>
                </a:r>
                <a14:m>
                  <m:oMath xmlns:m="http://schemas.openxmlformats.org/officeDocument/2006/math">
                    <m:r>
                      <a:rPr lang="en-IN" sz="3200" i="1" dirty="0" smtClean="0">
                        <a:latin typeface="Cambria Math" panose="02040503050406030204" pitchFamily="18" charset="0"/>
                      </a:rPr>
                      <m:t>𝑖</m:t>
                    </m:r>
                  </m:oMath>
                </a14:m>
                <a:r>
                  <a:rPr lang="en-IN" sz="3200" dirty="0" smtClean="0"/>
                  <a:t> lineages</a:t>
                </a:r>
                <a:endParaRPr lang="en-IN"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7255379" y="1743343"/>
                <a:ext cx="4469451" cy="2062103"/>
              </a:xfrm>
              <a:prstGeom prst="rect">
                <a:avLst/>
              </a:prstGeom>
              <a:blipFill rotWithShape="0">
                <a:blip r:embed="rId4"/>
                <a:stretch>
                  <a:fillRect t="-3550" r="-5184" b="-9172"/>
                </a:stretch>
              </a:blipFill>
            </p:spPr>
            <p:txBody>
              <a:bodyPr/>
              <a:lstStyle/>
              <a:p>
                <a:r>
                  <a:rPr lang="en-IN">
                    <a:noFill/>
                  </a:rPr>
                  <a:t> </a:t>
                </a:r>
              </a:p>
            </p:txBody>
          </p:sp>
        </mc:Fallback>
      </mc:AlternateContent>
      <p:sp>
        <p:nvSpPr>
          <p:cNvPr id="10" name="TextBox 9"/>
          <p:cNvSpPr txBox="1"/>
          <p:nvPr/>
        </p:nvSpPr>
        <p:spPr>
          <a:xfrm>
            <a:off x="5759865" y="6189422"/>
            <a:ext cx="6828090" cy="923330"/>
          </a:xfrm>
          <a:prstGeom prst="rect">
            <a:avLst/>
          </a:prstGeom>
          <a:noFill/>
        </p:spPr>
        <p:txBody>
          <a:bodyPr wrap="square" rtlCol="0">
            <a:spAutoFit/>
          </a:bodyPr>
          <a:lstStyle/>
          <a:p>
            <a:r>
              <a:rPr lang="en-IN" dirty="0" smtClean="0"/>
              <a:t>[*] Image taken from </a:t>
            </a:r>
            <a:r>
              <a:rPr lang="en-US" dirty="0"/>
              <a:t>Genealogical trees, coalescent theory and the analysis of genetic </a:t>
            </a:r>
            <a:r>
              <a:rPr lang="en-US" dirty="0" smtClean="0"/>
              <a:t>polymorphisms by </a:t>
            </a:r>
            <a:r>
              <a:rPr lang="en-US" dirty="0" err="1" smtClean="0"/>
              <a:t>Nordborg</a:t>
            </a:r>
            <a:r>
              <a:rPr lang="en-US" dirty="0" smtClean="0"/>
              <a:t> and Rosenberg</a:t>
            </a:r>
            <a:endParaRPr lang="en-US" dirty="0"/>
          </a:p>
          <a:p>
            <a:endParaRPr lang="en-IN" dirty="0"/>
          </a:p>
        </p:txBody>
      </p:sp>
    </p:spTree>
    <p:extLst>
      <p:ext uri="{BB962C8B-B14F-4D97-AF65-F5344CB8AC3E}">
        <p14:creationId xmlns:p14="http://schemas.microsoft.com/office/powerpoint/2010/main" val="4030348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1114" y="1006989"/>
            <a:ext cx="6935874" cy="4665526"/>
          </a:xfrm>
          <a:prstGeom prst="rect">
            <a:avLst/>
          </a:prstGeom>
        </p:spPr>
      </p:pic>
      <p:sp>
        <p:nvSpPr>
          <p:cNvPr id="3" name="TextBox 2"/>
          <p:cNvSpPr txBox="1"/>
          <p:nvPr/>
        </p:nvSpPr>
        <p:spPr>
          <a:xfrm>
            <a:off x="273465" y="170916"/>
            <a:ext cx="11682101" cy="707886"/>
          </a:xfrm>
          <a:prstGeom prst="rect">
            <a:avLst/>
          </a:prstGeom>
          <a:noFill/>
        </p:spPr>
        <p:txBody>
          <a:bodyPr wrap="square" rtlCol="0">
            <a:spAutoFit/>
          </a:bodyPr>
          <a:lstStyle/>
          <a:p>
            <a:r>
              <a:rPr lang="en-IN" sz="4000" dirty="0" smtClean="0"/>
              <a:t>Inferring Pop. Dynamics from Coalescent Trees</a:t>
            </a:r>
            <a:endParaRPr lang="en-IN" sz="4000" dirty="0"/>
          </a:p>
        </p:txBody>
      </p:sp>
      <mc:AlternateContent xmlns:mc="http://schemas.openxmlformats.org/markup-compatibility/2006" xmlns:a14="http://schemas.microsoft.com/office/drawing/2010/main">
        <mc:Choice Requires="a14">
          <p:sp>
            <p:nvSpPr>
              <p:cNvPr id="4" name="TextBox 3"/>
              <p:cNvSpPr txBox="1"/>
              <p:nvPr/>
            </p:nvSpPr>
            <p:spPr>
              <a:xfrm>
                <a:off x="803305" y="5672515"/>
                <a:ext cx="2872325" cy="369332"/>
              </a:xfrm>
              <a:prstGeom prst="rect">
                <a:avLst/>
              </a:prstGeom>
              <a:noFill/>
            </p:spPr>
            <p:txBody>
              <a:bodyPr wrap="none" rtlCol="0">
                <a:spAutoFit/>
              </a:bodyPr>
              <a:lstStyle/>
              <a:p>
                <a:r>
                  <a:rPr lang="en-IN" dirty="0" smtClean="0"/>
                  <a:t>Constant Population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oMath>
                </a14:m>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803305" y="5672515"/>
                <a:ext cx="2872325" cy="369332"/>
              </a:xfrm>
              <a:prstGeom prst="rect">
                <a:avLst/>
              </a:prstGeom>
              <a:blipFill rotWithShape="0">
                <a:blip r:embed="rId3"/>
                <a:stretch>
                  <a:fillRect l="-1911" t="-10000"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228743" y="5672515"/>
                <a:ext cx="4338945" cy="369332"/>
              </a:xfrm>
              <a:prstGeom prst="rect">
                <a:avLst/>
              </a:prstGeom>
              <a:noFill/>
            </p:spPr>
            <p:txBody>
              <a:bodyPr wrap="none" rtlCol="0">
                <a:spAutoFit/>
              </a:bodyPr>
              <a:lstStyle/>
              <a:p>
                <a:r>
                  <a:rPr lang="en-IN" dirty="0" smtClean="0"/>
                  <a:t>Variable Population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r>
                      <a:rPr lang="en-IN" b="0" i="1" smtClean="0">
                        <a:latin typeface="Cambria Math" panose="02040503050406030204" pitchFamily="18" charset="0"/>
                      </a:rPr>
                      <m:t> </m:t>
                    </m:r>
                    <m:r>
                      <a:rPr lang="en-IN" b="0" i="1" smtClean="0">
                        <a:latin typeface="Cambria Math" panose="02040503050406030204" pitchFamily="18" charset="0"/>
                      </a:rPr>
                      <m:t>𝑡</m:t>
                    </m:r>
                    <m:r>
                      <a:rPr lang="en-IN" b="0" i="1" smtClean="0">
                        <a:latin typeface="Cambria Math" panose="02040503050406030204" pitchFamily="18" charset="0"/>
                      </a:rPr>
                      <m:t>&gt;</m:t>
                    </m:r>
                    <m:r>
                      <a:rPr lang="en-IN" b="0" i="1" smtClean="0">
                        <a:latin typeface="Cambria Math" panose="02040503050406030204" pitchFamily="18" charset="0"/>
                        <a:ea typeface="Cambria Math" panose="02040503050406030204" pitchFamily="18" charset="0"/>
                      </a:rPr>
                      <m:t>𝜏</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𝑜𝑡h𝑤𝑠</m:t>
                    </m:r>
                    <m:r>
                      <a:rPr lang="en-IN" b="0" i="1" smtClean="0">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𝑁</m:t>
                        </m:r>
                      </m:e>
                      <m:sub>
                        <m:r>
                          <a:rPr lang="en-IN" b="0" i="1" smtClean="0">
                            <a:latin typeface="Cambria Math" panose="02040503050406030204" pitchFamily="18" charset="0"/>
                            <a:ea typeface="Cambria Math" panose="02040503050406030204" pitchFamily="18" charset="0"/>
                          </a:rPr>
                          <m:t>1</m:t>
                        </m:r>
                      </m:sub>
                    </m:sSub>
                  </m:oMath>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228743" y="5672515"/>
                <a:ext cx="4338945" cy="369332"/>
              </a:xfrm>
              <a:prstGeom prst="rect">
                <a:avLst/>
              </a:prstGeom>
              <a:blipFill rotWithShape="0">
                <a:blip r:embed="rId4"/>
                <a:stretch>
                  <a:fillRect l="-1266" t="-10000"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567688" y="2597921"/>
                <a:ext cx="233674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𝑇</m:t>
                      </m:r>
                      <m:d>
                        <m:dPr>
                          <m:begChr m:val="["/>
                          <m:endChr m:val="]"/>
                          <m:ctrlPr>
                            <a:rPr lang="en-IN" sz="3600" b="0" i="1" smtClean="0">
                              <a:latin typeface="Cambria Math" panose="02040503050406030204" pitchFamily="18" charset="0"/>
                            </a:rPr>
                          </m:ctrlPr>
                        </m:dPr>
                        <m:e>
                          <m:r>
                            <a:rPr lang="en-IN" sz="3600" b="0" i="1" smtClean="0">
                              <a:latin typeface="Cambria Math" panose="02040503050406030204" pitchFamily="18" charset="0"/>
                            </a:rPr>
                            <m:t> </m:t>
                          </m:r>
                          <m:r>
                            <a:rPr lang="en-IN" sz="3600" b="0" i="1" smtClean="0">
                              <a:latin typeface="Cambria Math" panose="02040503050406030204" pitchFamily="18" charset="0"/>
                            </a:rPr>
                            <m:t>𝑖</m:t>
                          </m:r>
                          <m:r>
                            <a:rPr lang="en-IN" sz="3600" b="0" i="1" smtClean="0">
                              <a:latin typeface="Cambria Math" panose="02040503050406030204" pitchFamily="18" charset="0"/>
                            </a:rPr>
                            <m:t> </m:t>
                          </m:r>
                        </m:e>
                      </m:d>
                      <m:r>
                        <a:rPr lang="en-IN" sz="3600" b="0" i="1" smtClean="0">
                          <a:latin typeface="Cambria Math" panose="02040503050406030204" pitchFamily="18" charset="0"/>
                        </a:rPr>
                        <m:t> </m:t>
                      </m:r>
                      <m:r>
                        <a:rPr lang="en-IN"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𝑁</m:t>
                      </m:r>
                    </m:oMath>
                  </m:oMathPara>
                </a14:m>
                <a:endParaRPr lang="en-IN" sz="3600" dirty="0"/>
              </a:p>
            </p:txBody>
          </p:sp>
        </mc:Choice>
        <mc:Fallback xmlns="">
          <p:sp>
            <p:nvSpPr>
              <p:cNvPr id="7" name="TextBox 6"/>
              <p:cNvSpPr txBox="1">
                <a:spLocks noRot="1" noChangeAspect="1" noMove="1" noResize="1" noEditPoints="1" noAdjustHandles="1" noChangeArrowheads="1" noChangeShapeType="1" noTextEdit="1"/>
              </p:cNvSpPr>
              <p:nvPr/>
            </p:nvSpPr>
            <p:spPr>
              <a:xfrm>
                <a:off x="8567688" y="2597921"/>
                <a:ext cx="2336746" cy="646331"/>
              </a:xfrm>
              <a:prstGeom prst="rect">
                <a:avLst/>
              </a:prstGeom>
              <a:blipFill rotWithShape="0">
                <a:blip r:embed="rId5"/>
                <a:stretch>
                  <a:fillRect/>
                </a:stretch>
              </a:blipFill>
            </p:spPr>
            <p:txBody>
              <a:bodyPr/>
              <a:lstStyle/>
              <a:p>
                <a:r>
                  <a:rPr lang="en-IN">
                    <a:noFill/>
                  </a:rPr>
                  <a:t> </a:t>
                </a:r>
              </a:p>
            </p:txBody>
          </p:sp>
        </mc:Fallback>
      </mc:AlternateContent>
      <p:sp>
        <p:nvSpPr>
          <p:cNvPr id="8" name="TextBox 7"/>
          <p:cNvSpPr txBox="1"/>
          <p:nvPr/>
        </p:nvSpPr>
        <p:spPr>
          <a:xfrm>
            <a:off x="7657032" y="6488668"/>
            <a:ext cx="4534968" cy="369332"/>
          </a:xfrm>
          <a:prstGeom prst="rect">
            <a:avLst/>
          </a:prstGeom>
          <a:noFill/>
        </p:spPr>
        <p:txBody>
          <a:bodyPr wrap="square" rtlCol="0">
            <a:spAutoFit/>
          </a:bodyPr>
          <a:lstStyle/>
          <a:p>
            <a:r>
              <a:rPr lang="en-IN" dirty="0" smtClean="0"/>
              <a:t>[*] Image taken from Sebastian </a:t>
            </a:r>
            <a:r>
              <a:rPr lang="en-IN" dirty="0" err="1" smtClean="0"/>
              <a:t>Zoellner</a:t>
            </a:r>
            <a:r>
              <a:rPr lang="en-IN" dirty="0" smtClean="0"/>
              <a:t> slides</a:t>
            </a:r>
            <a:endParaRPr lang="en-US" dirty="0"/>
          </a:p>
        </p:txBody>
      </p:sp>
      <p:sp>
        <p:nvSpPr>
          <p:cNvPr id="9" name="TextBox 8"/>
          <p:cNvSpPr txBox="1"/>
          <p:nvPr/>
        </p:nvSpPr>
        <p:spPr>
          <a:xfrm>
            <a:off x="1751889" y="6153490"/>
            <a:ext cx="5623132" cy="369332"/>
          </a:xfrm>
          <a:prstGeom prst="rect">
            <a:avLst/>
          </a:prstGeom>
          <a:noFill/>
        </p:spPr>
        <p:txBody>
          <a:bodyPr wrap="square" rtlCol="0">
            <a:spAutoFit/>
          </a:bodyPr>
          <a:lstStyle/>
          <a:p>
            <a:r>
              <a:rPr lang="en-IN" dirty="0" smtClean="0"/>
              <a:t>Fig : Coalescent Trees with constant and variable pop.[*]</a:t>
            </a:r>
            <a:endParaRPr lang="en-IN" dirty="0"/>
          </a:p>
        </p:txBody>
      </p:sp>
    </p:spTree>
    <p:extLst>
      <p:ext uri="{BB962C8B-B14F-4D97-AF65-F5344CB8AC3E}">
        <p14:creationId xmlns:p14="http://schemas.microsoft.com/office/powerpoint/2010/main" val="2156198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931" y="213644"/>
            <a:ext cx="5295424" cy="1015663"/>
          </a:xfrm>
          <a:prstGeom prst="rect">
            <a:avLst/>
          </a:prstGeom>
          <a:noFill/>
        </p:spPr>
        <p:txBody>
          <a:bodyPr wrap="none" rtlCol="0">
            <a:spAutoFit/>
          </a:bodyPr>
          <a:lstStyle/>
          <a:p>
            <a:r>
              <a:rPr lang="en-US" sz="6000" dirty="0" smtClean="0"/>
              <a:t>Bayesian Skyline</a:t>
            </a:r>
            <a:endParaRPr lang="en-IN" sz="6000" dirty="0"/>
          </a:p>
        </p:txBody>
      </p:sp>
      <p:pic>
        <p:nvPicPr>
          <p:cNvPr id="2050" name="Picture 2" descr="A Bayesian skyline plot (m = 24) derived from an alignment of Egyptian HCV sequences (63 partial E1 gene sequences, sampled in 1993). The x axis is in units of years before 1993, and the y axis is equal to \batchmode \documentclass[fleqn,10pt,legalpaper]{article} \usepackage{amssymb} \usepackage{amsfonts} \usepackage{amsmath} \pagestyle{empty} \begin{document} \(N_{e}{\tau}\) \end{document} (the product of the effective population size and the generation length in years). The thick solid line is the median estimate, and the dashed lines show the 95% HPD limits. The thick dashed line shows the mean estimate for the four-parameter model used in Pybus et al. (2003) (see text for details). The plot shows a sharp increase in the effective number of infections in the early 20th century, probably caused by viral contamination of injectable antischistosomiasis treatment that was widely used in Egypt from 1920s (see text for de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977" y="1031983"/>
            <a:ext cx="4852944" cy="390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303806" y="5020091"/>
            <a:ext cx="4647843" cy="707886"/>
          </a:xfrm>
          <a:prstGeom prst="rect">
            <a:avLst/>
          </a:prstGeom>
        </p:spPr>
        <p:txBody>
          <a:bodyPr wrap="square">
            <a:spAutoFit/>
          </a:bodyPr>
          <a:lstStyle/>
          <a:p>
            <a:r>
              <a:rPr lang="en-US" sz="2000" dirty="0">
                <a:solidFill>
                  <a:srgbClr val="2A2A2A"/>
                </a:solidFill>
                <a:latin typeface="Source Sans Pro"/>
              </a:rPr>
              <a:t>Bayesian skyline plot </a:t>
            </a:r>
            <a:r>
              <a:rPr lang="en-US" sz="2000" dirty="0" smtClean="0">
                <a:solidFill>
                  <a:srgbClr val="2A2A2A"/>
                </a:solidFill>
                <a:latin typeface="Source Sans Pro"/>
              </a:rPr>
              <a:t>derived </a:t>
            </a:r>
            <a:r>
              <a:rPr lang="en-US" sz="2000" dirty="0">
                <a:solidFill>
                  <a:srgbClr val="2A2A2A"/>
                </a:solidFill>
                <a:latin typeface="Source Sans Pro"/>
              </a:rPr>
              <a:t>from an alignment of Egyptian HCV sequences</a:t>
            </a:r>
            <a:endParaRPr lang="en-IN" sz="2000" dirty="0"/>
          </a:p>
        </p:txBody>
      </p:sp>
      <p:sp>
        <p:nvSpPr>
          <p:cNvPr id="4" name="TextBox 3"/>
          <p:cNvSpPr txBox="1"/>
          <p:nvPr/>
        </p:nvSpPr>
        <p:spPr>
          <a:xfrm>
            <a:off x="546931" y="1777525"/>
            <a:ext cx="6118789"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Given a set of gene sequence the method gives the posterior distribution of the population size through 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The figure along side was computed using 63 viral sequences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The method is computationally intensive and doesn’t scale well with increasing number of sequences. So we look for other ways</a:t>
            </a:r>
            <a:endParaRPr lang="en-IN" sz="2400" dirty="0"/>
          </a:p>
        </p:txBody>
      </p:sp>
    </p:spTree>
    <p:extLst>
      <p:ext uri="{BB962C8B-B14F-4D97-AF65-F5344CB8AC3E}">
        <p14:creationId xmlns:p14="http://schemas.microsoft.com/office/powerpoint/2010/main" val="2382488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818" y="192526"/>
            <a:ext cx="5571462" cy="769441"/>
          </a:xfrm>
          <a:prstGeom prst="rect">
            <a:avLst/>
          </a:prstGeom>
          <a:noFill/>
        </p:spPr>
        <p:txBody>
          <a:bodyPr wrap="none" rtlCol="0">
            <a:spAutoFit/>
          </a:bodyPr>
          <a:lstStyle/>
          <a:p>
            <a:r>
              <a:rPr lang="en-US" sz="4400" dirty="0" smtClean="0"/>
              <a:t>Proposed Methodology</a:t>
            </a:r>
            <a:endParaRPr lang="en-IN" sz="4400" dirty="0"/>
          </a:p>
        </p:txBody>
      </p:sp>
      <p:sp>
        <p:nvSpPr>
          <p:cNvPr id="3" name="TextBox 2"/>
          <p:cNvSpPr txBox="1"/>
          <p:nvPr/>
        </p:nvSpPr>
        <p:spPr>
          <a:xfrm>
            <a:off x="418743" y="1046513"/>
            <a:ext cx="10545511" cy="769441"/>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To overcome this computational burden and use as much data as possible, we had the following idea:</a:t>
            </a:r>
            <a:endParaRPr lang="en-IN" sz="2200" dirty="0"/>
          </a:p>
        </p:txBody>
      </p:sp>
      <p:pic>
        <p:nvPicPr>
          <p:cNvPr id="5" name="Picture 4"/>
          <p:cNvPicPr>
            <a:picLocks noChangeAspect="1"/>
          </p:cNvPicPr>
          <p:nvPr/>
        </p:nvPicPr>
        <p:blipFill rotWithShape="1">
          <a:blip r:embed="rId2"/>
          <a:srcRect l="7097" t="9518" b="13170"/>
          <a:stretch/>
        </p:blipFill>
        <p:spPr>
          <a:xfrm>
            <a:off x="418743" y="2521009"/>
            <a:ext cx="5620379" cy="3401226"/>
          </a:xfrm>
          <a:prstGeom prst="rect">
            <a:avLst/>
          </a:prstGeom>
        </p:spPr>
      </p:pic>
      <p:sp>
        <p:nvSpPr>
          <p:cNvPr id="6" name="TextBox 5"/>
          <p:cNvSpPr txBox="1"/>
          <p:nvPr/>
        </p:nvSpPr>
        <p:spPr>
          <a:xfrm>
            <a:off x="1532592" y="1997789"/>
            <a:ext cx="3392680" cy="523220"/>
          </a:xfrm>
          <a:prstGeom prst="rect">
            <a:avLst/>
          </a:prstGeom>
          <a:noFill/>
        </p:spPr>
        <p:txBody>
          <a:bodyPr wrap="square" rtlCol="0">
            <a:spAutoFit/>
          </a:bodyPr>
          <a:lstStyle/>
          <a:p>
            <a:r>
              <a:rPr lang="en-IN" sz="2800" dirty="0" smtClean="0"/>
              <a:t>Instead of </a:t>
            </a:r>
            <a:r>
              <a:rPr lang="en-IN" sz="2800" dirty="0"/>
              <a:t>d</a:t>
            </a:r>
            <a:r>
              <a:rPr lang="en-IN" sz="2800" dirty="0" smtClean="0"/>
              <a:t>oing this</a:t>
            </a:r>
            <a:endParaRPr lang="en-IN" sz="2800" dirty="0"/>
          </a:p>
        </p:txBody>
      </p:sp>
      <p:sp>
        <p:nvSpPr>
          <p:cNvPr id="7" name="TextBox 6"/>
          <p:cNvSpPr txBox="1"/>
          <p:nvPr/>
        </p:nvSpPr>
        <p:spPr>
          <a:xfrm>
            <a:off x="332585" y="5770141"/>
            <a:ext cx="5429476" cy="523220"/>
          </a:xfrm>
          <a:prstGeom prst="rect">
            <a:avLst/>
          </a:prstGeom>
          <a:noFill/>
        </p:spPr>
        <p:txBody>
          <a:bodyPr wrap="square" rtlCol="0">
            <a:spAutoFit/>
          </a:bodyPr>
          <a:lstStyle/>
          <a:p>
            <a:r>
              <a:rPr lang="en-IN" sz="2800" dirty="0" smtClean="0"/>
              <a:t>Fig1: Coalescent Tree with 1000 tips</a:t>
            </a:r>
            <a:endParaRPr lang="en-IN" sz="2800" dirty="0"/>
          </a:p>
        </p:txBody>
      </p:sp>
      <p:sp>
        <p:nvSpPr>
          <p:cNvPr id="8" name="TextBox 7"/>
          <p:cNvSpPr txBox="1"/>
          <p:nvPr/>
        </p:nvSpPr>
        <p:spPr>
          <a:xfrm>
            <a:off x="7673253" y="1997789"/>
            <a:ext cx="2177706" cy="523220"/>
          </a:xfrm>
          <a:prstGeom prst="rect">
            <a:avLst/>
          </a:prstGeom>
          <a:noFill/>
        </p:spPr>
        <p:txBody>
          <a:bodyPr wrap="square" rtlCol="0">
            <a:spAutoFit/>
          </a:bodyPr>
          <a:lstStyle/>
          <a:p>
            <a:r>
              <a:rPr lang="en-IN" sz="2800" dirty="0" smtClean="0"/>
              <a:t>Try to do this</a:t>
            </a:r>
            <a:endParaRPr lang="en-IN" sz="2800" dirty="0"/>
          </a:p>
        </p:txBody>
      </p:sp>
      <p:pic>
        <p:nvPicPr>
          <p:cNvPr id="9" name="Picture 8"/>
          <p:cNvPicPr>
            <a:picLocks noChangeAspect="1"/>
          </p:cNvPicPr>
          <p:nvPr/>
        </p:nvPicPr>
        <p:blipFill>
          <a:blip r:embed="rId3"/>
          <a:stretch>
            <a:fillRect/>
          </a:stretch>
        </p:blipFill>
        <p:spPr>
          <a:xfrm>
            <a:off x="7023218" y="2521009"/>
            <a:ext cx="2154651" cy="1513921"/>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9081837" y="3016359"/>
                <a:ext cx="1538243" cy="523220"/>
              </a:xfrm>
              <a:prstGeom prst="rect">
                <a:avLst/>
              </a:prstGeom>
              <a:noFill/>
            </p:spPr>
            <p:txBody>
              <a:bodyPr wrap="square" rtlCol="0">
                <a:spAutoFit/>
              </a:bodyPr>
              <a:lstStyle/>
              <a:p>
                <a:r>
                  <a:rPr lang="en-IN" sz="2800" dirty="0" smtClean="0"/>
                  <a:t> </a:t>
                </a:r>
                <a14:m>
                  <m:oMath xmlns:m="http://schemas.openxmlformats.org/officeDocument/2006/math">
                    <m:r>
                      <a:rPr lang="en-IN" sz="2800" i="1" smtClean="0">
                        <a:latin typeface="Cambria Math" panose="02040503050406030204" pitchFamily="18" charset="0"/>
                        <a:ea typeface="Cambria Math" panose="02040503050406030204" pitchFamily="18" charset="0"/>
                      </a:rPr>
                      <m:t>×</m:t>
                    </m:r>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10</m:t>
                        </m:r>
                      </m:e>
                      <m:sup>
                        <m:r>
                          <a:rPr lang="en-IN" sz="2800" b="0" i="1" smtClean="0">
                            <a:latin typeface="Cambria Math" panose="02040503050406030204" pitchFamily="18" charset="0"/>
                            <a:ea typeface="Cambria Math" panose="02040503050406030204" pitchFamily="18" charset="0"/>
                          </a:rPr>
                          <m:t>4</m:t>
                        </m:r>
                      </m:sup>
                    </m:sSup>
                  </m:oMath>
                </a14:m>
                <a:endParaRPr lang="en-IN"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9081837" y="3016359"/>
                <a:ext cx="1538243" cy="523220"/>
              </a:xfrm>
              <a:prstGeom prst="rect">
                <a:avLst/>
              </a:prstGeom>
              <a:blipFill rotWithShape="0">
                <a:blip r:embed="rId4"/>
                <a:stretch>
                  <a:fillRect/>
                </a:stretch>
              </a:blipFill>
            </p:spPr>
            <p:txBody>
              <a:bodyPr/>
              <a:lstStyle/>
              <a:p>
                <a:r>
                  <a:rPr lang="en-IN">
                    <a:noFill/>
                  </a:rPr>
                  <a:t> </a:t>
                </a:r>
              </a:p>
            </p:txBody>
          </p:sp>
        </mc:Fallback>
      </mc:AlternateContent>
      <p:pic>
        <p:nvPicPr>
          <p:cNvPr id="11" name="Picture 10"/>
          <p:cNvPicPr>
            <a:picLocks noChangeAspect="1"/>
          </p:cNvPicPr>
          <p:nvPr/>
        </p:nvPicPr>
        <p:blipFill>
          <a:blip r:embed="rId5"/>
          <a:stretch>
            <a:fillRect/>
          </a:stretch>
        </p:blipFill>
        <p:spPr>
          <a:xfrm>
            <a:off x="6495489" y="4367655"/>
            <a:ext cx="1605054" cy="1127758"/>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7934842" y="4616790"/>
                <a:ext cx="1538243" cy="523220"/>
              </a:xfrm>
              <a:prstGeom prst="rect">
                <a:avLst/>
              </a:prstGeom>
              <a:noFill/>
            </p:spPr>
            <p:txBody>
              <a:bodyPr wrap="square" rtlCol="0">
                <a:spAutoFit/>
              </a:bodyPr>
              <a:lstStyle/>
              <a:p>
                <a:r>
                  <a:rPr lang="en-IN" sz="2800" dirty="0" smtClean="0"/>
                  <a:t> </a:t>
                </a:r>
                <a14:m>
                  <m:oMath xmlns:m="http://schemas.openxmlformats.org/officeDocument/2006/math">
                    <m:r>
                      <a:rPr lang="en-IN" sz="2800" i="1" smtClean="0">
                        <a:latin typeface="Cambria Math" panose="02040503050406030204" pitchFamily="18" charset="0"/>
                        <a:ea typeface="Cambria Math" panose="02040503050406030204" pitchFamily="18" charset="0"/>
                      </a:rPr>
                      <m:t>×</m:t>
                    </m:r>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10</m:t>
                        </m:r>
                      </m:e>
                      <m:sup>
                        <m:r>
                          <a:rPr lang="en-IN" sz="2800" b="0" i="1" smtClean="0">
                            <a:latin typeface="Cambria Math" panose="02040503050406030204" pitchFamily="18" charset="0"/>
                            <a:ea typeface="Cambria Math" panose="02040503050406030204" pitchFamily="18" charset="0"/>
                          </a:rPr>
                          <m:t>3</m:t>
                        </m:r>
                      </m:sup>
                    </m:sSup>
                  </m:oMath>
                </a14:m>
                <a:endParaRPr lang="en-IN"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934842" y="4616790"/>
                <a:ext cx="1538243" cy="523220"/>
              </a:xfrm>
              <a:prstGeom prst="rect">
                <a:avLst/>
              </a:prstGeom>
              <a:blipFill rotWithShape="0">
                <a:blip r:embed="rId6"/>
                <a:stretch>
                  <a:fillRect/>
                </a:stretch>
              </a:blipFill>
            </p:spPr>
            <p:txBody>
              <a:bodyPr/>
              <a:lstStyle/>
              <a:p>
                <a:r>
                  <a:rPr lang="en-IN">
                    <a:noFill/>
                  </a:rPr>
                  <a:t> </a:t>
                </a:r>
              </a:p>
            </p:txBody>
          </p:sp>
        </mc:Fallback>
      </mc:AlternateContent>
      <p:pic>
        <p:nvPicPr>
          <p:cNvPr id="13" name="Picture 12"/>
          <p:cNvPicPr>
            <a:picLocks noChangeAspect="1"/>
          </p:cNvPicPr>
          <p:nvPr/>
        </p:nvPicPr>
        <p:blipFill>
          <a:blip r:embed="rId7"/>
          <a:stretch>
            <a:fillRect/>
          </a:stretch>
        </p:blipFill>
        <p:spPr>
          <a:xfrm>
            <a:off x="9004339" y="4034930"/>
            <a:ext cx="2144331" cy="1506669"/>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10802584" y="4526654"/>
                <a:ext cx="1538243" cy="523220"/>
              </a:xfrm>
              <a:prstGeom prst="rect">
                <a:avLst/>
              </a:prstGeom>
              <a:noFill/>
            </p:spPr>
            <p:txBody>
              <a:bodyPr wrap="square" rtlCol="0">
                <a:spAutoFit/>
              </a:bodyPr>
              <a:lstStyle/>
              <a:p>
                <a:r>
                  <a:rPr lang="en-IN" sz="2800" dirty="0" smtClean="0"/>
                  <a:t> </a:t>
                </a:r>
                <a14:m>
                  <m:oMath xmlns:m="http://schemas.openxmlformats.org/officeDocument/2006/math">
                    <m:r>
                      <a:rPr lang="en-IN" sz="2800" i="1" smtClean="0">
                        <a:latin typeface="Cambria Math" panose="02040503050406030204" pitchFamily="18" charset="0"/>
                        <a:ea typeface="Cambria Math" panose="02040503050406030204" pitchFamily="18" charset="0"/>
                      </a:rPr>
                      <m:t>×</m:t>
                    </m:r>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10</m:t>
                        </m:r>
                      </m:e>
                      <m:sup>
                        <m:r>
                          <a:rPr lang="en-IN" sz="2800" b="0" i="1" smtClean="0">
                            <a:latin typeface="Cambria Math" panose="02040503050406030204" pitchFamily="18" charset="0"/>
                            <a:ea typeface="Cambria Math" panose="02040503050406030204" pitchFamily="18" charset="0"/>
                          </a:rPr>
                          <m:t>2</m:t>
                        </m:r>
                      </m:sup>
                    </m:sSup>
                  </m:oMath>
                </a14:m>
                <a:endParaRPr lang="en-IN"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0802584" y="4526654"/>
                <a:ext cx="1538243" cy="523220"/>
              </a:xfrm>
              <a:prstGeom prst="rect">
                <a:avLst/>
              </a:prstGeom>
              <a:blipFill rotWithShape="0">
                <a:blip r:embed="rId8"/>
                <a:stretch>
                  <a:fillRect/>
                </a:stretch>
              </a:blipFill>
            </p:spPr>
            <p:txBody>
              <a:bodyPr/>
              <a:lstStyle/>
              <a:p>
                <a:r>
                  <a:rPr lang="en-IN">
                    <a:noFill/>
                  </a:rPr>
                  <a:t> </a:t>
                </a:r>
              </a:p>
            </p:txBody>
          </p:sp>
        </mc:Fallback>
      </mc:AlternateContent>
      <p:sp>
        <p:nvSpPr>
          <p:cNvPr id="15" name="TextBox 14"/>
          <p:cNvSpPr txBox="1"/>
          <p:nvPr/>
        </p:nvSpPr>
        <p:spPr>
          <a:xfrm>
            <a:off x="6125280" y="5773549"/>
            <a:ext cx="6215547" cy="523220"/>
          </a:xfrm>
          <a:prstGeom prst="rect">
            <a:avLst/>
          </a:prstGeom>
          <a:noFill/>
        </p:spPr>
        <p:txBody>
          <a:bodyPr wrap="square" rtlCol="0">
            <a:spAutoFit/>
          </a:bodyPr>
          <a:lstStyle/>
          <a:p>
            <a:r>
              <a:rPr lang="en-IN" sz="2800" dirty="0" smtClean="0"/>
              <a:t>Fig2: Coalescent Trees with 2,3 and 4 tips</a:t>
            </a:r>
            <a:endParaRPr lang="en-IN" sz="2800" dirty="0"/>
          </a:p>
        </p:txBody>
      </p:sp>
    </p:spTree>
    <p:extLst>
      <p:ext uri="{BB962C8B-B14F-4D97-AF65-F5344CB8AC3E}">
        <p14:creationId xmlns:p14="http://schemas.microsoft.com/office/powerpoint/2010/main" val="3158215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125" y="683663"/>
            <a:ext cx="4723088" cy="1107996"/>
          </a:xfrm>
          <a:prstGeom prst="rect">
            <a:avLst/>
          </a:prstGeom>
          <a:noFill/>
        </p:spPr>
        <p:txBody>
          <a:bodyPr wrap="none" rtlCol="0">
            <a:spAutoFit/>
          </a:bodyPr>
          <a:lstStyle/>
          <a:p>
            <a:r>
              <a:rPr lang="en-IN" sz="6600" dirty="0" smtClean="0"/>
              <a:t>Key Question</a:t>
            </a:r>
            <a:endParaRPr lang="en-IN" sz="6600" dirty="0"/>
          </a:p>
        </p:txBody>
      </p:sp>
      <p:sp>
        <p:nvSpPr>
          <p:cNvPr id="3" name="TextBox 2"/>
          <p:cNvSpPr txBox="1"/>
          <p:nvPr/>
        </p:nvSpPr>
        <p:spPr>
          <a:xfrm>
            <a:off x="863125" y="2743201"/>
            <a:ext cx="10468598" cy="1077218"/>
          </a:xfrm>
          <a:prstGeom prst="rect">
            <a:avLst/>
          </a:prstGeom>
          <a:noFill/>
        </p:spPr>
        <p:txBody>
          <a:bodyPr wrap="square" rtlCol="0">
            <a:spAutoFit/>
          </a:bodyPr>
          <a:lstStyle/>
          <a:p>
            <a:r>
              <a:rPr lang="en-IN" sz="3200" dirty="0" smtClean="0"/>
              <a:t>How much of the population dynamics can we infer from the second approach as compared to the first?</a:t>
            </a:r>
            <a:endParaRPr lang="en-IN" sz="3200" dirty="0"/>
          </a:p>
        </p:txBody>
      </p:sp>
      <p:sp>
        <p:nvSpPr>
          <p:cNvPr id="4" name="TextBox 3"/>
          <p:cNvSpPr txBox="1"/>
          <p:nvPr/>
        </p:nvSpPr>
        <p:spPr>
          <a:xfrm>
            <a:off x="863125" y="4956562"/>
            <a:ext cx="9554198" cy="461665"/>
          </a:xfrm>
          <a:prstGeom prst="rect">
            <a:avLst/>
          </a:prstGeom>
          <a:noFill/>
        </p:spPr>
        <p:txBody>
          <a:bodyPr wrap="square" rtlCol="0">
            <a:spAutoFit/>
          </a:bodyPr>
          <a:lstStyle/>
          <a:p>
            <a:r>
              <a:rPr lang="en-IN" sz="2400" dirty="0" smtClean="0"/>
              <a:t>And this is where our dear friend </a:t>
            </a:r>
            <a:r>
              <a:rPr lang="en-IN" sz="2400" b="1" dirty="0" smtClean="0"/>
              <a:t>SIMULATION </a:t>
            </a:r>
            <a:r>
              <a:rPr lang="en-IN" sz="2400" dirty="0" smtClean="0"/>
              <a:t>comes in.</a:t>
            </a:r>
            <a:endParaRPr lang="en-IN" sz="2400" dirty="0"/>
          </a:p>
        </p:txBody>
      </p:sp>
    </p:spTree>
    <p:extLst>
      <p:ext uri="{BB962C8B-B14F-4D97-AF65-F5344CB8AC3E}">
        <p14:creationId xmlns:p14="http://schemas.microsoft.com/office/powerpoint/2010/main" val="1456506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579</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35</cp:revision>
  <dcterms:created xsi:type="dcterms:W3CDTF">2022-12-01T23:10:27Z</dcterms:created>
  <dcterms:modified xsi:type="dcterms:W3CDTF">2023-01-05T03:40:00Z</dcterms:modified>
</cp:coreProperties>
</file>