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8" r:id="rId5"/>
    <p:sldId id="306" r:id="rId6"/>
    <p:sldId id="334" r:id="rId7"/>
    <p:sldId id="307" r:id="rId8"/>
    <p:sldId id="310" r:id="rId9"/>
    <p:sldId id="313" r:id="rId10"/>
    <p:sldId id="315" r:id="rId11"/>
    <p:sldId id="314" r:id="rId12"/>
    <p:sldId id="318" r:id="rId13"/>
    <p:sldId id="344" r:id="rId14"/>
    <p:sldId id="309" r:id="rId15"/>
    <p:sldId id="311" r:id="rId16"/>
    <p:sldId id="312" r:id="rId17"/>
    <p:sldId id="319" r:id="rId18"/>
    <p:sldId id="316" r:id="rId19"/>
    <p:sldId id="347" r:id="rId20"/>
    <p:sldId id="320" r:id="rId21"/>
    <p:sldId id="321" r:id="rId22"/>
    <p:sldId id="322" r:id="rId23"/>
    <p:sldId id="325" r:id="rId24"/>
    <p:sldId id="328" r:id="rId25"/>
    <p:sldId id="327" r:id="rId26"/>
    <p:sldId id="326" r:id="rId27"/>
    <p:sldId id="330" r:id="rId28"/>
    <p:sldId id="331" r:id="rId29"/>
    <p:sldId id="332" r:id="rId30"/>
    <p:sldId id="333" r:id="rId31"/>
    <p:sldId id="338" r:id="rId32"/>
    <p:sldId id="341" r:id="rId33"/>
    <p:sldId id="343" r:id="rId34"/>
    <p:sldId id="340" r:id="rId35"/>
    <p:sldId id="293" r:id="rId36"/>
    <p:sldId id="294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>
        <p:scale>
          <a:sx n="90" d="100"/>
          <a:sy n="90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2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2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0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0355-FA42-4D0C-870F-86DB740BF4A7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5260-7E58-4999-AC4B-C8ECBB684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619" y="677533"/>
            <a:ext cx="9590181" cy="1000543"/>
          </a:xfr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dirty="0"/>
              <a:t>Bandwidth Decoupled </a:t>
            </a:r>
            <a:r>
              <a:rPr lang="en-IN" sz="3200" b="1" dirty="0" err="1"/>
              <a:t>Filterbank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US" sz="3200" b="1" dirty="0"/>
              <a:t>Optimization for </a:t>
            </a:r>
            <a:r>
              <a:rPr lang="en-US" sz="3200" b="1" dirty="0" smtClean="0"/>
              <a:t>Stress </a:t>
            </a:r>
            <a:r>
              <a:rPr lang="en-US" sz="3200" b="1" dirty="0"/>
              <a:t>R</a:t>
            </a:r>
            <a:r>
              <a:rPr lang="en-US" sz="3200" b="1" dirty="0" smtClean="0"/>
              <a:t>ecognition </a:t>
            </a:r>
            <a:r>
              <a:rPr lang="en-US" sz="3200" b="1" dirty="0" smtClean="0"/>
              <a:t>in </a:t>
            </a:r>
            <a:r>
              <a:rPr lang="en-IN" sz="3200" b="1" dirty="0"/>
              <a:t>S</a:t>
            </a:r>
            <a:r>
              <a:rPr lang="en-IN" sz="3200" b="1" dirty="0" smtClean="0"/>
              <a:t>peech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93846" y="1984841"/>
            <a:ext cx="273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            </a:t>
            </a:r>
            <a:r>
              <a:rPr lang="en-IN" sz="2000" b="1" dirty="0" smtClean="0"/>
              <a:t>Piyush Agnihotri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4781" y="2395277"/>
            <a:ext cx="22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Roll No.- 184102304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3146" y="5015370"/>
            <a:ext cx="528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Department of Electronics and Electrical Engineering       Indian Institute of Technology, Guwahati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65466" y="3211038"/>
            <a:ext cx="401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</a:t>
            </a:r>
            <a:r>
              <a:rPr lang="en-IN" b="1" dirty="0" err="1" smtClean="0"/>
              <a:t>Prof.</a:t>
            </a:r>
            <a:r>
              <a:rPr lang="en-IN" b="1" dirty="0" smtClean="0"/>
              <a:t>  </a:t>
            </a:r>
            <a:r>
              <a:rPr lang="en-IN" b="1" dirty="0" err="1" smtClean="0"/>
              <a:t>Samarendra</a:t>
            </a:r>
            <a:r>
              <a:rPr lang="en-IN" b="1" dirty="0" smtClean="0"/>
              <a:t> Dandapat 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22196" y="5672027"/>
            <a:ext cx="24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MTP </a:t>
            </a:r>
          </a:p>
          <a:p>
            <a:pPr algn="ctr"/>
            <a:r>
              <a:rPr lang="en-IN" b="1" dirty="0" smtClean="0"/>
              <a:t>8</a:t>
            </a:r>
            <a:r>
              <a:rPr lang="en-IN" b="1" dirty="0"/>
              <a:t> </a:t>
            </a:r>
            <a:r>
              <a:rPr lang="en-IN" b="1" dirty="0" smtClean="0"/>
              <a:t>June, 2020</a:t>
            </a:r>
            <a:endParaRPr lang="en-IN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67" y="3583995"/>
            <a:ext cx="1331077" cy="13310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26411" y="28124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Under the Supervision of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176580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44025" y="3756350"/>
            <a:ext cx="343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α</a:t>
            </a:r>
            <a:r>
              <a:rPr lang="en-IN" b="1" dirty="0" smtClean="0"/>
              <a:t> </a:t>
            </a:r>
            <a:r>
              <a:rPr lang="en-IN" dirty="0" smtClean="0"/>
              <a:t>→ </a:t>
            </a:r>
            <a:r>
              <a:rPr lang="en-US" b="1" dirty="0" smtClean="0"/>
              <a:t>flooring parameter </a:t>
            </a:r>
            <a:endParaRPr lang="en-IN" b="1" dirty="0" smtClean="0"/>
          </a:p>
          <a:p>
            <a:r>
              <a:rPr lang="el-GR" b="1" dirty="0"/>
              <a:t>β</a:t>
            </a:r>
            <a:r>
              <a:rPr lang="en-IN" b="1" dirty="0" smtClean="0"/>
              <a:t> </a:t>
            </a:r>
            <a:r>
              <a:rPr lang="en-IN" dirty="0" smtClean="0"/>
              <a:t> →</a:t>
            </a:r>
            <a:r>
              <a:rPr lang="el-GR" b="1" dirty="0" smtClean="0"/>
              <a:t> </a:t>
            </a:r>
            <a:r>
              <a:rPr lang="en-US" b="1" dirty="0" smtClean="0"/>
              <a:t>forgetting parameter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9951" y="4802702"/>
            <a:ext cx="716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G</a:t>
            </a:r>
            <a:r>
              <a:rPr lang="en-IN" b="1" baseline="-25000" dirty="0" err="1"/>
              <a:t>i</a:t>
            </a:r>
            <a:r>
              <a:rPr lang="en-IN" b="1" dirty="0"/>
              <a:t>(w</a:t>
            </a:r>
            <a:r>
              <a:rPr lang="en-IN" b="1" dirty="0" smtClean="0"/>
              <a:t>, t</a:t>
            </a:r>
            <a:r>
              <a:rPr lang="en-IN" b="1" dirty="0"/>
              <a:t>) </a:t>
            </a:r>
            <a:r>
              <a:rPr lang="en-IN" b="1" dirty="0" smtClean="0"/>
              <a:t>→  sub-band </a:t>
            </a:r>
            <a:r>
              <a:rPr lang="en-IN" b="1" dirty="0"/>
              <a:t>wiener </a:t>
            </a:r>
            <a:r>
              <a:rPr lang="en-IN" b="1" dirty="0" smtClean="0"/>
              <a:t>filter</a:t>
            </a:r>
          </a:p>
          <a:p>
            <a:endParaRPr lang="en-IN" dirty="0" smtClean="0"/>
          </a:p>
          <a:p>
            <a:r>
              <a:rPr lang="en-US" b="1" dirty="0"/>
              <a:t>|S</a:t>
            </a:r>
            <a:r>
              <a:rPr lang="en-US" b="1" baseline="-25000" dirty="0"/>
              <a:t>t </a:t>
            </a:r>
            <a:r>
              <a:rPr lang="en-US" b="1" dirty="0"/>
              <a:t>(k)|</a:t>
            </a:r>
            <a:r>
              <a:rPr lang="en-US" b="1" baseline="30000" dirty="0"/>
              <a:t> </a:t>
            </a:r>
            <a:r>
              <a:rPr lang="en-US" b="1" baseline="30000" dirty="0" smtClean="0"/>
              <a:t>2</a:t>
            </a:r>
            <a:r>
              <a:rPr lang="en-IN" dirty="0" smtClean="0"/>
              <a:t> </a:t>
            </a:r>
            <a:r>
              <a:rPr lang="en-IN" b="1" dirty="0"/>
              <a:t>→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US" b="1" dirty="0"/>
              <a:t>P</a:t>
            </a:r>
            <a:r>
              <a:rPr lang="en-US" b="1" dirty="0" smtClean="0"/>
              <a:t>ower spectrum of the current frame</a:t>
            </a:r>
          </a:p>
          <a:p>
            <a:endParaRPr lang="en-US" b="1" dirty="0" smtClean="0"/>
          </a:p>
          <a:p>
            <a:r>
              <a:rPr lang="en-US" b="1" dirty="0"/>
              <a:t>|</a:t>
            </a:r>
            <a:r>
              <a:rPr lang="en-US" b="1" dirty="0" err="1"/>
              <a:t>N</a:t>
            </a:r>
            <a:r>
              <a:rPr lang="en-US" b="1" baseline="-25000" dirty="0" err="1"/>
              <a:t>t</a:t>
            </a:r>
            <a:r>
              <a:rPr lang="en-US" b="1" dirty="0"/>
              <a:t>(k)|</a:t>
            </a:r>
            <a:r>
              <a:rPr lang="en-US" b="1" baseline="30000" dirty="0" smtClean="0"/>
              <a:t>2 </a:t>
            </a:r>
            <a:r>
              <a:rPr lang="en-IN" b="1" dirty="0"/>
              <a:t>→</a:t>
            </a:r>
            <a:r>
              <a:rPr lang="en-IN" dirty="0"/>
              <a:t> </a:t>
            </a:r>
            <a:r>
              <a:rPr lang="en-US" b="1" dirty="0"/>
              <a:t>E</a:t>
            </a:r>
            <a:r>
              <a:rPr lang="en-US" b="1" dirty="0" smtClean="0"/>
              <a:t>stimated </a:t>
            </a:r>
            <a:r>
              <a:rPr lang="en-US" b="1" dirty="0"/>
              <a:t>noise power spectrum of the current frame</a:t>
            </a:r>
            <a:r>
              <a:rPr lang="en-IN" dirty="0" smtClean="0"/>
              <a:t> </a:t>
            </a:r>
            <a:endParaRPr lang="en-US" b="1" baseline="300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926"/>
            <a:ext cx="9344025" cy="38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54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Weighted MFCC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5" y="2885816"/>
            <a:ext cx="10058400" cy="3647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743" y="1176701"/>
            <a:ext cx="10129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it can be observed from the </a:t>
            </a:r>
            <a:r>
              <a:rPr lang="en-US" sz="2000" dirty="0" smtClean="0"/>
              <a:t> Eq. (7) </a:t>
            </a:r>
            <a:r>
              <a:rPr lang="en-US" sz="2000" dirty="0"/>
              <a:t>that the conventional </a:t>
            </a:r>
            <a:r>
              <a:rPr lang="en-US" sz="2000" dirty="0" smtClean="0"/>
              <a:t>MFCC </a:t>
            </a:r>
            <a:r>
              <a:rPr lang="en-US" sz="2000" dirty="0"/>
              <a:t>estimation is </a:t>
            </a:r>
            <a:r>
              <a:rPr lang="en-US" sz="2000" dirty="0" smtClean="0"/>
              <a:t>having </a:t>
            </a:r>
            <a:r>
              <a:rPr lang="en-IN" sz="2000" dirty="0" smtClean="0"/>
              <a:t>drawback </a:t>
            </a:r>
            <a:r>
              <a:rPr lang="en-IN" sz="2000" dirty="0"/>
              <a:t>under noisy </a:t>
            </a:r>
            <a:r>
              <a:rPr lang="en-IN" sz="2000" dirty="0" smtClean="0"/>
              <a:t>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drawback is that, even in the noisy environment </a:t>
            </a:r>
            <a:r>
              <a:rPr lang="en-US" sz="2000" dirty="0" smtClean="0"/>
              <a:t>the below </a:t>
            </a:r>
            <a:r>
              <a:rPr lang="en-US" sz="2000" dirty="0"/>
              <a:t>formula will give equal weightage to all the sub-band energies.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4768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836"/>
            <a:ext cx="9886950" cy="3910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9027" y="407204"/>
            <a:ext cx="1029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overcome this </a:t>
            </a:r>
            <a:r>
              <a:rPr lang="en-US" sz="2000" dirty="0" smtClean="0"/>
              <a:t>effect</a:t>
            </a:r>
            <a:r>
              <a:rPr lang="en-US" sz="2000" dirty="0"/>
              <a:t>, one approach is to take the weighting of sub-band log </a:t>
            </a:r>
            <a:r>
              <a:rPr lang="en-US" sz="2000" dirty="0" smtClean="0"/>
              <a:t>energies in </a:t>
            </a:r>
            <a:r>
              <a:rPr lang="en-US" sz="2000" dirty="0"/>
              <a:t>such a way that the sub-bands having less noise should be getting higher </a:t>
            </a:r>
            <a:r>
              <a:rPr lang="en-US" sz="2000" dirty="0" smtClean="0"/>
              <a:t>weights </a:t>
            </a:r>
            <a:r>
              <a:rPr lang="en-US" sz="2000" dirty="0"/>
              <a:t>and </a:t>
            </a:r>
            <a:r>
              <a:rPr lang="en-US" sz="2000" dirty="0" smtClean="0"/>
              <a:t>vice-versa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7576" y="5524931"/>
            <a:ext cx="71641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</a:t>
            </a:r>
            <a:r>
              <a:rPr lang="en-IN" b="1" baseline="-25000" dirty="0" smtClean="0"/>
              <a:t>n</a:t>
            </a:r>
            <a:r>
              <a:rPr lang="en-IN" b="1" dirty="0" smtClean="0"/>
              <a:t> →  </a:t>
            </a:r>
            <a:r>
              <a:rPr lang="en-IN" b="1" dirty="0" err="1" smtClean="0"/>
              <a:t>Cepstral</a:t>
            </a:r>
            <a:r>
              <a:rPr lang="en-IN" b="1" dirty="0" smtClean="0"/>
              <a:t> coefficients before wiener filtering and weighted MFCC</a:t>
            </a:r>
          </a:p>
          <a:p>
            <a:endParaRPr lang="en-IN" b="1" dirty="0"/>
          </a:p>
          <a:p>
            <a:r>
              <a:rPr lang="en-IN" b="1" dirty="0" err="1" smtClean="0"/>
              <a:t>C</a:t>
            </a:r>
            <a:r>
              <a:rPr lang="en-IN" b="1" baseline="30000" dirty="0" err="1" smtClean="0"/>
              <a:t>’</a:t>
            </a:r>
            <a:r>
              <a:rPr lang="en-IN" b="1" baseline="-25000" dirty="0" err="1" smtClean="0"/>
              <a:t>n</a:t>
            </a:r>
            <a:r>
              <a:rPr lang="en-IN" b="1" dirty="0" smtClean="0"/>
              <a:t> </a:t>
            </a:r>
            <a:r>
              <a:rPr lang="en-IN" b="1" dirty="0"/>
              <a:t>→  </a:t>
            </a:r>
            <a:r>
              <a:rPr lang="en-IN" b="1" dirty="0" err="1"/>
              <a:t>Cepstral</a:t>
            </a:r>
            <a:r>
              <a:rPr lang="en-IN" b="1" dirty="0"/>
              <a:t> coefficients </a:t>
            </a:r>
            <a:r>
              <a:rPr lang="en-IN" b="1" dirty="0" smtClean="0"/>
              <a:t>after </a:t>
            </a:r>
            <a:r>
              <a:rPr lang="en-IN" b="1" dirty="0"/>
              <a:t>wiener filtering and </a:t>
            </a:r>
            <a:r>
              <a:rPr lang="en-IN" b="1" dirty="0" smtClean="0"/>
              <a:t>weighted MFCC</a:t>
            </a:r>
            <a:endParaRPr lang="en-IN" b="1" dirty="0"/>
          </a:p>
          <a:p>
            <a:endParaRPr lang="en-IN" b="1" dirty="0" smtClean="0"/>
          </a:p>
          <a:p>
            <a:endParaRPr lang="en-IN" dirty="0" smtClean="0"/>
          </a:p>
          <a:p>
            <a:endParaRPr lang="en-US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901612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6525"/>
            <a:ext cx="10925176" cy="4302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2881" y="5712502"/>
            <a:ext cx="8401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2.4</a:t>
            </a:r>
            <a:r>
              <a:rPr lang="en-US" dirty="0" smtClean="0"/>
              <a:t>: </a:t>
            </a:r>
            <a:r>
              <a:rPr lang="en-US" dirty="0"/>
              <a:t>SNR, Entropy,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 values in different </a:t>
            </a:r>
            <a:r>
              <a:rPr lang="en-US" dirty="0" err="1"/>
              <a:t>mel</a:t>
            </a:r>
            <a:r>
              <a:rPr lang="en-US" dirty="0"/>
              <a:t> sub-bands for a </a:t>
            </a:r>
            <a:r>
              <a:rPr lang="en-US" dirty="0" smtClean="0"/>
              <a:t>noisy speech frame in </a:t>
            </a:r>
            <a:r>
              <a:rPr lang="en-US" dirty="0"/>
              <a:t>presence of AWGN noise </a:t>
            </a:r>
            <a:r>
              <a:rPr lang="en-US" dirty="0" smtClean="0"/>
              <a:t>at 0 dB SNR.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78769" y="60959"/>
            <a:ext cx="902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</a:rPr>
              <a:t>It can be interpreted from the figure that, when </a:t>
            </a:r>
            <a:r>
              <a:rPr lang="en-US" sz="2400" dirty="0" err="1">
                <a:solidFill>
                  <a:srgbClr val="FFFF00"/>
                </a:solidFill>
              </a:rPr>
              <a:t>w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is high, entropy is less and </a:t>
            </a:r>
            <a:r>
              <a:rPr lang="en-US" sz="2400" dirty="0" err="1">
                <a:solidFill>
                  <a:srgbClr val="FFFF00"/>
                </a:solidFill>
              </a:rPr>
              <a:t>Z</a:t>
            </a:r>
            <a:r>
              <a:rPr lang="en-US" sz="2400" baseline="-25000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tends to close to one.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4030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b="1" dirty="0" smtClean="0"/>
              <a:t>      Bandwidth Decoupled </a:t>
            </a:r>
            <a:r>
              <a:rPr lang="en-IN" sz="4000" b="1" dirty="0" err="1" smtClean="0"/>
              <a:t>Filterbank</a:t>
            </a:r>
            <a:r>
              <a:rPr lang="en-IN" sz="4000" b="1" dirty="0" smtClean="0"/>
              <a:t> Optimization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1866" y="1219200"/>
            <a:ext cx="1036318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Filter center frequency optimization</a:t>
            </a:r>
            <a:r>
              <a:rPr lang="en-US" dirty="0" smtClean="0">
                <a:solidFill>
                  <a:srgbClr val="FF0000"/>
                </a:solidFill>
              </a:rPr>
              <a:t>:-</a:t>
            </a:r>
          </a:p>
          <a:p>
            <a:r>
              <a:rPr lang="en-US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dirty="0"/>
              <a:t>four parameters were used for the optimization. </a:t>
            </a:r>
            <a:r>
              <a:rPr lang="en-IN" sz="2000" dirty="0"/>
              <a:t>The </a:t>
            </a:r>
            <a:r>
              <a:rPr lang="en-IN" sz="2000" dirty="0" smtClean="0"/>
              <a:t>starting</a:t>
            </a:r>
            <a:r>
              <a:rPr lang="en-US" sz="2000" dirty="0" smtClean="0"/>
              <a:t> </a:t>
            </a:r>
            <a:r>
              <a:rPr lang="en-US" sz="2000" dirty="0"/>
              <a:t>two parameters are the values of splines y</a:t>
            </a:r>
            <a:r>
              <a:rPr lang="en-US" sz="2000" baseline="-25000" dirty="0"/>
              <a:t>s1</a:t>
            </a:r>
            <a:r>
              <a:rPr lang="en-US" sz="2000" dirty="0"/>
              <a:t> and y</a:t>
            </a:r>
            <a:r>
              <a:rPr lang="en-US" sz="2000" baseline="-25000" dirty="0"/>
              <a:t>s2</a:t>
            </a:r>
            <a:r>
              <a:rPr lang="en-US" sz="2000" dirty="0"/>
              <a:t> for two fixed values of x</a:t>
            </a:r>
            <a:r>
              <a:rPr lang="en-US" sz="2000" baseline="-25000" dirty="0"/>
              <a:t>s1</a:t>
            </a:r>
            <a:r>
              <a:rPr lang="en-US" sz="2000" dirty="0"/>
              <a:t> and x</a:t>
            </a:r>
            <a:r>
              <a:rPr lang="en-US" sz="2000" baseline="-25000" dirty="0"/>
              <a:t>s2</a:t>
            </a:r>
            <a:r>
              <a:rPr lang="en-US" sz="2000" dirty="0"/>
              <a:t> such that, x</a:t>
            </a:r>
            <a:r>
              <a:rPr lang="en-US" sz="2000" baseline="-25000" dirty="0"/>
              <a:t>s1</a:t>
            </a:r>
            <a:r>
              <a:rPr lang="en-US" sz="2000" dirty="0"/>
              <a:t> &lt; x</a:t>
            </a:r>
            <a:r>
              <a:rPr lang="en-US" sz="2000" baseline="-25000" dirty="0"/>
              <a:t>s2</a:t>
            </a:r>
            <a:r>
              <a:rPr lang="en-US" sz="2000" dirty="0"/>
              <a:t> , and the other two parameters are </a:t>
            </a:r>
            <a:r>
              <a:rPr lang="en-IN" sz="2000" dirty="0"/>
              <a:t>theta </a:t>
            </a:r>
            <a:r>
              <a:rPr lang="en-US" sz="2000" dirty="0"/>
              <a:t>and alpha, derivatives at the fixed points (</a:t>
            </a:r>
            <a:r>
              <a:rPr lang="en-US" sz="2000" dirty="0" err="1"/>
              <a:t>x</a:t>
            </a:r>
            <a:r>
              <a:rPr lang="en-US" sz="2000" baseline="-25000" dirty="0" err="1"/>
              <a:t>s</a:t>
            </a:r>
            <a:r>
              <a:rPr lang="en-US" sz="2000" dirty="0"/>
              <a:t> = </a:t>
            </a:r>
            <a:r>
              <a:rPr lang="en-US" sz="2000" dirty="0" smtClean="0"/>
              <a:t>0,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= 0) and (</a:t>
            </a:r>
            <a:r>
              <a:rPr lang="en-US" sz="2000" dirty="0" err="1"/>
              <a:t>x</a:t>
            </a:r>
            <a:r>
              <a:rPr lang="en-US" sz="2000" baseline="-25000" dirty="0" err="1"/>
              <a:t>s</a:t>
            </a:r>
            <a:r>
              <a:rPr lang="en-US" sz="2000" dirty="0"/>
              <a:t>= </a:t>
            </a:r>
            <a:r>
              <a:rPr lang="en-US" sz="2000" dirty="0" smtClean="0"/>
              <a:t>1,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= 1) respectively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values of y obtained through splines were linearly mapped to the frequency range, from 0 Hz to f</a:t>
            </a:r>
            <a:r>
              <a:rPr lang="en-US" sz="2000" baseline="-25000" dirty="0"/>
              <a:t>s</a:t>
            </a:r>
            <a:r>
              <a:rPr lang="en-US" sz="2000" dirty="0"/>
              <a:t> /2, to get the frequency values (</a:t>
            </a:r>
            <a:r>
              <a:rPr lang="en-US" sz="2000" dirty="0" err="1"/>
              <a:t>f</a:t>
            </a:r>
            <a:r>
              <a:rPr lang="en-US" sz="2000" baseline="30000" dirty="0" err="1"/>
              <a:t>m</a:t>
            </a:r>
            <a:r>
              <a:rPr lang="en-US" sz="2000" dirty="0"/>
              <a:t>), where the filter reaches maximum </a:t>
            </a:r>
            <a:r>
              <a:rPr lang="en-IN" sz="2000" dirty="0"/>
              <a:t>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9" y="4262410"/>
            <a:ext cx="10058400" cy="15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125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/>
              <a:t> 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260" y="1219200"/>
            <a:ext cx="1038521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2. </a:t>
            </a:r>
            <a:r>
              <a:rPr lang="en-IN" sz="2800" b="1" dirty="0">
                <a:solidFill>
                  <a:srgbClr val="FF0000"/>
                </a:solidFill>
              </a:rPr>
              <a:t>Design Parameter: Bandwidth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Bandwidth </a:t>
            </a:r>
            <a:r>
              <a:rPr lang="en-US" sz="2000" dirty="0"/>
              <a:t>in BDCCs is a design parameter that is decoupled from filter spacing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Using </a:t>
            </a:r>
            <a:r>
              <a:rPr lang="en-US" sz="2000" dirty="0" smtClean="0"/>
              <a:t>Moore and </a:t>
            </a:r>
            <a:r>
              <a:rPr lang="en-US" sz="2000" dirty="0" err="1" smtClean="0"/>
              <a:t>Glasberg’s</a:t>
            </a:r>
            <a:r>
              <a:rPr lang="en-US" sz="2000" dirty="0" smtClean="0"/>
              <a:t> </a:t>
            </a:r>
            <a:r>
              <a:rPr lang="en-US" sz="2000" dirty="0"/>
              <a:t>approximation </a:t>
            </a:r>
            <a:r>
              <a:rPr lang="en-US" sz="2000" dirty="0" smtClean="0"/>
              <a:t>[3] </a:t>
            </a:r>
            <a:r>
              <a:rPr lang="en-US" sz="2000" dirty="0"/>
              <a:t>of critical bandwidth and the prior information of the </a:t>
            </a:r>
            <a:r>
              <a:rPr lang="en-US" sz="2000" dirty="0" smtClean="0"/>
              <a:t>center frequency </a:t>
            </a:r>
            <a:r>
              <a:rPr lang="en-US" sz="2000" dirty="0"/>
              <a:t>determined from spline </a:t>
            </a:r>
            <a:r>
              <a:rPr lang="en-US" sz="2000" dirty="0" smtClean="0"/>
              <a:t>1, the </a:t>
            </a:r>
            <a:r>
              <a:rPr lang="en-US" sz="2000" dirty="0"/>
              <a:t>bandwidth of </a:t>
            </a:r>
            <a:r>
              <a:rPr lang="en-US" sz="2000" dirty="0" smtClean="0"/>
              <a:t>each filter</a:t>
            </a:r>
            <a:r>
              <a:rPr lang="en-US" sz="2000" dirty="0"/>
              <a:t> </a:t>
            </a:r>
            <a:r>
              <a:rPr lang="en-US" sz="2000" dirty="0" smtClean="0"/>
              <a:t>can be calculated by,</a:t>
            </a:r>
            <a:endParaRPr lang="en-IN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07242" y="5668940"/>
            <a:ext cx="9886884" cy="17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442" y="5765800"/>
            <a:ext cx="998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  B</a:t>
            </a:r>
            <a:r>
              <a:rPr lang="en-US" sz="1400" dirty="0"/>
              <a:t>. C. Moore and B. R. </a:t>
            </a:r>
            <a:r>
              <a:rPr lang="en-US" sz="1400" dirty="0" err="1"/>
              <a:t>Glasberg</a:t>
            </a:r>
            <a:r>
              <a:rPr lang="en-US" sz="1400" dirty="0"/>
              <a:t>, “Suggested formulae for calculating auditory-filter bandwidths and excitation patterns,” The journal of the acoustical society of America, vol. 74, </a:t>
            </a:r>
            <a:r>
              <a:rPr lang="en-IN" sz="1400" dirty="0"/>
              <a:t>no. 3, pp. 750–753, 1983.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0" y="3620709"/>
            <a:ext cx="9726382" cy="10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2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808805" y="1228988"/>
            <a:ext cx="100322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3"/>
            </a:pPr>
            <a:r>
              <a:rPr lang="en-IN" sz="2800" b="1" dirty="0" smtClean="0">
                <a:solidFill>
                  <a:srgbClr val="FF0000"/>
                </a:solidFill>
              </a:rPr>
              <a:t>Filter </a:t>
            </a:r>
            <a:r>
              <a:rPr lang="en-IN" sz="2800" b="1" dirty="0">
                <a:solidFill>
                  <a:srgbClr val="FF0000"/>
                </a:solidFill>
              </a:rPr>
              <a:t>amplitude optimization</a:t>
            </a:r>
            <a:r>
              <a:rPr lang="en-IN" sz="2800" b="1" dirty="0" smtClean="0">
                <a:solidFill>
                  <a:srgbClr val="FF0000"/>
                </a:solidFill>
              </a:rPr>
              <a:t>:-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second spline was only having the </a:t>
            </a:r>
            <a:r>
              <a:rPr lang="en-US" sz="2000" dirty="0" smtClean="0"/>
              <a:t>constraints </a:t>
            </a:r>
            <a:r>
              <a:rPr lang="en-US" sz="2000" dirty="0"/>
              <a:t>of lying in the range of [</a:t>
            </a:r>
            <a:r>
              <a:rPr lang="en-US" sz="2000" dirty="0" smtClean="0"/>
              <a:t>0, </a:t>
            </a:r>
            <a:r>
              <a:rPr lang="en-US" sz="2000" dirty="0"/>
              <a:t>1], but values of y at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= 0 and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</a:t>
            </a:r>
            <a:r>
              <a:rPr lang="en-US" sz="2000" dirty="0"/>
              <a:t>= 1 were not fixed.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values of </a:t>
            </a:r>
            <a:r>
              <a:rPr lang="en-US" sz="2000" dirty="0" smtClean="0"/>
              <a:t>spline</a:t>
            </a:r>
            <a:r>
              <a:rPr lang="en-US" sz="2000" dirty="0"/>
              <a:t>,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’</a:t>
            </a:r>
            <a:r>
              <a:rPr lang="en-US" sz="2000" baseline="-25000" dirty="0" err="1" smtClean="0"/>
              <a:t>st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,  </a:t>
            </a:r>
            <a:r>
              <a:rPr lang="en-US" sz="2000" dirty="0" smtClean="0"/>
              <a:t>y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s1</a:t>
            </a:r>
            <a:r>
              <a:rPr lang="en-IN" sz="2000" dirty="0" smtClean="0"/>
              <a:t> </a:t>
            </a:r>
            <a:r>
              <a:rPr lang="en-IN" sz="2000" dirty="0"/>
              <a:t>, </a:t>
            </a:r>
            <a:r>
              <a:rPr lang="en-IN" sz="2000" dirty="0" smtClean="0"/>
              <a:t> y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s2</a:t>
            </a:r>
            <a:r>
              <a:rPr lang="en-IN" sz="2000" dirty="0" smtClean="0"/>
              <a:t> </a:t>
            </a:r>
            <a:r>
              <a:rPr lang="en-IN" sz="2000" dirty="0"/>
              <a:t>, </a:t>
            </a:r>
            <a:r>
              <a:rPr lang="en-IN" sz="2000" dirty="0" smtClean="0"/>
              <a:t> y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s3</a:t>
            </a:r>
            <a:r>
              <a:rPr lang="en-IN" sz="2000" dirty="0" smtClean="0"/>
              <a:t> , y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s4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’</a:t>
            </a:r>
            <a:r>
              <a:rPr lang="en-US" sz="2000" baseline="-25000" dirty="0" err="1" smtClean="0"/>
              <a:t>en</a:t>
            </a:r>
            <a:r>
              <a:rPr lang="en-US" sz="2000" dirty="0" smtClean="0"/>
              <a:t> </a:t>
            </a:r>
            <a:r>
              <a:rPr lang="en-IN" sz="2000" dirty="0" smtClean="0"/>
              <a:t> </a:t>
            </a:r>
            <a:r>
              <a:rPr lang="en-IN" sz="2000" dirty="0"/>
              <a:t>for </a:t>
            </a:r>
            <a:r>
              <a:rPr lang="en-US" sz="2000" dirty="0"/>
              <a:t>the fixed values of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’</a:t>
            </a:r>
            <a:r>
              <a:rPr lang="en-US" sz="2000" baseline="-25000" dirty="0" err="1" smtClean="0"/>
              <a:t>st</a:t>
            </a:r>
            <a:r>
              <a:rPr lang="en-US" sz="2000" baseline="-25000" dirty="0" smtClean="0"/>
              <a:t> ,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s1</a:t>
            </a:r>
            <a:r>
              <a:rPr lang="en-IN" sz="2000" dirty="0" smtClean="0"/>
              <a:t> </a:t>
            </a:r>
            <a:r>
              <a:rPr lang="en-IN" sz="2000" dirty="0"/>
              <a:t>,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s2</a:t>
            </a:r>
            <a:r>
              <a:rPr lang="en-IN" sz="2000" dirty="0" smtClean="0"/>
              <a:t> </a:t>
            </a:r>
            <a:r>
              <a:rPr lang="en-IN" sz="2000" dirty="0"/>
              <a:t>,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s3</a:t>
            </a:r>
            <a:r>
              <a:rPr lang="en-IN" sz="2000" dirty="0" smtClean="0"/>
              <a:t> </a:t>
            </a:r>
            <a:r>
              <a:rPr lang="en-IN" sz="2000" dirty="0"/>
              <a:t>,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’</a:t>
            </a:r>
            <a:r>
              <a:rPr lang="en-US" sz="2000" baseline="-25000" dirty="0" smtClean="0"/>
              <a:t>s4</a:t>
            </a:r>
            <a:r>
              <a:rPr lang="en-US" sz="2000" dirty="0" smtClean="0"/>
              <a:t> , and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’</a:t>
            </a:r>
            <a:r>
              <a:rPr lang="en-US" sz="2000" baseline="-25000" dirty="0" err="1" smtClean="0"/>
              <a:t>en</a:t>
            </a:r>
            <a:r>
              <a:rPr lang="en-US" sz="2000" dirty="0" smtClean="0"/>
              <a:t> , </a:t>
            </a:r>
            <a:r>
              <a:rPr lang="en-US" sz="2000" dirty="0"/>
              <a:t>were to be optimized in this section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Using </a:t>
            </a:r>
            <a:r>
              <a:rPr lang="en-US" sz="2000" dirty="0"/>
              <a:t>these values of </a:t>
            </a:r>
            <a:r>
              <a:rPr lang="en-US" sz="2000" dirty="0" err="1"/>
              <a:t>y</a:t>
            </a:r>
            <a:r>
              <a:rPr lang="en-US" sz="2000" baseline="-25000" dirty="0" err="1"/>
              <a:t>s</a:t>
            </a:r>
            <a:r>
              <a:rPr lang="en-US" sz="2000" dirty="0"/>
              <a:t>, </a:t>
            </a:r>
            <a:r>
              <a:rPr lang="en-US" sz="2000" dirty="0" err="1"/>
              <a:t>n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smtClean="0"/>
              <a:t>interpolated values </a:t>
            </a:r>
            <a:r>
              <a:rPr lang="en-US" sz="2000" dirty="0"/>
              <a:t>were obtained to set the amplitude of the filters.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" y="5578523"/>
            <a:ext cx="10058400" cy="85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804" y="4870637"/>
            <a:ext cx="1003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So finally we got a </a:t>
            </a:r>
            <a:r>
              <a:rPr lang="en-US" sz="2000" b="1" dirty="0"/>
              <a:t>chromosome of length </a:t>
            </a:r>
            <a:r>
              <a:rPr lang="en-US" sz="2000" b="1" dirty="0" smtClean="0"/>
              <a:t>10 and a total of 30 chromosomes has been used in this work.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77289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875" y="5742183"/>
            <a:ext cx="1043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3.1:</a:t>
            </a:r>
            <a:r>
              <a:rPr lang="en-US" dirty="0" smtClean="0"/>
              <a:t> </a:t>
            </a:r>
            <a:r>
              <a:rPr lang="en-US" dirty="0"/>
              <a:t>(a) A spline being optimized to determine the frequency </a:t>
            </a:r>
            <a:r>
              <a:rPr lang="en-US" dirty="0" smtClean="0"/>
              <a:t>position of </a:t>
            </a:r>
            <a:r>
              <a:rPr lang="en-US" dirty="0"/>
              <a:t>filters, and (b) a spline being optimized to determine the amplitude of the filters.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" y="1"/>
            <a:ext cx="9366787" cy="56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Brief of Support Vector Machine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5324" y="1276350"/>
            <a:ext cx="1054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machine learning, compared to both logistic regression and neural networks the SVM </a:t>
            </a:r>
            <a:r>
              <a:rPr lang="en-US" dirty="0" smtClean="0"/>
              <a:t>often gives </a:t>
            </a:r>
            <a:r>
              <a:rPr lang="en-US" dirty="0"/>
              <a:t>a cleaner and more powerful way of learning complex non-linear functions.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52302" y="5916968"/>
            <a:ext cx="45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3.2</a:t>
            </a:r>
            <a:r>
              <a:rPr lang="en-US" dirty="0"/>
              <a:t>: Difference in Good and Bad Margin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4" y="2438399"/>
            <a:ext cx="8435446" cy="31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89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829"/>
            <a:ext cx="5848350" cy="3513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" y="4863970"/>
            <a:ext cx="52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3.3:</a:t>
            </a:r>
            <a:r>
              <a:rPr lang="en-US" dirty="0"/>
              <a:t> Difference between Hard and Soft Margin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91" y="474794"/>
            <a:ext cx="6438899" cy="38667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03041" y="4771636"/>
            <a:ext cx="551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3.4:</a:t>
            </a:r>
            <a:r>
              <a:rPr lang="en-US" dirty="0" smtClean="0"/>
              <a:t> </a:t>
            </a:r>
            <a:r>
              <a:rPr lang="en-US" dirty="0"/>
              <a:t>Comparison of cost function (CF) of Logistic Regression (LR) and SVM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204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12192000" cy="101478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 Outline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9173" y="1536934"/>
            <a:ext cx="83364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     </a:t>
            </a:r>
            <a:r>
              <a:rPr lang="en-IN" sz="2800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     Background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    Bandwidth Decoupled </a:t>
            </a:r>
            <a:r>
              <a:rPr lang="en-US" sz="2800" dirty="0"/>
              <a:t>Filter bank </a:t>
            </a:r>
            <a:r>
              <a:rPr lang="en-US" sz="2800" dirty="0" smtClean="0"/>
              <a:t>Optimization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smtClean="0"/>
              <a:t>    Results </a:t>
            </a:r>
            <a:r>
              <a:rPr lang="en-IN" sz="2800" dirty="0"/>
              <a:t>and </a:t>
            </a:r>
            <a:r>
              <a:rPr lang="en-IN" sz="2800" dirty="0" smtClean="0"/>
              <a:t>Discussion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 smtClean="0"/>
              <a:t>     </a:t>
            </a:r>
            <a:r>
              <a:rPr lang="en-IN" sz="2800" dirty="0"/>
              <a:t>Conclusion and Future </a:t>
            </a:r>
            <a:r>
              <a:rPr lang="en-IN" sz="2800" dirty="0" smtClean="0"/>
              <a:t>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smtClean="0"/>
              <a:t>    References</a:t>
            </a:r>
            <a:endParaRPr lang="en-IN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708" y="5483507"/>
            <a:ext cx="932453" cy="9324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067398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SVM </a:t>
            </a:r>
            <a:r>
              <a:rPr lang="en-IN" sz="4000" b="1" dirty="0" err="1" smtClean="0"/>
              <a:t>Hyperparameter</a:t>
            </a:r>
            <a:r>
              <a:rPr lang="en-IN" sz="4000" b="1" dirty="0" smtClean="0"/>
              <a:t> Tuning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1" y="2791284"/>
            <a:ext cx="8436783" cy="2947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87" y="1160068"/>
            <a:ext cx="9045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dirty="0" smtClean="0"/>
              <a:t>Kernels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/>
              <a:t>C (Regularisation) 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dirty="0" smtClean="0"/>
              <a:t>Gamma</a:t>
            </a: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11459" y="6000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Figure 3.5: </a:t>
            </a:r>
            <a:r>
              <a:rPr lang="en-US" dirty="0" smtClean="0"/>
              <a:t>Different </a:t>
            </a:r>
            <a:r>
              <a:rPr lang="en-US" dirty="0"/>
              <a:t>types of kernel used by SVM Classifier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86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9" y="2352854"/>
            <a:ext cx="10058400" cy="3568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5490" y="6000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3.6:</a:t>
            </a:r>
            <a:r>
              <a:rPr lang="en-IN" dirty="0"/>
              <a:t> Influence of Gamma values on support </a:t>
            </a:r>
            <a:r>
              <a:rPr lang="en-IN" dirty="0" smtClean="0"/>
              <a:t>vector </a:t>
            </a:r>
            <a:r>
              <a:rPr lang="en-IN" dirty="0"/>
              <a:t>points.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486" y="1152525"/>
            <a:ext cx="1016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Fig. 3.6 shows, when gamma is higher, nearby points will have high influence whereas low gamma means far away points will also be considered to get the decision </a:t>
            </a:r>
            <a:r>
              <a:rPr lang="en-IN" sz="2000" dirty="0" smtClean="0"/>
              <a:t>boundary.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382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32727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5" y="3165821"/>
            <a:ext cx="9275110" cy="23989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3490" y="5820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3.7:</a:t>
            </a:r>
            <a:r>
              <a:rPr lang="en-US" dirty="0" smtClean="0"/>
              <a:t> </a:t>
            </a:r>
            <a:r>
              <a:rPr lang="en-US" dirty="0"/>
              <a:t>Classification of </a:t>
            </a:r>
            <a:r>
              <a:rPr lang="en-US" dirty="0" err="1"/>
              <a:t>datapoints</a:t>
            </a:r>
            <a:r>
              <a:rPr lang="en-US" dirty="0"/>
              <a:t> based on C values.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26164" y="1554520"/>
            <a:ext cx="9898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C is the parameter of </a:t>
            </a:r>
            <a:r>
              <a:rPr lang="en-US" sz="2000" b="1" dirty="0" smtClean="0"/>
              <a:t>penalty</a:t>
            </a:r>
            <a:r>
              <a:rPr lang="en-US" sz="2000" b="1" dirty="0"/>
              <a:t>, which is misclassification or </a:t>
            </a:r>
            <a:r>
              <a:rPr lang="en-US" sz="2000" b="1" dirty="0" smtClean="0"/>
              <a:t>error </a:t>
            </a:r>
            <a:r>
              <a:rPr lang="en-IN" sz="2000" b="1" dirty="0" smtClean="0"/>
              <a:t>term.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/>
              <a:t>Fig</a:t>
            </a:r>
            <a:r>
              <a:rPr lang="en-US" sz="2000" b="1" dirty="0"/>
              <a:t>. </a:t>
            </a:r>
            <a:r>
              <a:rPr lang="en-US" sz="2000" b="1" dirty="0" smtClean="0"/>
              <a:t>3.7 </a:t>
            </a:r>
            <a:r>
              <a:rPr lang="en-US" sz="2000" b="1" dirty="0"/>
              <a:t>shows that when C is high it will classify all </a:t>
            </a:r>
            <a:r>
              <a:rPr lang="en-US" sz="2000" b="1" dirty="0" smtClean="0"/>
              <a:t>the data </a:t>
            </a:r>
            <a:r>
              <a:rPr lang="en-US" sz="2000" b="1" dirty="0"/>
              <a:t>points correctly, also there is a chance to </a:t>
            </a:r>
            <a:r>
              <a:rPr lang="en-US" sz="2000" b="1" dirty="0" smtClean="0"/>
              <a:t>over fit</a:t>
            </a:r>
            <a:r>
              <a:rPr lang="en-US" sz="2000" b="1" dirty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07107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K-Fold Cross Validation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3272427"/>
            <a:ext cx="10182225" cy="2477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1" y="1390650"/>
            <a:ext cx="958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approach of testing </a:t>
            </a:r>
            <a:r>
              <a:rPr lang="en-US" dirty="0"/>
              <a:t>the performance of the model based on an error </a:t>
            </a:r>
            <a:r>
              <a:rPr lang="en-US" dirty="0" smtClean="0"/>
              <a:t>metric to </a:t>
            </a:r>
            <a:r>
              <a:rPr lang="en-US" dirty="0"/>
              <a:t>assess the model’s </a:t>
            </a:r>
            <a:r>
              <a:rPr lang="en-US" dirty="0" smtClean="0"/>
              <a:t>precision is </a:t>
            </a:r>
            <a:r>
              <a:rPr lang="en-US" dirty="0"/>
              <a:t>not very </a:t>
            </a:r>
            <a:r>
              <a:rPr lang="en-US" dirty="0" smtClean="0"/>
              <a:t>accurate.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It’s  </a:t>
            </a:r>
            <a:r>
              <a:rPr lang="en-US" dirty="0"/>
              <a:t>because </a:t>
            </a:r>
            <a:r>
              <a:rPr lang="en-US" dirty="0" smtClean="0"/>
              <a:t>the accuracy obtained for one test set may vary considerably from the accuracy obtained for a different test set.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20839" y="5820920"/>
            <a:ext cx="336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3.8:</a:t>
            </a:r>
            <a:r>
              <a:rPr lang="en-US" dirty="0" smtClean="0"/>
              <a:t> </a:t>
            </a:r>
            <a:r>
              <a:rPr lang="en-US" dirty="0"/>
              <a:t>5-Fold Cross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078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b="1" dirty="0" smtClean="0"/>
              <a:t>      Results and Discussion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2435" y="1415373"/>
            <a:ext cx="98048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experiment has been performed to calculate 10-Fold CV on two </a:t>
            </a:r>
            <a:r>
              <a:rPr lang="en-US" sz="2000" dirty="0" smtClean="0"/>
              <a:t>different </a:t>
            </a:r>
            <a:r>
              <a:rPr lang="en-IN" sz="2000" dirty="0" smtClean="0"/>
              <a:t>feature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Firstly</a:t>
            </a:r>
            <a:r>
              <a:rPr lang="en-US" sz="2000" dirty="0"/>
              <a:t>, we obtained the 42 dimensional feature vector (13 </a:t>
            </a:r>
            <a:r>
              <a:rPr lang="en-US" sz="2000" dirty="0" smtClean="0"/>
              <a:t>MFCC </a:t>
            </a:r>
            <a:r>
              <a:rPr lang="en-US" sz="2000" dirty="0"/>
              <a:t>+ 13  + </a:t>
            </a:r>
            <a:r>
              <a:rPr lang="en-US" sz="2000" dirty="0" smtClean="0"/>
              <a:t>13 + </a:t>
            </a:r>
            <a:r>
              <a:rPr lang="en-US" sz="2000" dirty="0"/>
              <a:t>3 frame </a:t>
            </a:r>
            <a:r>
              <a:rPr lang="en-US" sz="2000" dirty="0" smtClean="0"/>
              <a:t>energies) through conventional </a:t>
            </a:r>
            <a:r>
              <a:rPr lang="en-US" sz="2000" dirty="0"/>
              <a:t>Mel-scaled </a:t>
            </a:r>
            <a:r>
              <a:rPr lang="en-US" sz="2000" dirty="0" smtClean="0"/>
              <a:t>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econdly</a:t>
            </a:r>
            <a:r>
              <a:rPr lang="en-US" sz="2000" dirty="0"/>
              <a:t>, </a:t>
            </a:r>
            <a:r>
              <a:rPr lang="en-US" sz="2000" dirty="0" smtClean="0"/>
              <a:t>we obtained </a:t>
            </a:r>
            <a:r>
              <a:rPr lang="en-US" sz="2000" dirty="0"/>
              <a:t>the </a:t>
            </a:r>
            <a:r>
              <a:rPr lang="en-US" sz="2000" dirty="0" smtClean="0"/>
              <a:t>13 dimensional </a:t>
            </a:r>
            <a:r>
              <a:rPr lang="en-US" sz="2000" dirty="0"/>
              <a:t>conventional MFCC feature vector.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After </a:t>
            </a:r>
            <a:r>
              <a:rPr lang="en-US" sz="2000" dirty="0"/>
              <a:t>that we performed 10-Fold CV on </a:t>
            </a:r>
            <a:r>
              <a:rPr lang="en-US" sz="2000" dirty="0" smtClean="0"/>
              <a:t>both of </a:t>
            </a:r>
            <a:r>
              <a:rPr lang="en-US" sz="2000" dirty="0"/>
              <a:t>these feature vectors and came up with </a:t>
            </a:r>
            <a:r>
              <a:rPr lang="en-US" sz="2000" dirty="0" smtClean="0"/>
              <a:t>some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Table </a:t>
            </a:r>
            <a:r>
              <a:rPr lang="en-US" sz="2000" dirty="0"/>
              <a:t>4.1 and 4.2 shows performance of conventional MFCC after 10-folds cross-validation </a:t>
            </a:r>
            <a:r>
              <a:rPr lang="en-US" sz="2000" dirty="0" smtClean="0"/>
              <a:t>using 42 dim. </a:t>
            </a:r>
            <a:r>
              <a:rPr lang="en-US" sz="2000" dirty="0"/>
              <a:t>conventional feature vectors and 13 </a:t>
            </a:r>
            <a:r>
              <a:rPr lang="en-US" sz="2000" dirty="0" smtClean="0"/>
              <a:t>dim. </a:t>
            </a:r>
            <a:r>
              <a:rPr lang="en-US" sz="2000" dirty="0"/>
              <a:t>feature vectors for </a:t>
            </a:r>
            <a:r>
              <a:rPr lang="en-US" sz="2000" dirty="0" smtClean="0"/>
              <a:t>different </a:t>
            </a:r>
            <a:r>
              <a:rPr lang="en-IN" sz="2000" dirty="0" smtClean="0"/>
              <a:t>noisy </a:t>
            </a:r>
            <a:r>
              <a:rPr lang="en-IN" sz="2000" dirty="0"/>
              <a:t>conditions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1780707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24267" cy="124595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004"/>
            <a:ext cx="10853522" cy="5270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833" y="308119"/>
            <a:ext cx="1026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The results obtained for signal preprocessing </a:t>
            </a:r>
            <a:r>
              <a:rPr lang="en-US" sz="2000" dirty="0" smtClean="0">
                <a:solidFill>
                  <a:srgbClr val="FFFF00"/>
                </a:solidFill>
              </a:rPr>
              <a:t>i.e. with </a:t>
            </a:r>
            <a:r>
              <a:rPr lang="en-US" sz="2000" dirty="0">
                <a:solidFill>
                  <a:srgbClr val="FFFF00"/>
                </a:solidFill>
              </a:rPr>
              <a:t>pre-emphasis is much better than operations carried without pre-emphasis.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818"/>
            <a:ext cx="12192000" cy="1144351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134533"/>
            <a:ext cx="10640020" cy="5420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800" y="259214"/>
            <a:ext cx="1017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</a:rPr>
              <a:t>I</a:t>
            </a:r>
            <a:r>
              <a:rPr lang="en-US" sz="2000" dirty="0" smtClean="0">
                <a:solidFill>
                  <a:srgbClr val="FFFF00"/>
                </a:solidFill>
              </a:rPr>
              <a:t>t </a:t>
            </a:r>
            <a:r>
              <a:rPr lang="en-US" sz="2000" dirty="0">
                <a:solidFill>
                  <a:srgbClr val="FFFF00"/>
                </a:solidFill>
              </a:rPr>
              <a:t>is clearly observable that </a:t>
            </a:r>
            <a:r>
              <a:rPr lang="en-US" sz="2000" dirty="0" smtClean="0">
                <a:solidFill>
                  <a:srgbClr val="FFFF00"/>
                </a:solidFill>
              </a:rPr>
              <a:t>our proposed </a:t>
            </a:r>
            <a:r>
              <a:rPr lang="en-US" sz="2000" dirty="0">
                <a:solidFill>
                  <a:srgbClr val="FFFF00"/>
                </a:solidFill>
              </a:rPr>
              <a:t>evolved </a:t>
            </a:r>
            <a:r>
              <a:rPr lang="en-US" sz="2000" dirty="0" smtClean="0">
                <a:solidFill>
                  <a:srgbClr val="FFFF00"/>
                </a:solidFill>
              </a:rPr>
              <a:t>filter banks </a:t>
            </a:r>
            <a:r>
              <a:rPr lang="en-US" sz="2000" dirty="0">
                <a:solidFill>
                  <a:srgbClr val="FFFF00"/>
                </a:solidFill>
              </a:rPr>
              <a:t>(EBDCC) </a:t>
            </a:r>
            <a:r>
              <a:rPr lang="en-US" sz="2000" dirty="0" smtClean="0">
                <a:solidFill>
                  <a:srgbClr val="FFFF00"/>
                </a:solidFill>
              </a:rPr>
              <a:t>has performed </a:t>
            </a:r>
            <a:r>
              <a:rPr lang="en-US" sz="2000" dirty="0">
                <a:solidFill>
                  <a:srgbClr val="FFFF00"/>
                </a:solidFill>
              </a:rPr>
              <a:t>better than the conventional </a:t>
            </a:r>
            <a:r>
              <a:rPr lang="en-US" sz="2000" dirty="0" err="1" smtClean="0">
                <a:solidFill>
                  <a:srgbClr val="FFFF00"/>
                </a:solidFill>
              </a:rPr>
              <a:t>mel-filterbanks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IN" sz="2000" dirty="0" smtClean="0">
                <a:solidFill>
                  <a:srgbClr val="FFFF00"/>
                </a:solidFill>
              </a:rPr>
              <a:t>under </a:t>
            </a:r>
            <a:r>
              <a:rPr lang="en-IN" sz="2000" dirty="0">
                <a:solidFill>
                  <a:srgbClr val="FFFF00"/>
                </a:solidFill>
              </a:rPr>
              <a:t>every </a:t>
            </a:r>
            <a:r>
              <a:rPr lang="en-IN" sz="2000" dirty="0" smtClean="0">
                <a:solidFill>
                  <a:srgbClr val="FFFF00"/>
                </a:solidFill>
              </a:rPr>
              <a:t>noisy conditions.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85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66"/>
            <a:ext cx="10600267" cy="6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65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6"/>
            <a:ext cx="10507133" cy="65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5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38" y="2503477"/>
            <a:ext cx="9769789" cy="38142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533" y="116916"/>
            <a:ext cx="1003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</a:rPr>
              <a:t>Table 4.5 shows, EBDCC-F3 </a:t>
            </a:r>
            <a:r>
              <a:rPr lang="en-US" sz="2000" dirty="0">
                <a:solidFill>
                  <a:srgbClr val="FFFF00"/>
                </a:solidFill>
              </a:rPr>
              <a:t>has better classification rates as compared to EBDCC-WF3 </a:t>
            </a:r>
            <a:r>
              <a:rPr lang="en-US" sz="2000" dirty="0" smtClean="0">
                <a:solidFill>
                  <a:srgbClr val="FFFF00"/>
                </a:solidFill>
              </a:rPr>
              <a:t>and MFB for </a:t>
            </a:r>
            <a:r>
              <a:rPr lang="en-US" sz="2000" dirty="0">
                <a:solidFill>
                  <a:srgbClr val="FFFF00"/>
                </a:solidFill>
              </a:rPr>
              <a:t>every noisy environment.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998" y="1359620"/>
            <a:ext cx="914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This can be interpreted like that, the filter banks were evolved using clean speech signal and if we pass a signal with noise content then it’s accuracy and </a:t>
            </a:r>
            <a:r>
              <a:rPr lang="en-IN" sz="2000" b="1" dirty="0" smtClean="0"/>
              <a:t>behaviour would decrease.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70052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25"/>
            <a:ext cx="12192000" cy="11049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 smtClean="0"/>
              <a:t>       </a:t>
            </a:r>
            <a:r>
              <a:rPr lang="en-IN" sz="4000" b="1" dirty="0" smtClean="0"/>
              <a:t>Introduction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1519" y="1288920"/>
            <a:ext cx="10554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MFCC is the most widely used speech representation based on the linear voice production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Conventional MFCC typically uses Mel-scaled filter bank (MFB) </a:t>
            </a:r>
            <a:r>
              <a:rPr lang="en-US" sz="2000" dirty="0" smtClean="0"/>
              <a:t>for </a:t>
            </a:r>
            <a:r>
              <a:rPr lang="en-US" sz="2000" dirty="0"/>
              <a:t>extracting </a:t>
            </a:r>
            <a:r>
              <a:rPr lang="en-US" sz="2000" dirty="0" err="1"/>
              <a:t>cepstral</a:t>
            </a:r>
            <a:r>
              <a:rPr lang="en-US" sz="2000" dirty="0"/>
              <a:t> features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MFB, the amplitude of each filter is set to one and the bandwidth is determined by the spacing of filters center frequencies. 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58" y="5539978"/>
            <a:ext cx="901331" cy="9013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4115" y="6071977"/>
            <a:ext cx="549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1.1:</a:t>
            </a:r>
            <a:r>
              <a:rPr lang="en-US" dirty="0" smtClean="0"/>
              <a:t> Classical Mel-scaled filter bank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04" y="3694348"/>
            <a:ext cx="7688309" cy="23322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973169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7"/>
            <a:ext cx="12192000" cy="88468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Analysis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734491"/>
            <a:ext cx="10803467" cy="3829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502" y="889001"/>
            <a:ext cx="960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Figure </a:t>
            </a:r>
            <a:r>
              <a:rPr lang="en-US" sz="2000" dirty="0" smtClean="0"/>
              <a:t>4.4 </a:t>
            </a:r>
            <a:r>
              <a:rPr lang="en-US" sz="2000" dirty="0"/>
              <a:t>shows that both the filters EBDCC-WF3 and EBDCC-F3 are classified at a higher </a:t>
            </a:r>
            <a:r>
              <a:rPr lang="en-US" sz="2000" dirty="0" smtClean="0"/>
              <a:t>rate than </a:t>
            </a:r>
            <a:r>
              <a:rPr lang="en-US" sz="2000" dirty="0"/>
              <a:t>MFBs for different test conditions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As EBDCC-F3 </a:t>
            </a:r>
            <a:r>
              <a:rPr lang="en-US" sz="2000" dirty="0" smtClean="0"/>
              <a:t>filter bank </a:t>
            </a:r>
            <a:r>
              <a:rPr lang="en-US" sz="2000" dirty="0"/>
              <a:t>was tested for a noisy </a:t>
            </a:r>
            <a:r>
              <a:rPr lang="en-US" sz="2000" dirty="0" smtClean="0"/>
              <a:t>signal after </a:t>
            </a:r>
            <a:r>
              <a:rPr lang="en-US" sz="2000" dirty="0"/>
              <a:t>filtering hence it’s Cross-validation accuracy was higher than the EBDCC-WF3 </a:t>
            </a:r>
            <a:r>
              <a:rPr lang="en-US" sz="2000" dirty="0" smtClean="0"/>
              <a:t>filter bank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3747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93"/>
            <a:ext cx="6381750" cy="5063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11972"/>
            <a:ext cx="6067425" cy="50855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53500" y="4937775"/>
            <a:ext cx="3229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</a:t>
            </a:r>
            <a:r>
              <a:rPr lang="fr-FR" dirty="0"/>
              <a:t>Confusion matrix at 0 dB SNR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959886" y="4887947"/>
            <a:ext cx="448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r>
              <a:rPr lang="en-IN" dirty="0" smtClean="0"/>
              <a:t>EBDCC-WF3:</a:t>
            </a:r>
            <a:r>
              <a:rPr lang="en-US" dirty="0" smtClean="0"/>
              <a:t> </a:t>
            </a:r>
            <a:r>
              <a:rPr lang="fr-FR" dirty="0"/>
              <a:t>Confusion matrix at 0 dB SNR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3500" y="5469294"/>
            <a:ext cx="1005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4.5</a:t>
            </a:r>
            <a:r>
              <a:rPr lang="en-IN" b="1" dirty="0" smtClean="0"/>
              <a:t>:</a:t>
            </a:r>
            <a:r>
              <a:rPr lang="en-US" dirty="0" smtClean="0"/>
              <a:t>  Comparison between confusion matrix of conventional MFCC &amp; EBDCC-WF3 showing </a:t>
            </a:r>
            <a:r>
              <a:rPr lang="en-US" dirty="0"/>
              <a:t>10-Fold CV accuracy 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dirty="0" smtClean="0"/>
              <a:t>pre-emphasis </a:t>
            </a:r>
            <a:r>
              <a:rPr lang="en-IN" dirty="0" smtClean="0"/>
              <a:t>signal at 0 dB SNR.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6515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98445"/>
            <a:ext cx="6143626" cy="5030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0"/>
            <a:ext cx="6038851" cy="51013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9987" y="4946155"/>
            <a:ext cx="448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</a:t>
            </a:r>
            <a:r>
              <a:rPr lang="en-IN" dirty="0" smtClean="0"/>
              <a:t>EBDCC-WF3:</a:t>
            </a:r>
            <a:r>
              <a:rPr lang="en-US" dirty="0" smtClean="0"/>
              <a:t> </a:t>
            </a:r>
            <a:r>
              <a:rPr lang="fr-FR" dirty="0"/>
              <a:t>Confusion matrix at 0 dB SNR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33997" y="4946155"/>
            <a:ext cx="4276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r>
              <a:rPr lang="en-IN" dirty="0" smtClean="0"/>
              <a:t>EBDCC-F3:</a:t>
            </a:r>
            <a:r>
              <a:rPr lang="en-US" dirty="0" smtClean="0"/>
              <a:t> </a:t>
            </a:r>
            <a:r>
              <a:rPr lang="fr-FR" dirty="0"/>
              <a:t>Confusion matrix at 0 dB SNR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89987" y="5474767"/>
            <a:ext cx="1005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4.6</a:t>
            </a:r>
            <a:r>
              <a:rPr lang="en-IN" b="1" dirty="0" smtClean="0"/>
              <a:t>:</a:t>
            </a:r>
            <a:r>
              <a:rPr lang="en-US" dirty="0" smtClean="0"/>
              <a:t>  Comparison between confusion matrix of EBDCC-WF3 &amp; EBDCC-F3 showing </a:t>
            </a:r>
            <a:r>
              <a:rPr lang="en-US" dirty="0"/>
              <a:t>10-Fold CV accuracy 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dirty="0" smtClean="0"/>
              <a:t>pre-emphasis </a:t>
            </a:r>
            <a:r>
              <a:rPr lang="en-IN" dirty="0" smtClean="0"/>
              <a:t>signal at 0 dB SNR.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166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62700" cy="496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0"/>
            <a:ext cx="6000750" cy="4962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993" y="4914900"/>
            <a:ext cx="458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</a:t>
            </a:r>
            <a:r>
              <a:rPr lang="en-IN" dirty="0" smtClean="0"/>
              <a:t>EBDCC-WF3:</a:t>
            </a:r>
            <a:r>
              <a:rPr lang="en-US" dirty="0" smtClean="0"/>
              <a:t> </a:t>
            </a:r>
            <a:r>
              <a:rPr lang="fr-FR" dirty="0"/>
              <a:t>Confusion matrix at </a:t>
            </a:r>
            <a:r>
              <a:rPr lang="fr-FR" dirty="0" smtClean="0"/>
              <a:t>10 </a:t>
            </a:r>
            <a:r>
              <a:rPr lang="fr-FR" dirty="0"/>
              <a:t>dB SNR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813541" y="4914900"/>
            <a:ext cx="439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r>
              <a:rPr lang="en-IN" dirty="0" smtClean="0"/>
              <a:t>EBDCC-F3:</a:t>
            </a:r>
            <a:r>
              <a:rPr lang="en-US" dirty="0" smtClean="0"/>
              <a:t> </a:t>
            </a:r>
            <a:r>
              <a:rPr lang="fr-FR" dirty="0"/>
              <a:t>Confusion matrix at </a:t>
            </a:r>
            <a:r>
              <a:rPr lang="fr-FR" dirty="0" smtClean="0"/>
              <a:t>10 </a:t>
            </a:r>
            <a:r>
              <a:rPr lang="fr-FR" dirty="0"/>
              <a:t>dB SNR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6993" y="5439932"/>
            <a:ext cx="1005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4.7</a:t>
            </a:r>
            <a:r>
              <a:rPr lang="en-IN" b="1" dirty="0" smtClean="0"/>
              <a:t>:</a:t>
            </a:r>
            <a:r>
              <a:rPr lang="en-US" dirty="0" smtClean="0"/>
              <a:t>  Comparison between confusion matrix of EBDCC-WF3 &amp; EBDCC-F3 showing </a:t>
            </a:r>
            <a:r>
              <a:rPr lang="en-US" dirty="0"/>
              <a:t>10-Fold CV accuracy 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dirty="0" smtClean="0"/>
              <a:t>pre-emphasis </a:t>
            </a:r>
            <a:r>
              <a:rPr lang="en-IN" dirty="0" smtClean="0"/>
              <a:t>signal at 10 dB SNR.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341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Filter bank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5"/>
            <a:ext cx="6343650" cy="4984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83" y="-9525"/>
            <a:ext cx="6243919" cy="5000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3468" y="4821823"/>
            <a:ext cx="511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r>
              <a:rPr lang="en-IN" dirty="0" smtClean="0"/>
              <a:t>EBDCC-WF3/F3:</a:t>
            </a:r>
            <a:r>
              <a:rPr lang="en-US" dirty="0" smtClean="0"/>
              <a:t> </a:t>
            </a:r>
            <a:r>
              <a:rPr lang="fr-FR" dirty="0"/>
              <a:t>Confusion matrix </a:t>
            </a:r>
            <a:r>
              <a:rPr lang="fr-FR" dirty="0" smtClean="0"/>
              <a:t>for clean signal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92480" y="4821823"/>
            <a:ext cx="4825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</a:t>
            </a:r>
            <a:r>
              <a:rPr lang="en-IN" dirty="0" smtClean="0"/>
              <a:t>Conv. MFCC:</a:t>
            </a:r>
            <a:r>
              <a:rPr lang="en-US" dirty="0" smtClean="0"/>
              <a:t> </a:t>
            </a:r>
            <a:r>
              <a:rPr lang="fr-FR" dirty="0"/>
              <a:t>Confusion matrix </a:t>
            </a:r>
            <a:r>
              <a:rPr lang="fr-FR" dirty="0" smtClean="0"/>
              <a:t>for clean signal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92480" y="5388686"/>
            <a:ext cx="1005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4.8</a:t>
            </a:r>
            <a:r>
              <a:rPr lang="en-IN" b="1" dirty="0" smtClean="0"/>
              <a:t>:</a:t>
            </a:r>
            <a:r>
              <a:rPr lang="en-US" dirty="0" smtClean="0"/>
              <a:t>  Comparison between confusion matrix of conventional MFCC &amp; EBDCC-WF3/F3 showing </a:t>
            </a:r>
            <a:r>
              <a:rPr lang="en-US" dirty="0"/>
              <a:t>10-Fold CV accuracy </a:t>
            </a:r>
            <a:r>
              <a:rPr lang="en-US" dirty="0" smtClean="0"/>
              <a:t> </a:t>
            </a:r>
            <a:r>
              <a:rPr lang="en-US" dirty="0"/>
              <a:t>for the </a:t>
            </a:r>
            <a:r>
              <a:rPr lang="en-US" dirty="0" smtClean="0"/>
              <a:t>pre-emphasis </a:t>
            </a:r>
            <a:r>
              <a:rPr lang="en-IN" dirty="0" smtClean="0"/>
              <a:t>signal under clean 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651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157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000" dirty="0" smtClean="0"/>
              <a:t>  </a:t>
            </a:r>
            <a:r>
              <a:rPr lang="en-IN" sz="4000" b="1" dirty="0" smtClean="0"/>
              <a:t>Conclusion and Future Work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9223" y="1367549"/>
            <a:ext cx="969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novel feature BDCCs has shown a better recognition rate as compared to the existing MFCC feature under all noisy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EBDCCs has shown a good result when used with the filtered noisy signal under all </a:t>
            </a:r>
            <a:r>
              <a:rPr lang="en-US" sz="2000" dirty="0" smtClean="0"/>
              <a:t>testing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derived filter banks (EBDCCs) were evolved only for 120 generations and a maximum of 76.64% 10-Fold CV accuracy has been achieved for filter bank </a:t>
            </a:r>
            <a:r>
              <a:rPr lang="en-US" sz="2000" dirty="0" smtClean="0"/>
              <a:t>EDBCC-WF1.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future, this accuracy can further be improved if we run it for more number </a:t>
            </a:r>
            <a:r>
              <a:rPr lang="en-IN" sz="2000" dirty="0"/>
              <a:t>of generations.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As, in this work, we have not designed filter banks under 0 dB SNR condition along with </a:t>
            </a:r>
            <a:r>
              <a:rPr lang="en-US" sz="2000" dirty="0" smtClean="0"/>
              <a:t>filtering, so </a:t>
            </a:r>
            <a:r>
              <a:rPr lang="en-US" sz="2000" dirty="0"/>
              <a:t>future work can be carried out to further improve the robustness of the </a:t>
            </a:r>
            <a:r>
              <a:rPr lang="en-US" sz="2000" dirty="0" smtClean="0"/>
              <a:t>filter banks </a:t>
            </a:r>
            <a:r>
              <a:rPr lang="en-US" sz="2000" dirty="0"/>
              <a:t>under </a:t>
            </a:r>
            <a:r>
              <a:rPr lang="en-IN" sz="2000" dirty="0"/>
              <a:t>noisy conditions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83" y="5053230"/>
            <a:ext cx="1331077" cy="13310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Filter bank Optimization for stress recognition in speech</a:t>
            </a:r>
            <a:endParaRPr lang="en-IN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882020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157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000" dirty="0" smtClean="0"/>
              <a:t>       </a:t>
            </a:r>
            <a:r>
              <a:rPr lang="en-IN" sz="4000" b="1" dirty="0" smtClean="0"/>
              <a:t>References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9268" y="1350939"/>
            <a:ext cx="1001614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L</a:t>
            </a:r>
            <a:r>
              <a:rPr lang="en-US" sz="1400" dirty="0"/>
              <a:t>. D. </a:t>
            </a:r>
            <a:r>
              <a:rPr lang="en-US" sz="1400" dirty="0" err="1"/>
              <a:t>Vignolo</a:t>
            </a:r>
            <a:r>
              <a:rPr lang="en-US" sz="1400" dirty="0"/>
              <a:t>, H. L. </a:t>
            </a:r>
            <a:r>
              <a:rPr lang="en-US" sz="1400" dirty="0" err="1"/>
              <a:t>Rufiner</a:t>
            </a:r>
            <a:r>
              <a:rPr lang="en-US" sz="1400" dirty="0"/>
              <a:t>, and </a:t>
            </a:r>
            <a:r>
              <a:rPr lang="en-US" sz="1400" dirty="0" err="1"/>
              <a:t>Milone</a:t>
            </a:r>
            <a:r>
              <a:rPr lang="en-US" sz="1400" dirty="0"/>
              <a:t>, “Evolutionary </a:t>
            </a:r>
            <a:r>
              <a:rPr lang="en-US" sz="1400" dirty="0" err="1"/>
              <a:t>cepstral</a:t>
            </a:r>
            <a:r>
              <a:rPr lang="en-US" sz="1400" dirty="0"/>
              <a:t> coefficients,” Applied </a:t>
            </a:r>
            <a:r>
              <a:rPr lang="en-US" sz="1400" dirty="0" smtClean="0"/>
              <a:t>Soft </a:t>
            </a:r>
            <a:r>
              <a:rPr lang="nl-NL" sz="1400" dirty="0" smtClean="0"/>
              <a:t>Computing</a:t>
            </a:r>
            <a:r>
              <a:rPr lang="nl-NL" sz="1400" dirty="0"/>
              <a:t>, vol. </a:t>
            </a:r>
            <a:r>
              <a:rPr lang="nl-NL" sz="1400" dirty="0" smtClean="0"/>
              <a:t>11, no</a:t>
            </a:r>
            <a:r>
              <a:rPr lang="nl-NL" sz="1400" dirty="0"/>
              <a:t>. 4, pp. 3419–3428, 2011</a:t>
            </a:r>
            <a:r>
              <a:rPr lang="nl-NL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nl-NL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L. </a:t>
            </a:r>
            <a:r>
              <a:rPr lang="en-US" sz="1400" dirty="0"/>
              <a:t>D. </a:t>
            </a:r>
            <a:r>
              <a:rPr lang="en-US" sz="1400" dirty="0" err="1"/>
              <a:t>Vignolo</a:t>
            </a:r>
            <a:r>
              <a:rPr lang="en-US" sz="1400" dirty="0"/>
              <a:t>, H. L. </a:t>
            </a:r>
            <a:r>
              <a:rPr lang="en-US" sz="1400" dirty="0" err="1"/>
              <a:t>Rufiner</a:t>
            </a:r>
            <a:r>
              <a:rPr lang="en-US" sz="1400" dirty="0"/>
              <a:t>, D. H. </a:t>
            </a:r>
            <a:r>
              <a:rPr lang="en-US" sz="1400" dirty="0" err="1"/>
              <a:t>Milone</a:t>
            </a:r>
            <a:r>
              <a:rPr lang="en-US" sz="1400" dirty="0"/>
              <a:t>, and J. C. Goddard, “Evolutionary splines </a:t>
            </a:r>
            <a:r>
              <a:rPr lang="en-US" sz="1400" dirty="0" smtClean="0"/>
              <a:t>for </a:t>
            </a:r>
            <a:r>
              <a:rPr lang="en-IN" sz="1400" dirty="0" err="1" smtClean="0"/>
              <a:t>cepstral</a:t>
            </a:r>
            <a:r>
              <a:rPr lang="en-IN" sz="1400" dirty="0" smtClean="0"/>
              <a:t> </a:t>
            </a:r>
            <a:r>
              <a:rPr lang="en-IN" sz="1400" dirty="0" err="1"/>
              <a:t>filterbank</a:t>
            </a:r>
            <a:r>
              <a:rPr lang="en-IN" sz="1400" dirty="0"/>
              <a:t> optimization in phoneme classification,” EURASIP Journal on </a:t>
            </a:r>
            <a:r>
              <a:rPr lang="en-IN" sz="1400" dirty="0" smtClean="0"/>
              <a:t>Advances in </a:t>
            </a:r>
            <a:r>
              <a:rPr lang="en-IN" sz="1400" dirty="0"/>
              <a:t>Signal Processing, vol. 2011, p. 8, 2011</a:t>
            </a:r>
            <a:r>
              <a:rPr lang="en-IN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</a:t>
            </a:r>
            <a:r>
              <a:rPr lang="en-US" sz="1400" dirty="0"/>
              <a:t>. C. Moore and B. R. </a:t>
            </a:r>
            <a:r>
              <a:rPr lang="en-US" sz="1400" dirty="0" err="1"/>
              <a:t>Glasberg</a:t>
            </a:r>
            <a:r>
              <a:rPr lang="en-US" sz="1400" dirty="0"/>
              <a:t>, “Suggested formulae for calculating auditory-filter </a:t>
            </a:r>
            <a:r>
              <a:rPr lang="en-US" sz="1400" dirty="0" smtClean="0"/>
              <a:t>bandwidths and </a:t>
            </a:r>
            <a:r>
              <a:rPr lang="en-US" sz="1400" dirty="0"/>
              <a:t>excitation patterns,” The journal of the acoustical society of America, vol. </a:t>
            </a:r>
            <a:r>
              <a:rPr lang="en-US" sz="1400" dirty="0" smtClean="0"/>
              <a:t>74, </a:t>
            </a:r>
            <a:r>
              <a:rPr lang="en-IN" sz="1400" dirty="0" smtClean="0"/>
              <a:t>no</a:t>
            </a:r>
            <a:r>
              <a:rPr lang="en-IN" sz="1400" dirty="0"/>
              <a:t>. 3, pp. 750–753, 1983</a:t>
            </a:r>
            <a:r>
              <a:rPr lang="en-IN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NimbusSanL-Regu"/>
              </a:rPr>
              <a:t>H</a:t>
            </a:r>
            <a:r>
              <a:rPr lang="en-US" sz="1400" dirty="0">
                <a:latin typeface="NimbusSanL-Regu"/>
              </a:rPr>
              <a:t>. </a:t>
            </a:r>
            <a:r>
              <a:rPr lang="en-US" sz="1400" dirty="0" err="1">
                <a:latin typeface="NimbusSanL-Regu"/>
              </a:rPr>
              <a:t>Yeganeh</a:t>
            </a:r>
            <a:r>
              <a:rPr lang="en-US" sz="1400" dirty="0">
                <a:latin typeface="NimbusSanL-Regu"/>
              </a:rPr>
              <a:t>, S. M. </a:t>
            </a:r>
            <a:r>
              <a:rPr lang="en-US" sz="1400" dirty="0" err="1">
                <a:latin typeface="NimbusSanL-Regu"/>
              </a:rPr>
              <a:t>Ahadi</a:t>
            </a:r>
            <a:r>
              <a:rPr lang="en-US" sz="1400" dirty="0">
                <a:latin typeface="NimbusSanL-Regu"/>
              </a:rPr>
              <a:t>, S. </a:t>
            </a:r>
            <a:r>
              <a:rPr lang="en-US" sz="1400" dirty="0" err="1">
                <a:latin typeface="NimbusSanL-Regu"/>
              </a:rPr>
              <a:t>Mirrezaie</a:t>
            </a:r>
            <a:r>
              <a:rPr lang="en-US" sz="1400" dirty="0">
                <a:latin typeface="NimbusSanL-Regu"/>
              </a:rPr>
              <a:t>, and A. </a:t>
            </a:r>
            <a:r>
              <a:rPr lang="en-US" sz="1400" dirty="0" err="1">
                <a:latin typeface="NimbusSanL-Regu"/>
              </a:rPr>
              <a:t>Ziaei</a:t>
            </a:r>
            <a:r>
              <a:rPr lang="en-US" sz="1400" dirty="0">
                <a:latin typeface="NimbusSanL-Regu"/>
              </a:rPr>
              <a:t>, “Weighting of </a:t>
            </a:r>
            <a:r>
              <a:rPr lang="en-US" sz="1400" dirty="0" err="1">
                <a:latin typeface="NimbusSanL-Regu"/>
              </a:rPr>
              <a:t>mel</a:t>
            </a:r>
            <a:r>
              <a:rPr lang="en-US" sz="1400" dirty="0">
                <a:latin typeface="NimbusSanL-Regu"/>
              </a:rPr>
              <a:t> sub-bands based on snr/entropy for robust </a:t>
            </a:r>
            <a:r>
              <a:rPr lang="en-US" sz="1400" dirty="0" err="1">
                <a:latin typeface="NimbusSanL-Regu"/>
              </a:rPr>
              <a:t>asr</a:t>
            </a:r>
            <a:r>
              <a:rPr lang="en-US" sz="1400" dirty="0">
                <a:latin typeface="NimbusSanL-Regu"/>
              </a:rPr>
              <a:t>,” in </a:t>
            </a:r>
            <a:r>
              <a:rPr lang="en-US" sz="1400" dirty="0">
                <a:latin typeface="NimbusSanL-ReguItal"/>
              </a:rPr>
              <a:t>2008 IEEE International Symposium on Signal Processing and Information Technology</a:t>
            </a:r>
            <a:r>
              <a:rPr lang="en-US" sz="1400" dirty="0">
                <a:latin typeface="NimbusSanL-Regu"/>
              </a:rPr>
              <a:t>. IEEE, 2008, pp. </a:t>
            </a:r>
            <a:r>
              <a:rPr lang="en-US" sz="1400" dirty="0" smtClean="0">
                <a:latin typeface="NimbusSanL-Regu"/>
              </a:rPr>
              <a:t>292–29.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NimbusSanL-Regu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H</a:t>
            </a:r>
            <a:r>
              <a:rPr lang="en-US" sz="1400" dirty="0"/>
              <a:t>. </a:t>
            </a:r>
            <a:r>
              <a:rPr lang="en-US" sz="1400" dirty="0" err="1"/>
              <a:t>Misra</a:t>
            </a:r>
            <a:r>
              <a:rPr lang="en-US" sz="1400" dirty="0"/>
              <a:t>, S. </a:t>
            </a:r>
            <a:r>
              <a:rPr lang="en-US" sz="1400" dirty="0" err="1"/>
              <a:t>Ikbal</a:t>
            </a:r>
            <a:r>
              <a:rPr lang="en-US" sz="1400" dirty="0"/>
              <a:t>, H. </a:t>
            </a:r>
            <a:r>
              <a:rPr lang="en-US" sz="1400" dirty="0" err="1"/>
              <a:t>Bourlard</a:t>
            </a:r>
            <a:r>
              <a:rPr lang="en-US" sz="1400" dirty="0"/>
              <a:t>, and H. </a:t>
            </a:r>
            <a:r>
              <a:rPr lang="en-US" sz="1400" dirty="0" err="1"/>
              <a:t>Hermansky</a:t>
            </a:r>
            <a:r>
              <a:rPr lang="en-US" sz="1400" dirty="0"/>
              <a:t>, “Spectral entropy based feature </a:t>
            </a:r>
            <a:r>
              <a:rPr lang="en-US" sz="1400" dirty="0" smtClean="0"/>
              <a:t>for robust </a:t>
            </a:r>
            <a:r>
              <a:rPr lang="en-US" sz="1400" dirty="0" err="1"/>
              <a:t>asr</a:t>
            </a:r>
            <a:r>
              <a:rPr lang="en-US" sz="1400" dirty="0"/>
              <a:t>,” in 2004 IEEE International Conference on Acoustics, Speech, and </a:t>
            </a:r>
            <a:r>
              <a:rPr lang="en-US" sz="1400" dirty="0" smtClean="0"/>
              <a:t>Signal </a:t>
            </a:r>
            <a:r>
              <a:rPr lang="nl-NL" sz="1400" dirty="0" smtClean="0"/>
              <a:t>Processing</a:t>
            </a:r>
            <a:r>
              <a:rPr lang="nl-NL" sz="1400" dirty="0"/>
              <a:t>, vol. 1. IEEE, 2004, pp. </a:t>
            </a:r>
            <a:r>
              <a:rPr lang="nl-NL" sz="1400" dirty="0" smtClean="0"/>
              <a:t>I–193.</a:t>
            </a:r>
          </a:p>
          <a:p>
            <a:pPr marL="342900" indent="-342900">
              <a:buFont typeface="+mj-lt"/>
              <a:buAutoNum type="arabicPeriod"/>
            </a:pPr>
            <a:endParaRPr lang="nl-NL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</a:t>
            </a:r>
            <a:r>
              <a:rPr lang="en-US" sz="1400" dirty="0"/>
              <a:t>. Alexandre and P. Lockwood, “Root </a:t>
            </a:r>
            <a:r>
              <a:rPr lang="en-US" sz="1400" dirty="0" err="1"/>
              <a:t>cepstral</a:t>
            </a:r>
            <a:r>
              <a:rPr lang="en-US" sz="1400" dirty="0"/>
              <a:t> analysis: A unified view. application </a:t>
            </a:r>
            <a:r>
              <a:rPr lang="en-US" sz="1400" dirty="0" smtClean="0"/>
              <a:t>to speech </a:t>
            </a:r>
            <a:r>
              <a:rPr lang="en-US" sz="1400" dirty="0"/>
              <a:t>processing in car noise environments,” Speech Communication, vol. 12, no. 3, </a:t>
            </a:r>
            <a:r>
              <a:rPr lang="en-US" sz="1400" dirty="0" smtClean="0"/>
              <a:t>pp. </a:t>
            </a:r>
            <a:r>
              <a:rPr lang="en-IN" sz="1400" dirty="0" smtClean="0"/>
              <a:t>277–288</a:t>
            </a:r>
            <a:r>
              <a:rPr lang="en-IN" sz="1400" dirty="0"/>
              <a:t>, </a:t>
            </a:r>
            <a:r>
              <a:rPr lang="en-IN" sz="1400" dirty="0" smtClean="0"/>
              <a:t>1993.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</a:t>
            </a:r>
            <a:r>
              <a:rPr lang="en-US" sz="1400" dirty="0"/>
              <a:t>. D. </a:t>
            </a:r>
            <a:r>
              <a:rPr lang="en-US" sz="1400" dirty="0" err="1"/>
              <a:t>Skowronski</a:t>
            </a:r>
            <a:r>
              <a:rPr lang="en-US" sz="1400" dirty="0"/>
              <a:t> and Harris, “Improving the filter bank of a classic speech feature </a:t>
            </a:r>
            <a:r>
              <a:rPr lang="en-US" sz="1400" dirty="0" smtClean="0"/>
              <a:t>extraction algorithm</a:t>
            </a:r>
            <a:r>
              <a:rPr lang="en-US" sz="1400" dirty="0"/>
              <a:t>,” in Proceedings of the 2003 International Symposium on Circuits </a:t>
            </a:r>
            <a:r>
              <a:rPr lang="en-US" sz="1400" dirty="0" smtClean="0"/>
              <a:t>and </a:t>
            </a:r>
            <a:r>
              <a:rPr lang="en-IN" sz="1400" dirty="0" smtClean="0"/>
              <a:t>Systems</a:t>
            </a:r>
            <a:r>
              <a:rPr lang="en-IN" sz="1400" dirty="0"/>
              <a:t>, 2003. ISCAS’03., vol. 4. IEEE, 2003, pp. IV–IV.</a:t>
            </a:r>
            <a:endParaRPr lang="en-IN" sz="1400" dirty="0" smtClean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783" y="5053230"/>
            <a:ext cx="1331077" cy="13310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Filter bank Optimization for stress recognition in speech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578105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Filter bank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97940" y="2675964"/>
            <a:ext cx="4948517" cy="11715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smtClean="0"/>
              <a:t>       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7289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Literature Survey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2810" y="1195326"/>
            <a:ext cx="104101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[1], the filter center frequency is taken as a parameter for optimization using Evolutionary Algorithm (EA) with a constraint of half overlapping. 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the number of filters increases in the filter bank, the size of chromosomes also increases </a:t>
            </a:r>
            <a:r>
              <a:rPr lang="en-US" sz="2000" dirty="0" smtClean="0"/>
              <a:t>resulting </a:t>
            </a:r>
            <a:r>
              <a:rPr lang="en-US" sz="2000" dirty="0"/>
              <a:t>in large search area [1</a:t>
            </a:r>
            <a:r>
              <a:rPr lang="en-US" sz="2000" dirty="0" smtClean="0"/>
              <a:t>].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[2], a new approach called </a:t>
            </a:r>
            <a:r>
              <a:rPr lang="en-US" sz="2000" dirty="0" smtClean="0"/>
              <a:t>Evolutionary </a:t>
            </a:r>
            <a:r>
              <a:rPr lang="en-US" sz="2000" dirty="0"/>
              <a:t>splines </a:t>
            </a:r>
            <a:r>
              <a:rPr lang="en-US" sz="2000" dirty="0" err="1"/>
              <a:t>cepstral</a:t>
            </a:r>
            <a:r>
              <a:rPr lang="en-US" sz="2000" dirty="0"/>
              <a:t> coefficients (ESCCs) was used to optimize the filter bank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the parameters of filter were not directly encrypted by the chromosomes instead it uses two splines function to optimize the filter bank [2</a:t>
            </a:r>
            <a:r>
              <a:rPr lang="en-US" sz="2000" dirty="0" smtClean="0"/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includes only the optimization of filters amplitude and center frequency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22810" y="5430165"/>
            <a:ext cx="10101943" cy="67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5243" y="5501966"/>
            <a:ext cx="10337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 L</a:t>
            </a:r>
            <a:r>
              <a:rPr lang="en-US" sz="1400" dirty="0"/>
              <a:t>. D. </a:t>
            </a:r>
            <a:r>
              <a:rPr lang="en-US" sz="1400" dirty="0" err="1"/>
              <a:t>Vignolo</a:t>
            </a:r>
            <a:r>
              <a:rPr lang="en-US" sz="1400" dirty="0"/>
              <a:t>, H. L. </a:t>
            </a:r>
            <a:r>
              <a:rPr lang="en-US" sz="1400" dirty="0" err="1"/>
              <a:t>Rufiner</a:t>
            </a:r>
            <a:r>
              <a:rPr lang="en-US" sz="1400" dirty="0"/>
              <a:t>, and </a:t>
            </a:r>
            <a:r>
              <a:rPr lang="en-US" sz="1400" dirty="0" err="1"/>
              <a:t>Milone</a:t>
            </a:r>
            <a:r>
              <a:rPr lang="en-US" sz="1400" dirty="0"/>
              <a:t>, “Evolutionary </a:t>
            </a:r>
            <a:r>
              <a:rPr lang="en-US" sz="1400" dirty="0" err="1"/>
              <a:t>cepstral</a:t>
            </a:r>
            <a:r>
              <a:rPr lang="en-US" sz="1400" dirty="0"/>
              <a:t> coefficients,” Applied </a:t>
            </a:r>
            <a:r>
              <a:rPr lang="en-US" sz="1400" dirty="0" smtClean="0"/>
              <a:t>Soft </a:t>
            </a:r>
            <a:r>
              <a:rPr lang="nl-NL" sz="1400" dirty="0" smtClean="0"/>
              <a:t>Computing</a:t>
            </a:r>
            <a:r>
              <a:rPr lang="nl-NL" sz="1400" dirty="0"/>
              <a:t>, vol. </a:t>
            </a:r>
            <a:r>
              <a:rPr lang="nl-NL" sz="1400" dirty="0" smtClean="0"/>
              <a:t>11, no</a:t>
            </a:r>
            <a:r>
              <a:rPr lang="nl-NL" sz="1400" dirty="0"/>
              <a:t>. 4, pp. 3419–3428, </a:t>
            </a:r>
            <a:r>
              <a:rPr lang="nl-NL" sz="1400" dirty="0" smtClean="0"/>
              <a:t>2011.</a:t>
            </a:r>
          </a:p>
          <a:p>
            <a:r>
              <a:rPr lang="en-US" sz="1400" dirty="0" smtClean="0"/>
              <a:t>[2]  L. D. </a:t>
            </a:r>
            <a:r>
              <a:rPr lang="en-US" sz="1400" dirty="0" err="1" smtClean="0"/>
              <a:t>Vignolo</a:t>
            </a:r>
            <a:r>
              <a:rPr lang="en-US" sz="1400" dirty="0" smtClean="0"/>
              <a:t>, H. L. </a:t>
            </a:r>
            <a:r>
              <a:rPr lang="en-US" sz="1400" dirty="0" err="1" smtClean="0"/>
              <a:t>Rufiner</a:t>
            </a:r>
            <a:r>
              <a:rPr lang="en-US" sz="1400" dirty="0" smtClean="0"/>
              <a:t>, D. H. </a:t>
            </a:r>
            <a:r>
              <a:rPr lang="en-US" sz="1400" dirty="0" err="1" smtClean="0"/>
              <a:t>Milone</a:t>
            </a:r>
            <a:r>
              <a:rPr lang="en-US" sz="1400" dirty="0" smtClean="0"/>
              <a:t>, and J. C. Goddard, “Evolutionary splines for </a:t>
            </a:r>
            <a:r>
              <a:rPr lang="en-IN" sz="1400" dirty="0" err="1" smtClean="0"/>
              <a:t>cepstral</a:t>
            </a:r>
            <a:r>
              <a:rPr lang="en-IN" sz="1400" dirty="0" smtClean="0"/>
              <a:t> </a:t>
            </a:r>
            <a:r>
              <a:rPr lang="en-IN" sz="1400" dirty="0" err="1" smtClean="0"/>
              <a:t>filterbank</a:t>
            </a:r>
            <a:r>
              <a:rPr lang="en-IN" sz="1400" dirty="0" smtClean="0"/>
              <a:t> optimization in phoneme classification,” EURASIP Journal on Advances in Signal Processing, vol. 2011, p. 8, 2011.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4049993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Motivation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7977" y="1359619"/>
            <a:ext cx="10444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the whole auditory system is not fully explored, there is still a battle for the </a:t>
            </a:r>
            <a:r>
              <a:rPr lang="en-US" sz="2000" dirty="0" smtClean="0"/>
              <a:t>optimal </a:t>
            </a:r>
            <a:r>
              <a:rPr lang="en-IN" sz="2000" dirty="0" smtClean="0"/>
              <a:t>filter </a:t>
            </a:r>
            <a:r>
              <a:rPr lang="en-IN" sz="2000" dirty="0"/>
              <a:t>bank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Much work had been done in the past for the optimization of Mel filter bank but still </a:t>
            </a:r>
            <a:r>
              <a:rPr lang="en-US" sz="2000" dirty="0" smtClean="0"/>
              <a:t>the bandwidth </a:t>
            </a:r>
            <a:r>
              <a:rPr lang="en-US" sz="2000" dirty="0"/>
              <a:t>has not been considered as a parameter to design the </a:t>
            </a:r>
            <a:r>
              <a:rPr lang="en-US" sz="2000" dirty="0" smtClean="0"/>
              <a:t>filter bank</a:t>
            </a:r>
            <a:r>
              <a:rPr lang="en-US" sz="2000" dirty="0"/>
              <a:t>.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previous </a:t>
            </a:r>
            <a:r>
              <a:rPr lang="en-US" sz="2000" dirty="0" smtClean="0"/>
              <a:t>works, </a:t>
            </a:r>
            <a:r>
              <a:rPr lang="en-US" sz="2000" dirty="0"/>
              <a:t>spline parameters were considered to design the optimal </a:t>
            </a:r>
            <a:r>
              <a:rPr lang="en-US" sz="2000" dirty="0" smtClean="0"/>
              <a:t>filter bank but still</a:t>
            </a:r>
            <a:r>
              <a:rPr lang="en-US" sz="2000" dirty="0"/>
              <a:t>, some more modifications can be done in terms of new parameters to further </a:t>
            </a:r>
            <a:r>
              <a:rPr lang="en-US" sz="2000" dirty="0" smtClean="0"/>
              <a:t>smoothen the spline and help in optimization.</a:t>
            </a:r>
            <a:endParaRPr lang="en-IN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3141" y="5480161"/>
            <a:ext cx="10328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 L</a:t>
            </a:r>
            <a:r>
              <a:rPr lang="en-US" sz="1400" dirty="0"/>
              <a:t>. D. </a:t>
            </a:r>
            <a:r>
              <a:rPr lang="en-US" sz="1400" dirty="0" err="1"/>
              <a:t>Vignolo</a:t>
            </a:r>
            <a:r>
              <a:rPr lang="en-US" sz="1400" dirty="0"/>
              <a:t>, H. L. </a:t>
            </a:r>
            <a:r>
              <a:rPr lang="en-US" sz="1400" dirty="0" err="1"/>
              <a:t>Rufiner</a:t>
            </a:r>
            <a:r>
              <a:rPr lang="en-US" sz="1400" dirty="0"/>
              <a:t>, and </a:t>
            </a:r>
            <a:r>
              <a:rPr lang="en-US" sz="1400" dirty="0" err="1"/>
              <a:t>Milone</a:t>
            </a:r>
            <a:r>
              <a:rPr lang="en-US" sz="1400" dirty="0"/>
              <a:t>, “Evolutionary </a:t>
            </a:r>
            <a:r>
              <a:rPr lang="en-US" sz="1400" dirty="0" err="1"/>
              <a:t>cepstral</a:t>
            </a:r>
            <a:r>
              <a:rPr lang="en-US" sz="1400" dirty="0"/>
              <a:t> coefficients,” Applied </a:t>
            </a:r>
            <a:r>
              <a:rPr lang="en-US" sz="1400" dirty="0" smtClean="0"/>
              <a:t>Soft </a:t>
            </a:r>
            <a:r>
              <a:rPr lang="nl-NL" sz="1400" dirty="0" smtClean="0"/>
              <a:t>Computing</a:t>
            </a:r>
            <a:r>
              <a:rPr lang="nl-NL" sz="1400" dirty="0"/>
              <a:t>, vol. </a:t>
            </a:r>
            <a:r>
              <a:rPr lang="nl-NL" sz="1400" dirty="0" smtClean="0"/>
              <a:t>11, no</a:t>
            </a:r>
            <a:r>
              <a:rPr lang="nl-NL" sz="1400" dirty="0"/>
              <a:t>. 4, pp. 3419–3428, </a:t>
            </a:r>
            <a:r>
              <a:rPr lang="nl-NL" sz="1400" dirty="0" smtClean="0"/>
              <a:t>2011.</a:t>
            </a:r>
          </a:p>
          <a:p>
            <a:r>
              <a:rPr lang="en-US" sz="1400" dirty="0" smtClean="0"/>
              <a:t>[2]  L. D. </a:t>
            </a:r>
            <a:r>
              <a:rPr lang="en-US" sz="1400" dirty="0" err="1" smtClean="0"/>
              <a:t>Vignolo</a:t>
            </a:r>
            <a:r>
              <a:rPr lang="en-US" sz="1400" dirty="0" smtClean="0"/>
              <a:t>, H. L. </a:t>
            </a:r>
            <a:r>
              <a:rPr lang="en-US" sz="1400" dirty="0" err="1" smtClean="0"/>
              <a:t>Rufiner</a:t>
            </a:r>
            <a:r>
              <a:rPr lang="en-US" sz="1400" dirty="0" smtClean="0"/>
              <a:t>, D. H. </a:t>
            </a:r>
            <a:r>
              <a:rPr lang="en-US" sz="1400" dirty="0" err="1" smtClean="0"/>
              <a:t>Milone</a:t>
            </a:r>
            <a:r>
              <a:rPr lang="en-US" sz="1400" dirty="0" smtClean="0"/>
              <a:t>, and J. C. Goddard, “Evolutionary splines for </a:t>
            </a:r>
            <a:r>
              <a:rPr lang="en-IN" sz="1400" dirty="0" err="1" smtClean="0"/>
              <a:t>cepstral</a:t>
            </a:r>
            <a:r>
              <a:rPr lang="en-IN" sz="1400" dirty="0" smtClean="0"/>
              <a:t> </a:t>
            </a:r>
            <a:r>
              <a:rPr lang="en-IN" sz="1400" dirty="0" err="1" smtClean="0"/>
              <a:t>filterbank</a:t>
            </a:r>
            <a:r>
              <a:rPr lang="en-IN" sz="1400" dirty="0" smtClean="0"/>
              <a:t> optimization in phoneme classification,” EURASIP Journal on Advances in Signal Processing, vol. 2011, p. 8, 2011.</a:t>
            </a:r>
            <a:endParaRPr lang="en-IN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22810" y="5430165"/>
            <a:ext cx="10101943" cy="67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651592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83126"/>
            <a:ext cx="6772275" cy="6380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4175" y="5471064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1.2:</a:t>
            </a:r>
            <a:r>
              <a:rPr lang="en-US" dirty="0" smtClean="0"/>
              <a:t> </a:t>
            </a:r>
            <a:r>
              <a:rPr lang="en-US" dirty="0"/>
              <a:t>Block diagram showing the feature extraction technique using derived </a:t>
            </a:r>
            <a:r>
              <a:rPr lang="en-US" dirty="0" smtClean="0"/>
              <a:t>filter bank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71509" y="287383"/>
            <a:ext cx="4872317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1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4000" dirty="0" smtClean="0">
                <a:solidFill>
                  <a:schemeClr val="bg1"/>
                </a:solidFill>
              </a:rPr>
              <a:t>      Background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630938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Evolutionary Algorithm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607427" y="1298660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-Regular"/>
              </a:rPr>
              <a:t>The </a:t>
            </a:r>
            <a:r>
              <a:rPr lang="en-US" dirty="0">
                <a:solidFill>
                  <a:srgbClr val="00B050"/>
                </a:solidFill>
                <a:latin typeface="Roboto-Regular"/>
              </a:rPr>
              <a:t>population</a:t>
            </a:r>
            <a:r>
              <a:rPr lang="en-US" dirty="0">
                <a:latin typeface="Roboto-Regular"/>
              </a:rPr>
              <a:t> of individuals are maintained within </a:t>
            </a:r>
            <a:r>
              <a:rPr lang="en-US" dirty="0">
                <a:solidFill>
                  <a:srgbClr val="00B050"/>
                </a:solidFill>
                <a:latin typeface="Roboto-Regular"/>
              </a:rPr>
              <a:t>search </a:t>
            </a:r>
            <a:r>
              <a:rPr lang="en-US" dirty="0" smtClean="0">
                <a:solidFill>
                  <a:srgbClr val="00B050"/>
                </a:solidFill>
                <a:latin typeface="Roboto-Regular"/>
              </a:rPr>
              <a:t>space</a:t>
            </a:r>
            <a:r>
              <a:rPr lang="en-US" dirty="0" smtClean="0">
                <a:latin typeface="Roboto-Regular"/>
              </a:rPr>
              <a:t>. Each </a:t>
            </a:r>
            <a:r>
              <a:rPr lang="en-US" dirty="0" smtClean="0">
                <a:solidFill>
                  <a:srgbClr val="00B050"/>
                </a:solidFill>
                <a:latin typeface="Roboto-Regular"/>
              </a:rPr>
              <a:t>individual</a:t>
            </a:r>
            <a:r>
              <a:rPr lang="en-US" dirty="0" smtClean="0">
                <a:latin typeface="Roboto-Regular"/>
              </a:rPr>
              <a:t> is coded as a finite </a:t>
            </a:r>
            <a:r>
              <a:rPr lang="en-US" dirty="0">
                <a:latin typeface="Roboto-Regular"/>
              </a:rPr>
              <a:t>length vector (analogous to chromosome) of components. These </a:t>
            </a:r>
            <a:r>
              <a:rPr lang="en-US" dirty="0" smtClean="0">
                <a:latin typeface="Roboto-Regular"/>
              </a:rPr>
              <a:t>variable components </a:t>
            </a:r>
            <a:r>
              <a:rPr lang="en-US" dirty="0">
                <a:latin typeface="Roboto-Regular"/>
              </a:rPr>
              <a:t>are analogous to </a:t>
            </a:r>
            <a:r>
              <a:rPr lang="en-US" dirty="0">
                <a:solidFill>
                  <a:srgbClr val="00B050"/>
                </a:solidFill>
                <a:latin typeface="Roboto-Regular"/>
              </a:rPr>
              <a:t>Genes</a:t>
            </a:r>
            <a:r>
              <a:rPr lang="en-US" dirty="0" smtClean="0">
                <a:solidFill>
                  <a:srgbClr val="00B050"/>
                </a:solidFill>
                <a:latin typeface="Roboto-Regular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" y="2175913"/>
            <a:ext cx="10528663" cy="15644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3070" y="4163014"/>
            <a:ext cx="101355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>
                <a:latin typeface="Roboto-Bold"/>
              </a:rPr>
              <a:t>Operators </a:t>
            </a:r>
            <a:r>
              <a:rPr lang="en-IN" b="1" dirty="0" smtClean="0">
                <a:latin typeface="Roboto-Bold"/>
              </a:rPr>
              <a:t>of Evolutionary Algorithms </a:t>
            </a:r>
            <a:r>
              <a:rPr lang="en-IN" dirty="0" smtClean="0">
                <a:latin typeface="Roboto-Bold"/>
              </a:rPr>
              <a:t> :-</a:t>
            </a:r>
          </a:p>
          <a:p>
            <a:r>
              <a:rPr lang="en-IN" dirty="0" smtClean="0">
                <a:latin typeface="Roboto-Bold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>
                <a:latin typeface="Roboto-Bold"/>
              </a:rPr>
              <a:t>Selection operator (</a:t>
            </a:r>
            <a:r>
              <a:rPr lang="en-IN" dirty="0" smtClean="0">
                <a:solidFill>
                  <a:srgbClr val="00B050"/>
                </a:solidFill>
                <a:latin typeface="Roboto-Bold"/>
              </a:rPr>
              <a:t>tournament selection</a:t>
            </a:r>
            <a:r>
              <a:rPr lang="en-IN" dirty="0" smtClean="0">
                <a:latin typeface="Roboto-Bold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>
                <a:latin typeface="Roboto-Bold"/>
              </a:rPr>
              <a:t>Crossover operator(</a:t>
            </a:r>
            <a:r>
              <a:rPr lang="en-IN" dirty="0" smtClean="0">
                <a:solidFill>
                  <a:srgbClr val="00B050"/>
                </a:solidFill>
                <a:latin typeface="Roboto-Bold"/>
              </a:rPr>
              <a:t>one point crossover </a:t>
            </a:r>
            <a:r>
              <a:rPr lang="en-IN" dirty="0" smtClean="0">
                <a:latin typeface="Roboto-Bold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>
                <a:latin typeface="Roboto-Bold"/>
              </a:rPr>
              <a:t>Mutation operator</a:t>
            </a:r>
          </a:p>
          <a:p>
            <a:r>
              <a:rPr lang="en-IN" sz="1200" b="1" dirty="0" smtClean="0">
                <a:latin typeface="Roboto-Bold"/>
              </a:rPr>
              <a:t>                                                  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57006" y="3605349"/>
            <a:ext cx="570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2.1</a:t>
            </a:r>
            <a:r>
              <a:rPr lang="en-US" dirty="0" smtClean="0"/>
              <a:t>: Representation of chromosome in a population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69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/>
              <a:t>      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5" y="1176812"/>
            <a:ext cx="8229600" cy="11914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" y="3132678"/>
            <a:ext cx="9120051" cy="128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1804" y="2528215"/>
            <a:ext cx="39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2.2</a:t>
            </a:r>
            <a:r>
              <a:rPr lang="en-US" dirty="0" smtClean="0"/>
              <a:t>: One-point crossover operator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49189" y="4605946"/>
            <a:ext cx="37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2.3</a:t>
            </a:r>
            <a:r>
              <a:rPr lang="en-US" dirty="0" smtClean="0"/>
              <a:t>: Mutation operator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0897" y="5236145"/>
            <a:ext cx="1006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Elitist strategy</a:t>
            </a:r>
            <a:r>
              <a:rPr lang="en-US" b="1" dirty="0" smtClean="0"/>
              <a:t>: </a:t>
            </a:r>
            <a:r>
              <a:rPr lang="en-IN" b="1" dirty="0" smtClean="0"/>
              <a:t>  </a:t>
            </a:r>
            <a:r>
              <a:rPr lang="en-US" dirty="0" smtClean="0"/>
              <a:t>Elitist</a:t>
            </a:r>
            <a:r>
              <a:rPr lang="en-US" dirty="0"/>
              <a:t> selection is a selection strategy where a limited number of individuals with the best fitness values are chosen to pass to the next generation, avoiding the crossover and mutation operators.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9339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618"/>
            <a:ext cx="12192000" cy="104681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 smtClean="0"/>
              <a:t>      Sub-Band Wiener Filtering</a:t>
            </a:r>
            <a:endParaRPr lang="en-IN" sz="4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22" y="5288057"/>
            <a:ext cx="902195" cy="902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8083" y="6563671"/>
            <a:ext cx="624391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Bandwidth Decoupled </a:t>
            </a:r>
            <a:r>
              <a:rPr lang="en-US" sz="1200" b="1" dirty="0" err="1" smtClean="0"/>
              <a:t>Filterbank</a:t>
            </a:r>
            <a:r>
              <a:rPr lang="en-US" sz="1200" b="1" dirty="0" smtClean="0"/>
              <a:t> Optimization for stress recognition in speech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563671"/>
            <a:ext cx="60108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                                      </a:t>
            </a:r>
            <a:r>
              <a:rPr lang="en-IN" sz="1200" b="1" dirty="0" smtClean="0"/>
              <a:t>Piyush Agnihotri, 184102304</a:t>
            </a:r>
            <a:endParaRPr lang="en-I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9789" y="1342331"/>
            <a:ext cx="10419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Wiener filter is a filter used to produce an estimate of a desired </a:t>
            </a:r>
            <a:r>
              <a:rPr lang="en-US" sz="2000" dirty="0" smtClean="0"/>
              <a:t>random process </a:t>
            </a:r>
            <a:r>
              <a:rPr lang="en-US" sz="2000" dirty="0"/>
              <a:t>by </a:t>
            </a:r>
            <a:r>
              <a:rPr lang="en-US" sz="2000" dirty="0" smtClean="0"/>
              <a:t>LTI </a:t>
            </a:r>
            <a:r>
              <a:rPr lang="en-US" sz="2000" dirty="0"/>
              <a:t>filtering of an observed noisy process, assuming </a:t>
            </a:r>
            <a:r>
              <a:rPr lang="en-US" sz="2000" dirty="0" smtClean="0"/>
              <a:t>known stationary </a:t>
            </a:r>
            <a:r>
              <a:rPr lang="en-US" sz="2000" dirty="0"/>
              <a:t>signal and noise spectra, and additive noise.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Wiener filter minimizes the </a:t>
            </a:r>
            <a:r>
              <a:rPr lang="en-US" sz="2000" dirty="0" smtClean="0"/>
              <a:t>average square </a:t>
            </a:r>
            <a:r>
              <a:rPr lang="en-US" sz="2000" dirty="0"/>
              <a:t>error between the estimated random process and the desired </a:t>
            </a:r>
            <a:r>
              <a:rPr lang="en-US" sz="2000" dirty="0" smtClean="0"/>
              <a:t>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It </a:t>
            </a:r>
            <a:r>
              <a:rPr lang="en-IN" sz="2000" dirty="0"/>
              <a:t>is </a:t>
            </a:r>
            <a:r>
              <a:rPr lang="en-IN" sz="2000" dirty="0" smtClean="0"/>
              <a:t>presumed </a:t>
            </a:r>
            <a:r>
              <a:rPr lang="en-US" sz="2000" dirty="0" smtClean="0"/>
              <a:t>that </a:t>
            </a:r>
            <a:r>
              <a:rPr lang="en-US" sz="2000" dirty="0"/>
              <a:t>the speech and noise signals are additive and </a:t>
            </a:r>
            <a:r>
              <a:rPr lang="en-US" sz="2000" dirty="0" smtClean="0"/>
              <a:t>distinct.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27415" y="4010795"/>
            <a:ext cx="9104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X</a:t>
            </a:r>
            <a:r>
              <a:rPr lang="en-IN" b="1" baseline="-25000" dirty="0" err="1" smtClean="0"/>
              <a:t>est</a:t>
            </a:r>
            <a:r>
              <a:rPr lang="en-IN" b="1" dirty="0" smtClean="0"/>
              <a:t> → </a:t>
            </a:r>
            <a:r>
              <a:rPr lang="en-US" b="1" dirty="0"/>
              <a:t>S</a:t>
            </a:r>
            <a:r>
              <a:rPr lang="en-US" b="1" dirty="0" smtClean="0"/>
              <a:t>pectrum </a:t>
            </a:r>
            <a:r>
              <a:rPr lang="en-US" b="1" dirty="0"/>
              <a:t>of </a:t>
            </a:r>
            <a:r>
              <a:rPr lang="en-US" b="1" dirty="0" err="1"/>
              <a:t>t</a:t>
            </a:r>
            <a:r>
              <a:rPr lang="en-US" b="1" baseline="30000" dirty="0" err="1"/>
              <a:t>th</a:t>
            </a:r>
            <a:r>
              <a:rPr lang="en-US" b="1" dirty="0"/>
              <a:t> frame of the observed (noisy) signal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N(w, </a:t>
            </a:r>
            <a:r>
              <a:rPr lang="en-IN" b="1" dirty="0"/>
              <a:t>t</a:t>
            </a:r>
            <a:r>
              <a:rPr lang="en-IN" b="1" dirty="0" smtClean="0"/>
              <a:t>) →</a:t>
            </a:r>
            <a:r>
              <a:rPr lang="en-US" b="1" dirty="0" smtClean="0"/>
              <a:t> </a:t>
            </a:r>
            <a:r>
              <a:rPr lang="en-US" b="1" dirty="0"/>
              <a:t>Spectrum of </a:t>
            </a:r>
            <a:r>
              <a:rPr lang="en-US" b="1" dirty="0" err="1"/>
              <a:t>t</a:t>
            </a:r>
            <a:r>
              <a:rPr lang="en-US" b="1" baseline="30000" dirty="0" err="1"/>
              <a:t>th</a:t>
            </a:r>
            <a:r>
              <a:rPr lang="en-US" b="1" dirty="0"/>
              <a:t> frame of </a:t>
            </a:r>
            <a:r>
              <a:rPr lang="en-US" b="1" dirty="0" smtClean="0"/>
              <a:t>the</a:t>
            </a:r>
            <a:r>
              <a:rPr lang="en-US" b="1" dirty="0"/>
              <a:t> </a:t>
            </a:r>
            <a:r>
              <a:rPr lang="en-IN" b="1" dirty="0"/>
              <a:t>n</a:t>
            </a:r>
            <a:r>
              <a:rPr lang="en-IN" b="1" dirty="0" smtClean="0"/>
              <a:t>oise </a:t>
            </a:r>
            <a:r>
              <a:rPr lang="en-IN" b="1" dirty="0"/>
              <a:t>signal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US" b="1" dirty="0" smtClean="0"/>
              <a:t>S(w, t</a:t>
            </a:r>
            <a:r>
              <a:rPr lang="en-US" b="1" dirty="0"/>
              <a:t>) </a:t>
            </a:r>
            <a:r>
              <a:rPr lang="en-IN" b="1" dirty="0"/>
              <a:t>→ </a:t>
            </a:r>
            <a:r>
              <a:rPr lang="en-US" b="1" dirty="0"/>
              <a:t>S</a:t>
            </a:r>
            <a:r>
              <a:rPr lang="en-US" b="1" dirty="0" smtClean="0"/>
              <a:t>pectrum </a:t>
            </a:r>
            <a:r>
              <a:rPr lang="en-US" b="1" dirty="0"/>
              <a:t>of </a:t>
            </a:r>
            <a:r>
              <a:rPr lang="en-US" b="1" dirty="0" err="1"/>
              <a:t>t</a:t>
            </a:r>
            <a:r>
              <a:rPr lang="en-US" b="1" baseline="30000" dirty="0" err="1"/>
              <a:t>th</a:t>
            </a:r>
            <a:r>
              <a:rPr lang="en-US" b="1" dirty="0"/>
              <a:t> frame of the clean signal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02879" y="5787959"/>
            <a:ext cx="102256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NimbusSanL-Regu"/>
              </a:rPr>
              <a:t>[4]  H</a:t>
            </a:r>
            <a:r>
              <a:rPr lang="en-US" sz="1200" dirty="0">
                <a:latin typeface="NimbusSanL-Regu"/>
              </a:rPr>
              <a:t>. </a:t>
            </a:r>
            <a:r>
              <a:rPr lang="en-US" sz="1200" dirty="0" err="1">
                <a:latin typeface="NimbusSanL-Regu"/>
              </a:rPr>
              <a:t>Yeganeh</a:t>
            </a:r>
            <a:r>
              <a:rPr lang="en-US" sz="1200" dirty="0">
                <a:latin typeface="NimbusSanL-Regu"/>
              </a:rPr>
              <a:t>, S. M. </a:t>
            </a:r>
            <a:r>
              <a:rPr lang="en-US" sz="1200" dirty="0" err="1">
                <a:latin typeface="NimbusSanL-Regu"/>
              </a:rPr>
              <a:t>Ahadi</a:t>
            </a:r>
            <a:r>
              <a:rPr lang="en-US" sz="1200" dirty="0">
                <a:latin typeface="NimbusSanL-Regu"/>
              </a:rPr>
              <a:t>, S. </a:t>
            </a:r>
            <a:r>
              <a:rPr lang="en-US" sz="1200" dirty="0" err="1">
                <a:latin typeface="NimbusSanL-Regu"/>
              </a:rPr>
              <a:t>Mirrezaie</a:t>
            </a:r>
            <a:r>
              <a:rPr lang="en-US" sz="1200" dirty="0">
                <a:latin typeface="NimbusSanL-Regu"/>
              </a:rPr>
              <a:t>, and A. </a:t>
            </a:r>
            <a:r>
              <a:rPr lang="en-US" sz="1200" dirty="0" err="1">
                <a:latin typeface="NimbusSanL-Regu"/>
              </a:rPr>
              <a:t>Ziaei</a:t>
            </a:r>
            <a:r>
              <a:rPr lang="en-US" sz="1200" dirty="0">
                <a:latin typeface="NimbusSanL-Regu"/>
              </a:rPr>
              <a:t>, “Weighting of </a:t>
            </a:r>
            <a:r>
              <a:rPr lang="en-US" sz="1200" dirty="0" err="1">
                <a:latin typeface="NimbusSanL-Regu"/>
              </a:rPr>
              <a:t>mel</a:t>
            </a:r>
            <a:r>
              <a:rPr lang="en-US" sz="1200" dirty="0">
                <a:latin typeface="NimbusSanL-Regu"/>
              </a:rPr>
              <a:t> sub-bands </a:t>
            </a:r>
            <a:r>
              <a:rPr lang="en-US" sz="1200" dirty="0" smtClean="0">
                <a:latin typeface="NimbusSanL-Regu"/>
              </a:rPr>
              <a:t>based on </a:t>
            </a:r>
            <a:r>
              <a:rPr lang="en-US" sz="1200" dirty="0">
                <a:latin typeface="NimbusSanL-Regu"/>
              </a:rPr>
              <a:t>snr/entropy for robust </a:t>
            </a:r>
            <a:r>
              <a:rPr lang="en-US" sz="1200" dirty="0" err="1">
                <a:latin typeface="NimbusSanL-Regu"/>
              </a:rPr>
              <a:t>asr</a:t>
            </a:r>
            <a:r>
              <a:rPr lang="en-US" sz="1200" dirty="0">
                <a:latin typeface="NimbusSanL-Regu"/>
              </a:rPr>
              <a:t>,” in </a:t>
            </a:r>
            <a:r>
              <a:rPr lang="en-US" sz="1200" dirty="0">
                <a:latin typeface="NimbusSanL-ReguItal"/>
              </a:rPr>
              <a:t>2008 IEEE International Symposium </a:t>
            </a:r>
            <a:r>
              <a:rPr lang="en-US" sz="1200" dirty="0" smtClean="0">
                <a:latin typeface="NimbusSanL-ReguItal"/>
              </a:rPr>
              <a:t>on Signal Processing and </a:t>
            </a:r>
            <a:r>
              <a:rPr lang="en-US" sz="1200" dirty="0">
                <a:latin typeface="NimbusSanL-ReguItal"/>
              </a:rPr>
              <a:t>Information </a:t>
            </a:r>
            <a:r>
              <a:rPr lang="en-US" sz="1400" dirty="0">
                <a:latin typeface="NimbusSanL-ReguItal"/>
              </a:rPr>
              <a:t>Technology</a:t>
            </a:r>
            <a:r>
              <a:rPr lang="en-US" sz="1200" dirty="0">
                <a:latin typeface="NimbusSanL-Regu"/>
              </a:rPr>
              <a:t>. IEEE, 2008, pp. 292–296.</a:t>
            </a:r>
            <a:endParaRPr lang="en-IN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49789" y="5719208"/>
            <a:ext cx="10131796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08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9683</TotalTime>
  <Words>3107</Words>
  <Application>Microsoft Office PowerPoint</Application>
  <PresentationFormat>Widescreen</PresentationFormat>
  <Paragraphs>273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NimbusSanL-Regu</vt:lpstr>
      <vt:lpstr>NimbusSanL-ReguItal</vt:lpstr>
      <vt:lpstr>Roboto-Bold</vt:lpstr>
      <vt:lpstr>Roboto-Regular</vt:lpstr>
      <vt:lpstr>Wingdings</vt:lpstr>
      <vt:lpstr>Office Theme</vt:lpstr>
      <vt:lpstr>Bandwidth Decoupled Filterbank Optimization for Stress Recognition in Speech</vt:lpstr>
      <vt:lpstr>       Outline</vt:lpstr>
      <vt:lpstr>       Introduction</vt:lpstr>
      <vt:lpstr>      Literature Survey</vt:lpstr>
      <vt:lpstr>      Motivation</vt:lpstr>
      <vt:lpstr>PowerPoint Presentation</vt:lpstr>
      <vt:lpstr>      Evolutionary Algorithm</vt:lpstr>
      <vt:lpstr>      </vt:lpstr>
      <vt:lpstr>      Sub-Band Wiener Filtering</vt:lpstr>
      <vt:lpstr>PowerPoint Presentation</vt:lpstr>
      <vt:lpstr>      Weighted MFCC</vt:lpstr>
      <vt:lpstr>PowerPoint Presentation</vt:lpstr>
      <vt:lpstr>      </vt:lpstr>
      <vt:lpstr>      Bandwidth Decoupled Filterbank Optimization</vt:lpstr>
      <vt:lpstr> </vt:lpstr>
      <vt:lpstr>      </vt:lpstr>
      <vt:lpstr>PowerPoint Presentation</vt:lpstr>
      <vt:lpstr>      Brief of Support Vector Machine</vt:lpstr>
      <vt:lpstr>PowerPoint Presentation</vt:lpstr>
      <vt:lpstr>      SVM Hyperparameter Tuning</vt:lpstr>
      <vt:lpstr>      </vt:lpstr>
      <vt:lpstr>      </vt:lpstr>
      <vt:lpstr>      K-Fold Cross Validation</vt:lpstr>
      <vt:lpstr>      Results and Discussion</vt:lpstr>
      <vt:lpstr>      </vt:lpstr>
      <vt:lpstr>      </vt:lpstr>
      <vt:lpstr>PowerPoint Presentation</vt:lpstr>
      <vt:lpstr>PowerPoint Presentation</vt:lpstr>
      <vt:lpstr>PowerPoint Presentation</vt:lpstr>
      <vt:lpstr>      Analysis</vt:lpstr>
      <vt:lpstr>PowerPoint Presentation</vt:lpstr>
      <vt:lpstr>PowerPoint Presentation</vt:lpstr>
      <vt:lpstr>PowerPoint Presentation</vt:lpstr>
      <vt:lpstr>PowerPoint Presentation</vt:lpstr>
      <vt:lpstr>  Conclusion and Future Work</vt:lpstr>
      <vt:lpstr>  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Automatic ECG Based System for</dc:title>
  <dc:creator>amrish kumar</dc:creator>
  <cp:lastModifiedBy>Piyush Agnihotri</cp:lastModifiedBy>
  <cp:revision>203</cp:revision>
  <dcterms:created xsi:type="dcterms:W3CDTF">2019-05-19T20:39:05Z</dcterms:created>
  <dcterms:modified xsi:type="dcterms:W3CDTF">2020-06-03T12:20:07Z</dcterms:modified>
</cp:coreProperties>
</file>