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46"/>
  </p:notesMasterIdLst>
  <p:handoutMasterIdLst>
    <p:handoutMasterId r:id="rId47"/>
  </p:handoutMasterIdLst>
  <p:sldIdLst>
    <p:sldId id="257" r:id="rId2"/>
    <p:sldId id="258" r:id="rId3"/>
    <p:sldId id="271" r:id="rId4"/>
    <p:sldId id="299" r:id="rId5"/>
    <p:sldId id="300" r:id="rId6"/>
    <p:sldId id="296" r:id="rId7"/>
    <p:sldId id="274" r:id="rId8"/>
    <p:sldId id="275" r:id="rId9"/>
    <p:sldId id="276" r:id="rId10"/>
    <p:sldId id="277" r:id="rId11"/>
    <p:sldId id="297" r:id="rId12"/>
    <p:sldId id="331"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03" r:id="rId32"/>
    <p:sldId id="307" r:id="rId33"/>
    <p:sldId id="308" r:id="rId34"/>
    <p:sldId id="311" r:id="rId35"/>
    <p:sldId id="332" r:id="rId36"/>
    <p:sldId id="310" r:id="rId37"/>
    <p:sldId id="333" r:id="rId38"/>
    <p:sldId id="334" r:id="rId39"/>
    <p:sldId id="312" r:id="rId40"/>
    <p:sldId id="335" r:id="rId41"/>
    <p:sldId id="304" r:id="rId42"/>
    <p:sldId id="293" r:id="rId43"/>
    <p:sldId id="302"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76941" autoAdjust="0"/>
  </p:normalViewPr>
  <p:slideViewPr>
    <p:cSldViewPr snapToGrid="0">
      <p:cViewPr varScale="1">
        <p:scale>
          <a:sx n="86" d="100"/>
          <a:sy n="86" d="100"/>
        </p:scale>
        <p:origin x="518" y="62"/>
      </p:cViewPr>
      <p:guideLst>
        <p:guide orient="horz" pos="2160"/>
        <p:guide pos="3840"/>
        <p:guide pos="7296"/>
        <p:guide orient="horz" pos="4128"/>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3B6363-9049-406C-9C3B-4F779266DCE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D16DB2BA-ACB2-4B7A-B8A0-80E986332115}">
      <dgm:prSet phldrT="[Text]"/>
      <dgm:spPr>
        <a:solidFill>
          <a:srgbClr val="FFC000"/>
        </a:solidFill>
      </dgm:spPr>
      <dgm:t>
        <a:bodyPr/>
        <a:lstStyle/>
        <a:p>
          <a:r>
            <a:rPr lang="en-IN" dirty="0"/>
            <a:t>Load Balancing Algorithms</a:t>
          </a:r>
        </a:p>
      </dgm:t>
    </dgm:pt>
    <dgm:pt modelId="{D9D3E697-AD25-4B3B-9E9B-948818FECB21}" type="parTrans" cxnId="{2460E492-6014-4F14-B296-CD640A08B0C2}">
      <dgm:prSet/>
      <dgm:spPr/>
      <dgm:t>
        <a:bodyPr/>
        <a:lstStyle/>
        <a:p>
          <a:endParaRPr lang="en-IN"/>
        </a:p>
      </dgm:t>
    </dgm:pt>
    <dgm:pt modelId="{559F0414-7A0C-4686-BEEB-D49D69325BF1}" type="sibTrans" cxnId="{2460E492-6014-4F14-B296-CD640A08B0C2}">
      <dgm:prSet/>
      <dgm:spPr/>
      <dgm:t>
        <a:bodyPr/>
        <a:lstStyle/>
        <a:p>
          <a:endParaRPr lang="en-IN"/>
        </a:p>
      </dgm:t>
    </dgm:pt>
    <dgm:pt modelId="{4B045399-76AF-47A1-8117-269E16C95A01}">
      <dgm:prSet phldrT="[Text]"/>
      <dgm:spPr>
        <a:solidFill>
          <a:srgbClr val="00B0F0"/>
        </a:solidFill>
      </dgm:spPr>
      <dgm:t>
        <a:bodyPr/>
        <a:lstStyle/>
        <a:p>
          <a:r>
            <a:rPr lang="en-IN" dirty="0"/>
            <a:t>Static</a:t>
          </a:r>
        </a:p>
      </dgm:t>
    </dgm:pt>
    <dgm:pt modelId="{5A1B3947-C4AF-4B2A-B28A-662FB3BD70F3}" type="parTrans" cxnId="{F6DC92AF-D8D1-42D5-BA8C-1498DA6C7EFC}">
      <dgm:prSet/>
      <dgm:spPr/>
      <dgm:t>
        <a:bodyPr/>
        <a:lstStyle/>
        <a:p>
          <a:endParaRPr lang="en-IN"/>
        </a:p>
      </dgm:t>
    </dgm:pt>
    <dgm:pt modelId="{0B6B53EA-248D-4EAA-B421-268806669C45}" type="sibTrans" cxnId="{F6DC92AF-D8D1-42D5-BA8C-1498DA6C7EFC}">
      <dgm:prSet/>
      <dgm:spPr/>
      <dgm:t>
        <a:bodyPr/>
        <a:lstStyle/>
        <a:p>
          <a:endParaRPr lang="en-IN"/>
        </a:p>
      </dgm:t>
    </dgm:pt>
    <dgm:pt modelId="{FB200207-DF02-4D17-8A10-015D160D569A}">
      <dgm:prSet phldrT="[Text]"/>
      <dgm:spPr>
        <a:solidFill>
          <a:srgbClr val="00B0F0"/>
        </a:solidFill>
      </dgm:spPr>
      <dgm:t>
        <a:bodyPr/>
        <a:lstStyle/>
        <a:p>
          <a:r>
            <a:rPr lang="en-IN" dirty="0"/>
            <a:t>Opportunistic Load Balancing</a:t>
          </a:r>
        </a:p>
      </dgm:t>
    </dgm:pt>
    <dgm:pt modelId="{D5790FC9-108D-4C71-AD37-6A68D5DE1D55}" type="parTrans" cxnId="{67C9A16D-9C67-4422-886F-6BF4F5E5D46B}">
      <dgm:prSet/>
      <dgm:spPr/>
      <dgm:t>
        <a:bodyPr/>
        <a:lstStyle/>
        <a:p>
          <a:endParaRPr lang="en-IN"/>
        </a:p>
      </dgm:t>
    </dgm:pt>
    <dgm:pt modelId="{2C3ABFE3-67DF-4699-8AFD-FC67163FD0F9}" type="sibTrans" cxnId="{67C9A16D-9C67-4422-886F-6BF4F5E5D46B}">
      <dgm:prSet/>
      <dgm:spPr/>
      <dgm:t>
        <a:bodyPr/>
        <a:lstStyle/>
        <a:p>
          <a:endParaRPr lang="en-IN"/>
        </a:p>
      </dgm:t>
    </dgm:pt>
    <dgm:pt modelId="{969F3AFC-AB20-4D22-A34F-C6C983246A86}">
      <dgm:prSet phldrT="[Text]"/>
      <dgm:spPr>
        <a:solidFill>
          <a:srgbClr val="00B0F0"/>
        </a:solidFill>
      </dgm:spPr>
      <dgm:t>
        <a:bodyPr/>
        <a:lstStyle/>
        <a:p>
          <a:r>
            <a:rPr lang="en-IN" dirty="0"/>
            <a:t>Load Balancing Min-Min</a:t>
          </a:r>
        </a:p>
      </dgm:t>
    </dgm:pt>
    <dgm:pt modelId="{F021EABD-692B-48E2-98E2-E25EBA168008}" type="parTrans" cxnId="{D55F5CE3-A6D0-4B25-B57F-B32E172C48E4}">
      <dgm:prSet/>
      <dgm:spPr/>
      <dgm:t>
        <a:bodyPr/>
        <a:lstStyle/>
        <a:p>
          <a:endParaRPr lang="en-IN"/>
        </a:p>
      </dgm:t>
    </dgm:pt>
    <dgm:pt modelId="{A860DA6A-D41E-4A27-BB00-79D840CCC504}" type="sibTrans" cxnId="{D55F5CE3-A6D0-4B25-B57F-B32E172C48E4}">
      <dgm:prSet/>
      <dgm:spPr/>
      <dgm:t>
        <a:bodyPr/>
        <a:lstStyle/>
        <a:p>
          <a:endParaRPr lang="en-IN"/>
        </a:p>
      </dgm:t>
    </dgm:pt>
    <dgm:pt modelId="{865FC613-1B9E-4D5A-A10F-9B2F4254D4B2}">
      <dgm:prSet phldrT="[Text]"/>
      <dgm:spPr>
        <a:solidFill>
          <a:srgbClr val="92D050"/>
        </a:solidFill>
      </dgm:spPr>
      <dgm:t>
        <a:bodyPr/>
        <a:lstStyle/>
        <a:p>
          <a:r>
            <a:rPr lang="en-IN" dirty="0"/>
            <a:t>Dynamic</a:t>
          </a:r>
        </a:p>
      </dgm:t>
    </dgm:pt>
    <dgm:pt modelId="{D727C1B6-5C5D-4A8D-953F-095D5B5F6E13}" type="parTrans" cxnId="{A1E7647E-69E0-4F68-9F3E-AD114FAEAEBD}">
      <dgm:prSet/>
      <dgm:spPr/>
      <dgm:t>
        <a:bodyPr/>
        <a:lstStyle/>
        <a:p>
          <a:endParaRPr lang="en-IN"/>
        </a:p>
      </dgm:t>
    </dgm:pt>
    <dgm:pt modelId="{548C1DFA-54BE-46F2-B1EB-F6DCD0364B20}" type="sibTrans" cxnId="{A1E7647E-69E0-4F68-9F3E-AD114FAEAEBD}">
      <dgm:prSet/>
      <dgm:spPr/>
      <dgm:t>
        <a:bodyPr/>
        <a:lstStyle/>
        <a:p>
          <a:endParaRPr lang="en-IN"/>
        </a:p>
      </dgm:t>
    </dgm:pt>
    <dgm:pt modelId="{BB70D8B2-CE68-4DEB-A30A-8CA34D333054}">
      <dgm:prSet phldrT="[Text]"/>
      <dgm:spPr>
        <a:solidFill>
          <a:srgbClr val="92D050"/>
        </a:solidFill>
      </dgm:spPr>
      <dgm:t>
        <a:bodyPr/>
        <a:lstStyle/>
        <a:p>
          <a:r>
            <a:rPr lang="en-IN" dirty="0"/>
            <a:t>Job-Idle-Queue</a:t>
          </a:r>
        </a:p>
      </dgm:t>
    </dgm:pt>
    <dgm:pt modelId="{BAF5CEE3-29C1-4135-97BD-FFE2E7C40793}" type="parTrans" cxnId="{7C50E1A8-906D-48D6-AD6D-A890A15E117C}">
      <dgm:prSet/>
      <dgm:spPr/>
      <dgm:t>
        <a:bodyPr/>
        <a:lstStyle/>
        <a:p>
          <a:endParaRPr lang="en-IN"/>
        </a:p>
      </dgm:t>
    </dgm:pt>
    <dgm:pt modelId="{89C1C80E-5A40-4C4B-A490-F3008E3C1E4D}" type="sibTrans" cxnId="{7C50E1A8-906D-48D6-AD6D-A890A15E117C}">
      <dgm:prSet/>
      <dgm:spPr/>
      <dgm:t>
        <a:bodyPr/>
        <a:lstStyle/>
        <a:p>
          <a:endParaRPr lang="en-IN"/>
        </a:p>
      </dgm:t>
    </dgm:pt>
    <dgm:pt modelId="{3723F3EE-349B-4ABD-8BBD-5C3FD9B86ACD}">
      <dgm:prSet phldrT="[Text]"/>
      <dgm:spPr>
        <a:solidFill>
          <a:srgbClr val="92D050"/>
        </a:solidFill>
      </dgm:spPr>
      <dgm:t>
        <a:bodyPr/>
        <a:lstStyle/>
        <a:p>
          <a:r>
            <a:rPr lang="en-IN" dirty="0"/>
            <a:t>Honeybee Foraging Behaviour</a:t>
          </a:r>
        </a:p>
      </dgm:t>
    </dgm:pt>
    <dgm:pt modelId="{B36B85D5-E575-4FF6-AF4E-29DE4883C86B}" type="parTrans" cxnId="{453F3840-DE74-4F90-B059-19AB0DA5E0A0}">
      <dgm:prSet/>
      <dgm:spPr/>
      <dgm:t>
        <a:bodyPr/>
        <a:lstStyle/>
        <a:p>
          <a:endParaRPr lang="en-IN"/>
        </a:p>
      </dgm:t>
    </dgm:pt>
    <dgm:pt modelId="{DBB44ABD-0DC9-4E3F-9D7B-94EF262D1367}" type="sibTrans" cxnId="{453F3840-DE74-4F90-B059-19AB0DA5E0A0}">
      <dgm:prSet/>
      <dgm:spPr/>
      <dgm:t>
        <a:bodyPr/>
        <a:lstStyle/>
        <a:p>
          <a:endParaRPr lang="en-IN"/>
        </a:p>
      </dgm:t>
    </dgm:pt>
    <dgm:pt modelId="{7EA97C46-8FA1-45A0-8DD9-9D57DB07DC76}" type="pres">
      <dgm:prSet presAssocID="{BD3B6363-9049-406C-9C3B-4F779266DCEB}" presName="diagram" presStyleCnt="0">
        <dgm:presLayoutVars>
          <dgm:chPref val="1"/>
          <dgm:dir/>
          <dgm:animOne val="branch"/>
          <dgm:animLvl val="lvl"/>
          <dgm:resizeHandles val="exact"/>
        </dgm:presLayoutVars>
      </dgm:prSet>
      <dgm:spPr/>
    </dgm:pt>
    <dgm:pt modelId="{802869F3-5384-46A2-A969-DDA6275D54A9}" type="pres">
      <dgm:prSet presAssocID="{D16DB2BA-ACB2-4B7A-B8A0-80E986332115}" presName="root1" presStyleCnt="0"/>
      <dgm:spPr/>
    </dgm:pt>
    <dgm:pt modelId="{E8965D1F-1CE2-499E-BB1E-EC30090C1FA6}" type="pres">
      <dgm:prSet presAssocID="{D16DB2BA-ACB2-4B7A-B8A0-80E986332115}" presName="LevelOneTextNode" presStyleLbl="node0" presStyleIdx="0" presStyleCnt="1">
        <dgm:presLayoutVars>
          <dgm:chPref val="3"/>
        </dgm:presLayoutVars>
      </dgm:prSet>
      <dgm:spPr/>
    </dgm:pt>
    <dgm:pt modelId="{87E70068-CDC5-4828-93F0-296E619757A0}" type="pres">
      <dgm:prSet presAssocID="{D16DB2BA-ACB2-4B7A-B8A0-80E986332115}" presName="level2hierChild" presStyleCnt="0"/>
      <dgm:spPr/>
    </dgm:pt>
    <dgm:pt modelId="{C9E33A6F-BCFD-48F3-B272-BC46CDF4BD0C}" type="pres">
      <dgm:prSet presAssocID="{5A1B3947-C4AF-4B2A-B28A-662FB3BD70F3}" presName="conn2-1" presStyleLbl="parChTrans1D2" presStyleIdx="0" presStyleCnt="2"/>
      <dgm:spPr/>
    </dgm:pt>
    <dgm:pt modelId="{55020F52-BCE8-4B85-85CB-5AAA77A667F3}" type="pres">
      <dgm:prSet presAssocID="{5A1B3947-C4AF-4B2A-B28A-662FB3BD70F3}" presName="connTx" presStyleLbl="parChTrans1D2" presStyleIdx="0" presStyleCnt="2"/>
      <dgm:spPr/>
    </dgm:pt>
    <dgm:pt modelId="{006C2050-EC0E-4E39-A7C1-3CABAE31BCBA}" type="pres">
      <dgm:prSet presAssocID="{4B045399-76AF-47A1-8117-269E16C95A01}" presName="root2" presStyleCnt="0"/>
      <dgm:spPr/>
    </dgm:pt>
    <dgm:pt modelId="{42625037-B59F-446B-9253-0EE0E1DF90FD}" type="pres">
      <dgm:prSet presAssocID="{4B045399-76AF-47A1-8117-269E16C95A01}" presName="LevelTwoTextNode" presStyleLbl="node2" presStyleIdx="0" presStyleCnt="2">
        <dgm:presLayoutVars>
          <dgm:chPref val="3"/>
        </dgm:presLayoutVars>
      </dgm:prSet>
      <dgm:spPr/>
    </dgm:pt>
    <dgm:pt modelId="{94BD967F-955F-415B-9446-0FF2360629B7}" type="pres">
      <dgm:prSet presAssocID="{4B045399-76AF-47A1-8117-269E16C95A01}" presName="level3hierChild" presStyleCnt="0"/>
      <dgm:spPr/>
    </dgm:pt>
    <dgm:pt modelId="{C470B382-00F7-4432-B68A-BFBE05C825EB}" type="pres">
      <dgm:prSet presAssocID="{D5790FC9-108D-4C71-AD37-6A68D5DE1D55}" presName="conn2-1" presStyleLbl="parChTrans1D3" presStyleIdx="0" presStyleCnt="4"/>
      <dgm:spPr/>
    </dgm:pt>
    <dgm:pt modelId="{A326EA06-AAC6-434D-BF63-B39E34C13E66}" type="pres">
      <dgm:prSet presAssocID="{D5790FC9-108D-4C71-AD37-6A68D5DE1D55}" presName="connTx" presStyleLbl="parChTrans1D3" presStyleIdx="0" presStyleCnt="4"/>
      <dgm:spPr/>
    </dgm:pt>
    <dgm:pt modelId="{4E49F136-3A6F-4072-8717-020746711D9E}" type="pres">
      <dgm:prSet presAssocID="{FB200207-DF02-4D17-8A10-015D160D569A}" presName="root2" presStyleCnt="0"/>
      <dgm:spPr/>
    </dgm:pt>
    <dgm:pt modelId="{8C54100E-666A-49DD-9DE6-8BD6EEF1B322}" type="pres">
      <dgm:prSet presAssocID="{FB200207-DF02-4D17-8A10-015D160D569A}" presName="LevelTwoTextNode" presStyleLbl="node3" presStyleIdx="0" presStyleCnt="4" custScaleX="84993">
        <dgm:presLayoutVars>
          <dgm:chPref val="3"/>
        </dgm:presLayoutVars>
      </dgm:prSet>
      <dgm:spPr/>
    </dgm:pt>
    <dgm:pt modelId="{2C70A27F-F435-4A65-BA92-0B8ACC3E4C7D}" type="pres">
      <dgm:prSet presAssocID="{FB200207-DF02-4D17-8A10-015D160D569A}" presName="level3hierChild" presStyleCnt="0"/>
      <dgm:spPr/>
    </dgm:pt>
    <dgm:pt modelId="{BDCC56FA-BB78-48AE-BF10-EF58C74C23E9}" type="pres">
      <dgm:prSet presAssocID="{F021EABD-692B-48E2-98E2-E25EBA168008}" presName="conn2-1" presStyleLbl="parChTrans1D3" presStyleIdx="1" presStyleCnt="4"/>
      <dgm:spPr/>
    </dgm:pt>
    <dgm:pt modelId="{188A628D-3CF7-4C03-95CA-929D878402FB}" type="pres">
      <dgm:prSet presAssocID="{F021EABD-692B-48E2-98E2-E25EBA168008}" presName="connTx" presStyleLbl="parChTrans1D3" presStyleIdx="1" presStyleCnt="4"/>
      <dgm:spPr/>
    </dgm:pt>
    <dgm:pt modelId="{9A6F1B46-BB63-4AFE-931A-DBF2ABCED130}" type="pres">
      <dgm:prSet presAssocID="{969F3AFC-AB20-4D22-A34F-C6C983246A86}" presName="root2" presStyleCnt="0"/>
      <dgm:spPr/>
    </dgm:pt>
    <dgm:pt modelId="{548FEA04-6E04-4CD1-9E9E-DB113DAC17A1}" type="pres">
      <dgm:prSet presAssocID="{969F3AFC-AB20-4D22-A34F-C6C983246A86}" presName="LevelTwoTextNode" presStyleLbl="node3" presStyleIdx="1" presStyleCnt="4" custScaleX="85826">
        <dgm:presLayoutVars>
          <dgm:chPref val="3"/>
        </dgm:presLayoutVars>
      </dgm:prSet>
      <dgm:spPr/>
    </dgm:pt>
    <dgm:pt modelId="{90BC8B1F-C384-4D81-B44C-F205BDAE16B8}" type="pres">
      <dgm:prSet presAssocID="{969F3AFC-AB20-4D22-A34F-C6C983246A86}" presName="level3hierChild" presStyleCnt="0"/>
      <dgm:spPr/>
    </dgm:pt>
    <dgm:pt modelId="{E3745335-D81C-4BC1-874C-88F47623EB1D}" type="pres">
      <dgm:prSet presAssocID="{D727C1B6-5C5D-4A8D-953F-095D5B5F6E13}" presName="conn2-1" presStyleLbl="parChTrans1D2" presStyleIdx="1" presStyleCnt="2"/>
      <dgm:spPr/>
    </dgm:pt>
    <dgm:pt modelId="{BE5AEF8B-40A3-4B18-B103-2EE412770EB9}" type="pres">
      <dgm:prSet presAssocID="{D727C1B6-5C5D-4A8D-953F-095D5B5F6E13}" presName="connTx" presStyleLbl="parChTrans1D2" presStyleIdx="1" presStyleCnt="2"/>
      <dgm:spPr/>
    </dgm:pt>
    <dgm:pt modelId="{40EE4DA9-8B57-4277-8939-1AD2579C458D}" type="pres">
      <dgm:prSet presAssocID="{865FC613-1B9E-4D5A-A10F-9B2F4254D4B2}" presName="root2" presStyleCnt="0"/>
      <dgm:spPr/>
    </dgm:pt>
    <dgm:pt modelId="{52BA3D7F-F134-411A-82B4-B6926E221F0F}" type="pres">
      <dgm:prSet presAssocID="{865FC613-1B9E-4D5A-A10F-9B2F4254D4B2}" presName="LevelTwoTextNode" presStyleLbl="node2" presStyleIdx="1" presStyleCnt="2">
        <dgm:presLayoutVars>
          <dgm:chPref val="3"/>
        </dgm:presLayoutVars>
      </dgm:prSet>
      <dgm:spPr/>
    </dgm:pt>
    <dgm:pt modelId="{98804FC6-AE2C-475C-BE58-976F6FB21BCD}" type="pres">
      <dgm:prSet presAssocID="{865FC613-1B9E-4D5A-A10F-9B2F4254D4B2}" presName="level3hierChild" presStyleCnt="0"/>
      <dgm:spPr/>
    </dgm:pt>
    <dgm:pt modelId="{A8323F4D-84B9-4C98-AC7D-7AE2F099791D}" type="pres">
      <dgm:prSet presAssocID="{BAF5CEE3-29C1-4135-97BD-FFE2E7C40793}" presName="conn2-1" presStyleLbl="parChTrans1D3" presStyleIdx="2" presStyleCnt="4"/>
      <dgm:spPr/>
    </dgm:pt>
    <dgm:pt modelId="{EA95B272-068D-413F-B341-24AB0082AAF4}" type="pres">
      <dgm:prSet presAssocID="{BAF5CEE3-29C1-4135-97BD-FFE2E7C40793}" presName="connTx" presStyleLbl="parChTrans1D3" presStyleIdx="2" presStyleCnt="4"/>
      <dgm:spPr/>
    </dgm:pt>
    <dgm:pt modelId="{74B40FFC-3BF3-493F-81F6-869B6A989491}" type="pres">
      <dgm:prSet presAssocID="{BB70D8B2-CE68-4DEB-A30A-8CA34D333054}" presName="root2" presStyleCnt="0"/>
      <dgm:spPr/>
    </dgm:pt>
    <dgm:pt modelId="{2C9EC05F-97B4-42C0-8A6B-F7658279BFF6}" type="pres">
      <dgm:prSet presAssocID="{BB70D8B2-CE68-4DEB-A30A-8CA34D333054}" presName="LevelTwoTextNode" presStyleLbl="node3" presStyleIdx="2" presStyleCnt="4" custScaleX="89992" custScaleY="86240">
        <dgm:presLayoutVars>
          <dgm:chPref val="3"/>
        </dgm:presLayoutVars>
      </dgm:prSet>
      <dgm:spPr/>
    </dgm:pt>
    <dgm:pt modelId="{0E3FC29A-234B-4322-9177-00BD1FD50C8B}" type="pres">
      <dgm:prSet presAssocID="{BB70D8B2-CE68-4DEB-A30A-8CA34D333054}" presName="level3hierChild" presStyleCnt="0"/>
      <dgm:spPr/>
    </dgm:pt>
    <dgm:pt modelId="{7F8296EC-8C86-4321-BA22-F07052934B78}" type="pres">
      <dgm:prSet presAssocID="{B36B85D5-E575-4FF6-AF4E-29DE4883C86B}" presName="conn2-1" presStyleLbl="parChTrans1D3" presStyleIdx="3" presStyleCnt="4"/>
      <dgm:spPr/>
    </dgm:pt>
    <dgm:pt modelId="{3B535EA6-FB97-4559-B1EB-9CD6246144D9}" type="pres">
      <dgm:prSet presAssocID="{B36B85D5-E575-4FF6-AF4E-29DE4883C86B}" presName="connTx" presStyleLbl="parChTrans1D3" presStyleIdx="3" presStyleCnt="4"/>
      <dgm:spPr/>
    </dgm:pt>
    <dgm:pt modelId="{9CDB5779-6532-43EF-B1C1-5506DC2CB6CF}" type="pres">
      <dgm:prSet presAssocID="{3723F3EE-349B-4ABD-8BBD-5C3FD9B86ACD}" presName="root2" presStyleCnt="0"/>
      <dgm:spPr/>
    </dgm:pt>
    <dgm:pt modelId="{96FD42D8-B405-41CF-82A6-09C322DA8447}" type="pres">
      <dgm:prSet presAssocID="{3723F3EE-349B-4ABD-8BBD-5C3FD9B86ACD}" presName="LevelTwoTextNode" presStyleLbl="node3" presStyleIdx="3" presStyleCnt="4" custScaleX="90825" custScaleY="80244">
        <dgm:presLayoutVars>
          <dgm:chPref val="3"/>
        </dgm:presLayoutVars>
      </dgm:prSet>
      <dgm:spPr/>
    </dgm:pt>
    <dgm:pt modelId="{AA46A4CB-CFC0-4042-A2F3-00681A773124}" type="pres">
      <dgm:prSet presAssocID="{3723F3EE-349B-4ABD-8BBD-5C3FD9B86ACD}" presName="level3hierChild" presStyleCnt="0"/>
      <dgm:spPr/>
    </dgm:pt>
  </dgm:ptLst>
  <dgm:cxnLst>
    <dgm:cxn modelId="{228B7E08-B792-4717-B8ED-799D7D8B0A12}" type="presOf" srcId="{FB200207-DF02-4D17-8A10-015D160D569A}" destId="{8C54100E-666A-49DD-9DE6-8BD6EEF1B322}" srcOrd="0" destOrd="0" presId="urn:microsoft.com/office/officeart/2005/8/layout/hierarchy2"/>
    <dgm:cxn modelId="{F45EEC1B-3B21-4934-B749-4EE5E49172C2}" type="presOf" srcId="{4B045399-76AF-47A1-8117-269E16C95A01}" destId="{42625037-B59F-446B-9253-0EE0E1DF90FD}" srcOrd="0" destOrd="0" presId="urn:microsoft.com/office/officeart/2005/8/layout/hierarchy2"/>
    <dgm:cxn modelId="{7F29E31C-0E97-4AF9-9ABD-B1FC86F48532}" type="presOf" srcId="{F021EABD-692B-48E2-98E2-E25EBA168008}" destId="{BDCC56FA-BB78-48AE-BF10-EF58C74C23E9}" srcOrd="0" destOrd="0" presId="urn:microsoft.com/office/officeart/2005/8/layout/hierarchy2"/>
    <dgm:cxn modelId="{E2D33821-0186-454C-9E73-B8936E8E8C63}" type="presOf" srcId="{3723F3EE-349B-4ABD-8BBD-5C3FD9B86ACD}" destId="{96FD42D8-B405-41CF-82A6-09C322DA8447}" srcOrd="0" destOrd="0" presId="urn:microsoft.com/office/officeart/2005/8/layout/hierarchy2"/>
    <dgm:cxn modelId="{D537CD38-82C7-4526-B099-4FBC133B35AB}" type="presOf" srcId="{D5790FC9-108D-4C71-AD37-6A68D5DE1D55}" destId="{C470B382-00F7-4432-B68A-BFBE05C825EB}" srcOrd="0" destOrd="0" presId="urn:microsoft.com/office/officeart/2005/8/layout/hierarchy2"/>
    <dgm:cxn modelId="{DCDB9639-313C-4E6B-B482-B361A789745F}" type="presOf" srcId="{969F3AFC-AB20-4D22-A34F-C6C983246A86}" destId="{548FEA04-6E04-4CD1-9E9E-DB113DAC17A1}" srcOrd="0" destOrd="0" presId="urn:microsoft.com/office/officeart/2005/8/layout/hierarchy2"/>
    <dgm:cxn modelId="{453F3840-DE74-4F90-B059-19AB0DA5E0A0}" srcId="{865FC613-1B9E-4D5A-A10F-9B2F4254D4B2}" destId="{3723F3EE-349B-4ABD-8BBD-5C3FD9B86ACD}" srcOrd="1" destOrd="0" parTransId="{B36B85D5-E575-4FF6-AF4E-29DE4883C86B}" sibTransId="{DBB44ABD-0DC9-4E3F-9D7B-94EF262D1367}"/>
    <dgm:cxn modelId="{6C900761-B259-4B65-81A2-9D591AE40C87}" type="presOf" srcId="{BAF5CEE3-29C1-4135-97BD-FFE2E7C40793}" destId="{A8323F4D-84B9-4C98-AC7D-7AE2F099791D}" srcOrd="0" destOrd="0" presId="urn:microsoft.com/office/officeart/2005/8/layout/hierarchy2"/>
    <dgm:cxn modelId="{67C9A16D-9C67-4422-886F-6BF4F5E5D46B}" srcId="{4B045399-76AF-47A1-8117-269E16C95A01}" destId="{FB200207-DF02-4D17-8A10-015D160D569A}" srcOrd="0" destOrd="0" parTransId="{D5790FC9-108D-4C71-AD37-6A68D5DE1D55}" sibTransId="{2C3ABFE3-67DF-4699-8AFD-FC67163FD0F9}"/>
    <dgm:cxn modelId="{A5C73F74-BE16-4403-B6FA-3441216FD67C}" type="presOf" srcId="{BAF5CEE3-29C1-4135-97BD-FFE2E7C40793}" destId="{EA95B272-068D-413F-B341-24AB0082AAF4}" srcOrd="1" destOrd="0" presId="urn:microsoft.com/office/officeart/2005/8/layout/hierarchy2"/>
    <dgm:cxn modelId="{9FFE317D-1EB7-4B9C-BEB2-A36FB06F26F9}" type="presOf" srcId="{D727C1B6-5C5D-4A8D-953F-095D5B5F6E13}" destId="{E3745335-D81C-4BC1-874C-88F47623EB1D}" srcOrd="0" destOrd="0" presId="urn:microsoft.com/office/officeart/2005/8/layout/hierarchy2"/>
    <dgm:cxn modelId="{A1E7647E-69E0-4F68-9F3E-AD114FAEAEBD}" srcId="{D16DB2BA-ACB2-4B7A-B8A0-80E986332115}" destId="{865FC613-1B9E-4D5A-A10F-9B2F4254D4B2}" srcOrd="1" destOrd="0" parTransId="{D727C1B6-5C5D-4A8D-953F-095D5B5F6E13}" sibTransId="{548C1DFA-54BE-46F2-B1EB-F6DCD0364B20}"/>
    <dgm:cxn modelId="{BFC5718E-5705-41FC-AEF6-7954A3F55F29}" type="presOf" srcId="{865FC613-1B9E-4D5A-A10F-9B2F4254D4B2}" destId="{52BA3D7F-F134-411A-82B4-B6926E221F0F}" srcOrd="0" destOrd="0" presId="urn:microsoft.com/office/officeart/2005/8/layout/hierarchy2"/>
    <dgm:cxn modelId="{2460E492-6014-4F14-B296-CD640A08B0C2}" srcId="{BD3B6363-9049-406C-9C3B-4F779266DCEB}" destId="{D16DB2BA-ACB2-4B7A-B8A0-80E986332115}" srcOrd="0" destOrd="0" parTransId="{D9D3E697-AD25-4B3B-9E9B-948818FECB21}" sibTransId="{559F0414-7A0C-4686-BEEB-D49D69325BF1}"/>
    <dgm:cxn modelId="{7C50E1A8-906D-48D6-AD6D-A890A15E117C}" srcId="{865FC613-1B9E-4D5A-A10F-9B2F4254D4B2}" destId="{BB70D8B2-CE68-4DEB-A30A-8CA34D333054}" srcOrd="0" destOrd="0" parTransId="{BAF5CEE3-29C1-4135-97BD-FFE2E7C40793}" sibTransId="{89C1C80E-5A40-4C4B-A490-F3008E3C1E4D}"/>
    <dgm:cxn modelId="{F6DC92AF-D8D1-42D5-BA8C-1498DA6C7EFC}" srcId="{D16DB2BA-ACB2-4B7A-B8A0-80E986332115}" destId="{4B045399-76AF-47A1-8117-269E16C95A01}" srcOrd="0" destOrd="0" parTransId="{5A1B3947-C4AF-4B2A-B28A-662FB3BD70F3}" sibTransId="{0B6B53EA-248D-4EAA-B421-268806669C45}"/>
    <dgm:cxn modelId="{82ADA7BB-FF1C-40A6-93EE-9DA7A03689EF}" type="presOf" srcId="{5A1B3947-C4AF-4B2A-B28A-662FB3BD70F3}" destId="{55020F52-BCE8-4B85-85CB-5AAA77A667F3}" srcOrd="1" destOrd="0" presId="urn:microsoft.com/office/officeart/2005/8/layout/hierarchy2"/>
    <dgm:cxn modelId="{183767BF-8266-4EF2-9587-2A7B0D43A5F3}" type="presOf" srcId="{D727C1B6-5C5D-4A8D-953F-095D5B5F6E13}" destId="{BE5AEF8B-40A3-4B18-B103-2EE412770EB9}" srcOrd="1" destOrd="0" presId="urn:microsoft.com/office/officeart/2005/8/layout/hierarchy2"/>
    <dgm:cxn modelId="{EC0337C8-60F3-4991-BB00-9952E6A63A9D}" type="presOf" srcId="{D16DB2BA-ACB2-4B7A-B8A0-80E986332115}" destId="{E8965D1F-1CE2-499E-BB1E-EC30090C1FA6}" srcOrd="0" destOrd="0" presId="urn:microsoft.com/office/officeart/2005/8/layout/hierarchy2"/>
    <dgm:cxn modelId="{09655ED6-04C2-418B-B2B1-15FF2E5CDF16}" type="presOf" srcId="{D5790FC9-108D-4C71-AD37-6A68D5DE1D55}" destId="{A326EA06-AAC6-434D-BF63-B39E34C13E66}" srcOrd="1" destOrd="0" presId="urn:microsoft.com/office/officeart/2005/8/layout/hierarchy2"/>
    <dgm:cxn modelId="{BD7ECCDA-1C90-4EEE-BA86-C29861BFAD81}" type="presOf" srcId="{5A1B3947-C4AF-4B2A-B28A-662FB3BD70F3}" destId="{C9E33A6F-BCFD-48F3-B272-BC46CDF4BD0C}" srcOrd="0" destOrd="0" presId="urn:microsoft.com/office/officeart/2005/8/layout/hierarchy2"/>
    <dgm:cxn modelId="{16CCD2DB-94DA-4C87-889B-C453A13BAF9A}" type="presOf" srcId="{BB70D8B2-CE68-4DEB-A30A-8CA34D333054}" destId="{2C9EC05F-97B4-42C0-8A6B-F7658279BFF6}" srcOrd="0" destOrd="0" presId="urn:microsoft.com/office/officeart/2005/8/layout/hierarchy2"/>
    <dgm:cxn modelId="{F43815E3-65D8-4C85-AF64-C2612FDFAB2C}" type="presOf" srcId="{BD3B6363-9049-406C-9C3B-4F779266DCEB}" destId="{7EA97C46-8FA1-45A0-8DD9-9D57DB07DC76}" srcOrd="0" destOrd="0" presId="urn:microsoft.com/office/officeart/2005/8/layout/hierarchy2"/>
    <dgm:cxn modelId="{D55F5CE3-A6D0-4B25-B57F-B32E172C48E4}" srcId="{4B045399-76AF-47A1-8117-269E16C95A01}" destId="{969F3AFC-AB20-4D22-A34F-C6C983246A86}" srcOrd="1" destOrd="0" parTransId="{F021EABD-692B-48E2-98E2-E25EBA168008}" sibTransId="{A860DA6A-D41E-4A27-BB00-79D840CCC504}"/>
    <dgm:cxn modelId="{678388E7-6795-4400-AA5C-3FD5C460D8B7}" type="presOf" srcId="{F021EABD-692B-48E2-98E2-E25EBA168008}" destId="{188A628D-3CF7-4C03-95CA-929D878402FB}" srcOrd="1" destOrd="0" presId="urn:microsoft.com/office/officeart/2005/8/layout/hierarchy2"/>
    <dgm:cxn modelId="{247FECE9-B01D-4084-B067-4FF2C49437D8}" type="presOf" srcId="{B36B85D5-E575-4FF6-AF4E-29DE4883C86B}" destId="{3B535EA6-FB97-4559-B1EB-9CD6246144D9}" srcOrd="1" destOrd="0" presId="urn:microsoft.com/office/officeart/2005/8/layout/hierarchy2"/>
    <dgm:cxn modelId="{3EF71FF7-E2F0-4124-8A6C-5F82514935E6}" type="presOf" srcId="{B36B85D5-E575-4FF6-AF4E-29DE4883C86B}" destId="{7F8296EC-8C86-4321-BA22-F07052934B78}" srcOrd="0" destOrd="0" presId="urn:microsoft.com/office/officeart/2005/8/layout/hierarchy2"/>
    <dgm:cxn modelId="{89066C44-A4EA-4C92-AA39-470A9765FEA9}" type="presParOf" srcId="{7EA97C46-8FA1-45A0-8DD9-9D57DB07DC76}" destId="{802869F3-5384-46A2-A969-DDA6275D54A9}" srcOrd="0" destOrd="0" presId="urn:microsoft.com/office/officeart/2005/8/layout/hierarchy2"/>
    <dgm:cxn modelId="{03BAAE5B-11E7-4E85-806B-FB75E609BA0A}" type="presParOf" srcId="{802869F3-5384-46A2-A969-DDA6275D54A9}" destId="{E8965D1F-1CE2-499E-BB1E-EC30090C1FA6}" srcOrd="0" destOrd="0" presId="urn:microsoft.com/office/officeart/2005/8/layout/hierarchy2"/>
    <dgm:cxn modelId="{C0500973-152B-48DB-83EE-A9C4F72D1DCD}" type="presParOf" srcId="{802869F3-5384-46A2-A969-DDA6275D54A9}" destId="{87E70068-CDC5-4828-93F0-296E619757A0}" srcOrd="1" destOrd="0" presId="urn:microsoft.com/office/officeart/2005/8/layout/hierarchy2"/>
    <dgm:cxn modelId="{28473CB4-187B-48CC-B53D-A5A31B2ABFF6}" type="presParOf" srcId="{87E70068-CDC5-4828-93F0-296E619757A0}" destId="{C9E33A6F-BCFD-48F3-B272-BC46CDF4BD0C}" srcOrd="0" destOrd="0" presId="urn:microsoft.com/office/officeart/2005/8/layout/hierarchy2"/>
    <dgm:cxn modelId="{F50DCD92-F99D-4B64-9B5C-E96EF50589AF}" type="presParOf" srcId="{C9E33A6F-BCFD-48F3-B272-BC46CDF4BD0C}" destId="{55020F52-BCE8-4B85-85CB-5AAA77A667F3}" srcOrd="0" destOrd="0" presId="urn:microsoft.com/office/officeart/2005/8/layout/hierarchy2"/>
    <dgm:cxn modelId="{A52E7323-5EFE-42F5-ADDA-427B3DC888FB}" type="presParOf" srcId="{87E70068-CDC5-4828-93F0-296E619757A0}" destId="{006C2050-EC0E-4E39-A7C1-3CABAE31BCBA}" srcOrd="1" destOrd="0" presId="urn:microsoft.com/office/officeart/2005/8/layout/hierarchy2"/>
    <dgm:cxn modelId="{B758D94B-4F95-4A8E-8164-1810A3C10BA8}" type="presParOf" srcId="{006C2050-EC0E-4E39-A7C1-3CABAE31BCBA}" destId="{42625037-B59F-446B-9253-0EE0E1DF90FD}" srcOrd="0" destOrd="0" presId="urn:microsoft.com/office/officeart/2005/8/layout/hierarchy2"/>
    <dgm:cxn modelId="{82548CDE-27F4-4397-B769-0A2C934BB85F}" type="presParOf" srcId="{006C2050-EC0E-4E39-A7C1-3CABAE31BCBA}" destId="{94BD967F-955F-415B-9446-0FF2360629B7}" srcOrd="1" destOrd="0" presId="urn:microsoft.com/office/officeart/2005/8/layout/hierarchy2"/>
    <dgm:cxn modelId="{C634DD52-B44B-4FD5-B0D3-4C3D5C831F8D}" type="presParOf" srcId="{94BD967F-955F-415B-9446-0FF2360629B7}" destId="{C470B382-00F7-4432-B68A-BFBE05C825EB}" srcOrd="0" destOrd="0" presId="urn:microsoft.com/office/officeart/2005/8/layout/hierarchy2"/>
    <dgm:cxn modelId="{C361AE09-807D-400F-A6E0-2C3F9393ACC8}" type="presParOf" srcId="{C470B382-00F7-4432-B68A-BFBE05C825EB}" destId="{A326EA06-AAC6-434D-BF63-B39E34C13E66}" srcOrd="0" destOrd="0" presId="urn:microsoft.com/office/officeart/2005/8/layout/hierarchy2"/>
    <dgm:cxn modelId="{81C9385C-8DDF-4E24-9427-7EF31C3764F9}" type="presParOf" srcId="{94BD967F-955F-415B-9446-0FF2360629B7}" destId="{4E49F136-3A6F-4072-8717-020746711D9E}" srcOrd="1" destOrd="0" presId="urn:microsoft.com/office/officeart/2005/8/layout/hierarchy2"/>
    <dgm:cxn modelId="{00F433BD-1EA1-4107-B43B-57DF29FDBE42}" type="presParOf" srcId="{4E49F136-3A6F-4072-8717-020746711D9E}" destId="{8C54100E-666A-49DD-9DE6-8BD6EEF1B322}" srcOrd="0" destOrd="0" presId="urn:microsoft.com/office/officeart/2005/8/layout/hierarchy2"/>
    <dgm:cxn modelId="{65537069-45E3-419E-9B64-7B858C8397F1}" type="presParOf" srcId="{4E49F136-3A6F-4072-8717-020746711D9E}" destId="{2C70A27F-F435-4A65-BA92-0B8ACC3E4C7D}" srcOrd="1" destOrd="0" presId="urn:microsoft.com/office/officeart/2005/8/layout/hierarchy2"/>
    <dgm:cxn modelId="{051BB634-7379-4EEB-BFC3-0F627FBA45D9}" type="presParOf" srcId="{94BD967F-955F-415B-9446-0FF2360629B7}" destId="{BDCC56FA-BB78-48AE-BF10-EF58C74C23E9}" srcOrd="2" destOrd="0" presId="urn:microsoft.com/office/officeart/2005/8/layout/hierarchy2"/>
    <dgm:cxn modelId="{4DA6660E-7989-4CBC-8C31-C23299DDC440}" type="presParOf" srcId="{BDCC56FA-BB78-48AE-BF10-EF58C74C23E9}" destId="{188A628D-3CF7-4C03-95CA-929D878402FB}" srcOrd="0" destOrd="0" presId="urn:microsoft.com/office/officeart/2005/8/layout/hierarchy2"/>
    <dgm:cxn modelId="{E182D21E-0DF0-4F5E-9771-7C4D33BA10C5}" type="presParOf" srcId="{94BD967F-955F-415B-9446-0FF2360629B7}" destId="{9A6F1B46-BB63-4AFE-931A-DBF2ABCED130}" srcOrd="3" destOrd="0" presId="urn:microsoft.com/office/officeart/2005/8/layout/hierarchy2"/>
    <dgm:cxn modelId="{0AC39EFB-4ADF-4377-90A8-E11AA17D9F54}" type="presParOf" srcId="{9A6F1B46-BB63-4AFE-931A-DBF2ABCED130}" destId="{548FEA04-6E04-4CD1-9E9E-DB113DAC17A1}" srcOrd="0" destOrd="0" presId="urn:microsoft.com/office/officeart/2005/8/layout/hierarchy2"/>
    <dgm:cxn modelId="{BCA73657-AF77-4F70-9966-64368776BE80}" type="presParOf" srcId="{9A6F1B46-BB63-4AFE-931A-DBF2ABCED130}" destId="{90BC8B1F-C384-4D81-B44C-F205BDAE16B8}" srcOrd="1" destOrd="0" presId="urn:microsoft.com/office/officeart/2005/8/layout/hierarchy2"/>
    <dgm:cxn modelId="{19BC23A8-2C1E-4598-9D30-0BFD5869B0FD}" type="presParOf" srcId="{87E70068-CDC5-4828-93F0-296E619757A0}" destId="{E3745335-D81C-4BC1-874C-88F47623EB1D}" srcOrd="2" destOrd="0" presId="urn:microsoft.com/office/officeart/2005/8/layout/hierarchy2"/>
    <dgm:cxn modelId="{E776C513-85BD-458F-9FF5-CC9AC0C2D4A4}" type="presParOf" srcId="{E3745335-D81C-4BC1-874C-88F47623EB1D}" destId="{BE5AEF8B-40A3-4B18-B103-2EE412770EB9}" srcOrd="0" destOrd="0" presId="urn:microsoft.com/office/officeart/2005/8/layout/hierarchy2"/>
    <dgm:cxn modelId="{18DBBF8C-6BF0-473D-BC5E-63A493648FF1}" type="presParOf" srcId="{87E70068-CDC5-4828-93F0-296E619757A0}" destId="{40EE4DA9-8B57-4277-8939-1AD2579C458D}" srcOrd="3" destOrd="0" presId="urn:microsoft.com/office/officeart/2005/8/layout/hierarchy2"/>
    <dgm:cxn modelId="{1F1D9D34-F042-4F80-9C6A-30AC35B18A18}" type="presParOf" srcId="{40EE4DA9-8B57-4277-8939-1AD2579C458D}" destId="{52BA3D7F-F134-411A-82B4-B6926E221F0F}" srcOrd="0" destOrd="0" presId="urn:microsoft.com/office/officeart/2005/8/layout/hierarchy2"/>
    <dgm:cxn modelId="{A3ED913C-8E5A-4D26-925F-4D0DD33AA357}" type="presParOf" srcId="{40EE4DA9-8B57-4277-8939-1AD2579C458D}" destId="{98804FC6-AE2C-475C-BE58-976F6FB21BCD}" srcOrd="1" destOrd="0" presId="urn:microsoft.com/office/officeart/2005/8/layout/hierarchy2"/>
    <dgm:cxn modelId="{C5880915-6D24-4C4D-94F3-526EA562023B}" type="presParOf" srcId="{98804FC6-AE2C-475C-BE58-976F6FB21BCD}" destId="{A8323F4D-84B9-4C98-AC7D-7AE2F099791D}" srcOrd="0" destOrd="0" presId="urn:microsoft.com/office/officeart/2005/8/layout/hierarchy2"/>
    <dgm:cxn modelId="{8EC5468D-D79D-45F9-9ADE-F73991F5143C}" type="presParOf" srcId="{A8323F4D-84B9-4C98-AC7D-7AE2F099791D}" destId="{EA95B272-068D-413F-B341-24AB0082AAF4}" srcOrd="0" destOrd="0" presId="urn:microsoft.com/office/officeart/2005/8/layout/hierarchy2"/>
    <dgm:cxn modelId="{5140F8D9-CA48-410B-A734-7233E6745E53}" type="presParOf" srcId="{98804FC6-AE2C-475C-BE58-976F6FB21BCD}" destId="{74B40FFC-3BF3-493F-81F6-869B6A989491}" srcOrd="1" destOrd="0" presId="urn:microsoft.com/office/officeart/2005/8/layout/hierarchy2"/>
    <dgm:cxn modelId="{3F7D390F-B9F8-4D58-B989-1D1F71B24E12}" type="presParOf" srcId="{74B40FFC-3BF3-493F-81F6-869B6A989491}" destId="{2C9EC05F-97B4-42C0-8A6B-F7658279BFF6}" srcOrd="0" destOrd="0" presId="urn:microsoft.com/office/officeart/2005/8/layout/hierarchy2"/>
    <dgm:cxn modelId="{4EFEB5EB-C1B1-4F92-8240-DCEA3E25AABA}" type="presParOf" srcId="{74B40FFC-3BF3-493F-81F6-869B6A989491}" destId="{0E3FC29A-234B-4322-9177-00BD1FD50C8B}" srcOrd="1" destOrd="0" presId="urn:microsoft.com/office/officeart/2005/8/layout/hierarchy2"/>
    <dgm:cxn modelId="{259356A9-3BD8-43E0-A5AC-8842DC2ABBE2}" type="presParOf" srcId="{98804FC6-AE2C-475C-BE58-976F6FB21BCD}" destId="{7F8296EC-8C86-4321-BA22-F07052934B78}" srcOrd="2" destOrd="0" presId="urn:microsoft.com/office/officeart/2005/8/layout/hierarchy2"/>
    <dgm:cxn modelId="{2887FEFA-D001-4EB6-B1F8-184F273860E4}" type="presParOf" srcId="{7F8296EC-8C86-4321-BA22-F07052934B78}" destId="{3B535EA6-FB97-4559-B1EB-9CD6246144D9}" srcOrd="0" destOrd="0" presId="urn:microsoft.com/office/officeart/2005/8/layout/hierarchy2"/>
    <dgm:cxn modelId="{6E14E4B8-0AA8-483E-BC8E-B7E84498EF31}" type="presParOf" srcId="{98804FC6-AE2C-475C-BE58-976F6FB21BCD}" destId="{9CDB5779-6532-43EF-B1C1-5506DC2CB6CF}" srcOrd="3" destOrd="0" presId="urn:microsoft.com/office/officeart/2005/8/layout/hierarchy2"/>
    <dgm:cxn modelId="{D671A48E-EEB0-44B4-8737-88C6F49747EF}" type="presParOf" srcId="{9CDB5779-6532-43EF-B1C1-5506DC2CB6CF}" destId="{96FD42D8-B405-41CF-82A6-09C322DA8447}" srcOrd="0" destOrd="0" presId="urn:microsoft.com/office/officeart/2005/8/layout/hierarchy2"/>
    <dgm:cxn modelId="{A3581FE6-C971-43FF-BAD3-79DAC01976CF}" type="presParOf" srcId="{9CDB5779-6532-43EF-B1C1-5506DC2CB6CF}" destId="{AA46A4CB-CFC0-4042-A2F3-00681A77312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65D1F-1CE2-499E-BB1E-EC30090C1FA6}">
      <dsp:nvSpPr>
        <dsp:cNvPr id="0" name=""/>
        <dsp:cNvSpPr/>
      </dsp:nvSpPr>
      <dsp:spPr>
        <a:xfrm>
          <a:off x="433924" y="1668388"/>
          <a:ext cx="2032041" cy="1016020"/>
        </a:xfrm>
        <a:prstGeom prst="roundRect">
          <a:avLst>
            <a:gd name="adj" fmla="val 10000"/>
          </a:avLst>
        </a:prstGeom>
        <a:solidFill>
          <a:srgbClr val="FFC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Load Balancing Algorithms</a:t>
          </a:r>
        </a:p>
      </dsp:txBody>
      <dsp:txXfrm>
        <a:off x="463682" y="1698146"/>
        <a:ext cx="1972525" cy="956504"/>
      </dsp:txXfrm>
    </dsp:sp>
    <dsp:sp modelId="{C9E33A6F-BCFD-48F3-B272-BC46CDF4BD0C}">
      <dsp:nvSpPr>
        <dsp:cNvPr id="0" name=""/>
        <dsp:cNvSpPr/>
      </dsp:nvSpPr>
      <dsp:spPr>
        <a:xfrm rot="18412901">
          <a:off x="2195212" y="1612890"/>
          <a:ext cx="1354323" cy="43725"/>
        </a:xfrm>
        <a:custGeom>
          <a:avLst/>
          <a:gdLst/>
          <a:ahLst/>
          <a:cxnLst/>
          <a:rect l="0" t="0" r="0" b="0"/>
          <a:pathLst>
            <a:path>
              <a:moveTo>
                <a:pt x="0" y="21862"/>
              </a:moveTo>
              <a:lnTo>
                <a:pt x="1354323" y="2186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838516" y="1600895"/>
        <a:ext cx="67716" cy="67716"/>
      </dsp:txXfrm>
    </dsp:sp>
    <dsp:sp modelId="{42625037-B59F-446B-9253-0EE0E1DF90FD}">
      <dsp:nvSpPr>
        <dsp:cNvPr id="0" name=""/>
        <dsp:cNvSpPr/>
      </dsp:nvSpPr>
      <dsp:spPr>
        <a:xfrm>
          <a:off x="3278782" y="585097"/>
          <a:ext cx="2032041" cy="1016020"/>
        </a:xfrm>
        <a:prstGeom prst="roundRect">
          <a:avLst>
            <a:gd name="adj" fmla="val 10000"/>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Static</a:t>
          </a:r>
        </a:p>
      </dsp:txBody>
      <dsp:txXfrm>
        <a:off x="3308540" y="614855"/>
        <a:ext cx="1972525" cy="956504"/>
      </dsp:txXfrm>
    </dsp:sp>
    <dsp:sp modelId="{C470B382-00F7-4432-B68A-BFBE05C825EB}">
      <dsp:nvSpPr>
        <dsp:cNvPr id="0" name=""/>
        <dsp:cNvSpPr/>
      </dsp:nvSpPr>
      <dsp:spPr>
        <a:xfrm rot="19457599">
          <a:off x="5216739" y="779139"/>
          <a:ext cx="1000986" cy="43725"/>
        </a:xfrm>
        <a:custGeom>
          <a:avLst/>
          <a:gdLst/>
          <a:ahLst/>
          <a:cxnLst/>
          <a:rect l="0" t="0" r="0" b="0"/>
          <a:pathLst>
            <a:path>
              <a:moveTo>
                <a:pt x="0" y="21862"/>
              </a:moveTo>
              <a:lnTo>
                <a:pt x="1000986" y="2186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692207" y="775977"/>
        <a:ext cx="50049" cy="50049"/>
      </dsp:txXfrm>
    </dsp:sp>
    <dsp:sp modelId="{8C54100E-666A-49DD-9DE6-8BD6EEF1B322}">
      <dsp:nvSpPr>
        <dsp:cNvPr id="0" name=""/>
        <dsp:cNvSpPr/>
      </dsp:nvSpPr>
      <dsp:spPr>
        <a:xfrm>
          <a:off x="6123640" y="885"/>
          <a:ext cx="1727093" cy="1016020"/>
        </a:xfrm>
        <a:prstGeom prst="roundRect">
          <a:avLst>
            <a:gd name="adj" fmla="val 10000"/>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Opportunistic Load Balancing</a:t>
          </a:r>
        </a:p>
      </dsp:txBody>
      <dsp:txXfrm>
        <a:off x="6153398" y="30643"/>
        <a:ext cx="1667577" cy="956504"/>
      </dsp:txXfrm>
    </dsp:sp>
    <dsp:sp modelId="{BDCC56FA-BB78-48AE-BF10-EF58C74C23E9}">
      <dsp:nvSpPr>
        <dsp:cNvPr id="0" name=""/>
        <dsp:cNvSpPr/>
      </dsp:nvSpPr>
      <dsp:spPr>
        <a:xfrm rot="2142401">
          <a:off x="5216739" y="1363351"/>
          <a:ext cx="1000986" cy="43725"/>
        </a:xfrm>
        <a:custGeom>
          <a:avLst/>
          <a:gdLst/>
          <a:ahLst/>
          <a:cxnLst/>
          <a:rect l="0" t="0" r="0" b="0"/>
          <a:pathLst>
            <a:path>
              <a:moveTo>
                <a:pt x="0" y="21862"/>
              </a:moveTo>
              <a:lnTo>
                <a:pt x="1000986" y="2186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692207" y="1360189"/>
        <a:ext cx="50049" cy="50049"/>
      </dsp:txXfrm>
    </dsp:sp>
    <dsp:sp modelId="{548FEA04-6E04-4CD1-9E9E-DB113DAC17A1}">
      <dsp:nvSpPr>
        <dsp:cNvPr id="0" name=""/>
        <dsp:cNvSpPr/>
      </dsp:nvSpPr>
      <dsp:spPr>
        <a:xfrm>
          <a:off x="6123640" y="1169309"/>
          <a:ext cx="1744020" cy="1016020"/>
        </a:xfrm>
        <a:prstGeom prst="roundRect">
          <a:avLst>
            <a:gd name="adj" fmla="val 10000"/>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Load Balancing Min-Min</a:t>
          </a:r>
        </a:p>
      </dsp:txBody>
      <dsp:txXfrm>
        <a:off x="6153398" y="1199067"/>
        <a:ext cx="1684504" cy="956504"/>
      </dsp:txXfrm>
    </dsp:sp>
    <dsp:sp modelId="{E3745335-D81C-4BC1-874C-88F47623EB1D}">
      <dsp:nvSpPr>
        <dsp:cNvPr id="0" name=""/>
        <dsp:cNvSpPr/>
      </dsp:nvSpPr>
      <dsp:spPr>
        <a:xfrm rot="3187099">
          <a:off x="2195212" y="2696182"/>
          <a:ext cx="1354323" cy="43725"/>
        </a:xfrm>
        <a:custGeom>
          <a:avLst/>
          <a:gdLst/>
          <a:ahLst/>
          <a:cxnLst/>
          <a:rect l="0" t="0" r="0" b="0"/>
          <a:pathLst>
            <a:path>
              <a:moveTo>
                <a:pt x="0" y="21862"/>
              </a:moveTo>
              <a:lnTo>
                <a:pt x="1354323" y="2186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838516" y="2684187"/>
        <a:ext cx="67716" cy="67716"/>
      </dsp:txXfrm>
    </dsp:sp>
    <dsp:sp modelId="{52BA3D7F-F134-411A-82B4-B6926E221F0F}">
      <dsp:nvSpPr>
        <dsp:cNvPr id="0" name=""/>
        <dsp:cNvSpPr/>
      </dsp:nvSpPr>
      <dsp:spPr>
        <a:xfrm>
          <a:off x="3278782" y="2751680"/>
          <a:ext cx="2032041" cy="1016020"/>
        </a:xfrm>
        <a:prstGeom prst="roundRect">
          <a:avLst>
            <a:gd name="adj" fmla="val 10000"/>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Dynamic</a:t>
          </a:r>
        </a:p>
      </dsp:txBody>
      <dsp:txXfrm>
        <a:off x="3308540" y="2781438"/>
        <a:ext cx="1972525" cy="956504"/>
      </dsp:txXfrm>
    </dsp:sp>
    <dsp:sp modelId="{A8323F4D-84B9-4C98-AC7D-7AE2F099791D}">
      <dsp:nvSpPr>
        <dsp:cNvPr id="0" name=""/>
        <dsp:cNvSpPr/>
      </dsp:nvSpPr>
      <dsp:spPr>
        <a:xfrm rot="19754143">
          <a:off x="5244268" y="2995903"/>
          <a:ext cx="945928" cy="43725"/>
        </a:xfrm>
        <a:custGeom>
          <a:avLst/>
          <a:gdLst/>
          <a:ahLst/>
          <a:cxnLst/>
          <a:rect l="0" t="0" r="0" b="0"/>
          <a:pathLst>
            <a:path>
              <a:moveTo>
                <a:pt x="0" y="21862"/>
              </a:moveTo>
              <a:lnTo>
                <a:pt x="945928" y="2186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693584" y="2994118"/>
        <a:ext cx="47296" cy="47296"/>
      </dsp:txXfrm>
    </dsp:sp>
    <dsp:sp modelId="{2C9EC05F-97B4-42C0-8A6B-F7658279BFF6}">
      <dsp:nvSpPr>
        <dsp:cNvPr id="0" name=""/>
        <dsp:cNvSpPr/>
      </dsp:nvSpPr>
      <dsp:spPr>
        <a:xfrm>
          <a:off x="6123640" y="2337733"/>
          <a:ext cx="1828674" cy="876216"/>
        </a:xfrm>
        <a:prstGeom prst="roundRect">
          <a:avLst>
            <a:gd name="adj" fmla="val 10000"/>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Job-Idle-Queue</a:t>
          </a:r>
        </a:p>
      </dsp:txBody>
      <dsp:txXfrm>
        <a:off x="6149303" y="2363396"/>
        <a:ext cx="1777348" cy="824890"/>
      </dsp:txXfrm>
    </dsp:sp>
    <dsp:sp modelId="{7F8296EC-8C86-4321-BA22-F07052934B78}">
      <dsp:nvSpPr>
        <dsp:cNvPr id="0" name=""/>
        <dsp:cNvSpPr/>
      </dsp:nvSpPr>
      <dsp:spPr>
        <a:xfrm rot="1939415">
          <a:off x="5236299" y="3494983"/>
          <a:ext cx="961865" cy="43725"/>
        </a:xfrm>
        <a:custGeom>
          <a:avLst/>
          <a:gdLst/>
          <a:ahLst/>
          <a:cxnLst/>
          <a:rect l="0" t="0" r="0" b="0"/>
          <a:pathLst>
            <a:path>
              <a:moveTo>
                <a:pt x="0" y="21862"/>
              </a:moveTo>
              <a:lnTo>
                <a:pt x="961865" y="2186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693185" y="3492799"/>
        <a:ext cx="48093" cy="48093"/>
      </dsp:txXfrm>
    </dsp:sp>
    <dsp:sp modelId="{96FD42D8-B405-41CF-82A6-09C322DA8447}">
      <dsp:nvSpPr>
        <dsp:cNvPr id="0" name=""/>
        <dsp:cNvSpPr/>
      </dsp:nvSpPr>
      <dsp:spPr>
        <a:xfrm>
          <a:off x="6123640" y="3366352"/>
          <a:ext cx="1845601" cy="815295"/>
        </a:xfrm>
        <a:prstGeom prst="roundRect">
          <a:avLst>
            <a:gd name="adj" fmla="val 10000"/>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dirty="0"/>
            <a:t>Honeybee Foraging Behaviour</a:t>
          </a:r>
        </a:p>
      </dsp:txBody>
      <dsp:txXfrm>
        <a:off x="6147519" y="3390231"/>
        <a:ext cx="1797843" cy="76753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11/11/2017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11/11/2017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Honey bee foraging algorithm works similarly the way in which bees find and gather their food. There are two categories of bees namely, forager bees and scout bees. Food is searched by the Forager bees and they announce it to other bees when they get it. They announce it by doing waggle dance which shows the availability of metadata food. Then the scout bees follows the forager bees and collect honey from the source. After returning, they does a waggle dance to indicate the food left so that more honey can be consumed. In load balancing International Journal of Pure and Applied Mathematics Special Issue 130 services are assigned dynamically as the users’ demands changes. Here, the servers are made into a group of virtual server and each virtual server maintain a process queue. The profit is calculated after processing the request. High profit makes the server stay, and low profit levels trigger a return to foraging. Each node maintains a separate queue. Profit computation cause additional overhead, which results in deterioration of throughput.</a:t>
            </a:r>
          </a:p>
        </p:txBody>
      </p:sp>
      <p:sp>
        <p:nvSpPr>
          <p:cNvPr id="4" name="Slide Number Placeholder 3"/>
          <p:cNvSpPr>
            <a:spLocks noGrp="1"/>
          </p:cNvSpPr>
          <p:nvPr>
            <p:ph type="sldNum" sz="quarter" idx="10"/>
          </p:nvPr>
        </p:nvSpPr>
        <p:spPr/>
        <p:txBody>
          <a:bodyPr/>
          <a:lstStyle/>
          <a:p>
            <a:fld id="{32674CE4-FBD8-4481-AEFB-CA53E599A745}" type="slidenum">
              <a:rPr lang="en-US" smtClean="0"/>
              <a:t>10</a:t>
            </a:fld>
            <a:endParaRPr lang="en-US" dirty="0"/>
          </a:p>
        </p:txBody>
      </p:sp>
    </p:spTree>
    <p:extLst>
      <p:ext uri="{BB962C8B-B14F-4D97-AF65-F5344CB8AC3E}">
        <p14:creationId xmlns:p14="http://schemas.microsoft.com/office/powerpoint/2010/main" val="1724016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heuristic algorithms: </a:t>
            </a:r>
            <a:r>
              <a:rPr lang="en-US" dirty="0"/>
              <a:t>This is mainly because the solution found by an algorithm with the heuristic approach is not necessarily to be the best one in one search. However, by continuous seeking and amending, it will be closer and closer to the final optimal solution.</a:t>
            </a:r>
            <a:endParaRPr lang="en-GB" dirty="0"/>
          </a:p>
        </p:txBody>
      </p:sp>
      <p:sp>
        <p:nvSpPr>
          <p:cNvPr id="4" name="Slide Number Placeholder 3"/>
          <p:cNvSpPr>
            <a:spLocks noGrp="1"/>
          </p:cNvSpPr>
          <p:nvPr>
            <p:ph type="sldNum" sz="quarter" idx="10"/>
          </p:nvPr>
        </p:nvSpPr>
        <p:spPr/>
        <p:txBody>
          <a:bodyPr/>
          <a:lstStyle/>
          <a:p>
            <a:fld id="{32674CE4-FBD8-4481-AEFB-CA53E599A745}" type="slidenum">
              <a:rPr lang="en-US" smtClean="0"/>
              <a:t>13</a:t>
            </a:fld>
            <a:endParaRPr lang="en-US" dirty="0"/>
          </a:p>
        </p:txBody>
      </p:sp>
    </p:spTree>
    <p:extLst>
      <p:ext uri="{BB962C8B-B14F-4D97-AF65-F5344CB8AC3E}">
        <p14:creationId xmlns:p14="http://schemas.microsoft.com/office/powerpoint/2010/main" val="448974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IaaS cloud data centers, there are too large </a:t>
            </a:r>
            <a:r>
              <a:rPr lang="en-GB" sz="1200" b="0" i="0" u="none" strike="noStrike" kern="1200" baseline="0" dirty="0">
                <a:solidFill>
                  <a:schemeClr val="tx1"/>
                </a:solidFill>
                <a:latin typeface="+mn-lt"/>
                <a:ea typeface="+mn-ea"/>
                <a:cs typeface="+mn-cs"/>
              </a:rPr>
              <a:t>numbers of physical hosts.</a:t>
            </a:r>
            <a:endParaRPr lang="en-GB" dirty="0"/>
          </a:p>
        </p:txBody>
      </p:sp>
      <p:sp>
        <p:nvSpPr>
          <p:cNvPr id="4" name="Slide Number Placeholder 3"/>
          <p:cNvSpPr>
            <a:spLocks noGrp="1"/>
          </p:cNvSpPr>
          <p:nvPr>
            <p:ph type="sldNum" sz="quarter" idx="10"/>
          </p:nvPr>
        </p:nvSpPr>
        <p:spPr/>
        <p:txBody>
          <a:bodyPr/>
          <a:lstStyle/>
          <a:p>
            <a:fld id="{32674CE4-FBD8-4481-AEFB-CA53E599A745}" type="slidenum">
              <a:rPr lang="en-US" smtClean="0"/>
              <a:t>20</a:t>
            </a:fld>
            <a:endParaRPr lang="en-US" dirty="0"/>
          </a:p>
        </p:txBody>
      </p:sp>
    </p:spTree>
    <p:extLst>
      <p:ext uri="{BB962C8B-B14F-4D97-AF65-F5344CB8AC3E}">
        <p14:creationId xmlns:p14="http://schemas.microsoft.com/office/powerpoint/2010/main" val="979542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 New no. of physical hosts</a:t>
            </a:r>
          </a:p>
          <a:p>
            <a:r>
              <a:rPr lang="en-GB" dirty="0"/>
              <a:t>m: Original no. of physical hosts</a:t>
            </a:r>
          </a:p>
        </p:txBody>
      </p:sp>
      <p:sp>
        <p:nvSpPr>
          <p:cNvPr id="4" name="Slide Number Placeholder 3"/>
          <p:cNvSpPr>
            <a:spLocks noGrp="1"/>
          </p:cNvSpPr>
          <p:nvPr>
            <p:ph type="sldNum" sz="quarter" idx="10"/>
          </p:nvPr>
        </p:nvSpPr>
        <p:spPr/>
        <p:txBody>
          <a:bodyPr/>
          <a:lstStyle/>
          <a:p>
            <a:fld id="{32674CE4-FBD8-4481-AEFB-CA53E599A745}" type="slidenum">
              <a:rPr lang="en-US" smtClean="0"/>
              <a:t>21</a:t>
            </a:fld>
            <a:endParaRPr lang="en-US" dirty="0"/>
          </a:p>
        </p:txBody>
      </p:sp>
    </p:spTree>
    <p:extLst>
      <p:ext uri="{BB962C8B-B14F-4D97-AF65-F5344CB8AC3E}">
        <p14:creationId xmlns:p14="http://schemas.microsoft.com/office/powerpoint/2010/main" val="3804897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Quiz: Since some physical hosts may have large amount of available memory resource while little CPU resource, or vice versa. Their Li values are also very large, but they aren’t what we want. </a:t>
            </a:r>
            <a:endParaRPr lang="en-GB" dirty="0"/>
          </a:p>
        </p:txBody>
      </p:sp>
      <p:sp>
        <p:nvSpPr>
          <p:cNvPr id="4" name="Slide Number Placeholder 3"/>
          <p:cNvSpPr>
            <a:spLocks noGrp="1"/>
          </p:cNvSpPr>
          <p:nvPr>
            <p:ph type="sldNum" sz="quarter" idx="10"/>
          </p:nvPr>
        </p:nvSpPr>
        <p:spPr/>
        <p:txBody>
          <a:bodyPr/>
          <a:lstStyle/>
          <a:p>
            <a:fld id="{32674CE4-FBD8-4481-AEFB-CA53E599A745}" type="slidenum">
              <a:rPr lang="en-US" smtClean="0"/>
              <a:t>22</a:t>
            </a:fld>
            <a:endParaRPr lang="en-US" dirty="0"/>
          </a:p>
        </p:txBody>
      </p:sp>
    </p:spTree>
    <p:extLst>
      <p:ext uri="{BB962C8B-B14F-4D97-AF65-F5344CB8AC3E}">
        <p14:creationId xmlns:p14="http://schemas.microsoft.com/office/powerpoint/2010/main" val="2316309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32674CE4-FBD8-4481-AEFB-CA53E599A745}" type="slidenum">
              <a:rPr lang="en-US" smtClean="0"/>
              <a:t>23</a:t>
            </a:fld>
            <a:endParaRPr lang="en-US" dirty="0"/>
          </a:p>
        </p:txBody>
      </p:sp>
    </p:spTree>
    <p:extLst>
      <p:ext uri="{BB962C8B-B14F-4D97-AF65-F5344CB8AC3E}">
        <p14:creationId xmlns:p14="http://schemas.microsoft.com/office/powerpoint/2010/main" val="2452543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Used CloudSim simulator which allows simulation scenarios by supporting dynamic creation of different kinds of entities and can add and remove data center entities at run-time.</a:t>
            </a:r>
          </a:p>
          <a:p>
            <a:endParaRPr lang="en-GB" dirty="0"/>
          </a:p>
        </p:txBody>
      </p:sp>
      <p:sp>
        <p:nvSpPr>
          <p:cNvPr id="4" name="Slide Number Placeholder 3"/>
          <p:cNvSpPr>
            <a:spLocks noGrp="1"/>
          </p:cNvSpPr>
          <p:nvPr>
            <p:ph type="sldNum" sz="quarter" idx="10"/>
          </p:nvPr>
        </p:nvSpPr>
        <p:spPr/>
        <p:txBody>
          <a:bodyPr/>
          <a:lstStyle/>
          <a:p>
            <a:fld id="{32674CE4-FBD8-4481-AEFB-CA53E599A745}" type="slidenum">
              <a:rPr lang="en-US" smtClean="0"/>
              <a:t>26</a:t>
            </a:fld>
            <a:endParaRPr lang="en-US" dirty="0"/>
          </a:p>
        </p:txBody>
      </p:sp>
    </p:spTree>
    <p:extLst>
      <p:ext uri="{BB962C8B-B14F-4D97-AF65-F5344CB8AC3E}">
        <p14:creationId xmlns:p14="http://schemas.microsoft.com/office/powerpoint/2010/main" val="1986780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Definitions:</a:t>
            </a:r>
          </a:p>
          <a:p>
            <a:r>
              <a:rPr lang="en-IN" dirty="0"/>
              <a:t>Virtual Clusters -Virtual clusters are built with VMs installed at distributed servers from one or more physical clusters. The VMs in a virtual cluster are interconnected logically by a virtual network across several physical networks</a:t>
            </a:r>
          </a:p>
          <a:p>
            <a:r>
              <a:rPr lang="en-IN" dirty="0"/>
              <a:t>The boundary of a virtual cluster can change as VM nodes are added, removed, or migrated dynamically over time.</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A physical cluster is a collection of servers (physical machines) interconnected by a physical network such as a LAN</a:t>
            </a:r>
          </a:p>
        </p:txBody>
      </p:sp>
      <p:sp>
        <p:nvSpPr>
          <p:cNvPr id="4" name="Slide Number Placeholder 3"/>
          <p:cNvSpPr>
            <a:spLocks noGrp="1"/>
          </p:cNvSpPr>
          <p:nvPr>
            <p:ph type="sldNum" sz="quarter" idx="10"/>
          </p:nvPr>
        </p:nvSpPr>
        <p:spPr/>
        <p:txBody>
          <a:bodyPr/>
          <a:lstStyle/>
          <a:p>
            <a:fld id="{32674CE4-FBD8-4481-AEFB-CA53E599A745}" type="slidenum">
              <a:rPr lang="en-US" smtClean="0"/>
              <a:t>31</a:t>
            </a:fld>
            <a:endParaRPr lang="en-US" dirty="0"/>
          </a:p>
        </p:txBody>
      </p:sp>
    </p:spTree>
    <p:extLst>
      <p:ext uri="{BB962C8B-B14F-4D97-AF65-F5344CB8AC3E}">
        <p14:creationId xmlns:p14="http://schemas.microsoft.com/office/powerpoint/2010/main" val="3461952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32</a:t>
            </a:fld>
            <a:endParaRPr lang="en-US" dirty="0"/>
          </a:p>
        </p:txBody>
      </p:sp>
    </p:spTree>
    <p:extLst>
      <p:ext uri="{BB962C8B-B14F-4D97-AF65-F5344CB8AC3E}">
        <p14:creationId xmlns:p14="http://schemas.microsoft.com/office/powerpoint/2010/main" val="3394105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33</a:t>
            </a:fld>
            <a:endParaRPr lang="en-US" dirty="0"/>
          </a:p>
        </p:txBody>
      </p:sp>
    </p:spTree>
    <p:extLst>
      <p:ext uri="{BB962C8B-B14F-4D97-AF65-F5344CB8AC3E}">
        <p14:creationId xmlns:p14="http://schemas.microsoft.com/office/powerpoint/2010/main" val="1255745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36</a:t>
            </a:fld>
            <a:endParaRPr lang="en-US" dirty="0"/>
          </a:p>
        </p:txBody>
      </p:sp>
    </p:spTree>
    <p:extLst>
      <p:ext uri="{BB962C8B-B14F-4D97-AF65-F5344CB8AC3E}">
        <p14:creationId xmlns:p14="http://schemas.microsoft.com/office/powerpoint/2010/main" val="8478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sz="1050" b="0" i="0" kern="1200" dirty="0">
                <a:solidFill>
                  <a:schemeClr val="tx1"/>
                </a:solidFill>
                <a:effectLst/>
                <a:latin typeface="+mn-lt"/>
                <a:ea typeface="+mn-ea"/>
                <a:cs typeface="+mn-cs"/>
              </a:rPr>
              <a:t>Advantages such</a:t>
            </a:r>
            <a:r>
              <a:rPr lang="en-IN" sz="1050" b="0" i="0" kern="1200" baseline="0" dirty="0">
                <a:solidFill>
                  <a:schemeClr val="tx1"/>
                </a:solidFill>
                <a:effectLst/>
                <a:latin typeface="+mn-lt"/>
                <a:ea typeface="+mn-ea"/>
                <a:cs typeface="+mn-cs"/>
              </a:rPr>
              <a:t> as high availability and scalability</a:t>
            </a:r>
            <a:endParaRPr lang="en-IN" sz="105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IN" sz="1050" b="0" i="0" kern="1200" dirty="0">
                <a:solidFill>
                  <a:schemeClr val="tx1"/>
                </a:solidFill>
                <a:effectLst/>
                <a:latin typeface="+mn-lt"/>
                <a:ea typeface="+mn-ea"/>
                <a:cs typeface="+mn-cs"/>
              </a:rPr>
              <a:t>Cloud Load Balancing is a</a:t>
            </a:r>
            <a:r>
              <a:rPr lang="en-IN" sz="1050" b="0" i="0" kern="1200" baseline="0" dirty="0">
                <a:solidFill>
                  <a:schemeClr val="tx1"/>
                </a:solidFill>
                <a:effectLst/>
                <a:latin typeface="+mn-lt"/>
                <a:ea typeface="+mn-ea"/>
                <a:cs typeface="+mn-cs"/>
              </a:rPr>
              <a:t> process of distributing dynamic workload across multiple </a:t>
            </a:r>
            <a:r>
              <a:rPr lang="en-IN" sz="1050" b="0" i="0" kern="1200" dirty="0">
                <a:solidFill>
                  <a:schemeClr val="tx1"/>
                </a:solidFill>
                <a:effectLst/>
                <a:latin typeface="+mn-lt"/>
                <a:ea typeface="+mn-ea"/>
                <a:cs typeface="+mn-cs"/>
              </a:rPr>
              <a:t>resources and equalize it across</a:t>
            </a:r>
            <a:br>
              <a:rPr lang="en-IN" sz="1050" b="0" i="0" kern="1200" dirty="0">
                <a:solidFill>
                  <a:schemeClr val="tx1"/>
                </a:solidFill>
                <a:effectLst/>
                <a:latin typeface="+mn-lt"/>
                <a:ea typeface="+mn-ea"/>
                <a:cs typeface="+mn-cs"/>
              </a:rPr>
            </a:br>
            <a:r>
              <a:rPr lang="en-IN" sz="1050" b="0" i="0" kern="1200" dirty="0">
                <a:solidFill>
                  <a:schemeClr val="tx1"/>
                </a:solidFill>
                <a:effectLst/>
                <a:latin typeface="+mn-lt"/>
                <a:ea typeface="+mn-ea"/>
                <a:cs typeface="+mn-cs"/>
              </a:rPr>
              <a:t>all nodes to achieve efficiency and increases throughput [4].</a:t>
            </a:r>
          </a:p>
          <a:p>
            <a:pPr marL="171450" indent="-171450">
              <a:buFont typeface="Arial" panose="020B0604020202020204" pitchFamily="34" charset="0"/>
              <a:buChar char="•"/>
            </a:pPr>
            <a:r>
              <a:rPr lang="en-IN" sz="1050" b="0" i="0" kern="1200" dirty="0">
                <a:solidFill>
                  <a:schemeClr val="tx1"/>
                </a:solidFill>
                <a:effectLst/>
                <a:latin typeface="+mn-lt"/>
                <a:ea typeface="+mn-ea"/>
                <a:cs typeface="+mn-cs"/>
              </a:rPr>
              <a:t>Doubt</a:t>
            </a:r>
            <a:r>
              <a:rPr lang="en-IN" sz="1050" b="0" i="0" kern="1200" baseline="0" dirty="0">
                <a:solidFill>
                  <a:schemeClr val="tx1"/>
                </a:solidFill>
                <a:effectLst/>
                <a:latin typeface="+mn-lt"/>
                <a:ea typeface="+mn-ea"/>
                <a:cs typeface="+mn-cs"/>
              </a:rPr>
              <a:t> : </a:t>
            </a:r>
            <a:r>
              <a:rPr lang="en-IN" sz="1050" b="0" i="0" kern="1200" dirty="0">
                <a:solidFill>
                  <a:schemeClr val="tx1"/>
                </a:solidFill>
                <a:effectLst/>
                <a:latin typeface="+mn-lt"/>
                <a:ea typeface="+mn-ea"/>
                <a:cs typeface="+mn-cs"/>
              </a:rPr>
              <a:t>Workload</a:t>
            </a:r>
            <a:r>
              <a:rPr lang="en-IN" sz="1050" b="0" i="0" kern="1200" baseline="0" dirty="0">
                <a:solidFill>
                  <a:schemeClr val="tx1"/>
                </a:solidFill>
                <a:effectLst/>
                <a:latin typeface="+mn-lt"/>
                <a:ea typeface="+mn-ea"/>
                <a:cs typeface="+mn-cs"/>
              </a:rPr>
              <a:t> – number of tasks, CPU utilization.</a:t>
            </a:r>
            <a:r>
              <a:rPr lang="en-IN" sz="105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1444487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kern="1200" dirty="0">
                <a:solidFill>
                  <a:schemeClr val="tx1"/>
                </a:solidFill>
                <a:effectLst/>
                <a:latin typeface="+mn-lt"/>
                <a:ea typeface="+mn-ea"/>
                <a:cs typeface="+mn-cs"/>
              </a:rPr>
              <a:t>It helps in avoiding deadlocks by optimal utilization of resources and increases the system performance.</a:t>
            </a:r>
            <a:r>
              <a:rPr lang="en-IN" sz="100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dirty="0"/>
              <a:t>Throughput – max rate at</a:t>
            </a:r>
            <a:r>
              <a:rPr lang="en-IN" sz="1000" baseline="0" dirty="0"/>
              <a:t> which tasks can be processed.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aseline="0" dirty="0"/>
              <a:t>HA – no single node is overwhelmed and can handle requests in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aseline="0" dirty="0"/>
              <a:t>Power consumption – Highly loaded servers require more power and idle servers still consume 70% of peak power.</a:t>
            </a:r>
            <a:br>
              <a:rPr lang="en-IN" sz="1000" dirty="0"/>
            </a:br>
            <a:endParaRPr lang="en-US" sz="1000" dirty="0"/>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4</a:t>
            </a:fld>
            <a:endParaRPr lang="en-US" dirty="0"/>
          </a:p>
        </p:txBody>
      </p:sp>
    </p:spTree>
    <p:extLst>
      <p:ext uri="{BB962C8B-B14F-4D97-AF65-F5344CB8AC3E}">
        <p14:creationId xmlns:p14="http://schemas.microsoft.com/office/powerpoint/2010/main" val="4134780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Static algorithms are appropriate for systems with low variations in load [11]. In static algorithm the traffic is divided evenly among the servers. This algorithm requires a prior knowledge of system resources the performance of the processors is determined at the beginning of the execution, therefore the decision of shifting of the load does not depend on the current state of system [12]. However, static load balancing algorithms have a drawback in that the tasks are assigned to the processor or machines only after it is created and that tasks cannot be shifted during its execution to any other machine for load balancing [13]</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In dynamic algorithm the lightest server in the whole network or system is searched and preferred for balancing a load. For this real time communication with network is needed which can increase the traffic in the system. Here, current state of the system is used to make decisions to manage the load [11]. Dynamic algorithms respond to the actual current system state in making load transfer decisions. Since current state of the system is used to make dynamic load balancing decisions, processes are allowed to move from an over utilized machine to an under utilized machine in real time dynamically [13].</a:t>
            </a:r>
          </a:p>
        </p:txBody>
      </p:sp>
      <p:sp>
        <p:nvSpPr>
          <p:cNvPr id="4" name="Slide Number Placeholder 3"/>
          <p:cNvSpPr>
            <a:spLocks noGrp="1"/>
          </p:cNvSpPr>
          <p:nvPr>
            <p:ph type="sldNum" sz="quarter" idx="10"/>
          </p:nvPr>
        </p:nvSpPr>
        <p:spPr/>
        <p:txBody>
          <a:bodyPr/>
          <a:lstStyle/>
          <a:p>
            <a:fld id="{32674CE4-FBD8-4481-AEFB-CA53E599A745}" type="slidenum">
              <a:rPr lang="en-US" smtClean="0"/>
              <a:t>5</a:t>
            </a:fld>
            <a:endParaRPr lang="en-US" dirty="0"/>
          </a:p>
        </p:txBody>
      </p:sp>
    </p:spTree>
    <p:extLst>
      <p:ext uri="{BB962C8B-B14F-4D97-AF65-F5344CB8AC3E}">
        <p14:creationId xmlns:p14="http://schemas.microsoft.com/office/powerpoint/2010/main" val="1144075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6</a:t>
            </a:fld>
            <a:endParaRPr lang="en-US" dirty="0"/>
          </a:p>
        </p:txBody>
      </p:sp>
    </p:spTree>
    <p:extLst>
      <p:ext uri="{BB962C8B-B14F-4D97-AF65-F5344CB8AC3E}">
        <p14:creationId xmlns:p14="http://schemas.microsoft.com/office/powerpoint/2010/main" val="3481963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 round robin selects first node randomly hence variation of </a:t>
            </a:r>
            <a:r>
              <a:rPr lang="en-IN" dirty="0" err="1"/>
              <a:t>olb</a:t>
            </a:r>
            <a:endParaRPr lang="en-IN" dirty="0"/>
          </a:p>
        </p:txBody>
      </p:sp>
      <p:sp>
        <p:nvSpPr>
          <p:cNvPr id="4" name="Slide Number Placeholder 3"/>
          <p:cNvSpPr>
            <a:spLocks noGrp="1"/>
          </p:cNvSpPr>
          <p:nvPr>
            <p:ph type="sldNum" sz="quarter" idx="10"/>
          </p:nvPr>
        </p:nvSpPr>
        <p:spPr/>
        <p:txBody>
          <a:bodyPr/>
          <a:lstStyle/>
          <a:p>
            <a:fld id="{32674CE4-FBD8-4481-AEFB-CA53E599A745}" type="slidenum">
              <a:rPr lang="en-US" smtClean="0"/>
              <a:t>7</a:t>
            </a:fld>
            <a:endParaRPr lang="en-US" dirty="0"/>
          </a:p>
        </p:txBody>
      </p:sp>
    </p:spTree>
    <p:extLst>
      <p:ext uri="{BB962C8B-B14F-4D97-AF65-F5344CB8AC3E}">
        <p14:creationId xmlns:p14="http://schemas.microsoft.com/office/powerpoint/2010/main" val="58189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The completion time is calculated by adding the expected execution time of a job on that resource with the resource’s ready time. </a:t>
            </a:r>
          </a:p>
        </p:txBody>
      </p:sp>
      <p:sp>
        <p:nvSpPr>
          <p:cNvPr id="4" name="Slide Number Placeholder 3"/>
          <p:cNvSpPr>
            <a:spLocks noGrp="1"/>
          </p:cNvSpPr>
          <p:nvPr>
            <p:ph type="sldNum" sz="quarter" idx="10"/>
          </p:nvPr>
        </p:nvSpPr>
        <p:spPr/>
        <p:txBody>
          <a:bodyPr/>
          <a:lstStyle/>
          <a:p>
            <a:fld id="{32674CE4-FBD8-4481-AEFB-CA53E599A745}" type="slidenum">
              <a:rPr lang="en-US" smtClean="0"/>
              <a:t>8</a:t>
            </a:fld>
            <a:endParaRPr lang="en-US" dirty="0"/>
          </a:p>
        </p:txBody>
      </p:sp>
    </p:spTree>
    <p:extLst>
      <p:ext uri="{BB962C8B-B14F-4D97-AF65-F5344CB8AC3E}">
        <p14:creationId xmlns:p14="http://schemas.microsoft.com/office/powerpoint/2010/main" val="3973254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By removing the load balancing work from the critical path of request processing, it effectively reduces the system load.</a:t>
            </a:r>
            <a:endParaRPr lang="en-I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t>Use</a:t>
            </a:r>
            <a:r>
              <a:rPr lang="en-IN" baseline="0" dirty="0"/>
              <a:t> I-queues data structure at dispatcher which stores the state of processors</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9</a:t>
            </a:fld>
            <a:endParaRPr lang="en-US" dirty="0"/>
          </a:p>
        </p:txBody>
      </p:sp>
    </p:spTree>
    <p:extLst>
      <p:ext uri="{BB962C8B-B14F-4D97-AF65-F5344CB8AC3E}">
        <p14:creationId xmlns:p14="http://schemas.microsoft.com/office/powerpoint/2010/main" val="1712839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708F12-96AD-4ED4-8132-A78F5E42C1F5}" type="datetime1">
              <a:rPr lang="en-US" smtClean="0"/>
              <a:pPr/>
              <a:t>11/11/2017</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11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FA170-8299-44AD-AEEF-FC686C3D7804}" type="datetime1">
              <a:rPr lang="en-US" smtClean="0"/>
              <a:t>11/11/2017</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33562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1763A-68EC-4ECD-9620-D9FE9CDDD622}" type="datetime1">
              <a:rPr lang="en-US" smtClean="0"/>
              <a:t>11/11/2017</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7585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8BEDD-6160-49BB-B372-861DE7DE9BA5}" type="datetime1">
              <a:rPr lang="en-US" smtClean="0"/>
              <a:t>11/11/2017</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62775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AE819F-B7FD-4B29-8F66-9E318144BC2A}" type="datetime1">
              <a:rPr lang="en-US" smtClean="0"/>
              <a:t>11/11/2017</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37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CA159C-B6E0-4F10-9F4A-2FA57003B139}" type="datetime1">
              <a:rPr lang="en-US" smtClean="0"/>
              <a:t>11/11/2017</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0006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70CBBB-D1D1-4386-A5E9-07F3477B78F3}" type="datetime1">
              <a:rPr lang="en-US" smtClean="0"/>
              <a:t>11/11/2017</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162462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A4CAD8-0EA7-4615-B69B-B2F199EF3A93}" type="datetime1">
              <a:rPr lang="en-US" smtClean="0"/>
              <a:t>11/11/2017</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1918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9234BD7-6953-492C-921B-E68B2D7F14C8}" type="datetime1">
              <a:rPr lang="en-US" smtClean="0"/>
              <a:t>11/11/2017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9456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5A17D9B-D4D3-4E23-88DF-2E354FA43196}" type="datetime1">
              <a:rPr lang="en-US" smtClean="0"/>
              <a:t>11/11/2017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476538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1F67C5-D04E-4576-B61C-12ABA14BBD6C}" type="datetime1">
              <a:rPr lang="en-US" smtClean="0"/>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316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0F09E4-6EA4-4BF3-9FC8-FF40373B88E6}" type="datetime1">
              <a:rPr lang="en-US" smtClean="0"/>
              <a:pPr/>
              <a:t>11/11/2017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Add a footer</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1CF334-2D5C-4859-84A6-CA7E6E43FAEB}"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683767"/>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143124"/>
            <a:ext cx="10058400" cy="2181987"/>
          </a:xfrm>
        </p:spPr>
        <p:txBody>
          <a:bodyPr>
            <a:normAutofit/>
          </a:bodyPr>
          <a:lstStyle/>
          <a:p>
            <a:r>
              <a:rPr lang="en-IN" sz="6600" b="1" dirty="0"/>
              <a:t>Load Balancing Algorithms in Cloud Computing</a:t>
            </a:r>
            <a:endParaRPr lang="en-US" sz="6600" dirty="0"/>
          </a:p>
        </p:txBody>
      </p:sp>
      <p:sp>
        <p:nvSpPr>
          <p:cNvPr id="3" name="Subtitle 2"/>
          <p:cNvSpPr>
            <a:spLocks noGrp="1"/>
          </p:cNvSpPr>
          <p:nvPr>
            <p:ph type="subTitle" idx="1"/>
          </p:nvPr>
        </p:nvSpPr>
        <p:spPr>
          <a:xfrm>
            <a:off x="609600" y="4885359"/>
            <a:ext cx="6604000" cy="840738"/>
          </a:xfrm>
        </p:spPr>
        <p:txBody>
          <a:bodyPr>
            <a:normAutofit fontScale="92500" lnSpcReduction="10000"/>
          </a:bodyPr>
          <a:lstStyle/>
          <a:p>
            <a:r>
              <a:rPr lang="en-US" dirty="0"/>
              <a:t>Piyush Bajaj</a:t>
            </a:r>
          </a:p>
          <a:p>
            <a:r>
              <a:rPr lang="en-US" dirty="0"/>
              <a:t>Saketh Saxena</a:t>
            </a:r>
          </a:p>
        </p:txBody>
      </p:sp>
      <p:sp>
        <p:nvSpPr>
          <p:cNvPr id="5" name="TextBox 4">
            <a:extLst>
              <a:ext uri="{FF2B5EF4-FFF2-40B4-BE49-F238E27FC236}">
                <a16:creationId xmlns:a16="http://schemas.microsoft.com/office/drawing/2014/main" id="{DF60A0CB-10EC-4619-8830-B5933A59F828}"/>
              </a:ext>
            </a:extLst>
          </p:cNvPr>
          <p:cNvSpPr txBox="1"/>
          <p:nvPr/>
        </p:nvSpPr>
        <p:spPr>
          <a:xfrm>
            <a:off x="609600" y="5797119"/>
            <a:ext cx="6027938" cy="461665"/>
          </a:xfrm>
          <a:prstGeom prst="rect">
            <a:avLst/>
          </a:prstGeom>
          <a:noFill/>
        </p:spPr>
        <p:txBody>
          <a:bodyPr wrap="square" rtlCol="0">
            <a:spAutoFit/>
          </a:bodyPr>
          <a:lstStyle/>
          <a:p>
            <a:r>
              <a:rPr lang="en-US" sz="2400" dirty="0">
                <a:solidFill>
                  <a:schemeClr val="tx2"/>
                </a:solidFill>
              </a:rPr>
              <a:t> CS 218 Project 1: Research Project</a:t>
            </a:r>
            <a:endParaRPr lang="en-GB" sz="2400" dirty="0">
              <a:solidFill>
                <a:schemeClr val="tx2"/>
              </a:solidFill>
            </a:endParaRP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Honeybee Foraging Behaviour</a:t>
            </a:r>
          </a:p>
        </p:txBody>
      </p:sp>
      <p:sp>
        <p:nvSpPr>
          <p:cNvPr id="3" name="Text Placeholder 2"/>
          <p:cNvSpPr>
            <a:spLocks noGrp="1"/>
          </p:cNvSpPr>
          <p:nvPr>
            <p:ph idx="1"/>
          </p:nvPr>
        </p:nvSpPr>
        <p:spPr>
          <a:xfrm>
            <a:off x="1097280" y="1845734"/>
            <a:ext cx="5946987" cy="3928533"/>
          </a:xfrm>
        </p:spPr>
        <p:txBody>
          <a:bodyPr>
            <a:normAutofit/>
          </a:bodyPr>
          <a:lstStyle/>
          <a:p>
            <a:pPr lvl="1"/>
            <a:r>
              <a:rPr lang="en-US" dirty="0"/>
              <a:t>Decentralized honeybee behavior - based load balancing technique for self-organization inspired by the nature[9].</a:t>
            </a:r>
          </a:p>
          <a:p>
            <a:pPr lvl="1"/>
            <a:r>
              <a:rPr lang="en-US" dirty="0"/>
              <a:t>scouts and foragers – “waggle dance” </a:t>
            </a:r>
          </a:p>
          <a:p>
            <a:pPr lvl="1"/>
            <a:r>
              <a:rPr lang="en-US" dirty="0"/>
              <a:t>Uses local server actions for global load balancing – process queues.</a:t>
            </a:r>
          </a:p>
          <a:p>
            <a:pPr lvl="1"/>
            <a:r>
              <a:rPr lang="en-US" dirty="0"/>
              <a:t>Performance of system enhanced due to increased system diversity.</a:t>
            </a:r>
          </a:p>
          <a:p>
            <a:pPr lvl="1"/>
            <a:r>
              <a:rPr lang="en-US" dirty="0"/>
              <a:t>Throughput of the system is affected due to increased system size – profit computation.</a:t>
            </a:r>
          </a:p>
          <a:p>
            <a:pPr lvl="1"/>
            <a:r>
              <a:rPr lang="en-US" dirty="0"/>
              <a:t>It is best suited for the conditions where diverse population of service types is required.</a:t>
            </a:r>
          </a:p>
        </p:txBody>
      </p:sp>
      <p:pic>
        <p:nvPicPr>
          <p:cNvPr id="1026" name="Picture 2" descr="https://www.sciencedaily.com/images/2007/11/071116133551_1_540x3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9735" y="1991359"/>
            <a:ext cx="4199466" cy="3149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44267" y="5249333"/>
            <a:ext cx="4199467" cy="923330"/>
          </a:xfrm>
          <a:prstGeom prst="rect">
            <a:avLst/>
          </a:prstGeom>
          <a:noFill/>
        </p:spPr>
        <p:txBody>
          <a:bodyPr wrap="square" rtlCol="0">
            <a:spAutoFit/>
          </a:bodyPr>
          <a:lstStyle/>
          <a:p>
            <a:r>
              <a:rPr lang="en-IN" i="1" dirty="0"/>
              <a:t>Figure 3: Honeybee foraging behaviour </a:t>
            </a:r>
          </a:p>
          <a:p>
            <a:r>
              <a:rPr lang="en-IN" i="1" dirty="0"/>
              <a:t>Credit: Image courtesy of Georgia Institute of Technology</a:t>
            </a:r>
          </a:p>
        </p:txBody>
      </p:sp>
      <p:sp>
        <p:nvSpPr>
          <p:cNvPr id="5" name="TextBox 4">
            <a:extLst>
              <a:ext uri="{FF2B5EF4-FFF2-40B4-BE49-F238E27FC236}">
                <a16:creationId xmlns:a16="http://schemas.microsoft.com/office/drawing/2014/main" id="{1416B497-4E5A-498E-8AD7-0A1E25CA0705}"/>
              </a:ext>
            </a:extLst>
          </p:cNvPr>
          <p:cNvSpPr txBox="1"/>
          <p:nvPr/>
        </p:nvSpPr>
        <p:spPr>
          <a:xfrm>
            <a:off x="741406" y="5710998"/>
            <a:ext cx="5684108" cy="769441"/>
          </a:xfrm>
          <a:prstGeom prst="rect">
            <a:avLst/>
          </a:prstGeom>
          <a:noFill/>
        </p:spPr>
        <p:txBody>
          <a:bodyPr wrap="square" rtlCol="0">
            <a:spAutoFit/>
          </a:bodyPr>
          <a:lstStyle/>
          <a:p>
            <a:r>
              <a:rPr lang="en-GB" sz="1100" dirty="0"/>
              <a:t>[1] Bhavya, V. V., K. P. </a:t>
            </a:r>
            <a:r>
              <a:rPr lang="en-GB" sz="1100" dirty="0" err="1"/>
              <a:t>Rejina</a:t>
            </a:r>
            <a:r>
              <a:rPr lang="en-GB" sz="1100" dirty="0"/>
              <a:t>, and A. S. Mahesh. "An Intensification of Honey Bee Foraging Load Balancing Algorithm in Cloud Computing.“ </a:t>
            </a:r>
          </a:p>
          <a:p>
            <a:endParaRPr lang="en-GB" sz="1100" dirty="0"/>
          </a:p>
          <a:p>
            <a:endParaRPr lang="en-GB" sz="1100" dirty="0"/>
          </a:p>
        </p:txBody>
      </p:sp>
    </p:spTree>
    <p:extLst>
      <p:ext uri="{BB962C8B-B14F-4D97-AF65-F5344CB8AC3E}">
        <p14:creationId xmlns:p14="http://schemas.microsoft.com/office/powerpoint/2010/main" val="250791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Newly proposed Load Balancing Techniques	</a:t>
            </a:r>
          </a:p>
        </p:txBody>
      </p:sp>
      <p:sp>
        <p:nvSpPr>
          <p:cNvPr id="3" name="Content Placeholder 2"/>
          <p:cNvSpPr>
            <a:spLocks noGrp="1"/>
          </p:cNvSpPr>
          <p:nvPr>
            <p:ph idx="1"/>
          </p:nvPr>
        </p:nvSpPr>
        <p:spPr>
          <a:xfrm>
            <a:off x="1097280" y="1827978"/>
            <a:ext cx="10058400" cy="4023360"/>
          </a:xfrm>
        </p:spPr>
        <p:txBody>
          <a:bodyPr/>
          <a:lstStyle/>
          <a:p>
            <a:pPr>
              <a:buFont typeface="Courier New" panose="02070309020205020404" pitchFamily="49" charset="0"/>
              <a:buChar char="o"/>
            </a:pPr>
            <a:endParaRPr lang="en-IN" dirty="0"/>
          </a:p>
          <a:p>
            <a:pPr>
              <a:buFont typeface="Courier New" panose="02070309020205020404" pitchFamily="49" charset="0"/>
              <a:buChar char="o"/>
            </a:pPr>
            <a:r>
              <a:rPr lang="en-IN" dirty="0"/>
              <a:t> </a:t>
            </a:r>
            <a:r>
              <a:rPr lang="en-US" dirty="0"/>
              <a:t>Load Balancing based on Bayes and Clustering Algorithm (LB-BC) [5]</a:t>
            </a:r>
          </a:p>
          <a:p>
            <a:pPr>
              <a:buFont typeface="Courier New" panose="02070309020205020404" pitchFamily="49" charset="0"/>
              <a:buChar char="o"/>
            </a:pPr>
            <a:endParaRPr lang="en-US" dirty="0"/>
          </a:p>
          <a:p>
            <a:pPr marL="0" indent="0">
              <a:buNone/>
            </a:pPr>
            <a:endParaRPr lang="en-US" dirty="0"/>
          </a:p>
          <a:p>
            <a:pPr>
              <a:buFont typeface="Courier New" panose="02070309020205020404" pitchFamily="49" charset="0"/>
              <a:buChar char="o"/>
            </a:pPr>
            <a:r>
              <a:rPr lang="en-US" dirty="0"/>
              <a:t> Load Balancing Algorithm for Virtual Clusters Using Fuzzy Clustering (LB-VC-FC)[2]</a:t>
            </a:r>
            <a:endParaRPr lang="en-IN" dirty="0"/>
          </a:p>
        </p:txBody>
      </p:sp>
      <p:sp>
        <p:nvSpPr>
          <p:cNvPr id="6" name="TextBox 5">
            <a:extLst>
              <a:ext uri="{FF2B5EF4-FFF2-40B4-BE49-F238E27FC236}">
                <a16:creationId xmlns:a16="http://schemas.microsoft.com/office/drawing/2014/main" id="{1DA596CA-DF12-4F49-BC8A-E7BB627C3A55}"/>
              </a:ext>
            </a:extLst>
          </p:cNvPr>
          <p:cNvSpPr txBox="1"/>
          <p:nvPr/>
        </p:nvSpPr>
        <p:spPr>
          <a:xfrm>
            <a:off x="1787611" y="5542234"/>
            <a:ext cx="7924800" cy="1107996"/>
          </a:xfrm>
          <a:prstGeom prst="rect">
            <a:avLst/>
          </a:prstGeom>
          <a:noFill/>
        </p:spPr>
        <p:txBody>
          <a:bodyPr wrap="square" rtlCol="0">
            <a:spAutoFit/>
          </a:bodyPr>
          <a:lstStyle/>
          <a:p>
            <a:r>
              <a:rPr lang="en-IN" sz="1200" dirty="0"/>
              <a:t>[5] Zhao, Jia, et al. "A heuristic clustering-based task deployment approach for load balancing using </a:t>
            </a:r>
            <a:r>
              <a:rPr lang="en-IN" sz="1200" dirty="0" err="1"/>
              <a:t>bayes</a:t>
            </a:r>
            <a:r>
              <a:rPr lang="en-IN" sz="1200" dirty="0"/>
              <a:t> theorem in cloud environment." IEEE Transactions on Parallel and Distributed Systems 27.2 (2016): 305-316.</a:t>
            </a:r>
          </a:p>
          <a:p>
            <a:r>
              <a:rPr lang="en-GB" sz="1200" dirty="0"/>
              <a:t>[2] Huang, </a:t>
            </a:r>
            <a:r>
              <a:rPr lang="en-GB" sz="1200" dirty="0" err="1"/>
              <a:t>Weihua</a:t>
            </a:r>
            <a:r>
              <a:rPr lang="en-GB" sz="1200" dirty="0"/>
              <a:t>, et al. "Load balancing algorithm for virtual cluster using fuzzy clustering.“ Computer and Communications (ICCC), 2016 2nd IEEE International Conference on. IEEE, 2016.</a:t>
            </a:r>
            <a:r>
              <a:rPr lang="en-IN" sz="1200" dirty="0"/>
              <a:t> and Distributed Systems 27.2 (2016): 305-316.</a:t>
            </a:r>
          </a:p>
          <a:p>
            <a:endParaRPr lang="en-GB" dirty="0"/>
          </a:p>
        </p:txBody>
      </p:sp>
    </p:spTree>
    <p:extLst>
      <p:ext uri="{BB962C8B-B14F-4D97-AF65-F5344CB8AC3E}">
        <p14:creationId xmlns:p14="http://schemas.microsoft.com/office/powerpoint/2010/main" val="276136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07F3-27B0-4E30-8003-8BD8ED9C478B}"/>
              </a:ext>
            </a:extLst>
          </p:cNvPr>
          <p:cNvSpPr>
            <a:spLocks noGrp="1"/>
          </p:cNvSpPr>
          <p:nvPr>
            <p:ph type="title" idx="4294967295"/>
          </p:nvPr>
        </p:nvSpPr>
        <p:spPr>
          <a:xfrm>
            <a:off x="798990" y="2283626"/>
            <a:ext cx="10058400" cy="1450975"/>
          </a:xfrm>
        </p:spPr>
        <p:txBody>
          <a:bodyPr/>
          <a:lstStyle/>
          <a:p>
            <a:r>
              <a:rPr lang="en-US" dirty="0"/>
              <a:t>Load Balancing based on Bayes and Clustering Algorithm(LB-BC)</a:t>
            </a:r>
            <a:endParaRPr lang="en-GB" dirty="0"/>
          </a:p>
        </p:txBody>
      </p:sp>
      <p:sp>
        <p:nvSpPr>
          <p:cNvPr id="5" name="Rectangle 4">
            <a:extLst>
              <a:ext uri="{FF2B5EF4-FFF2-40B4-BE49-F238E27FC236}">
                <a16:creationId xmlns:a16="http://schemas.microsoft.com/office/drawing/2014/main" id="{E5AEA14B-9901-46BB-8DB5-E0BACCC5B58A}"/>
              </a:ext>
            </a:extLst>
          </p:cNvPr>
          <p:cNvSpPr/>
          <p:nvPr/>
        </p:nvSpPr>
        <p:spPr>
          <a:xfrm>
            <a:off x="1079158" y="5133886"/>
            <a:ext cx="9308756" cy="923330"/>
          </a:xfrm>
          <a:prstGeom prst="rect">
            <a:avLst/>
          </a:prstGeom>
        </p:spPr>
        <p:txBody>
          <a:bodyPr wrap="square">
            <a:spAutoFit/>
          </a:bodyPr>
          <a:lstStyle/>
          <a:p>
            <a:r>
              <a:rPr lang="en-IN" b="1" dirty="0"/>
              <a:t>[5] Zhao, Jia, et al. "A heuristic clustering-based task deployment approach for load balancing using </a:t>
            </a:r>
            <a:r>
              <a:rPr lang="en-IN" b="1" dirty="0" err="1"/>
              <a:t>bayes</a:t>
            </a:r>
            <a:r>
              <a:rPr lang="en-IN" b="1" dirty="0"/>
              <a:t> theorem in cloud environment." IEEE Transactions on Parallel and Distributed Systems 27.2 (2016): 305-316.</a:t>
            </a:r>
          </a:p>
        </p:txBody>
      </p:sp>
    </p:spTree>
    <p:extLst>
      <p:ext uri="{BB962C8B-B14F-4D97-AF65-F5344CB8AC3E}">
        <p14:creationId xmlns:p14="http://schemas.microsoft.com/office/powerpoint/2010/main" val="224859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15" y="286603"/>
            <a:ext cx="10525365" cy="1450757"/>
          </a:xfrm>
        </p:spPr>
        <p:txBody>
          <a:bodyPr>
            <a:noAutofit/>
          </a:bodyPr>
          <a:lstStyle/>
          <a:p>
            <a:r>
              <a:rPr lang="en-US" sz="3600" dirty="0"/>
              <a:t>Load Balancing based on Bayes and Clustering Algorithm(LB-BC)</a:t>
            </a:r>
          </a:p>
        </p:txBody>
      </p:sp>
      <p:sp>
        <p:nvSpPr>
          <p:cNvPr id="3" name="Text Placeholder 2"/>
          <p:cNvSpPr>
            <a:spLocks noGrp="1"/>
          </p:cNvSpPr>
          <p:nvPr>
            <p:ph idx="1"/>
          </p:nvPr>
        </p:nvSpPr>
        <p:spPr>
          <a:xfrm>
            <a:off x="630315" y="1845734"/>
            <a:ext cx="10525365" cy="4023360"/>
          </a:xfrm>
        </p:spPr>
        <p:txBody>
          <a:bodyPr>
            <a:normAutofit/>
          </a:bodyPr>
          <a:lstStyle/>
          <a:p>
            <a:pPr>
              <a:buFont typeface="Wingdings" panose="05000000000000000000" pitchFamily="2" charset="2"/>
              <a:buChar char="q"/>
            </a:pPr>
            <a:r>
              <a:rPr lang="en-US" sz="2200" dirty="0"/>
              <a:t>Most physical hosts in the cloud data center are so overloaded that it makes the whole cloud data center’ load imbalanced and that existing load balancing approaches have relatively high complexity[5].</a:t>
            </a:r>
          </a:p>
          <a:p>
            <a:pPr>
              <a:buFont typeface="Wingdings" panose="05000000000000000000" pitchFamily="2" charset="2"/>
              <a:buChar char="q"/>
            </a:pPr>
            <a:r>
              <a:rPr lang="en-US" sz="2200" dirty="0"/>
              <a:t>Most previous works, generally, utilize a series of algorithms through optimizing the candidate target hosts within an algorithm cycle and then picking out the optimal target hosts to achieve the immediate load balancing effect.</a:t>
            </a:r>
          </a:p>
          <a:p>
            <a:pPr>
              <a:buFont typeface="Wingdings" panose="05000000000000000000" pitchFamily="2" charset="2"/>
              <a:buChar char="q"/>
            </a:pPr>
            <a:r>
              <a:rPr lang="en-US" sz="2200" dirty="0"/>
              <a:t>However, the immediate effect doesn’t guarantee high execution efficiency for the next task although it has abilities in achieving high resource utilization.</a:t>
            </a:r>
          </a:p>
          <a:p>
            <a:pPr>
              <a:buFont typeface="Wingdings" panose="05000000000000000000" pitchFamily="2" charset="2"/>
              <a:buChar char="q"/>
            </a:pPr>
            <a:r>
              <a:rPr lang="en-US" sz="2200" dirty="0"/>
              <a:t>Achieving overall load balancing in a long-term process </a:t>
            </a:r>
          </a:p>
          <a:p>
            <a:pPr>
              <a:buFont typeface="Wingdings" panose="05000000000000000000" pitchFamily="2" charset="2"/>
              <a:buChar char="q"/>
            </a:pPr>
            <a:r>
              <a:rPr lang="en-US" sz="2200" dirty="0"/>
              <a:t>Combination of Bayes with the clustering process </a:t>
            </a:r>
          </a:p>
        </p:txBody>
      </p:sp>
    </p:spTree>
    <p:extLst>
      <p:ext uri="{BB962C8B-B14F-4D97-AF65-F5344CB8AC3E}">
        <p14:creationId xmlns:p14="http://schemas.microsoft.com/office/powerpoint/2010/main" val="54503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9010-FDB5-4AA6-9C62-1AA7CCBD665C}"/>
              </a:ext>
            </a:extLst>
          </p:cNvPr>
          <p:cNvSpPr>
            <a:spLocks noGrp="1"/>
          </p:cNvSpPr>
          <p:nvPr>
            <p:ph type="title"/>
          </p:nvPr>
        </p:nvSpPr>
        <p:spPr>
          <a:xfrm>
            <a:off x="559293" y="280393"/>
            <a:ext cx="10596387" cy="1327890"/>
          </a:xfrm>
        </p:spPr>
        <p:txBody>
          <a:bodyPr>
            <a:normAutofit/>
          </a:bodyPr>
          <a:lstStyle/>
          <a:p>
            <a:r>
              <a:rPr lang="en-GB" dirty="0"/>
              <a:t>Continued…</a:t>
            </a:r>
          </a:p>
        </p:txBody>
      </p:sp>
      <p:sp>
        <p:nvSpPr>
          <p:cNvPr id="3" name="Content Placeholder 2">
            <a:extLst>
              <a:ext uri="{FF2B5EF4-FFF2-40B4-BE49-F238E27FC236}">
                <a16:creationId xmlns:a16="http://schemas.microsoft.com/office/drawing/2014/main" id="{A24FC5B9-A0BB-4431-9250-7101AD3B95EF}"/>
              </a:ext>
            </a:extLst>
          </p:cNvPr>
          <p:cNvSpPr>
            <a:spLocks noGrp="1"/>
          </p:cNvSpPr>
          <p:nvPr>
            <p:ph idx="1"/>
          </p:nvPr>
        </p:nvSpPr>
        <p:spPr>
          <a:xfrm>
            <a:off x="736847" y="1845734"/>
            <a:ext cx="10418833" cy="4023360"/>
          </a:xfrm>
        </p:spPr>
        <p:txBody>
          <a:bodyPr>
            <a:normAutofit/>
          </a:bodyPr>
          <a:lstStyle/>
          <a:p>
            <a:pPr marL="452628" indent="-342900">
              <a:buFont typeface="Arial" panose="020B0604020202020204" pitchFamily="34" charset="0"/>
              <a:buChar char="•"/>
            </a:pPr>
            <a:r>
              <a:rPr lang="en-US" sz="2600" dirty="0"/>
              <a:t>Resource Requested(Task) &gt; Remaining Resource(Host)  </a:t>
            </a:r>
          </a:p>
          <a:p>
            <a:pPr marL="452628" indent="-342900">
              <a:buFont typeface="Arial" panose="020B0604020202020204" pitchFamily="34" charset="0"/>
              <a:buChar char="•"/>
            </a:pPr>
            <a:endParaRPr lang="en-US" sz="2600" dirty="0"/>
          </a:p>
          <a:p>
            <a:pPr marL="452628" indent="-342900">
              <a:buFont typeface="Arial" panose="020B0604020202020204" pitchFamily="34" charset="0"/>
              <a:buChar char="•"/>
            </a:pPr>
            <a:endParaRPr lang="en-US" sz="2600" dirty="0"/>
          </a:p>
          <a:p>
            <a:pPr marL="452628" indent="-342900">
              <a:buFont typeface="Arial" panose="020B0604020202020204" pitchFamily="34" charset="0"/>
              <a:buChar char="•"/>
            </a:pPr>
            <a:r>
              <a:rPr lang="en-US" sz="2600" dirty="0"/>
              <a:t>Resource Requested(Task) &lt;~ Remaining Resource(Host)  </a:t>
            </a:r>
          </a:p>
          <a:p>
            <a:pPr marL="109728" indent="0">
              <a:buNone/>
            </a:pPr>
            <a:endParaRPr lang="en-US" sz="1100" dirty="0"/>
          </a:p>
          <a:p>
            <a:pPr lvl="1"/>
            <a:r>
              <a:rPr lang="en-US" sz="2200" dirty="0"/>
              <a:t>Heavy Workload</a:t>
            </a:r>
          </a:p>
          <a:p>
            <a:pPr lvl="1"/>
            <a:r>
              <a:rPr lang="en-US" sz="2200" dirty="0"/>
              <a:t>Low Service Capacity</a:t>
            </a:r>
          </a:p>
          <a:p>
            <a:pPr lvl="1"/>
            <a:r>
              <a:rPr lang="en-US" sz="2200" dirty="0"/>
              <a:t>Low Computing Power </a:t>
            </a:r>
          </a:p>
          <a:p>
            <a:pPr lvl="1"/>
            <a:r>
              <a:rPr lang="en-US" sz="2200" dirty="0"/>
              <a:t>Load Imbalance</a:t>
            </a:r>
          </a:p>
        </p:txBody>
      </p:sp>
      <p:pic>
        <p:nvPicPr>
          <p:cNvPr id="5" name="Picture 4">
            <a:extLst>
              <a:ext uri="{FF2B5EF4-FFF2-40B4-BE49-F238E27FC236}">
                <a16:creationId xmlns:a16="http://schemas.microsoft.com/office/drawing/2014/main" id="{DAB71BA7-AAF6-41DF-A9AD-E49DE1A9B2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7433" y="1845734"/>
            <a:ext cx="897041" cy="885080"/>
          </a:xfrm>
          <a:prstGeom prst="rect">
            <a:avLst/>
          </a:prstGeom>
        </p:spPr>
      </p:pic>
      <p:pic>
        <p:nvPicPr>
          <p:cNvPr id="7" name="Picture 6" descr="A close up of a sign&#10;&#10;Description generated with very high confidence">
            <a:extLst>
              <a:ext uri="{FF2B5EF4-FFF2-40B4-BE49-F238E27FC236}">
                <a16:creationId xmlns:a16="http://schemas.microsoft.com/office/drawing/2014/main" id="{EA131ED7-2D82-47B2-A5FC-7BACCBE6CE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99463" y="3977934"/>
            <a:ext cx="1452980" cy="1298601"/>
          </a:xfrm>
          <a:prstGeom prst="rect">
            <a:avLst/>
          </a:prstGeom>
        </p:spPr>
      </p:pic>
    </p:spTree>
    <p:extLst>
      <p:ext uri="{BB962C8B-B14F-4D97-AF65-F5344CB8AC3E}">
        <p14:creationId xmlns:p14="http://schemas.microsoft.com/office/powerpoint/2010/main" val="308818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8F0D-CF62-4926-A44A-261530CAB2BF}"/>
              </a:ext>
            </a:extLst>
          </p:cNvPr>
          <p:cNvSpPr>
            <a:spLocks noGrp="1"/>
          </p:cNvSpPr>
          <p:nvPr>
            <p:ph type="title"/>
          </p:nvPr>
        </p:nvSpPr>
        <p:spPr/>
        <p:txBody>
          <a:bodyPr/>
          <a:lstStyle/>
          <a:p>
            <a:r>
              <a:rPr lang="en-GB" dirty="0"/>
              <a:t>LB-BC approach</a:t>
            </a:r>
          </a:p>
        </p:txBody>
      </p:sp>
      <p:sp>
        <p:nvSpPr>
          <p:cNvPr id="3" name="Content Placeholder 2">
            <a:extLst>
              <a:ext uri="{FF2B5EF4-FFF2-40B4-BE49-F238E27FC236}">
                <a16:creationId xmlns:a16="http://schemas.microsoft.com/office/drawing/2014/main" id="{C91D869B-9912-42AB-A499-7D2873EC498A}"/>
              </a:ext>
            </a:extLst>
          </p:cNvPr>
          <p:cNvSpPr>
            <a:spLocks noGrp="1"/>
          </p:cNvSpPr>
          <p:nvPr>
            <p:ph idx="1"/>
          </p:nvPr>
        </p:nvSpPr>
        <p:spPr>
          <a:xfrm>
            <a:off x="1097279" y="1845734"/>
            <a:ext cx="10541345" cy="4023360"/>
          </a:xfrm>
        </p:spPr>
        <p:txBody>
          <a:bodyPr>
            <a:normAutofit/>
          </a:bodyPr>
          <a:lstStyle/>
          <a:p>
            <a:pPr>
              <a:buFont typeface="Wingdings" panose="05000000000000000000" pitchFamily="2" charset="2"/>
              <a:buChar char="§"/>
            </a:pPr>
            <a:r>
              <a:rPr lang="en-US" sz="2400" dirty="0"/>
              <a:t>The clustering idea </a:t>
            </a:r>
          </a:p>
          <a:p>
            <a:pPr marL="109728" indent="0">
              <a:buNone/>
            </a:pPr>
            <a:r>
              <a:rPr lang="en-US" sz="2400" dirty="0"/>
              <a:t>	Optimal clustering of physical hosts </a:t>
            </a:r>
          </a:p>
          <a:p>
            <a:pPr marL="109728" indent="0">
              <a:buNone/>
            </a:pPr>
            <a:r>
              <a:rPr lang="en-US" sz="2400" dirty="0"/>
              <a:t>		Final candidate set of physical hosts from the set NPH </a:t>
            </a:r>
          </a:p>
          <a:p>
            <a:pPr marL="109728" indent="0">
              <a:buNone/>
            </a:pPr>
            <a:r>
              <a:rPr lang="en-US" sz="2400" dirty="0"/>
              <a:t>			Comparison of the similarity b/w hosts and a given threshold.</a:t>
            </a:r>
          </a:p>
          <a:p>
            <a:pPr marL="109728" indent="0">
              <a:buNone/>
            </a:pPr>
            <a:endParaRPr lang="en-US" sz="2400" dirty="0"/>
          </a:p>
          <a:p>
            <a:pPr>
              <a:buFont typeface="Wingdings" panose="05000000000000000000" pitchFamily="2" charset="2"/>
              <a:buChar char="§"/>
            </a:pPr>
            <a:r>
              <a:rPr lang="en-US" sz="2400" dirty="0"/>
              <a:t>The similarity function is defined as follows:</a:t>
            </a:r>
          </a:p>
          <a:p>
            <a:endParaRPr lang="en-US" sz="2400" dirty="0"/>
          </a:p>
          <a:p>
            <a:pPr lvl="8"/>
            <a:r>
              <a:rPr lang="en-US" sz="1000" dirty="0"/>
              <a:t>value of host </a:t>
            </a:r>
            <a:r>
              <a:rPr lang="en-US" sz="1000" dirty="0" err="1"/>
              <a:t>i</a:t>
            </a:r>
            <a:r>
              <a:rPr lang="en-US" sz="1000" dirty="0"/>
              <a:t> and host j. LB-BC</a:t>
            </a:r>
          </a:p>
        </p:txBody>
      </p:sp>
      <p:pic>
        <p:nvPicPr>
          <p:cNvPr id="5" name="Picture 4" descr="A picture containing object&#10;&#10;Description generated with very high confidence">
            <a:extLst>
              <a:ext uri="{FF2B5EF4-FFF2-40B4-BE49-F238E27FC236}">
                <a16:creationId xmlns:a16="http://schemas.microsoft.com/office/drawing/2014/main" id="{2DD0A296-C5B9-4869-9FC0-8CC3D0C27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186" y="4893997"/>
            <a:ext cx="4015184" cy="1048409"/>
          </a:xfrm>
          <a:prstGeom prst="rect">
            <a:avLst/>
          </a:prstGeom>
        </p:spPr>
      </p:pic>
      <p:pic>
        <p:nvPicPr>
          <p:cNvPr id="7" name="Picture 6">
            <a:extLst>
              <a:ext uri="{FF2B5EF4-FFF2-40B4-BE49-F238E27FC236}">
                <a16:creationId xmlns:a16="http://schemas.microsoft.com/office/drawing/2014/main" id="{89DC7D0C-E8F7-4A17-BE59-220480F71C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2284" y="5036059"/>
            <a:ext cx="228620" cy="335309"/>
          </a:xfrm>
          <a:prstGeom prst="rect">
            <a:avLst/>
          </a:prstGeom>
        </p:spPr>
      </p:pic>
      <p:pic>
        <p:nvPicPr>
          <p:cNvPr id="9" name="Picture 8">
            <a:extLst>
              <a:ext uri="{FF2B5EF4-FFF2-40B4-BE49-F238E27FC236}">
                <a16:creationId xmlns:a16="http://schemas.microsoft.com/office/drawing/2014/main" id="{9A4A20D1-65AA-4C6D-B506-679C0D1A3A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1128" y="5426810"/>
            <a:ext cx="220999" cy="312447"/>
          </a:xfrm>
          <a:prstGeom prst="rect">
            <a:avLst/>
          </a:prstGeom>
        </p:spPr>
      </p:pic>
      <p:sp>
        <p:nvSpPr>
          <p:cNvPr id="10" name="TextBox 9">
            <a:extLst>
              <a:ext uri="{FF2B5EF4-FFF2-40B4-BE49-F238E27FC236}">
                <a16:creationId xmlns:a16="http://schemas.microsoft.com/office/drawing/2014/main" id="{8151FCAD-B611-462C-AC31-1DD6A040B541}"/>
              </a:ext>
            </a:extLst>
          </p:cNvPr>
          <p:cNvSpPr txBox="1"/>
          <p:nvPr/>
        </p:nvSpPr>
        <p:spPr>
          <a:xfrm>
            <a:off x="5968162" y="4994405"/>
            <a:ext cx="5187518" cy="369332"/>
          </a:xfrm>
          <a:prstGeom prst="rect">
            <a:avLst/>
          </a:prstGeom>
          <a:noFill/>
        </p:spPr>
        <p:txBody>
          <a:bodyPr wrap="square" rtlCol="0">
            <a:spAutoFit/>
          </a:bodyPr>
          <a:lstStyle/>
          <a:p>
            <a:r>
              <a:rPr lang="en-US" dirty="0">
                <a:solidFill>
                  <a:schemeClr val="tx2"/>
                </a:solidFill>
              </a:rPr>
              <a:t>kth attribute value of host </a:t>
            </a:r>
            <a:r>
              <a:rPr lang="en-US" dirty="0" err="1">
                <a:solidFill>
                  <a:schemeClr val="tx2"/>
                </a:solidFill>
              </a:rPr>
              <a:t>i</a:t>
            </a:r>
            <a:r>
              <a:rPr lang="en-US" dirty="0">
                <a:solidFill>
                  <a:schemeClr val="tx2"/>
                </a:solidFill>
              </a:rPr>
              <a:t> </a:t>
            </a:r>
            <a:endParaRPr lang="en-GB" dirty="0">
              <a:solidFill>
                <a:schemeClr val="tx2"/>
              </a:solidFill>
            </a:endParaRPr>
          </a:p>
        </p:txBody>
      </p:sp>
      <p:sp>
        <p:nvSpPr>
          <p:cNvPr id="11" name="TextBox 10">
            <a:extLst>
              <a:ext uri="{FF2B5EF4-FFF2-40B4-BE49-F238E27FC236}">
                <a16:creationId xmlns:a16="http://schemas.microsoft.com/office/drawing/2014/main" id="{2794CA0E-6224-4FA9-B2DE-D7AB33CE866A}"/>
              </a:ext>
            </a:extLst>
          </p:cNvPr>
          <p:cNvSpPr txBox="1"/>
          <p:nvPr/>
        </p:nvSpPr>
        <p:spPr>
          <a:xfrm>
            <a:off x="5992557" y="5389073"/>
            <a:ext cx="5187518" cy="369332"/>
          </a:xfrm>
          <a:prstGeom prst="rect">
            <a:avLst/>
          </a:prstGeom>
          <a:noFill/>
        </p:spPr>
        <p:txBody>
          <a:bodyPr wrap="square" rtlCol="0">
            <a:spAutoFit/>
          </a:bodyPr>
          <a:lstStyle/>
          <a:p>
            <a:r>
              <a:rPr lang="en-US" dirty="0">
                <a:solidFill>
                  <a:schemeClr val="tx2"/>
                </a:solidFill>
              </a:rPr>
              <a:t>kth attribute value of host j</a:t>
            </a:r>
            <a:endParaRPr lang="en-GB" dirty="0">
              <a:solidFill>
                <a:schemeClr val="tx2"/>
              </a:solidFill>
            </a:endParaRPr>
          </a:p>
        </p:txBody>
      </p:sp>
      <p:sp>
        <p:nvSpPr>
          <p:cNvPr id="13" name="Arrow: Bent-Up 12">
            <a:extLst>
              <a:ext uri="{FF2B5EF4-FFF2-40B4-BE49-F238E27FC236}">
                <a16:creationId xmlns:a16="http://schemas.microsoft.com/office/drawing/2014/main" id="{13E03D81-CBE7-4312-8ADA-08FF04C88BA1}"/>
              </a:ext>
            </a:extLst>
          </p:cNvPr>
          <p:cNvSpPr/>
          <p:nvPr/>
        </p:nvSpPr>
        <p:spPr>
          <a:xfrm rot="5400000">
            <a:off x="1537998" y="2331247"/>
            <a:ext cx="232180" cy="31959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Bent-Up 13">
            <a:extLst>
              <a:ext uri="{FF2B5EF4-FFF2-40B4-BE49-F238E27FC236}">
                <a16:creationId xmlns:a16="http://schemas.microsoft.com/office/drawing/2014/main" id="{8FB339A2-86FD-4AA7-930A-3CDE0517DE2B}"/>
              </a:ext>
            </a:extLst>
          </p:cNvPr>
          <p:cNvSpPr/>
          <p:nvPr/>
        </p:nvSpPr>
        <p:spPr>
          <a:xfrm rot="5400000">
            <a:off x="2402771" y="2808720"/>
            <a:ext cx="232180" cy="31959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Bent-Up 14">
            <a:extLst>
              <a:ext uri="{FF2B5EF4-FFF2-40B4-BE49-F238E27FC236}">
                <a16:creationId xmlns:a16="http://schemas.microsoft.com/office/drawing/2014/main" id="{5D410198-E294-4F1F-81FE-D7B93085EA81}"/>
              </a:ext>
            </a:extLst>
          </p:cNvPr>
          <p:cNvSpPr/>
          <p:nvPr/>
        </p:nvSpPr>
        <p:spPr>
          <a:xfrm rot="5400000">
            <a:off x="3296896" y="3358588"/>
            <a:ext cx="232180" cy="31959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CC6C05A7-54BE-47B9-83F4-DD41E8AD9E17}"/>
              </a:ext>
            </a:extLst>
          </p:cNvPr>
          <p:cNvSpPr txBox="1"/>
          <p:nvPr/>
        </p:nvSpPr>
        <p:spPr>
          <a:xfrm>
            <a:off x="5604177" y="5772255"/>
            <a:ext cx="5187518" cy="646331"/>
          </a:xfrm>
          <a:prstGeom prst="rect">
            <a:avLst/>
          </a:prstGeom>
          <a:noFill/>
        </p:spPr>
        <p:txBody>
          <a:bodyPr wrap="square" rtlCol="0">
            <a:spAutoFit/>
          </a:bodyPr>
          <a:lstStyle/>
          <a:p>
            <a:r>
              <a:rPr lang="en-US" dirty="0">
                <a:solidFill>
                  <a:schemeClr val="tx2"/>
                </a:solidFill>
              </a:rPr>
              <a:t>SD = Similarity Degree</a:t>
            </a:r>
          </a:p>
          <a:p>
            <a:r>
              <a:rPr lang="en-US" dirty="0" err="1">
                <a:solidFill>
                  <a:schemeClr val="tx2"/>
                </a:solidFill>
              </a:rPr>
              <a:t>Nph</a:t>
            </a:r>
            <a:r>
              <a:rPr lang="en-US" dirty="0">
                <a:solidFill>
                  <a:schemeClr val="tx2"/>
                </a:solidFill>
              </a:rPr>
              <a:t> = Set of new physical host</a:t>
            </a:r>
            <a:endParaRPr lang="en-GB" dirty="0">
              <a:solidFill>
                <a:schemeClr val="tx2"/>
              </a:solidFill>
            </a:endParaRPr>
          </a:p>
        </p:txBody>
      </p:sp>
    </p:spTree>
    <p:extLst>
      <p:ext uri="{BB962C8B-B14F-4D97-AF65-F5344CB8AC3E}">
        <p14:creationId xmlns:p14="http://schemas.microsoft.com/office/powerpoint/2010/main" val="395392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02CB5-DD7E-4C74-A70A-B2F93A7B4E67}"/>
              </a:ext>
            </a:extLst>
          </p:cNvPr>
          <p:cNvSpPr>
            <a:spLocks noGrp="1"/>
          </p:cNvSpPr>
          <p:nvPr>
            <p:ph type="title"/>
          </p:nvPr>
        </p:nvSpPr>
        <p:spPr/>
        <p:txBody>
          <a:bodyPr/>
          <a:lstStyle/>
          <a:p>
            <a:r>
              <a:rPr lang="en-GB" dirty="0"/>
              <a:t>Continued…</a:t>
            </a:r>
          </a:p>
        </p:txBody>
      </p:sp>
      <p:sp>
        <p:nvSpPr>
          <p:cNvPr id="3" name="Content Placeholder 2">
            <a:extLst>
              <a:ext uri="{FF2B5EF4-FFF2-40B4-BE49-F238E27FC236}">
                <a16:creationId xmlns:a16="http://schemas.microsoft.com/office/drawing/2014/main" id="{82D4238A-387B-4409-9FF9-B5FF1322610D}"/>
              </a:ext>
            </a:extLst>
          </p:cNvPr>
          <p:cNvSpPr>
            <a:spLocks noGrp="1"/>
          </p:cNvSpPr>
          <p:nvPr>
            <p:ph idx="1"/>
          </p:nvPr>
        </p:nvSpPr>
        <p:spPr/>
        <p:txBody>
          <a:bodyPr/>
          <a:lstStyle/>
          <a:p>
            <a:pPr marL="109728" indent="0">
              <a:buNone/>
            </a:pPr>
            <a:r>
              <a:rPr lang="en-US" sz="2400" dirty="0"/>
              <a:t>LB-BC has utilized 3 attributes to achieve the clustering process. </a:t>
            </a:r>
          </a:p>
          <a:p>
            <a:pPr marL="624078" indent="-514350">
              <a:lnSpc>
                <a:spcPct val="150000"/>
              </a:lnSpc>
              <a:buFont typeface="+mj-lt"/>
              <a:buAutoNum type="arabicPeriod"/>
            </a:pPr>
            <a:r>
              <a:rPr lang="en-US" dirty="0"/>
              <a:t>Remaining CPU resource of </a:t>
            </a:r>
            <a:r>
              <a:rPr lang="en-US" dirty="0" err="1"/>
              <a:t>i</a:t>
            </a:r>
            <a:r>
              <a:rPr lang="en-US" sz="2000" i="1" dirty="0" err="1"/>
              <a:t>th</a:t>
            </a:r>
            <a:r>
              <a:rPr lang="en-US" sz="2000" dirty="0"/>
              <a:t> </a:t>
            </a:r>
            <a:r>
              <a:rPr lang="en-US" dirty="0"/>
              <a:t>physical host</a:t>
            </a:r>
            <a:endParaRPr lang="en-US" sz="3600" dirty="0"/>
          </a:p>
          <a:p>
            <a:pPr marL="624078" indent="-514350">
              <a:lnSpc>
                <a:spcPct val="150000"/>
              </a:lnSpc>
              <a:buFont typeface="+mj-lt"/>
              <a:buAutoNum type="arabicPeriod"/>
            </a:pPr>
            <a:r>
              <a:rPr lang="en-US" dirty="0"/>
              <a:t>Remaining memory resource of </a:t>
            </a:r>
            <a:r>
              <a:rPr lang="en-US" dirty="0" err="1"/>
              <a:t>i</a:t>
            </a:r>
            <a:r>
              <a:rPr lang="en-US" sz="2000" i="1" dirty="0" err="1"/>
              <a:t>th</a:t>
            </a:r>
            <a:r>
              <a:rPr lang="en-US" sz="2000" dirty="0"/>
              <a:t> </a:t>
            </a:r>
            <a:r>
              <a:rPr lang="en-US" dirty="0"/>
              <a:t>physical host</a:t>
            </a:r>
          </a:p>
          <a:p>
            <a:pPr marL="624078" indent="-514350">
              <a:lnSpc>
                <a:spcPct val="150000"/>
              </a:lnSpc>
              <a:buFont typeface="+mj-lt"/>
              <a:buAutoNum type="arabicPeriod"/>
            </a:pPr>
            <a:r>
              <a:rPr lang="en-US" dirty="0"/>
              <a:t>Posterior probability of each physical host in NPH is obtained using Bayes probability model. </a:t>
            </a:r>
            <a:endParaRPr lang="en-GB" dirty="0"/>
          </a:p>
        </p:txBody>
      </p:sp>
      <p:pic>
        <p:nvPicPr>
          <p:cNvPr id="5" name="Picture 4" descr="A close up of a logo&#10;&#10;Description generated with high confidence">
            <a:extLst>
              <a:ext uri="{FF2B5EF4-FFF2-40B4-BE49-F238E27FC236}">
                <a16:creationId xmlns:a16="http://schemas.microsoft.com/office/drawing/2014/main" id="{67388461-5038-4552-A76D-E4F8E045E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1894" y="2376223"/>
            <a:ext cx="415705" cy="511637"/>
          </a:xfrm>
          <a:prstGeom prst="rect">
            <a:avLst/>
          </a:prstGeom>
        </p:spPr>
      </p:pic>
      <p:pic>
        <p:nvPicPr>
          <p:cNvPr id="7" name="Picture 6" descr="A close up of a logo&#10;&#10;Description generated with high confidence">
            <a:extLst>
              <a:ext uri="{FF2B5EF4-FFF2-40B4-BE49-F238E27FC236}">
                <a16:creationId xmlns:a16="http://schemas.microsoft.com/office/drawing/2014/main" id="{14016F33-71D4-4F22-A16B-FBFA4C297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886" y="3124107"/>
            <a:ext cx="647250" cy="401294"/>
          </a:xfrm>
          <a:prstGeom prst="rect">
            <a:avLst/>
          </a:prstGeom>
        </p:spPr>
      </p:pic>
    </p:spTree>
    <p:extLst>
      <p:ext uri="{BB962C8B-B14F-4D97-AF65-F5344CB8AC3E}">
        <p14:creationId xmlns:p14="http://schemas.microsoft.com/office/powerpoint/2010/main" val="409529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33E5-F6C3-41B4-8663-F1E6C09E180F}"/>
              </a:ext>
            </a:extLst>
          </p:cNvPr>
          <p:cNvSpPr>
            <a:spLocks noGrp="1"/>
          </p:cNvSpPr>
          <p:nvPr>
            <p:ph type="title"/>
          </p:nvPr>
        </p:nvSpPr>
        <p:spPr>
          <a:xfrm>
            <a:off x="594804" y="286603"/>
            <a:ext cx="10560876" cy="1450757"/>
          </a:xfrm>
        </p:spPr>
        <p:txBody>
          <a:bodyPr/>
          <a:lstStyle/>
          <a:p>
            <a:r>
              <a:rPr lang="en-GB" dirty="0"/>
              <a:t>Continued…</a:t>
            </a:r>
          </a:p>
        </p:txBody>
      </p:sp>
      <p:sp>
        <p:nvSpPr>
          <p:cNvPr id="3" name="Content Placeholder 2">
            <a:extLst>
              <a:ext uri="{FF2B5EF4-FFF2-40B4-BE49-F238E27FC236}">
                <a16:creationId xmlns:a16="http://schemas.microsoft.com/office/drawing/2014/main" id="{2B7C7F14-1424-4B1D-8E9C-5479D8C8ABE9}"/>
              </a:ext>
            </a:extLst>
          </p:cNvPr>
          <p:cNvSpPr>
            <a:spLocks noGrp="1"/>
          </p:cNvSpPr>
          <p:nvPr>
            <p:ph idx="1"/>
          </p:nvPr>
        </p:nvSpPr>
        <p:spPr>
          <a:xfrm>
            <a:off x="594804" y="1845734"/>
            <a:ext cx="10560876" cy="4023360"/>
          </a:xfrm>
        </p:spPr>
        <p:txBody>
          <a:bodyPr/>
          <a:lstStyle/>
          <a:p>
            <a:pPr>
              <a:buFont typeface="Wingdings" panose="05000000000000000000" pitchFamily="2" charset="2"/>
              <a:buChar char="§"/>
            </a:pPr>
            <a:r>
              <a:rPr lang="en-US" sz="2400" dirty="0"/>
              <a:t>The prior probability of each physical host is calculated according to the remaining resource amount of the physical host and the resource amount users requested.</a:t>
            </a:r>
          </a:p>
          <a:p>
            <a:pPr marL="281178" indent="-171450">
              <a:buFont typeface="Wingdings" panose="05000000000000000000" pitchFamily="2" charset="2"/>
              <a:buChar char="§"/>
            </a:pPr>
            <a:endParaRPr lang="en-US" sz="800" dirty="0"/>
          </a:p>
          <a:p>
            <a:pPr>
              <a:buFont typeface="Wingdings" panose="05000000000000000000" pitchFamily="2" charset="2"/>
              <a:buChar char="§"/>
            </a:pPr>
            <a:r>
              <a:rPr lang="en-US" sz="2400" dirty="0"/>
              <a:t>The posterior probability of each physical host is calculated on the basis of Bayes theorem. </a:t>
            </a:r>
            <a:endParaRPr lang="en-GB" sz="2400" dirty="0"/>
          </a:p>
        </p:txBody>
      </p:sp>
      <p:pic>
        <p:nvPicPr>
          <p:cNvPr id="5" name="Picture 4">
            <a:extLst>
              <a:ext uri="{FF2B5EF4-FFF2-40B4-BE49-F238E27FC236}">
                <a16:creationId xmlns:a16="http://schemas.microsoft.com/office/drawing/2014/main" id="{04B73738-9A95-4B66-B331-33ADF6919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04" y="3704827"/>
            <a:ext cx="2705334" cy="1447925"/>
          </a:xfrm>
          <a:prstGeom prst="rect">
            <a:avLst/>
          </a:prstGeom>
        </p:spPr>
      </p:pic>
      <p:sp>
        <p:nvSpPr>
          <p:cNvPr id="6" name="TextBox 5">
            <a:extLst>
              <a:ext uri="{FF2B5EF4-FFF2-40B4-BE49-F238E27FC236}">
                <a16:creationId xmlns:a16="http://schemas.microsoft.com/office/drawing/2014/main" id="{47CCD1A6-19C7-4F2B-AA66-D0216B95D404}"/>
              </a:ext>
            </a:extLst>
          </p:cNvPr>
          <p:cNvSpPr txBox="1"/>
          <p:nvPr/>
        </p:nvSpPr>
        <p:spPr>
          <a:xfrm>
            <a:off x="4027207" y="3857414"/>
            <a:ext cx="7341833" cy="400110"/>
          </a:xfrm>
          <a:prstGeom prst="rect">
            <a:avLst/>
          </a:prstGeom>
          <a:noFill/>
        </p:spPr>
        <p:txBody>
          <a:bodyPr wrap="square" rtlCol="0">
            <a:spAutoFit/>
          </a:bodyPr>
          <a:lstStyle/>
          <a:p>
            <a:r>
              <a:rPr lang="en-US" sz="2000" dirty="0">
                <a:solidFill>
                  <a:schemeClr val="tx2"/>
                </a:solidFill>
              </a:rPr>
              <a:t>Event of deploying some task into some physical host is event A </a:t>
            </a:r>
            <a:endParaRPr lang="en-GB" sz="2000" dirty="0">
              <a:solidFill>
                <a:schemeClr val="tx2"/>
              </a:solidFill>
            </a:endParaRPr>
          </a:p>
        </p:txBody>
      </p:sp>
      <p:sp>
        <p:nvSpPr>
          <p:cNvPr id="7" name="TextBox 6">
            <a:extLst>
              <a:ext uri="{FF2B5EF4-FFF2-40B4-BE49-F238E27FC236}">
                <a16:creationId xmlns:a16="http://schemas.microsoft.com/office/drawing/2014/main" id="{1CC2E6C4-430A-44BE-8D11-7EAA224B3539}"/>
              </a:ext>
            </a:extLst>
          </p:cNvPr>
          <p:cNvSpPr txBox="1"/>
          <p:nvPr/>
        </p:nvSpPr>
        <p:spPr>
          <a:xfrm>
            <a:off x="4027207" y="4520113"/>
            <a:ext cx="7463162" cy="400110"/>
          </a:xfrm>
          <a:prstGeom prst="rect">
            <a:avLst/>
          </a:prstGeom>
          <a:noFill/>
        </p:spPr>
        <p:txBody>
          <a:bodyPr wrap="square" rtlCol="0">
            <a:spAutoFit/>
          </a:bodyPr>
          <a:lstStyle/>
          <a:p>
            <a:r>
              <a:rPr lang="en-US" sz="2000" dirty="0">
                <a:solidFill>
                  <a:schemeClr val="tx2"/>
                </a:solidFill>
              </a:rPr>
              <a:t>Event of choosing some physical host is event B</a:t>
            </a:r>
            <a:endParaRPr lang="en-GB" sz="2000" dirty="0">
              <a:solidFill>
                <a:schemeClr val="tx2"/>
              </a:solidFill>
            </a:endParaRPr>
          </a:p>
        </p:txBody>
      </p:sp>
      <p:pic>
        <p:nvPicPr>
          <p:cNvPr id="9" name="Picture 8" descr="A close up of a logo&#10;&#10;Description generated with very high confidence">
            <a:extLst>
              <a:ext uri="{FF2B5EF4-FFF2-40B4-BE49-F238E27FC236}">
                <a16:creationId xmlns:a16="http://schemas.microsoft.com/office/drawing/2014/main" id="{93514C7B-4987-4236-BCF9-2614945F9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751" y="5246167"/>
            <a:ext cx="2560542" cy="716342"/>
          </a:xfrm>
          <a:prstGeom prst="rect">
            <a:avLst/>
          </a:prstGeom>
        </p:spPr>
      </p:pic>
      <p:sp>
        <p:nvSpPr>
          <p:cNvPr id="8" name="TextBox 7">
            <a:extLst>
              <a:ext uri="{FF2B5EF4-FFF2-40B4-BE49-F238E27FC236}">
                <a16:creationId xmlns:a16="http://schemas.microsoft.com/office/drawing/2014/main" id="{4B6D43B5-4955-4EA6-899F-122F26A942FB}"/>
              </a:ext>
            </a:extLst>
          </p:cNvPr>
          <p:cNvSpPr txBox="1"/>
          <p:nvPr/>
        </p:nvSpPr>
        <p:spPr>
          <a:xfrm>
            <a:off x="4027207" y="5152752"/>
            <a:ext cx="7463162" cy="707886"/>
          </a:xfrm>
          <a:prstGeom prst="rect">
            <a:avLst/>
          </a:prstGeom>
          <a:noFill/>
        </p:spPr>
        <p:txBody>
          <a:bodyPr wrap="square" rtlCol="0">
            <a:spAutoFit/>
          </a:bodyPr>
          <a:lstStyle/>
          <a:p>
            <a:r>
              <a:rPr lang="en-US" sz="2000" dirty="0">
                <a:solidFill>
                  <a:schemeClr val="tx2"/>
                </a:solidFill>
              </a:rPr>
              <a:t>P(Bi/A) = Probability of happening of event B provided event A occurred</a:t>
            </a:r>
            <a:endParaRPr lang="en-GB" sz="2000" dirty="0">
              <a:solidFill>
                <a:schemeClr val="tx2"/>
              </a:solidFill>
            </a:endParaRPr>
          </a:p>
        </p:txBody>
      </p:sp>
    </p:spTree>
    <p:extLst>
      <p:ext uri="{BB962C8B-B14F-4D97-AF65-F5344CB8AC3E}">
        <p14:creationId xmlns:p14="http://schemas.microsoft.com/office/powerpoint/2010/main" val="396984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B6AF-C19A-4F57-89DA-6F1B23A1BAC5}"/>
              </a:ext>
            </a:extLst>
          </p:cNvPr>
          <p:cNvSpPr>
            <a:spLocks noGrp="1"/>
          </p:cNvSpPr>
          <p:nvPr>
            <p:ph type="title"/>
          </p:nvPr>
        </p:nvSpPr>
        <p:spPr>
          <a:xfrm>
            <a:off x="609600" y="286603"/>
            <a:ext cx="10546080" cy="1450757"/>
          </a:xfrm>
        </p:spPr>
        <p:txBody>
          <a:bodyPr>
            <a:normAutofit/>
          </a:bodyPr>
          <a:lstStyle/>
          <a:p>
            <a:r>
              <a:rPr lang="en-US" sz="4400" dirty="0"/>
              <a:t>Architecture of the proposed LB-BC </a:t>
            </a:r>
            <a:endParaRPr lang="en-GB" sz="4400" dirty="0"/>
          </a:p>
        </p:txBody>
      </p:sp>
      <p:sp>
        <p:nvSpPr>
          <p:cNvPr id="3" name="Content Placeholder 2">
            <a:extLst>
              <a:ext uri="{FF2B5EF4-FFF2-40B4-BE49-F238E27FC236}">
                <a16:creationId xmlns:a16="http://schemas.microsoft.com/office/drawing/2014/main" id="{1A0E7A90-B417-4E8C-AB4D-A658C1DA0360}"/>
              </a:ext>
            </a:extLst>
          </p:cNvPr>
          <p:cNvSpPr>
            <a:spLocks noGrp="1"/>
          </p:cNvSpPr>
          <p:nvPr>
            <p:ph idx="1"/>
          </p:nvPr>
        </p:nvSpPr>
        <p:spPr>
          <a:xfrm>
            <a:off x="609600" y="2249424"/>
            <a:ext cx="5089864" cy="4325112"/>
          </a:xfrm>
        </p:spPr>
        <p:txBody>
          <a:bodyPr>
            <a:normAutofit/>
          </a:bodyPr>
          <a:lstStyle/>
          <a:p>
            <a:pPr marL="457200" indent="-457200">
              <a:buFont typeface="+mj-lt"/>
              <a:buAutoNum type="arabicPeriod"/>
            </a:pPr>
            <a:r>
              <a:rPr lang="en-US" sz="2000" b="1" dirty="0"/>
              <a:t>Monitor</a:t>
            </a:r>
            <a:r>
              <a:rPr lang="en-US" sz="2000" dirty="0"/>
              <a:t> acquires the information of resource requested by users’ tasks and the status information of remaining resource amount.</a:t>
            </a:r>
          </a:p>
          <a:p>
            <a:pPr marL="457200" indent="-457200">
              <a:buFont typeface="+mj-lt"/>
              <a:buAutoNum type="arabicPeriod"/>
            </a:pPr>
            <a:r>
              <a:rPr lang="en-US" sz="2000" dirty="0"/>
              <a:t>LB-BC </a:t>
            </a:r>
            <a:r>
              <a:rPr lang="en-US" sz="2000" b="1" dirty="0"/>
              <a:t>generates</a:t>
            </a:r>
            <a:r>
              <a:rPr lang="en-US" sz="2000" dirty="0"/>
              <a:t> the deployment strategy, which is transmitted to Deployment Controller.</a:t>
            </a:r>
          </a:p>
          <a:p>
            <a:pPr marL="457200" indent="-457200">
              <a:buFont typeface="+mj-lt"/>
              <a:buAutoNum type="arabicPeriod"/>
            </a:pPr>
            <a:r>
              <a:rPr lang="en-US" sz="2000" dirty="0"/>
              <a:t>The </a:t>
            </a:r>
            <a:r>
              <a:rPr lang="en-US" sz="2000" b="1" dirty="0"/>
              <a:t>task requests </a:t>
            </a:r>
            <a:r>
              <a:rPr lang="en-US" sz="2000" dirty="0"/>
              <a:t>accumulated within a time are deployed to the corresponding physical hosts in the final optimal set of physical hosts.</a:t>
            </a:r>
            <a:endParaRPr lang="en-GB" sz="2000" dirty="0"/>
          </a:p>
        </p:txBody>
      </p:sp>
      <p:pic>
        <p:nvPicPr>
          <p:cNvPr id="4" name="Content Placeholder 3">
            <a:extLst>
              <a:ext uri="{FF2B5EF4-FFF2-40B4-BE49-F238E27FC236}">
                <a16:creationId xmlns:a16="http://schemas.microsoft.com/office/drawing/2014/main" id="{EF039646-0F53-4301-8CB3-0572B58CF91C}"/>
              </a:ext>
            </a:extLst>
          </p:cNvPr>
          <p:cNvPicPr>
            <a:picLocks noChangeAspect="1"/>
          </p:cNvPicPr>
          <p:nvPr/>
        </p:nvPicPr>
        <p:blipFill>
          <a:blip r:embed="rId2"/>
          <a:stretch>
            <a:fillRect/>
          </a:stretch>
        </p:blipFill>
        <p:spPr>
          <a:xfrm>
            <a:off x="5971713" y="1952348"/>
            <a:ext cx="5252553" cy="3662331"/>
          </a:xfrm>
          <a:prstGeom prst="rect">
            <a:avLst/>
          </a:prstGeom>
        </p:spPr>
      </p:pic>
      <p:sp>
        <p:nvSpPr>
          <p:cNvPr id="5" name="TextBox 4">
            <a:extLst>
              <a:ext uri="{FF2B5EF4-FFF2-40B4-BE49-F238E27FC236}">
                <a16:creationId xmlns:a16="http://schemas.microsoft.com/office/drawing/2014/main" id="{46B49222-6ADE-40D0-8B8E-313E51CC52C1}"/>
              </a:ext>
            </a:extLst>
          </p:cNvPr>
          <p:cNvSpPr txBox="1"/>
          <p:nvPr/>
        </p:nvSpPr>
        <p:spPr>
          <a:xfrm>
            <a:off x="6206067" y="5614679"/>
            <a:ext cx="4949613" cy="369332"/>
          </a:xfrm>
          <a:prstGeom prst="rect">
            <a:avLst/>
          </a:prstGeom>
          <a:noFill/>
        </p:spPr>
        <p:txBody>
          <a:bodyPr wrap="square" rtlCol="0">
            <a:spAutoFit/>
          </a:bodyPr>
          <a:lstStyle/>
          <a:p>
            <a:r>
              <a:rPr lang="en-IN" dirty="0"/>
              <a:t>Figure 4: </a:t>
            </a:r>
            <a:r>
              <a:rPr lang="en-US" dirty="0"/>
              <a:t>The view of LB-BC’s architecture </a:t>
            </a:r>
            <a:r>
              <a:rPr lang="en-IN" dirty="0"/>
              <a:t>[5]</a:t>
            </a:r>
          </a:p>
        </p:txBody>
      </p:sp>
    </p:spTree>
    <p:extLst>
      <p:ext uri="{BB962C8B-B14F-4D97-AF65-F5344CB8AC3E}">
        <p14:creationId xmlns:p14="http://schemas.microsoft.com/office/powerpoint/2010/main" val="250917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21CD-9288-4E72-93F2-FC5C32E3265B}"/>
              </a:ext>
            </a:extLst>
          </p:cNvPr>
          <p:cNvSpPr>
            <a:spLocks noGrp="1"/>
          </p:cNvSpPr>
          <p:nvPr>
            <p:ph type="title"/>
          </p:nvPr>
        </p:nvSpPr>
        <p:spPr>
          <a:xfrm>
            <a:off x="547456" y="514494"/>
            <a:ext cx="10972800" cy="586337"/>
          </a:xfrm>
        </p:spPr>
        <p:txBody>
          <a:bodyPr>
            <a:noAutofit/>
          </a:bodyPr>
          <a:lstStyle/>
          <a:p>
            <a:r>
              <a:rPr lang="en-US" sz="3200" b="1" dirty="0"/>
              <a:t>Process of LB-BC task deployment </a:t>
            </a:r>
            <a:endParaRPr lang="en-GB" sz="3200" b="1" dirty="0"/>
          </a:p>
        </p:txBody>
      </p:sp>
      <p:pic>
        <p:nvPicPr>
          <p:cNvPr id="4" name="Content Placeholder 3">
            <a:extLst>
              <a:ext uri="{FF2B5EF4-FFF2-40B4-BE49-F238E27FC236}">
                <a16:creationId xmlns:a16="http://schemas.microsoft.com/office/drawing/2014/main" id="{870E9B35-181E-4F56-857C-3454B17B5B52}"/>
              </a:ext>
            </a:extLst>
          </p:cNvPr>
          <p:cNvPicPr>
            <a:picLocks noGrp="1" noChangeAspect="1"/>
          </p:cNvPicPr>
          <p:nvPr>
            <p:ph idx="1"/>
          </p:nvPr>
        </p:nvPicPr>
        <p:blipFill>
          <a:blip r:embed="rId2"/>
          <a:stretch>
            <a:fillRect/>
          </a:stretch>
        </p:blipFill>
        <p:spPr>
          <a:xfrm>
            <a:off x="3852909" y="1015505"/>
            <a:ext cx="4218373" cy="5242420"/>
          </a:xfrm>
          <a:prstGeom prst="rect">
            <a:avLst/>
          </a:prstGeom>
        </p:spPr>
      </p:pic>
      <p:sp>
        <p:nvSpPr>
          <p:cNvPr id="5" name="TextBox 4">
            <a:extLst>
              <a:ext uri="{FF2B5EF4-FFF2-40B4-BE49-F238E27FC236}">
                <a16:creationId xmlns:a16="http://schemas.microsoft.com/office/drawing/2014/main" id="{BA1CFDD2-F510-4587-A050-DB9C318AFF85}"/>
              </a:ext>
            </a:extLst>
          </p:cNvPr>
          <p:cNvSpPr txBox="1"/>
          <p:nvPr/>
        </p:nvSpPr>
        <p:spPr>
          <a:xfrm>
            <a:off x="3852909" y="6257925"/>
            <a:ext cx="4949613" cy="369332"/>
          </a:xfrm>
          <a:prstGeom prst="rect">
            <a:avLst/>
          </a:prstGeom>
          <a:noFill/>
        </p:spPr>
        <p:txBody>
          <a:bodyPr wrap="square" rtlCol="0">
            <a:spAutoFit/>
          </a:bodyPr>
          <a:lstStyle/>
          <a:p>
            <a:r>
              <a:rPr lang="en-IN" dirty="0"/>
              <a:t>Figure 5: </a:t>
            </a:r>
            <a:r>
              <a:rPr lang="en-US" dirty="0"/>
              <a:t>The process of LB-BC task deployment </a:t>
            </a:r>
            <a:r>
              <a:rPr lang="en-IN" dirty="0"/>
              <a:t>[5]</a:t>
            </a:r>
          </a:p>
        </p:txBody>
      </p:sp>
    </p:spTree>
    <p:extLst>
      <p:ext uri="{BB962C8B-B14F-4D97-AF65-F5344CB8AC3E}">
        <p14:creationId xmlns:p14="http://schemas.microsoft.com/office/powerpoint/2010/main" val="109546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5487"/>
            <a:ext cx="10972800" cy="743980"/>
          </a:xfrm>
        </p:spPr>
        <p:txBody>
          <a:bodyPr/>
          <a:lstStyle/>
          <a:p>
            <a:r>
              <a:rPr lang="en-US" sz="3200" dirty="0"/>
              <a:t>Agenda</a:t>
            </a:r>
            <a:endParaRPr lang="en-US" dirty="0"/>
          </a:p>
        </p:txBody>
      </p:sp>
      <p:sp>
        <p:nvSpPr>
          <p:cNvPr id="3" name="Content Placeholder 2"/>
          <p:cNvSpPr>
            <a:spLocks noGrp="1"/>
          </p:cNvSpPr>
          <p:nvPr>
            <p:ph idx="1"/>
          </p:nvPr>
        </p:nvSpPr>
        <p:spPr>
          <a:xfrm>
            <a:off x="1097280" y="1845734"/>
            <a:ext cx="10077226" cy="4023360"/>
          </a:xfrm>
        </p:spPr>
        <p:txBody>
          <a:bodyPr>
            <a:normAutofit/>
          </a:bodyPr>
          <a:lstStyle/>
          <a:p>
            <a:pPr>
              <a:buFont typeface="Courier New" panose="02070309020205020404" pitchFamily="49" charset="0"/>
              <a:buChar char="o"/>
            </a:pPr>
            <a:r>
              <a:rPr lang="en-US" sz="2400" dirty="0"/>
              <a:t> Introduction</a:t>
            </a:r>
          </a:p>
          <a:p>
            <a:pPr>
              <a:buFont typeface="Courier New" panose="02070309020205020404" pitchFamily="49" charset="0"/>
              <a:buChar char="o"/>
            </a:pPr>
            <a:r>
              <a:rPr lang="en-US" sz="2400" dirty="0"/>
              <a:t> Existing cloud load balancing algorithms</a:t>
            </a:r>
          </a:p>
          <a:p>
            <a:pPr>
              <a:buFont typeface="Courier New" panose="02070309020205020404" pitchFamily="49" charset="0"/>
              <a:buChar char="o"/>
            </a:pPr>
            <a:r>
              <a:rPr lang="en-US" sz="2400" dirty="0"/>
              <a:t> Load Balancing based on Bayes and Clustering Algorithm</a:t>
            </a:r>
          </a:p>
          <a:p>
            <a:pPr>
              <a:buFont typeface="Courier New" panose="02070309020205020404" pitchFamily="49" charset="0"/>
              <a:buChar char="o"/>
            </a:pPr>
            <a:r>
              <a:rPr lang="en-US" sz="2400" dirty="0"/>
              <a:t> Load Balancing Algorithm for Virtual Cluster Using Fuzzy Clustering</a:t>
            </a:r>
          </a:p>
          <a:p>
            <a:pPr>
              <a:buFont typeface="Courier New" panose="02070309020205020404" pitchFamily="49" charset="0"/>
              <a:buChar char="o"/>
            </a:pPr>
            <a:r>
              <a:rPr lang="en-US" sz="2400" dirty="0"/>
              <a:t> Conclusion</a:t>
            </a:r>
          </a:p>
          <a:p>
            <a:pPr>
              <a:buFont typeface="Courier New" panose="02070309020205020404" pitchFamily="49" charset="0"/>
              <a:buChar char="o"/>
            </a:pPr>
            <a:r>
              <a:rPr lang="en-US" sz="2400" dirty="0"/>
              <a:t> Future Work</a:t>
            </a:r>
          </a:p>
          <a:p>
            <a:pPr>
              <a:buFont typeface="Courier New" panose="02070309020205020404" pitchFamily="49" charset="0"/>
              <a:buChar char="o"/>
            </a:pPr>
            <a:r>
              <a:rPr lang="en-US" sz="2400" dirty="0"/>
              <a:t> References</a:t>
            </a:r>
          </a:p>
        </p:txBody>
      </p:sp>
      <p:pic>
        <p:nvPicPr>
          <p:cNvPr id="5" name="Picture 4">
            <a:extLst>
              <a:ext uri="{FF2B5EF4-FFF2-40B4-BE49-F238E27FC236}">
                <a16:creationId xmlns:a16="http://schemas.microsoft.com/office/drawing/2014/main" id="{96063ED9-E879-4458-B4DC-932D497BE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0513" y="4485997"/>
            <a:ext cx="3642804" cy="1821402"/>
          </a:xfrm>
          <a:prstGeom prst="rect">
            <a:avLst/>
          </a:prstGeom>
        </p:spPr>
      </p:pic>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C915-CAAD-4D16-9CEA-23BF6AC0361D}"/>
              </a:ext>
            </a:extLst>
          </p:cNvPr>
          <p:cNvSpPr>
            <a:spLocks noGrp="1"/>
          </p:cNvSpPr>
          <p:nvPr>
            <p:ph type="title"/>
          </p:nvPr>
        </p:nvSpPr>
        <p:spPr>
          <a:xfrm>
            <a:off x="574089" y="623043"/>
            <a:ext cx="10972800" cy="1066800"/>
          </a:xfrm>
        </p:spPr>
        <p:txBody>
          <a:bodyPr>
            <a:normAutofit/>
          </a:bodyPr>
          <a:lstStyle/>
          <a:p>
            <a:r>
              <a:rPr lang="en-GB" sz="4400" dirty="0"/>
              <a:t>Algorithm of LB-BC </a:t>
            </a:r>
          </a:p>
        </p:txBody>
      </p:sp>
      <p:sp>
        <p:nvSpPr>
          <p:cNvPr id="3" name="Content Placeholder 2">
            <a:extLst>
              <a:ext uri="{FF2B5EF4-FFF2-40B4-BE49-F238E27FC236}">
                <a16:creationId xmlns:a16="http://schemas.microsoft.com/office/drawing/2014/main" id="{C0FF14A2-52D1-4E27-99BD-3F1C09E2CD3E}"/>
              </a:ext>
            </a:extLst>
          </p:cNvPr>
          <p:cNvSpPr>
            <a:spLocks noGrp="1"/>
          </p:cNvSpPr>
          <p:nvPr>
            <p:ph idx="1"/>
          </p:nvPr>
        </p:nvSpPr>
        <p:spPr>
          <a:xfrm>
            <a:off x="574089" y="1828885"/>
            <a:ext cx="10515600" cy="4023360"/>
          </a:xfrm>
        </p:spPr>
        <p:txBody>
          <a:bodyPr/>
          <a:lstStyle/>
          <a:p>
            <a:r>
              <a:rPr lang="en-GB" sz="2800" dirty="0"/>
              <a:t>Step 1(Filtering):</a:t>
            </a:r>
            <a:endParaRPr lang="en-GB" dirty="0"/>
          </a:p>
          <a:p>
            <a:r>
              <a:rPr lang="en-US" sz="2400" dirty="0"/>
              <a:t>There are m(Large no.) physical hosts in the cloud data center, and each physical host needs to be assigned to a constraint value for measuring its remaining available computing power using:</a:t>
            </a:r>
          </a:p>
          <a:p>
            <a:endParaRPr lang="en-US" sz="2400" dirty="0"/>
          </a:p>
          <a:p>
            <a:endParaRPr lang="en-US" sz="2400" dirty="0"/>
          </a:p>
          <a:p>
            <a:pPr marL="109728" indent="0">
              <a:buNone/>
            </a:pPr>
            <a:endParaRPr lang="en-US" sz="2400" dirty="0"/>
          </a:p>
        </p:txBody>
      </p:sp>
      <p:pic>
        <p:nvPicPr>
          <p:cNvPr id="5" name="Picture 4" descr="A close up of a clock&#10;&#10;Description generated with high confidence">
            <a:extLst>
              <a:ext uri="{FF2B5EF4-FFF2-40B4-BE49-F238E27FC236}">
                <a16:creationId xmlns:a16="http://schemas.microsoft.com/office/drawing/2014/main" id="{0DD7941D-F1BE-4AF4-8DB1-CE7F56DB3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516" y="4250664"/>
            <a:ext cx="2322388" cy="1113309"/>
          </a:xfrm>
          <a:prstGeom prst="rect">
            <a:avLst/>
          </a:prstGeom>
        </p:spPr>
      </p:pic>
      <p:sp>
        <p:nvSpPr>
          <p:cNvPr id="10" name="TextBox 9">
            <a:extLst>
              <a:ext uri="{FF2B5EF4-FFF2-40B4-BE49-F238E27FC236}">
                <a16:creationId xmlns:a16="http://schemas.microsoft.com/office/drawing/2014/main" id="{1A9C99E6-D716-4A01-A384-612C34D9B13D}"/>
              </a:ext>
            </a:extLst>
          </p:cNvPr>
          <p:cNvSpPr txBox="1"/>
          <p:nvPr/>
        </p:nvSpPr>
        <p:spPr>
          <a:xfrm>
            <a:off x="3906915" y="4068654"/>
            <a:ext cx="6693763" cy="1477328"/>
          </a:xfrm>
          <a:prstGeom prst="rect">
            <a:avLst/>
          </a:prstGeom>
          <a:noFill/>
        </p:spPr>
        <p:txBody>
          <a:bodyPr wrap="square" rtlCol="0">
            <a:spAutoFit/>
          </a:bodyPr>
          <a:lstStyle/>
          <a:p>
            <a:r>
              <a:rPr lang="en-US" dirty="0">
                <a:solidFill>
                  <a:schemeClr val="accent1">
                    <a:lumMod val="75000"/>
                  </a:schemeClr>
                </a:solidFill>
              </a:rPr>
              <a:t>L(</a:t>
            </a:r>
            <a:r>
              <a:rPr lang="en-US" dirty="0" err="1">
                <a:solidFill>
                  <a:schemeClr val="accent1">
                    <a:lumMod val="75000"/>
                  </a:schemeClr>
                </a:solidFill>
              </a:rPr>
              <a:t>i</a:t>
            </a:r>
            <a:r>
              <a:rPr lang="en-US" dirty="0">
                <a:solidFill>
                  <a:schemeClr val="accent1">
                    <a:lumMod val="75000"/>
                  </a:schemeClr>
                </a:solidFill>
              </a:rPr>
              <a:t>) = Remaining total resource of </a:t>
            </a:r>
            <a:r>
              <a:rPr lang="en-US" dirty="0" err="1">
                <a:solidFill>
                  <a:schemeClr val="accent1">
                    <a:lumMod val="75000"/>
                  </a:schemeClr>
                </a:solidFill>
              </a:rPr>
              <a:t>ith</a:t>
            </a:r>
            <a:r>
              <a:rPr lang="en-US" dirty="0">
                <a:solidFill>
                  <a:schemeClr val="accent1">
                    <a:lumMod val="75000"/>
                  </a:schemeClr>
                </a:solidFill>
              </a:rPr>
              <a:t> physical host</a:t>
            </a:r>
          </a:p>
          <a:p>
            <a:r>
              <a:rPr lang="en-US" dirty="0" err="1">
                <a:solidFill>
                  <a:schemeClr val="accent1">
                    <a:lumMod val="75000"/>
                  </a:schemeClr>
                </a:solidFill>
              </a:rPr>
              <a:t>Lc</a:t>
            </a:r>
            <a:r>
              <a:rPr lang="en-US" dirty="0">
                <a:solidFill>
                  <a:schemeClr val="accent1">
                    <a:lumMod val="75000"/>
                  </a:schemeClr>
                </a:solidFill>
              </a:rPr>
              <a:t>(</a:t>
            </a:r>
            <a:r>
              <a:rPr lang="en-US" dirty="0" err="1">
                <a:solidFill>
                  <a:schemeClr val="accent1">
                    <a:lumMod val="75000"/>
                  </a:schemeClr>
                </a:solidFill>
              </a:rPr>
              <a:t>i</a:t>
            </a:r>
            <a:r>
              <a:rPr lang="en-US" dirty="0">
                <a:solidFill>
                  <a:schemeClr val="accent1">
                    <a:lumMod val="75000"/>
                  </a:schemeClr>
                </a:solidFill>
              </a:rPr>
              <a:t>) = Remaining CPU resource of </a:t>
            </a:r>
            <a:r>
              <a:rPr lang="en-US" dirty="0" err="1">
                <a:solidFill>
                  <a:schemeClr val="accent1">
                    <a:lumMod val="75000"/>
                  </a:schemeClr>
                </a:solidFill>
              </a:rPr>
              <a:t>ith</a:t>
            </a:r>
            <a:r>
              <a:rPr lang="en-US" dirty="0">
                <a:solidFill>
                  <a:schemeClr val="accent1">
                    <a:lumMod val="75000"/>
                  </a:schemeClr>
                </a:solidFill>
              </a:rPr>
              <a:t> physical host</a:t>
            </a:r>
          </a:p>
          <a:p>
            <a:r>
              <a:rPr lang="en-US" dirty="0" err="1">
                <a:solidFill>
                  <a:schemeClr val="accent1">
                    <a:lumMod val="75000"/>
                  </a:schemeClr>
                </a:solidFill>
              </a:rPr>
              <a:t>Lmem</a:t>
            </a:r>
            <a:r>
              <a:rPr lang="en-US" dirty="0">
                <a:solidFill>
                  <a:schemeClr val="accent1">
                    <a:lumMod val="75000"/>
                  </a:schemeClr>
                </a:solidFill>
              </a:rPr>
              <a:t>(</a:t>
            </a:r>
            <a:r>
              <a:rPr lang="en-US" dirty="0" err="1">
                <a:solidFill>
                  <a:schemeClr val="accent1">
                    <a:lumMod val="75000"/>
                  </a:schemeClr>
                </a:solidFill>
              </a:rPr>
              <a:t>i</a:t>
            </a:r>
            <a:r>
              <a:rPr lang="en-US" dirty="0">
                <a:solidFill>
                  <a:schemeClr val="accent1">
                    <a:lumMod val="75000"/>
                  </a:schemeClr>
                </a:solidFill>
              </a:rPr>
              <a:t>) = Remaining memory resource of </a:t>
            </a:r>
            <a:r>
              <a:rPr lang="en-US" dirty="0" err="1">
                <a:solidFill>
                  <a:schemeClr val="accent1">
                    <a:lumMod val="75000"/>
                  </a:schemeClr>
                </a:solidFill>
              </a:rPr>
              <a:t>ith</a:t>
            </a:r>
            <a:r>
              <a:rPr lang="en-US" dirty="0">
                <a:solidFill>
                  <a:schemeClr val="accent1">
                    <a:lumMod val="75000"/>
                  </a:schemeClr>
                </a:solidFill>
              </a:rPr>
              <a:t> physical host</a:t>
            </a:r>
          </a:p>
          <a:p>
            <a:r>
              <a:rPr lang="en-US" dirty="0">
                <a:solidFill>
                  <a:schemeClr val="accent1">
                    <a:lumMod val="75000"/>
                  </a:schemeClr>
                </a:solidFill>
              </a:rPr>
              <a:t>a(alpha) = weight value of CPU</a:t>
            </a:r>
          </a:p>
          <a:p>
            <a:r>
              <a:rPr lang="en-US" dirty="0">
                <a:solidFill>
                  <a:schemeClr val="accent1">
                    <a:lumMod val="75000"/>
                  </a:schemeClr>
                </a:solidFill>
              </a:rPr>
              <a:t>b(Beta) = weight value of memory</a:t>
            </a:r>
            <a:endParaRPr lang="en-GB" dirty="0">
              <a:solidFill>
                <a:schemeClr val="accent1">
                  <a:lumMod val="75000"/>
                </a:schemeClr>
              </a:solidFill>
            </a:endParaRPr>
          </a:p>
        </p:txBody>
      </p:sp>
    </p:spTree>
    <p:extLst>
      <p:ext uri="{BB962C8B-B14F-4D97-AF65-F5344CB8AC3E}">
        <p14:creationId xmlns:p14="http://schemas.microsoft.com/office/powerpoint/2010/main" val="399282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C915-CAAD-4D16-9CEA-23BF6AC0361D}"/>
              </a:ext>
            </a:extLst>
          </p:cNvPr>
          <p:cNvSpPr>
            <a:spLocks noGrp="1"/>
          </p:cNvSpPr>
          <p:nvPr>
            <p:ph type="title"/>
          </p:nvPr>
        </p:nvSpPr>
        <p:spPr>
          <a:xfrm>
            <a:off x="547456" y="565033"/>
            <a:ext cx="10972800" cy="1066800"/>
          </a:xfrm>
        </p:spPr>
        <p:txBody>
          <a:bodyPr>
            <a:normAutofit/>
          </a:bodyPr>
          <a:lstStyle/>
          <a:p>
            <a:r>
              <a:rPr lang="en-GB" sz="4400" dirty="0"/>
              <a:t>Continued…</a:t>
            </a:r>
          </a:p>
        </p:txBody>
      </p:sp>
      <p:sp>
        <p:nvSpPr>
          <p:cNvPr id="3" name="Content Placeholder 2">
            <a:extLst>
              <a:ext uri="{FF2B5EF4-FFF2-40B4-BE49-F238E27FC236}">
                <a16:creationId xmlns:a16="http://schemas.microsoft.com/office/drawing/2014/main" id="{C0FF14A2-52D1-4E27-99BD-3F1C09E2CD3E}"/>
              </a:ext>
            </a:extLst>
          </p:cNvPr>
          <p:cNvSpPr>
            <a:spLocks noGrp="1"/>
          </p:cNvSpPr>
          <p:nvPr>
            <p:ph idx="1"/>
          </p:nvPr>
        </p:nvSpPr>
        <p:spPr>
          <a:xfrm>
            <a:off x="547456" y="1845734"/>
            <a:ext cx="10608224" cy="4023360"/>
          </a:xfrm>
        </p:spPr>
        <p:txBody>
          <a:bodyPr/>
          <a:lstStyle/>
          <a:p>
            <a:pPr>
              <a:buFont typeface="Wingdings" panose="05000000000000000000" pitchFamily="2" charset="2"/>
              <a:buChar char="§"/>
            </a:pPr>
            <a:r>
              <a:rPr lang="en-US" sz="2400" dirty="0"/>
              <a:t>The performance constraint value can be defined as the maximum requested resource amount in the set TR:</a:t>
            </a:r>
          </a:p>
          <a:p>
            <a:pPr marL="109728" indent="0">
              <a:buNone/>
            </a:pPr>
            <a:endParaRPr lang="en-US" sz="2400" dirty="0"/>
          </a:p>
          <a:p>
            <a:pPr marL="109728" indent="0">
              <a:buNone/>
            </a:pPr>
            <a:endParaRPr lang="en-US" sz="2400" dirty="0"/>
          </a:p>
          <a:p>
            <a:pPr marL="109728" indent="0">
              <a:buNone/>
            </a:pPr>
            <a:endParaRPr lang="en-US" sz="2400" dirty="0"/>
          </a:p>
          <a:p>
            <a:pPr>
              <a:buFont typeface="Wingdings" panose="05000000000000000000" pitchFamily="2" charset="2"/>
              <a:buChar char="§"/>
            </a:pPr>
            <a:r>
              <a:rPr lang="en-US" sz="2400" dirty="0"/>
              <a:t>Define an empty set NPH={}, and the performance constraint value of the set of task requests is defined as the maximum requested resource amount in NPH.</a:t>
            </a:r>
            <a:endParaRPr lang="en-GB" sz="2400" dirty="0"/>
          </a:p>
        </p:txBody>
      </p:sp>
      <p:pic>
        <p:nvPicPr>
          <p:cNvPr id="7" name="Picture 6">
            <a:extLst>
              <a:ext uri="{FF2B5EF4-FFF2-40B4-BE49-F238E27FC236}">
                <a16:creationId xmlns:a16="http://schemas.microsoft.com/office/drawing/2014/main" id="{17D28498-E202-4B5C-A192-ACA0A1EA4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372" y="5283065"/>
            <a:ext cx="1751860" cy="534777"/>
          </a:xfrm>
          <a:prstGeom prst="rect">
            <a:avLst/>
          </a:prstGeom>
        </p:spPr>
      </p:pic>
      <p:pic>
        <p:nvPicPr>
          <p:cNvPr id="6" name="Picture 5" descr="A close up of a logo&#10;&#10;Description generated with very high confidence">
            <a:extLst>
              <a:ext uri="{FF2B5EF4-FFF2-40B4-BE49-F238E27FC236}">
                <a16:creationId xmlns:a16="http://schemas.microsoft.com/office/drawing/2014/main" id="{7E50141E-38EA-4984-BADB-80C0189300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027" y="3092527"/>
            <a:ext cx="2172649" cy="590102"/>
          </a:xfrm>
          <a:prstGeom prst="rect">
            <a:avLst/>
          </a:prstGeom>
        </p:spPr>
      </p:pic>
      <p:pic>
        <p:nvPicPr>
          <p:cNvPr id="11" name="Picture 10" descr="A close up of a clock&#10;&#10;Description generated with high confidence">
            <a:extLst>
              <a:ext uri="{FF2B5EF4-FFF2-40B4-BE49-F238E27FC236}">
                <a16:creationId xmlns:a16="http://schemas.microsoft.com/office/drawing/2014/main" id="{763636C0-E183-4EAF-A70F-A4617FEAA6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1191" y="3111341"/>
            <a:ext cx="2280196" cy="504044"/>
          </a:xfrm>
          <a:prstGeom prst="rect">
            <a:avLst/>
          </a:prstGeom>
        </p:spPr>
      </p:pic>
      <p:pic>
        <p:nvPicPr>
          <p:cNvPr id="13" name="Picture 12">
            <a:extLst>
              <a:ext uri="{FF2B5EF4-FFF2-40B4-BE49-F238E27FC236}">
                <a16:creationId xmlns:a16="http://schemas.microsoft.com/office/drawing/2014/main" id="{9D992E1E-FD4A-43AB-96B1-C146EC7460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5469" y="5385036"/>
            <a:ext cx="4357672" cy="369741"/>
          </a:xfrm>
          <a:prstGeom prst="rect">
            <a:avLst/>
          </a:prstGeom>
        </p:spPr>
      </p:pic>
      <p:sp>
        <p:nvSpPr>
          <p:cNvPr id="14" name="Arrow: Left 13">
            <a:extLst>
              <a:ext uri="{FF2B5EF4-FFF2-40B4-BE49-F238E27FC236}">
                <a16:creationId xmlns:a16="http://schemas.microsoft.com/office/drawing/2014/main" id="{44AA72DB-A068-4ED8-9368-E7C1774459EA}"/>
              </a:ext>
            </a:extLst>
          </p:cNvPr>
          <p:cNvSpPr/>
          <p:nvPr/>
        </p:nvSpPr>
        <p:spPr>
          <a:xfrm>
            <a:off x="2895247" y="3205635"/>
            <a:ext cx="408373" cy="2308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Left 14">
            <a:extLst>
              <a:ext uri="{FF2B5EF4-FFF2-40B4-BE49-F238E27FC236}">
                <a16:creationId xmlns:a16="http://schemas.microsoft.com/office/drawing/2014/main" id="{80656B41-E9D2-4757-9C6E-993BA93D368A}"/>
              </a:ext>
            </a:extLst>
          </p:cNvPr>
          <p:cNvSpPr/>
          <p:nvPr/>
        </p:nvSpPr>
        <p:spPr>
          <a:xfrm rot="10800000">
            <a:off x="3959440" y="5435043"/>
            <a:ext cx="408373" cy="2308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a:extLst>
              <a:ext uri="{FF2B5EF4-FFF2-40B4-BE49-F238E27FC236}">
                <a16:creationId xmlns:a16="http://schemas.microsoft.com/office/drawing/2014/main" id="{1AC16487-7F4A-4289-B1E7-B1E22746A3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69269" y="5381012"/>
            <a:ext cx="860259" cy="334544"/>
          </a:xfrm>
          <a:prstGeom prst="rect">
            <a:avLst/>
          </a:prstGeom>
        </p:spPr>
      </p:pic>
      <p:sp>
        <p:nvSpPr>
          <p:cNvPr id="12" name="TextBox 11">
            <a:extLst>
              <a:ext uri="{FF2B5EF4-FFF2-40B4-BE49-F238E27FC236}">
                <a16:creationId xmlns:a16="http://schemas.microsoft.com/office/drawing/2014/main" id="{3A75B414-4525-4252-BEC0-3685599FEF38}"/>
              </a:ext>
            </a:extLst>
          </p:cNvPr>
          <p:cNvSpPr txBox="1"/>
          <p:nvPr/>
        </p:nvSpPr>
        <p:spPr>
          <a:xfrm>
            <a:off x="5853049" y="2280195"/>
            <a:ext cx="5667207" cy="1754326"/>
          </a:xfrm>
          <a:prstGeom prst="rect">
            <a:avLst/>
          </a:prstGeom>
          <a:noFill/>
        </p:spPr>
        <p:txBody>
          <a:bodyPr wrap="square" rtlCol="0">
            <a:spAutoFit/>
          </a:bodyPr>
          <a:lstStyle/>
          <a:p>
            <a:r>
              <a:rPr lang="en-US" dirty="0">
                <a:solidFill>
                  <a:schemeClr val="accent1">
                    <a:lumMod val="75000"/>
                  </a:schemeClr>
                </a:solidFill>
              </a:rPr>
              <a:t>R(</a:t>
            </a:r>
            <a:r>
              <a:rPr lang="en-US" dirty="0" err="1">
                <a:solidFill>
                  <a:schemeClr val="accent1">
                    <a:lumMod val="75000"/>
                  </a:schemeClr>
                </a:solidFill>
              </a:rPr>
              <a:t>i</a:t>
            </a:r>
            <a:r>
              <a:rPr lang="en-US" dirty="0">
                <a:solidFill>
                  <a:schemeClr val="accent1">
                    <a:lumMod val="75000"/>
                  </a:schemeClr>
                </a:solidFill>
              </a:rPr>
              <a:t>) = Remaining total resource of </a:t>
            </a:r>
            <a:r>
              <a:rPr lang="en-US" dirty="0" err="1">
                <a:solidFill>
                  <a:schemeClr val="accent1">
                    <a:lumMod val="75000"/>
                  </a:schemeClr>
                </a:solidFill>
              </a:rPr>
              <a:t>ith</a:t>
            </a:r>
            <a:r>
              <a:rPr lang="en-US" dirty="0">
                <a:solidFill>
                  <a:schemeClr val="accent1">
                    <a:lumMod val="75000"/>
                  </a:schemeClr>
                </a:solidFill>
              </a:rPr>
              <a:t> task</a:t>
            </a:r>
          </a:p>
          <a:p>
            <a:r>
              <a:rPr lang="en-US" dirty="0" err="1">
                <a:solidFill>
                  <a:schemeClr val="accent1">
                    <a:lumMod val="75000"/>
                  </a:schemeClr>
                </a:solidFill>
              </a:rPr>
              <a:t>Rc</a:t>
            </a:r>
            <a:r>
              <a:rPr lang="en-US" dirty="0">
                <a:solidFill>
                  <a:schemeClr val="accent1">
                    <a:lumMod val="75000"/>
                  </a:schemeClr>
                </a:solidFill>
              </a:rPr>
              <a:t>(</a:t>
            </a:r>
            <a:r>
              <a:rPr lang="en-US" dirty="0" err="1">
                <a:solidFill>
                  <a:schemeClr val="accent1">
                    <a:lumMod val="75000"/>
                  </a:schemeClr>
                </a:solidFill>
              </a:rPr>
              <a:t>i</a:t>
            </a:r>
            <a:r>
              <a:rPr lang="en-US" dirty="0">
                <a:solidFill>
                  <a:schemeClr val="accent1">
                    <a:lumMod val="75000"/>
                  </a:schemeClr>
                </a:solidFill>
              </a:rPr>
              <a:t>) = Remaining CPU resource of </a:t>
            </a:r>
            <a:r>
              <a:rPr lang="en-US" dirty="0" err="1">
                <a:solidFill>
                  <a:schemeClr val="accent1">
                    <a:lumMod val="75000"/>
                  </a:schemeClr>
                </a:solidFill>
              </a:rPr>
              <a:t>ith</a:t>
            </a:r>
            <a:r>
              <a:rPr lang="en-US" dirty="0">
                <a:solidFill>
                  <a:schemeClr val="accent1">
                    <a:lumMod val="75000"/>
                  </a:schemeClr>
                </a:solidFill>
              </a:rPr>
              <a:t> task </a:t>
            </a:r>
          </a:p>
          <a:p>
            <a:r>
              <a:rPr lang="en-US" dirty="0" err="1">
                <a:solidFill>
                  <a:schemeClr val="accent1">
                    <a:lumMod val="75000"/>
                  </a:schemeClr>
                </a:solidFill>
              </a:rPr>
              <a:t>Rmem</a:t>
            </a:r>
            <a:r>
              <a:rPr lang="en-US" dirty="0">
                <a:solidFill>
                  <a:schemeClr val="accent1">
                    <a:lumMod val="75000"/>
                  </a:schemeClr>
                </a:solidFill>
              </a:rPr>
              <a:t>(</a:t>
            </a:r>
            <a:r>
              <a:rPr lang="en-US" dirty="0" err="1">
                <a:solidFill>
                  <a:schemeClr val="accent1">
                    <a:lumMod val="75000"/>
                  </a:schemeClr>
                </a:solidFill>
              </a:rPr>
              <a:t>i</a:t>
            </a:r>
            <a:r>
              <a:rPr lang="en-US" dirty="0">
                <a:solidFill>
                  <a:schemeClr val="accent1">
                    <a:lumMod val="75000"/>
                  </a:schemeClr>
                </a:solidFill>
              </a:rPr>
              <a:t>) = Remaining memory resource of </a:t>
            </a:r>
            <a:r>
              <a:rPr lang="en-US" dirty="0" err="1">
                <a:solidFill>
                  <a:schemeClr val="accent1">
                    <a:lumMod val="75000"/>
                  </a:schemeClr>
                </a:solidFill>
              </a:rPr>
              <a:t>ith</a:t>
            </a:r>
            <a:r>
              <a:rPr lang="en-US" dirty="0">
                <a:solidFill>
                  <a:schemeClr val="accent1">
                    <a:lumMod val="75000"/>
                  </a:schemeClr>
                </a:solidFill>
              </a:rPr>
              <a:t> task</a:t>
            </a:r>
          </a:p>
          <a:p>
            <a:r>
              <a:rPr lang="en-US" dirty="0">
                <a:solidFill>
                  <a:schemeClr val="accent1">
                    <a:lumMod val="75000"/>
                  </a:schemeClr>
                </a:solidFill>
              </a:rPr>
              <a:t>a(alpha) = weight value of CPU</a:t>
            </a:r>
          </a:p>
          <a:p>
            <a:r>
              <a:rPr lang="en-US" dirty="0">
                <a:solidFill>
                  <a:schemeClr val="accent1">
                    <a:lumMod val="75000"/>
                  </a:schemeClr>
                </a:solidFill>
              </a:rPr>
              <a:t>b(Beta) = weight value of memory</a:t>
            </a:r>
          </a:p>
          <a:p>
            <a:r>
              <a:rPr lang="en-US" dirty="0" err="1">
                <a:solidFill>
                  <a:schemeClr val="accent1">
                    <a:lumMod val="75000"/>
                  </a:schemeClr>
                </a:solidFill>
              </a:rPr>
              <a:t>Lmreq</a:t>
            </a:r>
            <a:r>
              <a:rPr lang="en-US" dirty="0">
                <a:solidFill>
                  <a:schemeClr val="accent1">
                    <a:lumMod val="75000"/>
                  </a:schemeClr>
                </a:solidFill>
              </a:rPr>
              <a:t> = maximum requested resource amount </a:t>
            </a:r>
            <a:endParaRPr lang="en-GB" dirty="0">
              <a:solidFill>
                <a:schemeClr val="accent1">
                  <a:lumMod val="75000"/>
                </a:schemeClr>
              </a:solidFill>
            </a:endParaRPr>
          </a:p>
        </p:txBody>
      </p:sp>
    </p:spTree>
    <p:extLst>
      <p:ext uri="{BB962C8B-B14F-4D97-AF65-F5344CB8AC3E}">
        <p14:creationId xmlns:p14="http://schemas.microsoft.com/office/powerpoint/2010/main" val="188718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CF9E-3A4D-42AD-BF9F-5236DB9338F8}"/>
              </a:ext>
            </a:extLst>
          </p:cNvPr>
          <p:cNvSpPr>
            <a:spLocks noGrp="1"/>
          </p:cNvSpPr>
          <p:nvPr>
            <p:ph type="title"/>
          </p:nvPr>
        </p:nvSpPr>
        <p:spPr>
          <a:xfrm>
            <a:off x="621437" y="286603"/>
            <a:ext cx="10534243" cy="1450757"/>
          </a:xfrm>
        </p:spPr>
        <p:txBody>
          <a:bodyPr>
            <a:normAutofit/>
          </a:bodyPr>
          <a:lstStyle/>
          <a:p>
            <a:r>
              <a:rPr lang="en-GB" sz="4400" dirty="0"/>
              <a:t>Step 2 (</a:t>
            </a:r>
            <a:r>
              <a:rPr lang="en-US" sz="4400" dirty="0"/>
              <a:t>Probability calculation)</a:t>
            </a:r>
            <a:r>
              <a:rPr lang="en-GB" sz="4400" dirty="0"/>
              <a:t>:</a:t>
            </a:r>
          </a:p>
        </p:txBody>
      </p:sp>
      <p:sp>
        <p:nvSpPr>
          <p:cNvPr id="3" name="Content Placeholder 2">
            <a:extLst>
              <a:ext uri="{FF2B5EF4-FFF2-40B4-BE49-F238E27FC236}">
                <a16:creationId xmlns:a16="http://schemas.microsoft.com/office/drawing/2014/main" id="{93418D4F-A3C1-46A2-BCB5-46A48F423653}"/>
              </a:ext>
            </a:extLst>
          </p:cNvPr>
          <p:cNvSpPr>
            <a:spLocks noGrp="1"/>
          </p:cNvSpPr>
          <p:nvPr>
            <p:ph idx="1"/>
          </p:nvPr>
        </p:nvSpPr>
        <p:spPr>
          <a:xfrm>
            <a:off x="621437" y="1845734"/>
            <a:ext cx="10534243" cy="4023360"/>
          </a:xfrm>
        </p:spPr>
        <p:txBody>
          <a:bodyPr/>
          <a:lstStyle/>
          <a:p>
            <a:pPr>
              <a:buFont typeface="Wingdings" panose="05000000000000000000" pitchFamily="2" charset="2"/>
              <a:buChar char="q"/>
            </a:pPr>
            <a:r>
              <a:rPr lang="en-US" dirty="0"/>
              <a:t>These physical hosts with better performance in the cloud data center are put into the set NPH.</a:t>
            </a:r>
          </a:p>
          <a:p>
            <a:pPr>
              <a:buFont typeface="Wingdings" panose="05000000000000000000" pitchFamily="2" charset="2"/>
              <a:buChar char="q"/>
            </a:pPr>
            <a:r>
              <a:rPr lang="en-US" dirty="0"/>
              <a:t>However, can we ensure that each physical host from the set NPH can process any of the received task requests in TR?</a:t>
            </a:r>
          </a:p>
          <a:p>
            <a:pPr>
              <a:buFont typeface="Wingdings" panose="05000000000000000000" pitchFamily="2" charset="2"/>
              <a:buChar char="q"/>
            </a:pPr>
            <a:r>
              <a:rPr lang="en-US" dirty="0"/>
              <a:t>Utilized the methods of probability theory and clustering to overcome the above hinderance.</a:t>
            </a:r>
          </a:p>
          <a:p>
            <a:pPr>
              <a:buFont typeface="Wingdings" panose="05000000000000000000" pitchFamily="2" charset="2"/>
              <a:buChar char="q"/>
            </a:pPr>
            <a:r>
              <a:rPr lang="en-US" dirty="0"/>
              <a:t>Final prior probability of each physical host in the set NPH:</a:t>
            </a:r>
          </a:p>
          <a:p>
            <a:pPr>
              <a:buFont typeface="Wingdings" panose="05000000000000000000" pitchFamily="2" charset="2"/>
              <a:buChar char="q"/>
            </a:pPr>
            <a:endParaRPr lang="en-GB" dirty="0"/>
          </a:p>
        </p:txBody>
      </p:sp>
      <p:pic>
        <p:nvPicPr>
          <p:cNvPr id="5" name="Picture 4" descr="A picture containing object, clock&#10;&#10;Description generated with very high confidence">
            <a:extLst>
              <a:ext uri="{FF2B5EF4-FFF2-40B4-BE49-F238E27FC236}">
                <a16:creationId xmlns:a16="http://schemas.microsoft.com/office/drawing/2014/main" id="{54AE1128-3B9C-412C-85F1-E5AD61B676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398" y="4533262"/>
            <a:ext cx="2547600" cy="709605"/>
          </a:xfrm>
          <a:prstGeom prst="rect">
            <a:avLst/>
          </a:prstGeom>
        </p:spPr>
      </p:pic>
      <p:sp>
        <p:nvSpPr>
          <p:cNvPr id="4" name="TextBox 3">
            <a:extLst>
              <a:ext uri="{FF2B5EF4-FFF2-40B4-BE49-F238E27FC236}">
                <a16:creationId xmlns:a16="http://schemas.microsoft.com/office/drawing/2014/main" id="{8C862D92-6161-4A3E-A0EE-6D365B01ABB7}"/>
              </a:ext>
            </a:extLst>
          </p:cNvPr>
          <p:cNvSpPr txBox="1"/>
          <p:nvPr/>
        </p:nvSpPr>
        <p:spPr>
          <a:xfrm>
            <a:off x="5131293" y="4172505"/>
            <a:ext cx="5655076" cy="646331"/>
          </a:xfrm>
          <a:prstGeom prst="rect">
            <a:avLst/>
          </a:prstGeom>
          <a:noFill/>
        </p:spPr>
        <p:txBody>
          <a:bodyPr wrap="square" rtlCol="0">
            <a:spAutoFit/>
          </a:bodyPr>
          <a:lstStyle/>
          <a:p>
            <a:r>
              <a:rPr lang="en-US" dirty="0" err="1">
                <a:solidFill>
                  <a:schemeClr val="accent1">
                    <a:lumMod val="75000"/>
                  </a:schemeClr>
                </a:solidFill>
              </a:rPr>
              <a:t>Lmreq</a:t>
            </a:r>
            <a:r>
              <a:rPr lang="en-US" dirty="0">
                <a:solidFill>
                  <a:schemeClr val="accent1">
                    <a:lumMod val="75000"/>
                  </a:schemeClr>
                </a:solidFill>
              </a:rPr>
              <a:t> = maximum requested resource amount </a:t>
            </a:r>
          </a:p>
          <a:p>
            <a:r>
              <a:rPr lang="en-US" dirty="0">
                <a:solidFill>
                  <a:schemeClr val="accent1">
                    <a:lumMod val="75000"/>
                  </a:schemeClr>
                </a:solidFill>
              </a:rPr>
              <a:t>Li = Remaining total resource of </a:t>
            </a:r>
            <a:r>
              <a:rPr lang="en-US" dirty="0" err="1">
                <a:solidFill>
                  <a:schemeClr val="accent1">
                    <a:lumMod val="75000"/>
                  </a:schemeClr>
                </a:solidFill>
              </a:rPr>
              <a:t>ith</a:t>
            </a:r>
            <a:r>
              <a:rPr lang="en-US" dirty="0">
                <a:solidFill>
                  <a:schemeClr val="accent1">
                    <a:lumMod val="75000"/>
                  </a:schemeClr>
                </a:solidFill>
              </a:rPr>
              <a:t> physical host</a:t>
            </a:r>
            <a:endParaRPr lang="en-GB" dirty="0">
              <a:solidFill>
                <a:schemeClr val="accent1">
                  <a:lumMod val="75000"/>
                </a:schemeClr>
              </a:solidFill>
            </a:endParaRPr>
          </a:p>
        </p:txBody>
      </p:sp>
    </p:spTree>
    <p:extLst>
      <p:ext uri="{BB962C8B-B14F-4D97-AF65-F5344CB8AC3E}">
        <p14:creationId xmlns:p14="http://schemas.microsoft.com/office/powerpoint/2010/main" val="363796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CF9E-3A4D-42AD-BF9F-5236DB9338F8}"/>
              </a:ext>
            </a:extLst>
          </p:cNvPr>
          <p:cNvSpPr>
            <a:spLocks noGrp="1"/>
          </p:cNvSpPr>
          <p:nvPr>
            <p:ph type="title"/>
          </p:nvPr>
        </p:nvSpPr>
        <p:spPr>
          <a:xfrm>
            <a:off x="656948" y="286603"/>
            <a:ext cx="10498732" cy="1450757"/>
          </a:xfrm>
        </p:spPr>
        <p:txBody>
          <a:bodyPr>
            <a:normAutofit/>
          </a:bodyPr>
          <a:lstStyle/>
          <a:p>
            <a:r>
              <a:rPr lang="en-GB" sz="4400" dirty="0"/>
              <a:t>Continued…</a:t>
            </a:r>
          </a:p>
        </p:txBody>
      </p:sp>
      <p:sp>
        <p:nvSpPr>
          <p:cNvPr id="3" name="Content Placeholder 2">
            <a:extLst>
              <a:ext uri="{FF2B5EF4-FFF2-40B4-BE49-F238E27FC236}">
                <a16:creationId xmlns:a16="http://schemas.microsoft.com/office/drawing/2014/main" id="{93418D4F-A3C1-46A2-BCB5-46A48F423653}"/>
              </a:ext>
            </a:extLst>
          </p:cNvPr>
          <p:cNvSpPr>
            <a:spLocks noGrp="1"/>
          </p:cNvSpPr>
          <p:nvPr>
            <p:ph idx="1"/>
          </p:nvPr>
        </p:nvSpPr>
        <p:spPr>
          <a:xfrm>
            <a:off x="656948" y="1845734"/>
            <a:ext cx="10498732" cy="4023360"/>
          </a:xfrm>
        </p:spPr>
        <p:txBody>
          <a:bodyPr>
            <a:normAutofit/>
          </a:bodyPr>
          <a:lstStyle/>
          <a:p>
            <a:pPr>
              <a:buFont typeface="Wingdings" panose="05000000000000000000" pitchFamily="2" charset="2"/>
              <a:buChar char="q"/>
            </a:pPr>
            <a:r>
              <a:rPr lang="en-US" dirty="0"/>
              <a:t>There are m’ physical hosts in the set NPH, and the probability of choosing a physical host (Bi) is</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r>
              <a:rPr lang="en-US" dirty="0"/>
              <a:t>Posterior probability of physical host i:</a:t>
            </a:r>
          </a:p>
        </p:txBody>
      </p:sp>
      <p:pic>
        <p:nvPicPr>
          <p:cNvPr id="6" name="Picture 5" descr="A picture containing object&#10;&#10;Description generated with very high confidence">
            <a:extLst>
              <a:ext uri="{FF2B5EF4-FFF2-40B4-BE49-F238E27FC236}">
                <a16:creationId xmlns:a16="http://schemas.microsoft.com/office/drawing/2014/main" id="{5D3E7DD9-8B9F-458D-A153-4818A768C0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0873" y="2316580"/>
            <a:ext cx="1461951" cy="779707"/>
          </a:xfrm>
          <a:prstGeom prst="rect">
            <a:avLst/>
          </a:prstGeom>
        </p:spPr>
      </p:pic>
      <p:pic>
        <p:nvPicPr>
          <p:cNvPr id="8" name="Picture 7" descr="A picture containing object, antenna, sky&#10;&#10;Description generated with very high confidence">
            <a:extLst>
              <a:ext uri="{FF2B5EF4-FFF2-40B4-BE49-F238E27FC236}">
                <a16:creationId xmlns:a16="http://schemas.microsoft.com/office/drawing/2014/main" id="{3B7F9FD9-2AD2-4AF7-BBFF-819C5B9296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7075" y="4133776"/>
            <a:ext cx="7787436" cy="1310756"/>
          </a:xfrm>
          <a:prstGeom prst="rect">
            <a:avLst/>
          </a:prstGeom>
        </p:spPr>
      </p:pic>
    </p:spTree>
    <p:extLst>
      <p:ext uri="{BB962C8B-B14F-4D97-AF65-F5344CB8AC3E}">
        <p14:creationId xmlns:p14="http://schemas.microsoft.com/office/powerpoint/2010/main" val="175124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93ED-CC80-4BDF-A3D4-A0DA76CF482F}"/>
              </a:ext>
            </a:extLst>
          </p:cNvPr>
          <p:cNvSpPr>
            <a:spLocks noGrp="1"/>
          </p:cNvSpPr>
          <p:nvPr>
            <p:ph type="title"/>
          </p:nvPr>
        </p:nvSpPr>
        <p:spPr>
          <a:xfrm>
            <a:off x="594804" y="286603"/>
            <a:ext cx="10560876" cy="1450757"/>
          </a:xfrm>
        </p:spPr>
        <p:txBody>
          <a:bodyPr>
            <a:normAutofit/>
          </a:bodyPr>
          <a:lstStyle/>
          <a:p>
            <a:r>
              <a:rPr lang="en-GB" sz="4400" dirty="0"/>
              <a:t>Step 3 (Clustering):</a:t>
            </a:r>
          </a:p>
        </p:txBody>
      </p:sp>
      <p:sp>
        <p:nvSpPr>
          <p:cNvPr id="3" name="Content Placeholder 2">
            <a:extLst>
              <a:ext uri="{FF2B5EF4-FFF2-40B4-BE49-F238E27FC236}">
                <a16:creationId xmlns:a16="http://schemas.microsoft.com/office/drawing/2014/main" id="{7D1816F6-3DFB-4680-93F9-C5BF6ADE4294}"/>
              </a:ext>
            </a:extLst>
          </p:cNvPr>
          <p:cNvSpPr>
            <a:spLocks noGrp="1"/>
          </p:cNvSpPr>
          <p:nvPr>
            <p:ph idx="1"/>
          </p:nvPr>
        </p:nvSpPr>
        <p:spPr>
          <a:xfrm>
            <a:off x="594804" y="1845734"/>
            <a:ext cx="10560876" cy="4023360"/>
          </a:xfrm>
        </p:spPr>
        <p:txBody>
          <a:bodyPr/>
          <a:lstStyle/>
          <a:p>
            <a:pPr>
              <a:buFont typeface="Wingdings" panose="05000000000000000000" pitchFamily="2" charset="2"/>
              <a:buChar char="q"/>
            </a:pPr>
            <a:r>
              <a:rPr lang="en-US" dirty="0"/>
              <a:t>The posterior probability values of the physical hosts in the set NPH are sorted descending. </a:t>
            </a:r>
          </a:p>
          <a:p>
            <a:pPr>
              <a:buFont typeface="Wingdings" panose="05000000000000000000" pitchFamily="2" charset="2"/>
              <a:buChar char="q"/>
            </a:pPr>
            <a:r>
              <a:rPr lang="en-US" dirty="0"/>
              <a:t>Let </a:t>
            </a:r>
            <a:r>
              <a:rPr lang="en-US" b="1" dirty="0"/>
              <a:t>nphj</a:t>
            </a:r>
            <a:r>
              <a:rPr lang="en-US" dirty="0"/>
              <a:t> represent the physical host with the </a:t>
            </a:r>
            <a:r>
              <a:rPr lang="en-US" b="1" dirty="0"/>
              <a:t>biggest</a:t>
            </a:r>
            <a:r>
              <a:rPr lang="en-US" dirty="0"/>
              <a:t> posterior probability in NPH and thus nphj is selected as the </a:t>
            </a:r>
            <a:r>
              <a:rPr lang="en-US" b="1" dirty="0"/>
              <a:t>clustering center</a:t>
            </a:r>
            <a:r>
              <a:rPr lang="en-US" dirty="0"/>
              <a:t>.</a:t>
            </a:r>
          </a:p>
          <a:p>
            <a:pPr>
              <a:buFont typeface="Wingdings" panose="05000000000000000000" pitchFamily="2" charset="2"/>
              <a:buChar char="q"/>
            </a:pPr>
            <a:r>
              <a:rPr lang="en-US" dirty="0"/>
              <a:t>Similarity degree value between any other host </a:t>
            </a:r>
            <a:r>
              <a:rPr lang="en-US" dirty="0" err="1"/>
              <a:t>i</a:t>
            </a:r>
            <a:r>
              <a:rPr lang="en-US" dirty="0"/>
              <a:t> from NPH and nphj is as follows:</a:t>
            </a:r>
            <a:endParaRPr lang="en-GB" dirty="0"/>
          </a:p>
        </p:txBody>
      </p:sp>
      <p:pic>
        <p:nvPicPr>
          <p:cNvPr id="5" name="Picture 4" descr="A close up of a clock&#10;&#10;Description generated with high confidence">
            <a:extLst>
              <a:ext uri="{FF2B5EF4-FFF2-40B4-BE49-F238E27FC236}">
                <a16:creationId xmlns:a16="http://schemas.microsoft.com/office/drawing/2014/main" id="{4E00CB25-49E4-4DDD-9A34-885FE1371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04" y="4172504"/>
            <a:ext cx="3750222" cy="646331"/>
          </a:xfrm>
          <a:prstGeom prst="rect">
            <a:avLst/>
          </a:prstGeom>
        </p:spPr>
      </p:pic>
      <p:sp>
        <p:nvSpPr>
          <p:cNvPr id="6" name="TextBox 5">
            <a:extLst>
              <a:ext uri="{FF2B5EF4-FFF2-40B4-BE49-F238E27FC236}">
                <a16:creationId xmlns:a16="http://schemas.microsoft.com/office/drawing/2014/main" id="{375962C7-9F41-42DC-A584-59DE98ACF21E}"/>
              </a:ext>
            </a:extLst>
          </p:cNvPr>
          <p:cNvSpPr txBox="1"/>
          <p:nvPr/>
        </p:nvSpPr>
        <p:spPr>
          <a:xfrm>
            <a:off x="5019438" y="3857414"/>
            <a:ext cx="5655076" cy="2031325"/>
          </a:xfrm>
          <a:prstGeom prst="rect">
            <a:avLst/>
          </a:prstGeom>
          <a:noFill/>
        </p:spPr>
        <p:txBody>
          <a:bodyPr wrap="square" rtlCol="0">
            <a:spAutoFit/>
          </a:bodyPr>
          <a:lstStyle/>
          <a:p>
            <a:r>
              <a:rPr lang="en-US" dirty="0" err="1">
                <a:solidFill>
                  <a:schemeClr val="accent1">
                    <a:lumMod val="75000"/>
                  </a:schemeClr>
                </a:solidFill>
              </a:rPr>
              <a:t>Lci</a:t>
            </a:r>
            <a:r>
              <a:rPr lang="en-US" dirty="0">
                <a:solidFill>
                  <a:schemeClr val="accent1">
                    <a:lumMod val="75000"/>
                  </a:schemeClr>
                </a:solidFill>
              </a:rPr>
              <a:t> = = Remaining CPU resource of </a:t>
            </a:r>
            <a:r>
              <a:rPr lang="en-US" dirty="0" err="1">
                <a:solidFill>
                  <a:schemeClr val="accent1">
                    <a:lumMod val="75000"/>
                  </a:schemeClr>
                </a:solidFill>
              </a:rPr>
              <a:t>ith</a:t>
            </a:r>
            <a:r>
              <a:rPr lang="en-US" dirty="0">
                <a:solidFill>
                  <a:schemeClr val="accent1">
                    <a:lumMod val="75000"/>
                  </a:schemeClr>
                </a:solidFill>
              </a:rPr>
              <a:t> physical host </a:t>
            </a:r>
          </a:p>
          <a:p>
            <a:r>
              <a:rPr lang="en-US" dirty="0" err="1">
                <a:solidFill>
                  <a:schemeClr val="accent1">
                    <a:lumMod val="75000"/>
                  </a:schemeClr>
                </a:solidFill>
              </a:rPr>
              <a:t>Lcj</a:t>
            </a:r>
            <a:r>
              <a:rPr lang="en-US" dirty="0">
                <a:solidFill>
                  <a:schemeClr val="accent1">
                    <a:lumMod val="75000"/>
                  </a:schemeClr>
                </a:solidFill>
              </a:rPr>
              <a:t> = Remaining CPU resource of </a:t>
            </a:r>
            <a:r>
              <a:rPr lang="en-US" dirty="0" err="1">
                <a:solidFill>
                  <a:schemeClr val="accent1">
                    <a:lumMod val="75000"/>
                  </a:schemeClr>
                </a:solidFill>
              </a:rPr>
              <a:t>jth</a:t>
            </a:r>
            <a:r>
              <a:rPr lang="en-US" dirty="0">
                <a:solidFill>
                  <a:schemeClr val="accent1">
                    <a:lumMod val="75000"/>
                  </a:schemeClr>
                </a:solidFill>
              </a:rPr>
              <a:t> physical host</a:t>
            </a:r>
          </a:p>
          <a:p>
            <a:r>
              <a:rPr lang="en-US" dirty="0">
                <a:solidFill>
                  <a:schemeClr val="accent1">
                    <a:lumMod val="75000"/>
                  </a:schemeClr>
                </a:solidFill>
              </a:rPr>
              <a:t>Pi = posterior probability values of the </a:t>
            </a:r>
            <a:r>
              <a:rPr lang="en-US" dirty="0" err="1">
                <a:solidFill>
                  <a:schemeClr val="accent1">
                    <a:lumMod val="75000"/>
                  </a:schemeClr>
                </a:solidFill>
              </a:rPr>
              <a:t>ith</a:t>
            </a:r>
            <a:r>
              <a:rPr lang="en-US" dirty="0">
                <a:solidFill>
                  <a:schemeClr val="accent1">
                    <a:lumMod val="75000"/>
                  </a:schemeClr>
                </a:solidFill>
              </a:rPr>
              <a:t> physical host </a:t>
            </a:r>
          </a:p>
          <a:p>
            <a:r>
              <a:rPr lang="en-US" dirty="0" err="1">
                <a:solidFill>
                  <a:schemeClr val="accent1">
                    <a:lumMod val="75000"/>
                  </a:schemeClr>
                </a:solidFill>
              </a:rPr>
              <a:t>Pj</a:t>
            </a:r>
            <a:r>
              <a:rPr lang="en-US" dirty="0">
                <a:solidFill>
                  <a:schemeClr val="accent1">
                    <a:lumMod val="75000"/>
                  </a:schemeClr>
                </a:solidFill>
              </a:rPr>
              <a:t> = posterior probability values of the </a:t>
            </a:r>
            <a:r>
              <a:rPr lang="en-US" dirty="0" err="1">
                <a:solidFill>
                  <a:schemeClr val="accent1">
                    <a:lumMod val="75000"/>
                  </a:schemeClr>
                </a:solidFill>
              </a:rPr>
              <a:t>jth</a:t>
            </a:r>
            <a:r>
              <a:rPr lang="en-US" dirty="0">
                <a:solidFill>
                  <a:schemeClr val="accent1">
                    <a:lumMod val="75000"/>
                  </a:schemeClr>
                </a:solidFill>
              </a:rPr>
              <a:t> physical host </a:t>
            </a:r>
          </a:p>
          <a:p>
            <a:r>
              <a:rPr lang="en-US" dirty="0" err="1">
                <a:solidFill>
                  <a:schemeClr val="accent1">
                    <a:lumMod val="75000"/>
                  </a:schemeClr>
                </a:solidFill>
              </a:rPr>
              <a:t>Lmi</a:t>
            </a:r>
            <a:r>
              <a:rPr lang="en-US" dirty="0">
                <a:solidFill>
                  <a:schemeClr val="accent1">
                    <a:lumMod val="75000"/>
                  </a:schemeClr>
                </a:solidFill>
              </a:rPr>
              <a:t> = Remaining memory resource of </a:t>
            </a:r>
            <a:r>
              <a:rPr lang="en-US" dirty="0" err="1">
                <a:solidFill>
                  <a:schemeClr val="accent1">
                    <a:lumMod val="75000"/>
                  </a:schemeClr>
                </a:solidFill>
              </a:rPr>
              <a:t>jth</a:t>
            </a:r>
            <a:r>
              <a:rPr lang="en-US" dirty="0">
                <a:solidFill>
                  <a:schemeClr val="accent1">
                    <a:lumMod val="75000"/>
                  </a:schemeClr>
                </a:solidFill>
              </a:rPr>
              <a:t> physical host</a:t>
            </a:r>
          </a:p>
          <a:p>
            <a:r>
              <a:rPr lang="en-US" dirty="0" err="1">
                <a:solidFill>
                  <a:schemeClr val="accent1">
                    <a:lumMod val="75000"/>
                  </a:schemeClr>
                </a:solidFill>
              </a:rPr>
              <a:t>Lmj</a:t>
            </a:r>
            <a:r>
              <a:rPr lang="en-US" dirty="0">
                <a:solidFill>
                  <a:schemeClr val="accent1">
                    <a:lumMod val="75000"/>
                  </a:schemeClr>
                </a:solidFill>
              </a:rPr>
              <a:t> = Remaining memory resource of </a:t>
            </a:r>
            <a:r>
              <a:rPr lang="en-US" dirty="0" err="1">
                <a:solidFill>
                  <a:schemeClr val="accent1">
                    <a:lumMod val="75000"/>
                  </a:schemeClr>
                </a:solidFill>
              </a:rPr>
              <a:t>jth</a:t>
            </a:r>
            <a:r>
              <a:rPr lang="en-US" dirty="0">
                <a:solidFill>
                  <a:schemeClr val="accent1">
                    <a:lumMod val="75000"/>
                  </a:schemeClr>
                </a:solidFill>
              </a:rPr>
              <a:t> physical host</a:t>
            </a:r>
          </a:p>
          <a:p>
            <a:endParaRPr lang="en-GB" dirty="0">
              <a:solidFill>
                <a:schemeClr val="accent1">
                  <a:lumMod val="75000"/>
                </a:schemeClr>
              </a:solidFill>
            </a:endParaRPr>
          </a:p>
        </p:txBody>
      </p:sp>
    </p:spTree>
    <p:extLst>
      <p:ext uri="{BB962C8B-B14F-4D97-AF65-F5344CB8AC3E}">
        <p14:creationId xmlns:p14="http://schemas.microsoft.com/office/powerpoint/2010/main" val="132018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50B7-0052-40AA-B4B4-F468CD4BBBAF}"/>
              </a:ext>
            </a:extLst>
          </p:cNvPr>
          <p:cNvSpPr>
            <a:spLocks noGrp="1"/>
          </p:cNvSpPr>
          <p:nvPr>
            <p:ph type="title"/>
          </p:nvPr>
        </p:nvSpPr>
        <p:spPr>
          <a:xfrm>
            <a:off x="577049" y="286603"/>
            <a:ext cx="10578631" cy="1450757"/>
          </a:xfrm>
        </p:spPr>
        <p:txBody>
          <a:bodyPr>
            <a:normAutofit/>
          </a:bodyPr>
          <a:lstStyle/>
          <a:p>
            <a:r>
              <a:rPr lang="en-GB" sz="4400" dirty="0"/>
              <a:t>Step 4 (Final Candidate Set): </a:t>
            </a:r>
          </a:p>
        </p:txBody>
      </p:sp>
      <p:sp>
        <p:nvSpPr>
          <p:cNvPr id="3" name="Content Placeholder 2">
            <a:extLst>
              <a:ext uri="{FF2B5EF4-FFF2-40B4-BE49-F238E27FC236}">
                <a16:creationId xmlns:a16="http://schemas.microsoft.com/office/drawing/2014/main" id="{F0568745-64EB-4EF8-B18F-58220135C010}"/>
              </a:ext>
            </a:extLst>
          </p:cNvPr>
          <p:cNvSpPr>
            <a:spLocks noGrp="1"/>
          </p:cNvSpPr>
          <p:nvPr>
            <p:ph idx="1"/>
          </p:nvPr>
        </p:nvSpPr>
        <p:spPr>
          <a:xfrm>
            <a:off x="577049" y="1845734"/>
            <a:ext cx="10578631" cy="4023360"/>
          </a:xfrm>
        </p:spPr>
        <p:txBody>
          <a:bodyPr>
            <a:normAutofit fontScale="92500" lnSpcReduction="10000"/>
          </a:bodyPr>
          <a:lstStyle/>
          <a:p>
            <a:pPr>
              <a:buFont typeface="Wingdings" panose="05000000000000000000" pitchFamily="2" charset="2"/>
              <a:buChar char="q"/>
            </a:pPr>
            <a:r>
              <a:rPr lang="en-US" sz="2400" dirty="0"/>
              <a:t>The threshold value T is given according to similarity degree values. </a:t>
            </a:r>
          </a:p>
          <a:p>
            <a:pPr>
              <a:buFont typeface="Wingdings" panose="05000000000000000000" pitchFamily="2" charset="2"/>
              <a:buChar char="q"/>
            </a:pPr>
            <a:r>
              <a:rPr lang="en-US" sz="2400" dirty="0"/>
              <a:t>If the similarity degree value SD &gt; threshold value T, then this object will become a member of the </a:t>
            </a:r>
            <a:r>
              <a:rPr lang="en-US" sz="2400" b="1" dirty="0"/>
              <a:t>new</a:t>
            </a:r>
            <a:r>
              <a:rPr lang="en-US" sz="2400" dirty="0"/>
              <a:t> set </a:t>
            </a:r>
            <a:r>
              <a:rPr lang="en-US" sz="2400" b="1" dirty="0"/>
              <a:t>NPH’={}. </a:t>
            </a:r>
          </a:p>
          <a:p>
            <a:pPr>
              <a:buFont typeface="Wingdings" panose="05000000000000000000" pitchFamily="2" charset="2"/>
              <a:buChar char="q"/>
            </a:pPr>
            <a:r>
              <a:rPr lang="en-US" sz="2400" dirty="0"/>
              <a:t>The </a:t>
            </a:r>
            <a:r>
              <a:rPr lang="en-US" sz="2400" b="1" dirty="0"/>
              <a:t>clustering cen</a:t>
            </a:r>
            <a:r>
              <a:rPr lang="en-US" sz="2400" dirty="0"/>
              <a:t>ter nphj is the </a:t>
            </a:r>
            <a:r>
              <a:rPr lang="en-US" sz="2400" b="1" dirty="0"/>
              <a:t>first member </a:t>
            </a:r>
            <a:r>
              <a:rPr lang="en-US" sz="2400" dirty="0"/>
              <a:t>which is put into the set NPH’. </a:t>
            </a:r>
          </a:p>
          <a:p>
            <a:pPr>
              <a:buFont typeface="Wingdings" panose="05000000000000000000" pitchFamily="2" charset="2"/>
              <a:buChar char="q"/>
            </a:pPr>
            <a:r>
              <a:rPr lang="en-US" sz="2400" dirty="0"/>
              <a:t>The </a:t>
            </a:r>
            <a:r>
              <a:rPr lang="en-US" sz="2400" b="1" dirty="0"/>
              <a:t>final candidate set </a:t>
            </a:r>
            <a:r>
              <a:rPr lang="en-US" sz="2400" dirty="0"/>
              <a:t>is the final clustering result NPH’:</a:t>
            </a:r>
          </a:p>
          <a:p>
            <a:endParaRPr lang="en-US" sz="2400" dirty="0"/>
          </a:p>
          <a:p>
            <a:pPr marL="109728" indent="0">
              <a:buNone/>
            </a:pPr>
            <a:r>
              <a:rPr lang="en-US" sz="2400" dirty="0"/>
              <a:t>	</a:t>
            </a:r>
            <a:r>
              <a:rPr lang="en-US" sz="2400" b="1" i="1" dirty="0"/>
              <a:t>NPH’ = (nph1,nph2,…nphq}  where q&lt;=m’&lt;=m      </a:t>
            </a:r>
            <a:r>
              <a:rPr lang="en-US" sz="1900" i="1" dirty="0" err="1"/>
              <a:t>nph</a:t>
            </a:r>
            <a:r>
              <a:rPr lang="en-US" sz="1900" i="1" dirty="0"/>
              <a:t>(x)= numbering of physical hosts</a:t>
            </a:r>
            <a:endParaRPr lang="en-US" sz="2400" i="1" dirty="0"/>
          </a:p>
          <a:p>
            <a:pPr marL="109728" indent="0">
              <a:buNone/>
            </a:pPr>
            <a:endParaRPr lang="en-US" sz="2400" b="1" i="1" dirty="0"/>
          </a:p>
          <a:p>
            <a:pPr>
              <a:buFont typeface="Wingdings" panose="05000000000000000000" pitchFamily="2" charset="2"/>
              <a:buChar char="q"/>
            </a:pPr>
            <a:r>
              <a:rPr lang="en-US" sz="2400" dirty="0"/>
              <a:t>These requested tasks will be deployed into the physical hosts in the set NPH’.</a:t>
            </a:r>
          </a:p>
          <a:p>
            <a:pPr marL="109728" indent="0">
              <a:buNone/>
            </a:pPr>
            <a:endParaRPr lang="en-US" sz="2400" b="1" i="1" dirty="0"/>
          </a:p>
          <a:p>
            <a:pPr marL="109728" indent="0">
              <a:buNone/>
            </a:pPr>
            <a:endParaRPr lang="en-GB" sz="2400" b="1" i="1" dirty="0"/>
          </a:p>
        </p:txBody>
      </p:sp>
    </p:spTree>
    <p:extLst>
      <p:ext uri="{BB962C8B-B14F-4D97-AF65-F5344CB8AC3E}">
        <p14:creationId xmlns:p14="http://schemas.microsoft.com/office/powerpoint/2010/main" val="343260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35957-9B3D-4BCF-A0EF-204BB1EDFD34}"/>
              </a:ext>
            </a:extLst>
          </p:cNvPr>
          <p:cNvSpPr>
            <a:spLocks noGrp="1"/>
          </p:cNvSpPr>
          <p:nvPr>
            <p:ph type="title"/>
          </p:nvPr>
        </p:nvSpPr>
        <p:spPr>
          <a:xfrm>
            <a:off x="609600" y="286603"/>
            <a:ext cx="10546080" cy="1450757"/>
          </a:xfrm>
        </p:spPr>
        <p:txBody>
          <a:bodyPr>
            <a:normAutofit/>
          </a:bodyPr>
          <a:lstStyle/>
          <a:p>
            <a:r>
              <a:rPr lang="en-GB" sz="4400" dirty="0"/>
              <a:t>Performance Evaluation</a:t>
            </a:r>
          </a:p>
        </p:txBody>
      </p:sp>
      <p:sp>
        <p:nvSpPr>
          <p:cNvPr id="3" name="Content Placeholder 2">
            <a:extLst>
              <a:ext uri="{FF2B5EF4-FFF2-40B4-BE49-F238E27FC236}">
                <a16:creationId xmlns:a16="http://schemas.microsoft.com/office/drawing/2014/main" id="{F96B89CF-A79B-4D8E-99BE-648F51DD4FA5}"/>
              </a:ext>
            </a:extLst>
          </p:cNvPr>
          <p:cNvSpPr>
            <a:spLocks noGrp="1"/>
          </p:cNvSpPr>
          <p:nvPr>
            <p:ph idx="1"/>
          </p:nvPr>
        </p:nvSpPr>
        <p:spPr>
          <a:xfrm>
            <a:off x="609600" y="2249424"/>
            <a:ext cx="7770920" cy="3299120"/>
          </a:xfrm>
        </p:spPr>
        <p:txBody>
          <a:bodyPr>
            <a:normAutofit/>
          </a:bodyPr>
          <a:lstStyle/>
          <a:p>
            <a:pPr>
              <a:buFont typeface="Wingdings" panose="05000000000000000000" pitchFamily="2" charset="2"/>
              <a:buChar char="q"/>
            </a:pPr>
            <a:r>
              <a:rPr lang="en-US" sz="2400" dirty="0"/>
              <a:t>DLB deployment approach, the random deployment (RD) approach, and the proposed LB-BC deployment approach are compared as following aspects:</a:t>
            </a:r>
          </a:p>
          <a:p>
            <a:pPr marL="109728" indent="0">
              <a:buNone/>
            </a:pPr>
            <a:r>
              <a:rPr lang="en-US" sz="2400" dirty="0"/>
              <a:t>	</a:t>
            </a:r>
          </a:p>
          <a:p>
            <a:pPr lvl="1"/>
            <a:r>
              <a:rPr lang="en-GB" sz="2400" dirty="0"/>
              <a:t>Comparison on MakeSpan</a:t>
            </a:r>
          </a:p>
          <a:p>
            <a:pPr lvl="1"/>
            <a:r>
              <a:rPr lang="en-GB" sz="2400" dirty="0"/>
              <a:t>Load Balancing Effect	</a:t>
            </a:r>
          </a:p>
          <a:p>
            <a:endParaRPr lang="en-GB" sz="2400" dirty="0"/>
          </a:p>
        </p:txBody>
      </p:sp>
      <p:pic>
        <p:nvPicPr>
          <p:cNvPr id="5" name="Picture 4" descr="A person wearing a mask&#10;&#10;Description generated with very high confidence">
            <a:extLst>
              <a:ext uri="{FF2B5EF4-FFF2-40B4-BE49-F238E27FC236}">
                <a16:creationId xmlns:a16="http://schemas.microsoft.com/office/drawing/2014/main" id="{038043DB-D99D-402C-B5D3-DC52CA927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0520" y="2413343"/>
            <a:ext cx="2757350" cy="2971282"/>
          </a:xfrm>
          <a:prstGeom prst="rect">
            <a:avLst/>
          </a:prstGeom>
        </p:spPr>
      </p:pic>
    </p:spTree>
    <p:extLst>
      <p:ext uri="{BB962C8B-B14F-4D97-AF65-F5344CB8AC3E}">
        <p14:creationId xmlns:p14="http://schemas.microsoft.com/office/powerpoint/2010/main" val="335220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80D4B-74B2-4371-A9CF-BB00D0E9CDB7}"/>
              </a:ext>
            </a:extLst>
          </p:cNvPr>
          <p:cNvSpPr>
            <a:spLocks noGrp="1"/>
          </p:cNvSpPr>
          <p:nvPr>
            <p:ph type="title"/>
          </p:nvPr>
        </p:nvSpPr>
        <p:spPr>
          <a:xfrm>
            <a:off x="609600" y="1143000"/>
            <a:ext cx="10972800" cy="712433"/>
          </a:xfrm>
        </p:spPr>
        <p:txBody>
          <a:bodyPr>
            <a:normAutofit fontScale="90000"/>
          </a:bodyPr>
          <a:lstStyle/>
          <a:p>
            <a:r>
              <a:rPr lang="en-GB" dirty="0"/>
              <a:t>MakeSpan</a:t>
            </a:r>
          </a:p>
        </p:txBody>
      </p:sp>
      <p:pic>
        <p:nvPicPr>
          <p:cNvPr id="5" name="Content Placeholder 4" descr="A screenshot of a cell phone&#10;&#10;Description generated with very high confidence">
            <a:extLst>
              <a:ext uri="{FF2B5EF4-FFF2-40B4-BE49-F238E27FC236}">
                <a16:creationId xmlns:a16="http://schemas.microsoft.com/office/drawing/2014/main" id="{A8E86170-1AF3-4FE3-AAC9-F96E211BFC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0534" y="1855433"/>
            <a:ext cx="5005799" cy="3635497"/>
          </a:xfrm>
        </p:spPr>
      </p:pic>
      <p:sp>
        <p:nvSpPr>
          <p:cNvPr id="6" name="TextBox 5">
            <a:extLst>
              <a:ext uri="{FF2B5EF4-FFF2-40B4-BE49-F238E27FC236}">
                <a16:creationId xmlns:a16="http://schemas.microsoft.com/office/drawing/2014/main" id="{A1027AA7-A52F-4E56-95E4-71B635AB5C90}"/>
              </a:ext>
            </a:extLst>
          </p:cNvPr>
          <p:cNvSpPr txBox="1"/>
          <p:nvPr/>
        </p:nvSpPr>
        <p:spPr>
          <a:xfrm>
            <a:off x="523783" y="2060453"/>
            <a:ext cx="5436751" cy="4093428"/>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chemeClr val="tx2"/>
                </a:solidFill>
              </a:rPr>
              <a:t>It is the needed time of processing tasks set.</a:t>
            </a:r>
          </a:p>
          <a:p>
            <a:pPr marL="342900" indent="-342900">
              <a:buFont typeface="Wingdings" panose="05000000000000000000" pitchFamily="2" charset="2"/>
              <a:buChar char="q"/>
            </a:pPr>
            <a:endParaRPr lang="en-US" sz="2000" dirty="0">
              <a:solidFill>
                <a:schemeClr val="tx2"/>
              </a:solidFill>
            </a:endParaRPr>
          </a:p>
          <a:p>
            <a:pPr marL="342900" indent="-342900">
              <a:buFont typeface="Wingdings" panose="05000000000000000000" pitchFamily="2" charset="2"/>
              <a:buChar char="q"/>
            </a:pPr>
            <a:r>
              <a:rPr lang="en-US" sz="2000" dirty="0">
                <a:solidFill>
                  <a:schemeClr val="tx2"/>
                </a:solidFill>
              </a:rPr>
              <a:t>The RD approach has deployed the requested tasks at random.</a:t>
            </a:r>
          </a:p>
          <a:p>
            <a:pPr marL="342900" indent="-342900">
              <a:buFont typeface="Wingdings" panose="05000000000000000000" pitchFamily="2" charset="2"/>
              <a:buChar char="q"/>
            </a:pPr>
            <a:endParaRPr lang="en-US" sz="2000" dirty="0">
              <a:solidFill>
                <a:schemeClr val="tx2"/>
              </a:solidFill>
            </a:endParaRPr>
          </a:p>
          <a:p>
            <a:pPr marL="342900" indent="-342900">
              <a:buFont typeface="Wingdings" panose="05000000000000000000" pitchFamily="2" charset="2"/>
              <a:buChar char="q"/>
            </a:pPr>
            <a:r>
              <a:rPr lang="en-US" sz="2000" dirty="0">
                <a:solidFill>
                  <a:schemeClr val="tx2"/>
                </a:solidFill>
              </a:rPr>
              <a:t>DLB deployment approach just predicts requested tasks’ resource amount on the basis of its knowledge repository in the beginning.</a:t>
            </a:r>
          </a:p>
          <a:p>
            <a:pPr marL="342900" indent="-342900">
              <a:buFont typeface="Wingdings" panose="05000000000000000000" pitchFamily="2" charset="2"/>
              <a:buChar char="q"/>
            </a:pPr>
            <a:endParaRPr lang="en-US" sz="2000" dirty="0">
              <a:solidFill>
                <a:schemeClr val="tx2"/>
              </a:solidFill>
            </a:endParaRPr>
          </a:p>
          <a:p>
            <a:pPr marL="342900" indent="-342900">
              <a:buFont typeface="Wingdings" panose="05000000000000000000" pitchFamily="2" charset="2"/>
              <a:buChar char="q"/>
            </a:pPr>
            <a:r>
              <a:rPr lang="en-US" sz="2000" dirty="0">
                <a:solidFill>
                  <a:schemeClr val="tx2"/>
                </a:solidFill>
              </a:rPr>
              <a:t>LB-BC approach will select the optimal physical hosts set to deal with tasks in each round of iterations. It avoids a large amount of communication cost.</a:t>
            </a:r>
          </a:p>
        </p:txBody>
      </p:sp>
      <p:sp>
        <p:nvSpPr>
          <p:cNvPr id="7" name="TextBox 6">
            <a:extLst>
              <a:ext uri="{FF2B5EF4-FFF2-40B4-BE49-F238E27FC236}">
                <a16:creationId xmlns:a16="http://schemas.microsoft.com/office/drawing/2014/main" id="{B99B238B-76F7-4B7E-8872-7E92C1A32B7B}"/>
              </a:ext>
            </a:extLst>
          </p:cNvPr>
          <p:cNvSpPr txBox="1"/>
          <p:nvPr/>
        </p:nvSpPr>
        <p:spPr>
          <a:xfrm>
            <a:off x="6657975" y="5557032"/>
            <a:ext cx="4308358" cy="646331"/>
          </a:xfrm>
          <a:prstGeom prst="rect">
            <a:avLst/>
          </a:prstGeom>
          <a:noFill/>
        </p:spPr>
        <p:txBody>
          <a:bodyPr wrap="square" rtlCol="0">
            <a:spAutoFit/>
          </a:bodyPr>
          <a:lstStyle/>
          <a:p>
            <a:r>
              <a:rPr lang="en-IN" dirty="0"/>
              <a:t>Figure 6: </a:t>
            </a:r>
            <a:r>
              <a:rPr lang="en-US" dirty="0"/>
              <a:t>Comparison of RD, DLB, and LB-BC on </a:t>
            </a:r>
            <a:r>
              <a:rPr lang="en-US" dirty="0" err="1"/>
              <a:t>MakeSpan</a:t>
            </a:r>
            <a:r>
              <a:rPr lang="en-US" dirty="0"/>
              <a:t> </a:t>
            </a:r>
            <a:r>
              <a:rPr lang="en-IN" dirty="0"/>
              <a:t>[5]</a:t>
            </a:r>
          </a:p>
        </p:txBody>
      </p:sp>
    </p:spTree>
    <p:extLst>
      <p:ext uri="{BB962C8B-B14F-4D97-AF65-F5344CB8AC3E}">
        <p14:creationId xmlns:p14="http://schemas.microsoft.com/office/powerpoint/2010/main" val="1510042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796EB-ADE3-47B7-A191-3E0EC5A64BA0}"/>
              </a:ext>
            </a:extLst>
          </p:cNvPr>
          <p:cNvSpPr>
            <a:spLocks noGrp="1"/>
          </p:cNvSpPr>
          <p:nvPr>
            <p:ph type="title"/>
          </p:nvPr>
        </p:nvSpPr>
        <p:spPr>
          <a:xfrm>
            <a:off x="609600" y="286603"/>
            <a:ext cx="10546080" cy="1450757"/>
          </a:xfrm>
        </p:spPr>
        <p:txBody>
          <a:bodyPr>
            <a:normAutofit/>
          </a:bodyPr>
          <a:lstStyle/>
          <a:p>
            <a:r>
              <a:rPr lang="en-GB" sz="4000" dirty="0"/>
              <a:t>Load Balancing Effect</a:t>
            </a:r>
          </a:p>
        </p:txBody>
      </p:sp>
      <p:pic>
        <p:nvPicPr>
          <p:cNvPr id="5" name="Content Placeholder 4" descr="A close up of a map&#10;&#10;Description generated with very high confidence">
            <a:extLst>
              <a:ext uri="{FF2B5EF4-FFF2-40B4-BE49-F238E27FC236}">
                <a16:creationId xmlns:a16="http://schemas.microsoft.com/office/drawing/2014/main" id="{34951EBB-EF22-4243-8016-FDA84033F3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7837" y="2209800"/>
            <a:ext cx="5001199" cy="3324225"/>
          </a:xfrm>
        </p:spPr>
      </p:pic>
      <p:sp>
        <p:nvSpPr>
          <p:cNvPr id="6" name="TextBox 5">
            <a:extLst>
              <a:ext uri="{FF2B5EF4-FFF2-40B4-BE49-F238E27FC236}">
                <a16:creationId xmlns:a16="http://schemas.microsoft.com/office/drawing/2014/main" id="{D80D6EC4-8D79-49D3-8931-E15FACB25C1B}"/>
              </a:ext>
            </a:extLst>
          </p:cNvPr>
          <p:cNvSpPr txBox="1"/>
          <p:nvPr/>
        </p:nvSpPr>
        <p:spPr>
          <a:xfrm>
            <a:off x="609600" y="2342965"/>
            <a:ext cx="5498238" cy="4093428"/>
          </a:xfrm>
          <a:prstGeom prst="rect">
            <a:avLst/>
          </a:prstGeom>
          <a:noFill/>
        </p:spPr>
        <p:txBody>
          <a:bodyPr wrap="square" rtlCol="0">
            <a:spAutoFit/>
          </a:bodyPr>
          <a:lstStyle/>
          <a:p>
            <a:pPr marL="342900" indent="-342900">
              <a:buFont typeface="Wingdings" panose="05000000000000000000" pitchFamily="2" charset="2"/>
              <a:buChar char="q"/>
            </a:pPr>
            <a:r>
              <a:rPr lang="en-US" sz="2000" dirty="0">
                <a:solidFill>
                  <a:schemeClr val="tx2"/>
                </a:solidFill>
              </a:rPr>
              <a:t>A smaller standard deviation value represents that the cloud data center has the better balancing of load.</a:t>
            </a:r>
          </a:p>
          <a:p>
            <a:pPr marL="342900" indent="-342900">
              <a:buFont typeface="Wingdings" panose="05000000000000000000" pitchFamily="2" charset="2"/>
              <a:buChar char="q"/>
            </a:pPr>
            <a:endParaRPr lang="en-US" sz="2000" dirty="0">
              <a:solidFill>
                <a:schemeClr val="tx2"/>
              </a:solidFill>
            </a:endParaRPr>
          </a:p>
          <a:p>
            <a:pPr marL="342900" indent="-342900">
              <a:buFont typeface="Wingdings" panose="05000000000000000000" pitchFamily="2" charset="2"/>
              <a:buChar char="q"/>
            </a:pPr>
            <a:r>
              <a:rPr lang="en-US" sz="2000" dirty="0">
                <a:solidFill>
                  <a:schemeClr val="tx2"/>
                </a:solidFill>
              </a:rPr>
              <a:t>LB-BC approach could find the optimal physical host quickly according to the remaining computing power.</a:t>
            </a:r>
          </a:p>
          <a:p>
            <a:pPr marL="342900" indent="-342900">
              <a:buFont typeface="Wingdings" panose="05000000000000000000" pitchFamily="2" charset="2"/>
              <a:buChar char="q"/>
            </a:pPr>
            <a:endParaRPr lang="en-US" sz="2000" dirty="0">
              <a:solidFill>
                <a:schemeClr val="tx2"/>
              </a:solidFill>
            </a:endParaRPr>
          </a:p>
          <a:p>
            <a:pPr marL="342900" indent="-342900">
              <a:buFont typeface="Wingdings" panose="05000000000000000000" pitchFamily="2" charset="2"/>
              <a:buChar char="q"/>
            </a:pPr>
            <a:r>
              <a:rPr lang="en-US" sz="2000" dirty="0">
                <a:solidFill>
                  <a:schemeClr val="tx2"/>
                </a:solidFill>
              </a:rPr>
              <a:t>DLB approach makes a prediction of each processor’s load first and deploys tasks in the light of knowledge repository.</a:t>
            </a:r>
          </a:p>
          <a:p>
            <a:pPr marL="342900" indent="-342900">
              <a:buFont typeface="Arial" panose="020B0604020202020204" pitchFamily="34" charset="0"/>
              <a:buChar char="•"/>
            </a:pPr>
            <a:endParaRPr lang="en-US" sz="2000" dirty="0">
              <a:solidFill>
                <a:schemeClr val="tx2"/>
              </a:solidFill>
            </a:endParaRPr>
          </a:p>
          <a:p>
            <a:endParaRPr lang="en-GB" sz="2000" dirty="0">
              <a:solidFill>
                <a:schemeClr val="tx2"/>
              </a:solidFill>
            </a:endParaRPr>
          </a:p>
        </p:txBody>
      </p:sp>
      <p:sp>
        <p:nvSpPr>
          <p:cNvPr id="3" name="Rectangle 2">
            <a:extLst>
              <a:ext uri="{FF2B5EF4-FFF2-40B4-BE49-F238E27FC236}">
                <a16:creationId xmlns:a16="http://schemas.microsoft.com/office/drawing/2014/main" id="{2E33E439-65EA-4BAA-8FAF-857400CD0FB4}"/>
              </a:ext>
            </a:extLst>
          </p:cNvPr>
          <p:cNvSpPr/>
          <p:nvPr/>
        </p:nvSpPr>
        <p:spPr>
          <a:xfrm>
            <a:off x="6391275" y="5493299"/>
            <a:ext cx="4619625" cy="646331"/>
          </a:xfrm>
          <a:prstGeom prst="rect">
            <a:avLst/>
          </a:prstGeom>
        </p:spPr>
        <p:txBody>
          <a:bodyPr wrap="square">
            <a:spAutoFit/>
          </a:bodyPr>
          <a:lstStyle/>
          <a:p>
            <a:r>
              <a:rPr lang="en-IN" dirty="0"/>
              <a:t>Figure 7: </a:t>
            </a:r>
            <a:r>
              <a:rPr lang="en-US" dirty="0"/>
              <a:t>Comparison of RD, DLB and LB-BC in load </a:t>
            </a:r>
            <a:r>
              <a:rPr lang="en-GB" dirty="0"/>
              <a:t>balancing.</a:t>
            </a:r>
          </a:p>
        </p:txBody>
      </p:sp>
    </p:spTree>
    <p:extLst>
      <p:ext uri="{BB962C8B-B14F-4D97-AF65-F5344CB8AC3E}">
        <p14:creationId xmlns:p14="http://schemas.microsoft.com/office/powerpoint/2010/main" val="23739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B0AD-D9D3-4966-B65E-A570800CF883}"/>
              </a:ext>
            </a:extLst>
          </p:cNvPr>
          <p:cNvSpPr>
            <a:spLocks noGrp="1"/>
          </p:cNvSpPr>
          <p:nvPr>
            <p:ph type="title"/>
          </p:nvPr>
        </p:nvSpPr>
        <p:spPr/>
        <p:txBody>
          <a:bodyPr/>
          <a:lstStyle/>
          <a:p>
            <a:r>
              <a:rPr lang="en-GB" dirty="0"/>
              <a:t>Summary – LB-BC</a:t>
            </a:r>
          </a:p>
        </p:txBody>
      </p:sp>
      <p:sp>
        <p:nvSpPr>
          <p:cNvPr id="3" name="Content Placeholder 2">
            <a:extLst>
              <a:ext uri="{FF2B5EF4-FFF2-40B4-BE49-F238E27FC236}">
                <a16:creationId xmlns:a16="http://schemas.microsoft.com/office/drawing/2014/main" id="{E09C0B91-611C-416A-90D1-9D69A8248159}"/>
              </a:ext>
            </a:extLst>
          </p:cNvPr>
          <p:cNvSpPr>
            <a:spLocks noGrp="1"/>
          </p:cNvSpPr>
          <p:nvPr>
            <p:ph idx="1"/>
          </p:nvPr>
        </p:nvSpPr>
        <p:spPr/>
        <p:txBody>
          <a:bodyPr>
            <a:normAutofit/>
          </a:bodyPr>
          <a:lstStyle/>
          <a:p>
            <a:r>
              <a:rPr lang="en-US" sz="2000" dirty="0"/>
              <a:t>The first step was to use performance values of the nodes and use it in comparison to narrow down the search.</a:t>
            </a:r>
          </a:p>
          <a:p>
            <a:r>
              <a:rPr lang="en-US" sz="2000" dirty="0"/>
              <a:t>In the next step, LBBC obtains the posteriori probability values of all candidate physical hosts using the Bayes theorem.</a:t>
            </a:r>
          </a:p>
          <a:p>
            <a:r>
              <a:rPr lang="en-US" sz="2000" dirty="0"/>
              <a:t>Finally, LB-BC has combined probability theorem and the clustering idea to pick out the optimal hosts set.</a:t>
            </a:r>
          </a:p>
          <a:p>
            <a:r>
              <a:rPr lang="en-US" sz="2000" dirty="0"/>
              <a:t>Deploying and executing tasks by selecting the physical host with the maximum posteriori probability value as the clustering center </a:t>
            </a:r>
          </a:p>
          <a:p>
            <a:r>
              <a:rPr lang="en-US" sz="2000" dirty="0"/>
              <a:t>Achieve the load balancing effect from the long-term perspective.</a:t>
            </a:r>
            <a:endParaRPr lang="en-GB" sz="2000" dirty="0"/>
          </a:p>
        </p:txBody>
      </p:sp>
    </p:spTree>
    <p:extLst>
      <p:ext uri="{BB962C8B-B14F-4D97-AF65-F5344CB8AC3E}">
        <p14:creationId xmlns:p14="http://schemas.microsoft.com/office/powerpoint/2010/main" val="304235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622" y="296030"/>
            <a:ext cx="10058400" cy="1450757"/>
          </a:xfrm>
        </p:spPr>
        <p:txBody>
          <a:bodyPr vert="horz" lIns="91440" tIns="45720" rIns="91440" bIns="45720" rtlCol="0" anchor="b">
            <a:normAutofit/>
          </a:bodyPr>
          <a:lstStyle/>
          <a:p>
            <a:r>
              <a:rPr lang="en-US" sz="3200" dirty="0"/>
              <a:t>Introduction</a:t>
            </a:r>
          </a:p>
        </p:txBody>
      </p:sp>
      <p:sp>
        <p:nvSpPr>
          <p:cNvPr id="3" name="Content Placeholder 2"/>
          <p:cNvSpPr>
            <a:spLocks noGrp="1"/>
          </p:cNvSpPr>
          <p:nvPr>
            <p:ph idx="1"/>
          </p:nvPr>
        </p:nvSpPr>
        <p:spPr>
          <a:xfrm>
            <a:off x="1151067" y="2263172"/>
            <a:ext cx="5155603" cy="2941419"/>
          </a:xfrm>
        </p:spPr>
        <p:txBody>
          <a:bodyPr>
            <a:normAutofit/>
          </a:bodyPr>
          <a:lstStyle/>
          <a:p>
            <a:pPr>
              <a:lnSpc>
                <a:spcPct val="150000"/>
              </a:lnSpc>
              <a:buFont typeface="Courier New" panose="02070309020205020404" pitchFamily="49" charset="0"/>
              <a:buChar char="o"/>
            </a:pPr>
            <a:r>
              <a:rPr lang="en-US" sz="2400" dirty="0"/>
              <a:t> What is cloud load balancing? </a:t>
            </a:r>
          </a:p>
          <a:p>
            <a:pPr marL="292608" lvl="1" indent="0">
              <a:lnSpc>
                <a:spcPct val="150000"/>
              </a:lnSpc>
              <a:buNone/>
            </a:pPr>
            <a:r>
              <a:rPr lang="en-US" sz="2200" dirty="0"/>
              <a:t>process of distributing dynamic workload across multiple computing resources.[2]</a:t>
            </a:r>
          </a:p>
        </p:txBody>
      </p:sp>
      <p:pic>
        <p:nvPicPr>
          <p:cNvPr id="4" name="Content Placeholder 4">
            <a:extLst>
              <a:ext uri="{FF2B5EF4-FFF2-40B4-BE49-F238E27FC236}">
                <a16:creationId xmlns:a16="http://schemas.microsoft.com/office/drawing/2014/main" id="{7F5B27FF-C742-47CB-8839-E04E26F774FF}"/>
              </a:ext>
            </a:extLst>
          </p:cNvPr>
          <p:cNvPicPr>
            <a:picLocks noChangeAspect="1"/>
          </p:cNvPicPr>
          <p:nvPr/>
        </p:nvPicPr>
        <p:blipFill>
          <a:blip r:embed="rId3"/>
          <a:stretch>
            <a:fillRect/>
          </a:stretch>
        </p:blipFill>
        <p:spPr>
          <a:xfrm>
            <a:off x="6946147" y="2123204"/>
            <a:ext cx="3907875" cy="3188484"/>
          </a:xfrm>
          <a:prstGeom prst="rect">
            <a:avLst/>
          </a:prstGeom>
        </p:spPr>
      </p:pic>
      <p:sp>
        <p:nvSpPr>
          <p:cNvPr id="5" name="TextBox 4"/>
          <p:cNvSpPr txBox="1"/>
          <p:nvPr/>
        </p:nvSpPr>
        <p:spPr>
          <a:xfrm>
            <a:off x="7236763" y="5364939"/>
            <a:ext cx="3617259" cy="646331"/>
          </a:xfrm>
          <a:prstGeom prst="rect">
            <a:avLst/>
          </a:prstGeom>
          <a:noFill/>
        </p:spPr>
        <p:txBody>
          <a:bodyPr wrap="square" rtlCol="0">
            <a:spAutoFit/>
          </a:bodyPr>
          <a:lstStyle/>
          <a:p>
            <a:r>
              <a:rPr lang="en-IN" dirty="0"/>
              <a:t>Fig 1: schematic representation of load balancing in cloud [6]</a:t>
            </a:r>
          </a:p>
        </p:txBody>
      </p:sp>
    </p:spTree>
    <p:extLst>
      <p:ext uri="{BB962C8B-B14F-4D97-AF65-F5344CB8AC3E}">
        <p14:creationId xmlns:p14="http://schemas.microsoft.com/office/powerpoint/2010/main" val="262605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4AEC9C-B4D9-4949-8A7C-104183A0AD31}"/>
              </a:ext>
            </a:extLst>
          </p:cNvPr>
          <p:cNvSpPr txBox="1"/>
          <p:nvPr/>
        </p:nvSpPr>
        <p:spPr>
          <a:xfrm>
            <a:off x="976543" y="2272683"/>
            <a:ext cx="8620217" cy="1323439"/>
          </a:xfrm>
          <a:prstGeom prst="rect">
            <a:avLst/>
          </a:prstGeom>
          <a:noFill/>
        </p:spPr>
        <p:txBody>
          <a:bodyPr wrap="square" rtlCol="0">
            <a:spAutoFit/>
          </a:bodyPr>
          <a:lstStyle/>
          <a:p>
            <a:r>
              <a:rPr lang="en-GB" sz="4000" dirty="0"/>
              <a:t>Load Balancing in Virtual Cluster using Fuzzy Clustering (LB-VC-FC)</a:t>
            </a:r>
          </a:p>
        </p:txBody>
      </p:sp>
      <p:sp>
        <p:nvSpPr>
          <p:cNvPr id="3" name="Rectangle 2">
            <a:extLst>
              <a:ext uri="{FF2B5EF4-FFF2-40B4-BE49-F238E27FC236}">
                <a16:creationId xmlns:a16="http://schemas.microsoft.com/office/drawing/2014/main" id="{4611FF7E-82DC-4232-BED5-C10950B3BE2C}"/>
              </a:ext>
            </a:extLst>
          </p:cNvPr>
          <p:cNvSpPr/>
          <p:nvPr/>
        </p:nvSpPr>
        <p:spPr>
          <a:xfrm>
            <a:off x="1589903" y="5339832"/>
            <a:ext cx="8229600" cy="923330"/>
          </a:xfrm>
          <a:prstGeom prst="rect">
            <a:avLst/>
          </a:prstGeom>
        </p:spPr>
        <p:txBody>
          <a:bodyPr wrap="square">
            <a:spAutoFit/>
          </a:bodyPr>
          <a:lstStyle/>
          <a:p>
            <a:r>
              <a:rPr lang="en-GB" b="1" dirty="0"/>
              <a:t>[2] Huang, </a:t>
            </a:r>
            <a:r>
              <a:rPr lang="en-GB" b="1" dirty="0" err="1"/>
              <a:t>Weihua</a:t>
            </a:r>
            <a:r>
              <a:rPr lang="en-GB" b="1" dirty="0"/>
              <a:t>, et al. "Load balancing algorithm for virtual cluster using fuzzy clustering.“ Computer and Communications (ICCC), 2016 2nd IEEE International Conference on. IEEE, 2016.</a:t>
            </a:r>
            <a:endParaRPr lang="en-GB" dirty="0"/>
          </a:p>
        </p:txBody>
      </p:sp>
    </p:spTree>
    <p:extLst>
      <p:ext uri="{BB962C8B-B14F-4D97-AF65-F5344CB8AC3E}">
        <p14:creationId xmlns:p14="http://schemas.microsoft.com/office/powerpoint/2010/main" val="302366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5180" y="528914"/>
            <a:ext cx="5477049" cy="885358"/>
          </a:xfrm>
        </p:spPr>
        <p:txBody>
          <a:bodyPr>
            <a:normAutofit fontScale="90000"/>
          </a:bodyPr>
          <a:lstStyle/>
          <a:p>
            <a:r>
              <a:rPr lang="en-IN" dirty="0"/>
              <a:t>LB-VC-FC Virtual Clusters</a:t>
            </a:r>
          </a:p>
        </p:txBody>
      </p:sp>
      <p:sp>
        <p:nvSpPr>
          <p:cNvPr id="3" name="Content Placeholder 2"/>
          <p:cNvSpPr>
            <a:spLocks noGrp="1"/>
          </p:cNvSpPr>
          <p:nvPr>
            <p:ph idx="4294967295"/>
          </p:nvPr>
        </p:nvSpPr>
        <p:spPr>
          <a:xfrm>
            <a:off x="829056" y="1811950"/>
            <a:ext cx="3741738" cy="4022725"/>
          </a:xfrm>
        </p:spPr>
        <p:txBody>
          <a:bodyPr/>
          <a:lstStyle/>
          <a:p>
            <a:pPr>
              <a:buFont typeface="Courier New" panose="02070309020205020404" pitchFamily="49" charset="0"/>
              <a:buChar char="o"/>
            </a:pPr>
            <a:r>
              <a:rPr lang="en-IN" dirty="0"/>
              <a:t> Virtual Cluster – built with VMs installed at distributed servers  from one or more physical clusters. [10]</a:t>
            </a:r>
          </a:p>
          <a:p>
            <a:pPr>
              <a:buFont typeface="Courier New" panose="02070309020205020404" pitchFamily="49" charset="0"/>
              <a:buChar char="o"/>
            </a:pPr>
            <a:endParaRPr lang="en-IN" dirty="0"/>
          </a:p>
          <a:p>
            <a:pPr>
              <a:buFont typeface="Courier New" panose="02070309020205020404" pitchFamily="49" charset="0"/>
              <a:buChar char="o"/>
            </a:pPr>
            <a:r>
              <a:rPr lang="en-IN" dirty="0"/>
              <a:t> Interconnected by an overlay virtual network across physical networks</a:t>
            </a:r>
          </a:p>
          <a:p>
            <a:pPr>
              <a:buFont typeface="Courier New" panose="02070309020205020404" pitchFamily="49" charset="0"/>
              <a:buChar char="o"/>
            </a:pPr>
            <a:endParaRPr lang="en-IN" dirty="0"/>
          </a:p>
          <a:p>
            <a:pPr>
              <a:buFont typeface="Courier New" panose="02070309020205020404" pitchFamily="49" charset="0"/>
              <a:buChar char="o"/>
            </a:pPr>
            <a:r>
              <a:rPr lang="en-IN" dirty="0"/>
              <a:t> Has dynamic boundaries </a:t>
            </a:r>
          </a:p>
          <a:p>
            <a:pPr marL="0" indent="0">
              <a:buNone/>
            </a:pPr>
            <a:endParaRPr lang="en-IN" dirty="0"/>
          </a:p>
          <a:p>
            <a:pPr marL="0" indent="0">
              <a:buNone/>
            </a:pPr>
            <a:endParaRPr lang="en-IN" dirty="0"/>
          </a:p>
        </p:txBody>
      </p:sp>
      <p:pic>
        <p:nvPicPr>
          <p:cNvPr id="4" name="Picture 3"/>
          <p:cNvPicPr>
            <a:picLocks noChangeAspect="1"/>
          </p:cNvPicPr>
          <p:nvPr/>
        </p:nvPicPr>
        <p:blipFill rotWithShape="1">
          <a:blip r:embed="rId3"/>
          <a:srcRect l="13014" t="7014" r="12630" b="16615"/>
          <a:stretch/>
        </p:blipFill>
        <p:spPr>
          <a:xfrm>
            <a:off x="6096000" y="219456"/>
            <a:ext cx="4498848" cy="2389632"/>
          </a:xfrm>
          <a:prstGeom prst="rect">
            <a:avLst/>
          </a:prstGeom>
        </p:spPr>
      </p:pic>
      <p:pic>
        <p:nvPicPr>
          <p:cNvPr id="5" name="Picture 4"/>
          <p:cNvPicPr>
            <a:picLocks noChangeAspect="1"/>
          </p:cNvPicPr>
          <p:nvPr/>
        </p:nvPicPr>
        <p:blipFill rotWithShape="1">
          <a:blip r:embed="rId4"/>
          <a:srcRect l="5210" t="3760" r="5221" b="21802"/>
          <a:stretch/>
        </p:blipFill>
        <p:spPr>
          <a:xfrm>
            <a:off x="5893141" y="3157724"/>
            <a:ext cx="4915675" cy="2472350"/>
          </a:xfrm>
          <a:prstGeom prst="rect">
            <a:avLst/>
          </a:prstGeom>
        </p:spPr>
      </p:pic>
      <p:sp>
        <p:nvSpPr>
          <p:cNvPr id="6" name="TextBox 5"/>
          <p:cNvSpPr txBox="1"/>
          <p:nvPr/>
        </p:nvSpPr>
        <p:spPr>
          <a:xfrm>
            <a:off x="6468464" y="2609088"/>
            <a:ext cx="4340352" cy="646331"/>
          </a:xfrm>
          <a:prstGeom prst="rect">
            <a:avLst/>
          </a:prstGeom>
          <a:noFill/>
        </p:spPr>
        <p:txBody>
          <a:bodyPr wrap="square" rtlCol="0">
            <a:spAutoFit/>
          </a:bodyPr>
          <a:lstStyle/>
          <a:p>
            <a:r>
              <a:rPr lang="en-IN" dirty="0"/>
              <a:t>Figure 8: A cloud platform with 4 virtual cluster over 3 physical clusters [10]</a:t>
            </a:r>
          </a:p>
        </p:txBody>
      </p:sp>
      <p:sp>
        <p:nvSpPr>
          <p:cNvPr id="7" name="TextBox 6"/>
          <p:cNvSpPr txBox="1"/>
          <p:nvPr/>
        </p:nvSpPr>
        <p:spPr>
          <a:xfrm>
            <a:off x="6200775" y="5645051"/>
            <a:ext cx="4524375" cy="646331"/>
          </a:xfrm>
          <a:prstGeom prst="rect">
            <a:avLst/>
          </a:prstGeom>
          <a:noFill/>
        </p:spPr>
        <p:txBody>
          <a:bodyPr wrap="square" rtlCol="0">
            <a:spAutoFit/>
          </a:bodyPr>
          <a:lstStyle/>
          <a:p>
            <a:r>
              <a:rPr lang="en-IN" dirty="0"/>
              <a:t>Figure 9: Virtual clusters based on application partitioning [10]</a:t>
            </a:r>
          </a:p>
        </p:txBody>
      </p:sp>
      <p:sp>
        <p:nvSpPr>
          <p:cNvPr id="8" name="Rectangle 7">
            <a:extLst>
              <a:ext uri="{FF2B5EF4-FFF2-40B4-BE49-F238E27FC236}">
                <a16:creationId xmlns:a16="http://schemas.microsoft.com/office/drawing/2014/main" id="{6BCE5B0E-B9A9-4763-92B3-E4721F7A6F5F}"/>
              </a:ext>
            </a:extLst>
          </p:cNvPr>
          <p:cNvSpPr/>
          <p:nvPr/>
        </p:nvSpPr>
        <p:spPr>
          <a:xfrm>
            <a:off x="1173562" y="6193687"/>
            <a:ext cx="8972550" cy="584775"/>
          </a:xfrm>
          <a:prstGeom prst="rect">
            <a:avLst/>
          </a:prstGeom>
        </p:spPr>
        <p:txBody>
          <a:bodyPr wrap="square">
            <a:spAutoFit/>
          </a:bodyPr>
          <a:lstStyle/>
          <a:p>
            <a:r>
              <a:rPr lang="en-IN" sz="1600" dirty="0"/>
              <a:t>[10]Hwang, Kai, Jack </a:t>
            </a:r>
            <a:r>
              <a:rPr lang="en-IN" sz="1600" dirty="0" err="1"/>
              <a:t>Dongarra</a:t>
            </a:r>
            <a:r>
              <a:rPr lang="en-IN" sz="1600" dirty="0"/>
              <a:t>, and Geoffrey C. Fox. Distributed and cloud computing: from parallel processing to the internet of things. Morgan Kaufmann, 2013.</a:t>
            </a:r>
          </a:p>
        </p:txBody>
      </p:sp>
    </p:spTree>
    <p:extLst>
      <p:ext uri="{BB962C8B-B14F-4D97-AF65-F5344CB8AC3E}">
        <p14:creationId xmlns:p14="http://schemas.microsoft.com/office/powerpoint/2010/main" val="398151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LB-VC-FC  Fuzzy Clustering</a:t>
            </a:r>
          </a:p>
        </p:txBody>
      </p:sp>
      <p:sp>
        <p:nvSpPr>
          <p:cNvPr id="3" name="Content Placeholder 2"/>
          <p:cNvSpPr>
            <a:spLocks noGrp="1"/>
          </p:cNvSpPr>
          <p:nvPr>
            <p:ph idx="1"/>
          </p:nvPr>
        </p:nvSpPr>
        <p:spPr>
          <a:xfrm>
            <a:off x="1097280" y="1845734"/>
            <a:ext cx="3901440" cy="4023360"/>
          </a:xfrm>
        </p:spPr>
        <p:txBody>
          <a:bodyPr/>
          <a:lstStyle/>
          <a:p>
            <a:pPr>
              <a:buFont typeface="Courier New" panose="02070309020205020404" pitchFamily="49" charset="0"/>
              <a:buChar char="o"/>
            </a:pPr>
            <a:r>
              <a:rPr lang="en-IN" dirty="0"/>
              <a:t> Fuzzy Clustering –  allows one feature to be part of multiple clusters</a:t>
            </a:r>
          </a:p>
          <a:p>
            <a:pPr>
              <a:buFont typeface="Courier New" panose="02070309020205020404" pitchFamily="49" charset="0"/>
              <a:buChar char="o"/>
            </a:pPr>
            <a:r>
              <a:rPr lang="en-IN" dirty="0"/>
              <a:t> Feature sets have Degree of membership</a:t>
            </a:r>
          </a:p>
          <a:p>
            <a:pPr>
              <a:buFont typeface="Courier New" panose="02070309020205020404" pitchFamily="49" charset="0"/>
              <a:buChar char="o"/>
            </a:pPr>
            <a:r>
              <a:rPr lang="en-IN" dirty="0"/>
              <a:t> F C-means clustering – most widely used fuzzy clustering algorithm</a:t>
            </a:r>
          </a:p>
          <a:p>
            <a:endParaRPr lang="en-IN" dirty="0"/>
          </a:p>
          <a:p>
            <a:pPr marL="0" indent="0">
              <a:buNone/>
            </a:pPr>
            <a:endParaRPr lang="en-IN" dirty="0"/>
          </a:p>
          <a:p>
            <a:endParaRPr lang="en-IN" dirty="0"/>
          </a:p>
          <a:p>
            <a:endParaRPr lang="en-IN" dirty="0"/>
          </a:p>
          <a:p>
            <a:endParaRPr lang="en-IN" dirty="0"/>
          </a:p>
        </p:txBody>
      </p:sp>
      <p:pic>
        <p:nvPicPr>
          <p:cNvPr id="6" name="Picture 5"/>
          <p:cNvPicPr>
            <a:picLocks noChangeAspect="1"/>
          </p:cNvPicPr>
          <p:nvPr/>
        </p:nvPicPr>
        <p:blipFill>
          <a:blip r:embed="rId3"/>
          <a:stretch>
            <a:fillRect/>
          </a:stretch>
        </p:blipFill>
        <p:spPr>
          <a:xfrm>
            <a:off x="6305169" y="1938399"/>
            <a:ext cx="4602480" cy="27935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AlternateContent xmlns:mc="http://schemas.openxmlformats.org/markup-compatibility/2006" xmlns:a14="http://schemas.microsoft.com/office/drawing/2010/main">
        <mc:Choice Requires="a14">
          <p:sp>
            <p:nvSpPr>
              <p:cNvPr id="7" name="TextBox 6"/>
              <p:cNvSpPr txBox="1"/>
              <p:nvPr/>
            </p:nvSpPr>
            <p:spPr>
              <a:xfrm>
                <a:off x="1097280" y="4657344"/>
                <a:ext cx="10058400" cy="1477328"/>
              </a:xfrm>
              <a:prstGeom prst="rect">
                <a:avLst/>
              </a:prstGeom>
              <a:noFill/>
            </p:spPr>
            <p:txBody>
              <a:bodyPr wrap="square" rtlCol="0">
                <a:spAutoFit/>
              </a:bodyPr>
              <a:lstStyle/>
              <a:p>
                <a:r>
                  <a:rPr lang="en-IN" dirty="0"/>
                  <a:t>X ={x</a:t>
                </a:r>
                <a:r>
                  <a:rPr lang="en-IN" baseline="-25000" dirty="0"/>
                  <a:t>1</a:t>
                </a:r>
                <a:r>
                  <a:rPr lang="en-IN" dirty="0"/>
                  <a:t>,x</a:t>
                </a:r>
                <a:r>
                  <a:rPr lang="en-IN" baseline="-25000" dirty="0"/>
                  <a:t>2</a:t>
                </a:r>
                <a:r>
                  <a:rPr lang="en-IN" dirty="0"/>
                  <a:t>….</a:t>
                </a:r>
                <a:r>
                  <a:rPr lang="en-IN" dirty="0" err="1"/>
                  <a:t>x</a:t>
                </a:r>
                <a:r>
                  <a:rPr lang="en-IN" baseline="-25000" dirty="0" err="1"/>
                  <a:t>n</a:t>
                </a:r>
                <a:r>
                  <a:rPr lang="en-IN" dirty="0"/>
                  <a:t>}  - Feature set</a:t>
                </a:r>
              </a:p>
              <a:p>
                <a:r>
                  <a:rPr lang="en-IN" dirty="0"/>
                  <a:t>C = {c</a:t>
                </a:r>
                <a:r>
                  <a:rPr lang="en-IN" baseline="-25000" dirty="0"/>
                  <a:t>1,</a:t>
                </a:r>
                <a:r>
                  <a:rPr lang="en-IN" dirty="0"/>
                  <a:t>……..,c</a:t>
                </a:r>
                <a:r>
                  <a:rPr lang="en-IN" baseline="-25000" dirty="0"/>
                  <a:t>c</a:t>
                </a:r>
                <a:r>
                  <a:rPr lang="en-IN" dirty="0"/>
                  <a:t>} – Cluster </a:t>
                </a:r>
                <a:r>
                  <a:rPr lang="en-IN" dirty="0" err="1"/>
                  <a:t>centers</a:t>
                </a:r>
                <a:endParaRPr lang="en-IN" dirty="0"/>
              </a:p>
              <a:p>
                <a:r>
                  <a:rPr lang="en-IN" dirty="0" err="1"/>
                  <a:t>w</a:t>
                </a:r>
                <a:r>
                  <a:rPr lang="en-IN" baseline="-25000" dirty="0" err="1"/>
                  <a:t>ij</a:t>
                </a:r>
                <a:r>
                  <a:rPr lang="en-IN" baseline="-25000" dirty="0"/>
                  <a:t>  </a:t>
                </a:r>
                <a:r>
                  <a:rPr lang="en-IN" dirty="0"/>
                  <a:t>- Membership value</a:t>
                </a:r>
              </a:p>
              <a:p>
                <a:r>
                  <a:rPr lang="en-IN" dirty="0"/>
                  <a:t>m - </a:t>
                </a:r>
                <a:r>
                  <a:rPr lang="en-IN" dirty="0" err="1"/>
                  <a:t>fuzzifier</a:t>
                </a:r>
                <a:r>
                  <a:rPr lang="en-IN" dirty="0"/>
                  <a:t> </a:t>
                </a:r>
                <a14:m>
                  <m:oMath xmlns:m="http://schemas.openxmlformats.org/officeDocument/2006/math">
                    <m:r>
                      <a:rPr lang="en-IN" i="1">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R</m:t>
                    </m:r>
                  </m:oMath>
                </a14:m>
                <a:endParaRPr lang="en-IN" baseline="-25000" dirty="0"/>
              </a:p>
              <a:p>
                <a:r>
                  <a:rPr lang="en-IN" dirty="0"/>
                  <a:t>W(partition matrix) = w</a:t>
                </a:r>
                <a:r>
                  <a:rPr lang="en-IN" baseline="-25000" dirty="0" err="1"/>
                  <a:t>ij</a:t>
                </a:r>
                <a:r>
                  <a:rPr lang="en-IN" baseline="-25000" dirty="0"/>
                  <a:t> </a:t>
                </a:r>
                <a14:m>
                  <m:oMath xmlns:m="http://schemas.openxmlformats.org/officeDocument/2006/math">
                    <m:r>
                      <a:rPr lang="en-IN" b="0" i="0" smtClean="0">
                        <a:latin typeface="Cambria Math" panose="02040503050406030204" pitchFamily="18" charset="0"/>
                        <a:ea typeface="Cambria Math" panose="02040503050406030204" pitchFamily="18" charset="0"/>
                      </a:rPr>
                      <m:t> </m:t>
                    </m:r>
                    <m:r>
                      <a:rPr lang="en-IN" i="1" smtClean="0">
                        <a:latin typeface="Cambria Math" panose="02040503050406030204" pitchFamily="18" charset="0"/>
                        <a:ea typeface="Cambria Math" panose="02040503050406030204" pitchFamily="18" charset="0"/>
                      </a:rPr>
                      <m:t>∈</m:t>
                    </m:r>
                  </m:oMath>
                </a14:m>
                <a:r>
                  <a:rPr lang="en-IN" dirty="0"/>
                  <a:t> [0,1]  where </a:t>
                </a:r>
                <a:r>
                  <a:rPr lang="en-IN" dirty="0" err="1"/>
                  <a:t>i</a:t>
                </a:r>
                <a:r>
                  <a:rPr lang="en-IN" dirty="0"/>
                  <a:t> =1,…,n; j = 1,…,c</a:t>
                </a:r>
                <a:endParaRPr lang="en-IN" baseline="-25000" dirty="0"/>
              </a:p>
            </p:txBody>
          </p:sp>
        </mc:Choice>
        <mc:Fallback xmlns="">
          <p:sp>
            <p:nvSpPr>
              <p:cNvPr id="7" name="TextBox 6"/>
              <p:cNvSpPr txBox="1">
                <a:spLocks noRot="1" noChangeAspect="1" noMove="1" noResize="1" noEditPoints="1" noAdjustHandles="1" noChangeArrowheads="1" noChangeShapeType="1" noTextEdit="1"/>
              </p:cNvSpPr>
              <p:nvPr/>
            </p:nvSpPr>
            <p:spPr>
              <a:xfrm>
                <a:off x="1097280" y="4657344"/>
                <a:ext cx="10058400" cy="1477328"/>
              </a:xfrm>
              <a:prstGeom prst="rect">
                <a:avLst/>
              </a:prstGeom>
              <a:blipFill rotWithShape="0">
                <a:blip r:embed="rId4"/>
                <a:stretch>
                  <a:fillRect l="-485" t="-2066" b="-5785"/>
                </a:stretch>
              </a:blipFill>
            </p:spPr>
            <p:txBody>
              <a:bodyPr/>
              <a:lstStyle/>
              <a:p>
                <a:r>
                  <a:rPr lang="en-IN">
                    <a:noFill/>
                  </a:rPr>
                  <a:t> </a:t>
                </a:r>
              </a:p>
            </p:txBody>
          </p:sp>
        </mc:Fallback>
      </mc:AlternateContent>
    </p:spTree>
    <p:extLst>
      <p:ext uri="{BB962C8B-B14F-4D97-AF65-F5344CB8AC3E}">
        <p14:creationId xmlns:p14="http://schemas.microsoft.com/office/powerpoint/2010/main" val="179874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LB-VC-FC  </a:t>
            </a:r>
          </a:p>
        </p:txBody>
      </p:sp>
      <p:sp>
        <p:nvSpPr>
          <p:cNvPr id="3" name="Content Placeholder 2"/>
          <p:cNvSpPr>
            <a:spLocks noGrp="1"/>
          </p:cNvSpPr>
          <p:nvPr>
            <p:ph idx="1"/>
          </p:nvPr>
        </p:nvSpPr>
        <p:spPr>
          <a:xfrm>
            <a:off x="1097280" y="1845734"/>
            <a:ext cx="10058400" cy="4023360"/>
          </a:xfrm>
        </p:spPr>
        <p:txBody>
          <a:bodyPr>
            <a:normAutofit/>
          </a:bodyPr>
          <a:lstStyle/>
          <a:p>
            <a:pPr marL="0" indent="0">
              <a:buNone/>
            </a:pPr>
            <a:endParaRPr lang="en-IN" dirty="0"/>
          </a:p>
          <a:p>
            <a:pPr>
              <a:buFont typeface="Courier New" panose="02070309020205020404" pitchFamily="49" charset="0"/>
              <a:buChar char="o"/>
            </a:pPr>
            <a:r>
              <a:rPr lang="en-IN" dirty="0"/>
              <a:t> Existing fuzzy clustering based algorithms consider multi-class system resources but balance the load in a combined way</a:t>
            </a:r>
          </a:p>
          <a:p>
            <a:pPr>
              <a:buFont typeface="Courier New" panose="02070309020205020404" pitchFamily="49" charset="0"/>
              <a:buChar char="o"/>
            </a:pPr>
            <a:r>
              <a:rPr lang="en-IN" dirty="0"/>
              <a:t> The node loads are dynamically changing and cause difficulty in partitioning </a:t>
            </a:r>
          </a:p>
          <a:p>
            <a:pPr>
              <a:buFont typeface="Courier New" panose="02070309020205020404" pitchFamily="49" charset="0"/>
              <a:buChar char="o"/>
            </a:pPr>
            <a:r>
              <a:rPr lang="en-IN" dirty="0"/>
              <a:t> The newly proposed solution optimizes the objective function in fuzzy clustering to consider variable workloads of CPU utilization, network and memory  </a:t>
            </a:r>
          </a:p>
          <a:p>
            <a:pPr>
              <a:buFont typeface="Courier New" panose="02070309020205020404" pitchFamily="49" charset="0"/>
              <a:buChar char="o"/>
            </a:pPr>
            <a:r>
              <a:rPr lang="en-IN" dirty="0"/>
              <a:t> Each load of system resources is treated as one dimension of the comprehensive loads </a:t>
            </a:r>
          </a:p>
          <a:p>
            <a:pPr>
              <a:buFont typeface="Courier New" panose="02070309020205020404" pitchFamily="49" charset="0"/>
              <a:buChar char="o"/>
            </a:pPr>
            <a:r>
              <a:rPr lang="en-IN" dirty="0"/>
              <a:t> Feature weight is attached to each dimension.[2]</a:t>
            </a:r>
          </a:p>
          <a:p>
            <a:endParaRPr lang="en-IN" dirty="0"/>
          </a:p>
        </p:txBody>
      </p:sp>
    </p:spTree>
    <p:extLst>
      <p:ext uri="{BB962C8B-B14F-4D97-AF65-F5344CB8AC3E}">
        <p14:creationId xmlns:p14="http://schemas.microsoft.com/office/powerpoint/2010/main" val="3740437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LB-VC-FC </a:t>
            </a:r>
          </a:p>
        </p:txBody>
      </p:sp>
      <p:sp>
        <p:nvSpPr>
          <p:cNvPr id="3" name="Content Placeholder 2"/>
          <p:cNvSpPr>
            <a:spLocks noGrp="1"/>
          </p:cNvSpPr>
          <p:nvPr>
            <p:ph idx="1"/>
          </p:nvPr>
        </p:nvSpPr>
        <p:spPr/>
        <p:txBody>
          <a:bodyPr>
            <a:normAutofit lnSpcReduction="10000"/>
          </a:bodyPr>
          <a:lstStyle/>
          <a:p>
            <a:r>
              <a:rPr lang="en-IN" dirty="0"/>
              <a:t>Model Formulation </a:t>
            </a:r>
          </a:p>
          <a:p>
            <a:r>
              <a:rPr lang="en-IN" dirty="0"/>
              <a:t>1.  Forming objective function for fuzzy clustering</a:t>
            </a:r>
          </a:p>
          <a:p>
            <a:pPr lvl="1"/>
            <a:r>
              <a:rPr lang="en-IN" dirty="0"/>
              <a:t>Distance metric based on Bregman Divergence (distortion measurement)</a:t>
            </a:r>
          </a:p>
          <a:p>
            <a:pPr lvl="1"/>
            <a:r>
              <a:rPr lang="en-IN" dirty="0"/>
              <a:t>Penalty term added that violates feature weight preference – to avoid overfitting</a:t>
            </a:r>
          </a:p>
          <a:p>
            <a:pPr lvl="1"/>
            <a:r>
              <a:rPr lang="en-IN" dirty="0"/>
              <a:t>Weight balancing term in terms of entropy – smoothens out the weight distribution</a:t>
            </a:r>
          </a:p>
          <a:p>
            <a:r>
              <a:rPr lang="en-IN" dirty="0"/>
              <a:t>2. Objective function Optimization</a:t>
            </a:r>
          </a:p>
          <a:p>
            <a:pPr lvl="1"/>
            <a:r>
              <a:rPr lang="en-IN" dirty="0"/>
              <a:t>The objective function obtained in step 1 is turned into a convex quadratic optimization problem by fixing 2 of 3 unknown variables</a:t>
            </a:r>
          </a:p>
          <a:p>
            <a:r>
              <a:rPr lang="en-IN" dirty="0"/>
              <a:t>3. Selection and location strategy</a:t>
            </a:r>
          </a:p>
          <a:p>
            <a:pPr lvl="1"/>
            <a:r>
              <a:rPr lang="en-IN" dirty="0"/>
              <a:t>Virtual machine to be migrated is selected based on max(R) where </a:t>
            </a:r>
            <a:r>
              <a:rPr lang="en-IN" dirty="0" err="1"/>
              <a:t>R</a:t>
            </a:r>
            <a:r>
              <a:rPr lang="en-IN" baseline="-25000" dirty="0" err="1"/>
              <a:t>i</a:t>
            </a:r>
            <a:r>
              <a:rPr lang="en-IN" dirty="0"/>
              <a:t> = C</a:t>
            </a:r>
            <a:r>
              <a:rPr lang="en-IN" baseline="-25000" dirty="0"/>
              <a:t>i</a:t>
            </a:r>
            <a:r>
              <a:rPr lang="en-IN" dirty="0"/>
              <a:t>/</a:t>
            </a:r>
            <a:r>
              <a:rPr lang="en-IN" dirty="0" err="1"/>
              <a:t>M</a:t>
            </a:r>
            <a:r>
              <a:rPr lang="en-IN" baseline="-25000" dirty="0" err="1"/>
              <a:t>i</a:t>
            </a:r>
            <a:r>
              <a:rPr lang="en-IN" baseline="-25000" dirty="0"/>
              <a:t> </a:t>
            </a:r>
          </a:p>
          <a:p>
            <a:pPr marL="1071400" lvl="6" indent="0">
              <a:buNone/>
            </a:pPr>
            <a:r>
              <a:rPr lang="en-IN" dirty="0"/>
              <a:t>						</a:t>
            </a:r>
            <a:r>
              <a:rPr lang="en-IN" sz="1800" dirty="0"/>
              <a:t>C</a:t>
            </a:r>
            <a:r>
              <a:rPr lang="en-IN" sz="1800" baseline="-25000" dirty="0"/>
              <a:t>i </a:t>
            </a:r>
            <a:r>
              <a:rPr lang="en-IN" sz="1800" dirty="0"/>
              <a:t> - CPU utilization rate</a:t>
            </a:r>
          </a:p>
          <a:p>
            <a:pPr marL="1071400" lvl="6" indent="0">
              <a:buNone/>
            </a:pPr>
            <a:r>
              <a:rPr lang="en-IN" sz="1800" baseline="-25000" dirty="0"/>
              <a:t>						</a:t>
            </a:r>
            <a:r>
              <a:rPr lang="en-IN" sz="1800" dirty="0" err="1"/>
              <a:t>M</a:t>
            </a:r>
            <a:r>
              <a:rPr lang="en-IN" sz="1800" baseline="-25000" dirty="0" err="1"/>
              <a:t>i</a:t>
            </a:r>
            <a:r>
              <a:rPr lang="en-IN" sz="1800" baseline="-25000" dirty="0"/>
              <a:t>  </a:t>
            </a:r>
            <a:r>
              <a:rPr lang="en-IN" sz="1800" dirty="0"/>
              <a:t> - Memory utilization rate</a:t>
            </a:r>
            <a:endParaRPr lang="en-IN" sz="1800" baseline="-25000" dirty="0"/>
          </a:p>
        </p:txBody>
      </p:sp>
    </p:spTree>
    <p:extLst>
      <p:ext uri="{BB962C8B-B14F-4D97-AF65-F5344CB8AC3E}">
        <p14:creationId xmlns:p14="http://schemas.microsoft.com/office/powerpoint/2010/main" val="43504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6511-5255-4F4E-BB57-E69B979ED674}"/>
              </a:ext>
            </a:extLst>
          </p:cNvPr>
          <p:cNvSpPr>
            <a:spLocks noGrp="1"/>
          </p:cNvSpPr>
          <p:nvPr>
            <p:ph type="title"/>
          </p:nvPr>
        </p:nvSpPr>
        <p:spPr/>
        <p:txBody>
          <a:bodyPr/>
          <a:lstStyle/>
          <a:p>
            <a:r>
              <a:rPr lang="en-GB" dirty="0"/>
              <a:t>LB-VC-FC Algorithm</a:t>
            </a:r>
          </a:p>
        </p:txBody>
      </p:sp>
      <p:sp>
        <p:nvSpPr>
          <p:cNvPr id="3" name="Content Placeholder 2">
            <a:extLst>
              <a:ext uri="{FF2B5EF4-FFF2-40B4-BE49-F238E27FC236}">
                <a16:creationId xmlns:a16="http://schemas.microsoft.com/office/drawing/2014/main" id="{F4E0B640-160A-4E52-9DDD-F8FD616D2B72}"/>
              </a:ext>
            </a:extLst>
          </p:cNvPr>
          <p:cNvSpPr>
            <a:spLocks noGrp="1"/>
          </p:cNvSpPr>
          <p:nvPr>
            <p:ph idx="1"/>
          </p:nvPr>
        </p:nvSpPr>
        <p:spPr/>
        <p:txBody>
          <a:bodyPr>
            <a:normAutofit lnSpcReduction="10000"/>
          </a:bodyPr>
          <a:lstStyle/>
          <a:p>
            <a:r>
              <a:rPr lang="en-GB" b="1" dirty="0"/>
              <a:t>Step 1</a:t>
            </a:r>
            <a:r>
              <a:rPr lang="en-GB" dirty="0"/>
              <a:t> </a:t>
            </a:r>
            <a:r>
              <a:rPr lang="en-GB" b="1" dirty="0"/>
              <a:t>:</a:t>
            </a:r>
            <a:r>
              <a:rPr lang="en-GB" dirty="0"/>
              <a:t> Initialization – initialize the cluster number, cluster center and feature weight preferences;</a:t>
            </a:r>
          </a:p>
          <a:p>
            <a:r>
              <a:rPr lang="en-GB" b="1" dirty="0"/>
              <a:t>Step 2 :</a:t>
            </a:r>
            <a:r>
              <a:rPr lang="en-GB" dirty="0"/>
              <a:t>  Sample the utilization rate of CPU, memory and network in the nodes to obtain load data set; calculate the comprehensive loads for all the nodes and then calculate their standard deviation;</a:t>
            </a:r>
          </a:p>
          <a:p>
            <a:r>
              <a:rPr lang="en-GB" b="1" dirty="0"/>
              <a:t>Step 3 :</a:t>
            </a:r>
            <a:r>
              <a:rPr lang="en-GB" dirty="0"/>
              <a:t> Iterative through the load data sets by taking sets of two known variables to compute clustering results of node loads, cluster centres and membership matrix and feature weight preference for nodes in every dimension until convergence is met at the optimal solution;(Optimal objective function used)</a:t>
            </a:r>
          </a:p>
          <a:p>
            <a:r>
              <a:rPr lang="en-GB" b="1" dirty="0"/>
              <a:t>Step 4 :</a:t>
            </a:r>
            <a:r>
              <a:rPr lang="en-GB" dirty="0"/>
              <a:t> </a:t>
            </a:r>
            <a:r>
              <a:rPr lang="en-US" dirty="0"/>
              <a:t>After clustering, the optimal partitions can be obtained. The virtual machine can be transferred according to the selection and location strategy to realize load balancing. Then re-calculate the standard deviation for the node loads in the virtual cluster: if it is lower than the threshold, the load balancing processing is completed; </a:t>
            </a:r>
            <a:r>
              <a:rPr lang="en-GB" dirty="0"/>
              <a:t>otherwise, repeat step 3.</a:t>
            </a:r>
          </a:p>
        </p:txBody>
      </p:sp>
      <p:sp>
        <p:nvSpPr>
          <p:cNvPr id="4" name="Rectangle 3">
            <a:extLst>
              <a:ext uri="{FF2B5EF4-FFF2-40B4-BE49-F238E27FC236}">
                <a16:creationId xmlns:a16="http://schemas.microsoft.com/office/drawing/2014/main" id="{15316AA6-EED2-430A-A585-AB7894F23D5F}"/>
              </a:ext>
            </a:extLst>
          </p:cNvPr>
          <p:cNvSpPr/>
          <p:nvPr/>
        </p:nvSpPr>
        <p:spPr>
          <a:xfrm>
            <a:off x="1209675" y="6211669"/>
            <a:ext cx="9620249" cy="646331"/>
          </a:xfrm>
          <a:prstGeom prst="rect">
            <a:avLst/>
          </a:prstGeom>
        </p:spPr>
        <p:txBody>
          <a:bodyPr wrap="square">
            <a:spAutoFit/>
          </a:bodyPr>
          <a:lstStyle/>
          <a:p>
            <a:r>
              <a:rPr lang="en-GB" dirty="0"/>
              <a:t>[2] Huang, </a:t>
            </a:r>
            <a:r>
              <a:rPr lang="en-GB" dirty="0" err="1"/>
              <a:t>Weihua</a:t>
            </a:r>
            <a:r>
              <a:rPr lang="en-GB" dirty="0"/>
              <a:t>, et al. "Load balancing algorithm for virtual cluster using fuzzy clustering.“ Computer and Communications (ICCC), 2016 2nd IEEE International Conference on. IEEE, 2016.</a:t>
            </a:r>
          </a:p>
        </p:txBody>
      </p:sp>
    </p:spTree>
    <p:extLst>
      <p:ext uri="{BB962C8B-B14F-4D97-AF65-F5344CB8AC3E}">
        <p14:creationId xmlns:p14="http://schemas.microsoft.com/office/powerpoint/2010/main" val="329692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4359" y="417247"/>
            <a:ext cx="11119846" cy="654685"/>
          </a:xfrm>
        </p:spPr>
        <p:txBody>
          <a:bodyPr>
            <a:noAutofit/>
          </a:bodyPr>
          <a:lstStyle/>
          <a:p>
            <a:r>
              <a:rPr lang="en-IN" sz="3200" dirty="0"/>
              <a:t>LB-VC-FC – network load comparison with OLB_LBMM</a:t>
            </a:r>
          </a:p>
        </p:txBody>
      </p:sp>
      <p:pic>
        <p:nvPicPr>
          <p:cNvPr id="4" name="Picture 3"/>
          <p:cNvPicPr>
            <a:picLocks noChangeAspect="1"/>
          </p:cNvPicPr>
          <p:nvPr/>
        </p:nvPicPr>
        <p:blipFill rotWithShape="1">
          <a:blip r:embed="rId3"/>
          <a:srcRect l="1741" r="9870"/>
          <a:stretch/>
        </p:blipFill>
        <p:spPr>
          <a:xfrm>
            <a:off x="594359" y="2047904"/>
            <a:ext cx="4632960" cy="1780152"/>
          </a:xfrm>
          <a:prstGeom prst="rect">
            <a:avLst/>
          </a:prstGeom>
        </p:spPr>
      </p:pic>
      <p:pic>
        <p:nvPicPr>
          <p:cNvPr id="7" name="Picture 6"/>
          <p:cNvPicPr>
            <a:picLocks noChangeAspect="1"/>
          </p:cNvPicPr>
          <p:nvPr/>
        </p:nvPicPr>
        <p:blipFill rotWithShape="1">
          <a:blip r:embed="rId4"/>
          <a:srcRect b="11806"/>
          <a:stretch/>
        </p:blipFill>
        <p:spPr>
          <a:xfrm>
            <a:off x="5824152" y="1522594"/>
            <a:ext cx="5230477" cy="3815525"/>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E0C32AC0-D676-4EA2-9896-0205A0659F69}"/>
              </a:ext>
            </a:extLst>
          </p:cNvPr>
          <p:cNvSpPr txBox="1"/>
          <p:nvPr/>
        </p:nvSpPr>
        <p:spPr>
          <a:xfrm>
            <a:off x="889686" y="4497859"/>
            <a:ext cx="4028303" cy="646331"/>
          </a:xfrm>
          <a:prstGeom prst="rect">
            <a:avLst/>
          </a:prstGeom>
          <a:noFill/>
        </p:spPr>
        <p:txBody>
          <a:bodyPr wrap="square" rtlCol="0">
            <a:spAutoFit/>
          </a:bodyPr>
          <a:lstStyle/>
          <a:p>
            <a:r>
              <a:rPr lang="en-GB" dirty="0"/>
              <a:t>Improved network bandwidth utilization rate</a:t>
            </a:r>
          </a:p>
        </p:txBody>
      </p:sp>
      <p:sp>
        <p:nvSpPr>
          <p:cNvPr id="9" name="Rectangle 8">
            <a:extLst>
              <a:ext uri="{FF2B5EF4-FFF2-40B4-BE49-F238E27FC236}">
                <a16:creationId xmlns:a16="http://schemas.microsoft.com/office/drawing/2014/main" id="{A34C063D-6B78-4C68-A6AE-1FA20E3BE1D6}"/>
              </a:ext>
            </a:extLst>
          </p:cNvPr>
          <p:cNvSpPr/>
          <p:nvPr/>
        </p:nvSpPr>
        <p:spPr>
          <a:xfrm>
            <a:off x="1257300" y="5788781"/>
            <a:ext cx="9620249" cy="646331"/>
          </a:xfrm>
          <a:prstGeom prst="rect">
            <a:avLst/>
          </a:prstGeom>
        </p:spPr>
        <p:txBody>
          <a:bodyPr wrap="square">
            <a:spAutoFit/>
          </a:bodyPr>
          <a:lstStyle/>
          <a:p>
            <a:r>
              <a:rPr lang="en-GB" dirty="0"/>
              <a:t>[2] Huang, </a:t>
            </a:r>
            <a:r>
              <a:rPr lang="en-GB" dirty="0" err="1"/>
              <a:t>Weihua</a:t>
            </a:r>
            <a:r>
              <a:rPr lang="en-GB" dirty="0"/>
              <a:t>, et al. "Load balancing algorithm for virtual cluster using fuzzy clustering.“ Computer and Communications (ICCC), 2016 2nd IEEE International Conference on. IEEE, 2016.</a:t>
            </a:r>
          </a:p>
        </p:txBody>
      </p:sp>
    </p:spTree>
    <p:extLst>
      <p:ext uri="{BB962C8B-B14F-4D97-AF65-F5344CB8AC3E}">
        <p14:creationId xmlns:p14="http://schemas.microsoft.com/office/powerpoint/2010/main" val="75836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FB4111-A911-4274-BD20-B3C7997C328D}"/>
              </a:ext>
            </a:extLst>
          </p:cNvPr>
          <p:cNvPicPr>
            <a:picLocks noChangeAspect="1"/>
          </p:cNvPicPr>
          <p:nvPr/>
        </p:nvPicPr>
        <p:blipFill rotWithShape="1">
          <a:blip r:embed="rId2"/>
          <a:srcRect b="10702"/>
          <a:stretch/>
        </p:blipFill>
        <p:spPr>
          <a:xfrm>
            <a:off x="6314063" y="1346196"/>
            <a:ext cx="5063273" cy="4123728"/>
          </a:xfrm>
          <a:prstGeom prst="rect">
            <a:avLst/>
          </a:prstGeom>
          <a:ln>
            <a:noFill/>
          </a:ln>
          <a:effectLst>
            <a:outerShdw blurRad="292100" dist="139700" dir="2700000" algn="tl" rotWithShape="0">
              <a:srgbClr val="333333">
                <a:alpha val="65000"/>
              </a:srgbClr>
            </a:outerShdw>
          </a:effectLst>
        </p:spPr>
      </p:pic>
      <p:sp>
        <p:nvSpPr>
          <p:cNvPr id="3" name="Title 1">
            <a:extLst>
              <a:ext uri="{FF2B5EF4-FFF2-40B4-BE49-F238E27FC236}">
                <a16:creationId xmlns:a16="http://schemas.microsoft.com/office/drawing/2014/main" id="{6FEF7C90-776C-4440-865E-8A5395A1C46E}"/>
              </a:ext>
            </a:extLst>
          </p:cNvPr>
          <p:cNvSpPr txBox="1">
            <a:spLocks/>
          </p:cNvSpPr>
          <p:nvPr/>
        </p:nvSpPr>
        <p:spPr>
          <a:xfrm>
            <a:off x="594359" y="417247"/>
            <a:ext cx="11119846" cy="65468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3200" dirty="0"/>
              <a:t>LB-VC-FC – Memory load comparison with OLB_LBMM</a:t>
            </a:r>
          </a:p>
        </p:txBody>
      </p:sp>
      <p:pic>
        <p:nvPicPr>
          <p:cNvPr id="4" name="Picture 3">
            <a:extLst>
              <a:ext uri="{FF2B5EF4-FFF2-40B4-BE49-F238E27FC236}">
                <a16:creationId xmlns:a16="http://schemas.microsoft.com/office/drawing/2014/main" id="{5161C100-235D-4334-A2BF-7D5837CB09E3}"/>
              </a:ext>
            </a:extLst>
          </p:cNvPr>
          <p:cNvPicPr>
            <a:picLocks noChangeAspect="1"/>
          </p:cNvPicPr>
          <p:nvPr/>
        </p:nvPicPr>
        <p:blipFill rotWithShape="1">
          <a:blip r:embed="rId3"/>
          <a:srcRect l="1741" r="9870"/>
          <a:stretch/>
        </p:blipFill>
        <p:spPr>
          <a:xfrm>
            <a:off x="594359" y="2047904"/>
            <a:ext cx="4632960" cy="1780152"/>
          </a:xfrm>
          <a:prstGeom prst="rect">
            <a:avLst/>
          </a:prstGeom>
        </p:spPr>
      </p:pic>
      <p:sp>
        <p:nvSpPr>
          <p:cNvPr id="5" name="TextBox 4">
            <a:extLst>
              <a:ext uri="{FF2B5EF4-FFF2-40B4-BE49-F238E27FC236}">
                <a16:creationId xmlns:a16="http://schemas.microsoft.com/office/drawing/2014/main" id="{C2A17D6F-34D3-4AB1-BAA9-A634B705F897}"/>
              </a:ext>
            </a:extLst>
          </p:cNvPr>
          <p:cNvSpPr txBox="1"/>
          <p:nvPr/>
        </p:nvSpPr>
        <p:spPr>
          <a:xfrm>
            <a:off x="889686" y="4497859"/>
            <a:ext cx="4028303" cy="369332"/>
          </a:xfrm>
          <a:prstGeom prst="rect">
            <a:avLst/>
          </a:prstGeom>
          <a:noFill/>
        </p:spPr>
        <p:txBody>
          <a:bodyPr wrap="square" rtlCol="0">
            <a:spAutoFit/>
          </a:bodyPr>
          <a:lstStyle/>
          <a:p>
            <a:r>
              <a:rPr lang="en-GB" dirty="0"/>
              <a:t>Improved memory utilization rate</a:t>
            </a:r>
          </a:p>
        </p:txBody>
      </p:sp>
      <p:sp>
        <p:nvSpPr>
          <p:cNvPr id="6" name="Rectangle 5">
            <a:extLst>
              <a:ext uri="{FF2B5EF4-FFF2-40B4-BE49-F238E27FC236}">
                <a16:creationId xmlns:a16="http://schemas.microsoft.com/office/drawing/2014/main" id="{53F47781-60C6-49DE-A211-CD4F834C4A34}"/>
              </a:ext>
            </a:extLst>
          </p:cNvPr>
          <p:cNvSpPr/>
          <p:nvPr/>
        </p:nvSpPr>
        <p:spPr>
          <a:xfrm>
            <a:off x="1219200" y="5744188"/>
            <a:ext cx="9620249" cy="646331"/>
          </a:xfrm>
          <a:prstGeom prst="rect">
            <a:avLst/>
          </a:prstGeom>
        </p:spPr>
        <p:txBody>
          <a:bodyPr wrap="square">
            <a:spAutoFit/>
          </a:bodyPr>
          <a:lstStyle/>
          <a:p>
            <a:r>
              <a:rPr lang="en-GB" dirty="0"/>
              <a:t>[2] Huang, </a:t>
            </a:r>
            <a:r>
              <a:rPr lang="en-GB" dirty="0" err="1"/>
              <a:t>Weihua</a:t>
            </a:r>
            <a:r>
              <a:rPr lang="en-GB" dirty="0"/>
              <a:t>, et al. "Load balancing algorithm for virtual cluster using fuzzy clustering.“ Computer and Communications (ICCC), 2016 2nd IEEE International Conference on. IEEE, 2016.</a:t>
            </a:r>
          </a:p>
        </p:txBody>
      </p:sp>
    </p:spTree>
    <p:extLst>
      <p:ext uri="{BB962C8B-B14F-4D97-AF65-F5344CB8AC3E}">
        <p14:creationId xmlns:p14="http://schemas.microsoft.com/office/powerpoint/2010/main" val="133844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79BB10-ADFF-4DB0-A8C4-5F011C88F52B}"/>
              </a:ext>
            </a:extLst>
          </p:cNvPr>
          <p:cNvPicPr>
            <a:picLocks noChangeAspect="1"/>
          </p:cNvPicPr>
          <p:nvPr/>
        </p:nvPicPr>
        <p:blipFill rotWithShape="1">
          <a:blip r:embed="rId2"/>
          <a:srcRect b="10395"/>
          <a:stretch/>
        </p:blipFill>
        <p:spPr>
          <a:xfrm>
            <a:off x="5677112" y="1292885"/>
            <a:ext cx="5945887" cy="3872240"/>
          </a:xfrm>
          <a:prstGeom prst="rect">
            <a:avLst/>
          </a:prstGeom>
          <a:ln>
            <a:noFill/>
          </a:ln>
          <a:effectLst>
            <a:outerShdw blurRad="292100" dist="139700" dir="2700000" algn="tl" rotWithShape="0">
              <a:srgbClr val="333333">
                <a:alpha val="65000"/>
              </a:srgbClr>
            </a:outerShdw>
          </a:effectLst>
        </p:spPr>
      </p:pic>
      <p:sp>
        <p:nvSpPr>
          <p:cNvPr id="3" name="Title 1">
            <a:extLst>
              <a:ext uri="{FF2B5EF4-FFF2-40B4-BE49-F238E27FC236}">
                <a16:creationId xmlns:a16="http://schemas.microsoft.com/office/drawing/2014/main" id="{9F3A7CE8-734E-454F-9061-1C797356DF99}"/>
              </a:ext>
            </a:extLst>
          </p:cNvPr>
          <p:cNvSpPr txBox="1">
            <a:spLocks/>
          </p:cNvSpPr>
          <p:nvPr/>
        </p:nvSpPr>
        <p:spPr>
          <a:xfrm>
            <a:off x="594359" y="417247"/>
            <a:ext cx="11119846" cy="65468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3200" dirty="0"/>
              <a:t>LB-VC-FC – CPU load comparison with OLB_LBMM</a:t>
            </a:r>
          </a:p>
        </p:txBody>
      </p:sp>
      <p:pic>
        <p:nvPicPr>
          <p:cNvPr id="4" name="Picture 3">
            <a:extLst>
              <a:ext uri="{FF2B5EF4-FFF2-40B4-BE49-F238E27FC236}">
                <a16:creationId xmlns:a16="http://schemas.microsoft.com/office/drawing/2014/main" id="{8FAE2216-EC23-4E51-B800-1C16A3BA06EE}"/>
              </a:ext>
            </a:extLst>
          </p:cNvPr>
          <p:cNvPicPr>
            <a:picLocks noChangeAspect="1"/>
          </p:cNvPicPr>
          <p:nvPr/>
        </p:nvPicPr>
        <p:blipFill rotWithShape="1">
          <a:blip r:embed="rId3"/>
          <a:srcRect l="1741" r="9870"/>
          <a:stretch/>
        </p:blipFill>
        <p:spPr>
          <a:xfrm>
            <a:off x="594359" y="2047904"/>
            <a:ext cx="4632960" cy="1780152"/>
          </a:xfrm>
          <a:prstGeom prst="rect">
            <a:avLst/>
          </a:prstGeom>
        </p:spPr>
      </p:pic>
      <p:sp>
        <p:nvSpPr>
          <p:cNvPr id="5" name="TextBox 4">
            <a:extLst>
              <a:ext uri="{FF2B5EF4-FFF2-40B4-BE49-F238E27FC236}">
                <a16:creationId xmlns:a16="http://schemas.microsoft.com/office/drawing/2014/main" id="{8BAE05CA-BBDD-4B29-B4E7-3532DE5C785E}"/>
              </a:ext>
            </a:extLst>
          </p:cNvPr>
          <p:cNvSpPr txBox="1"/>
          <p:nvPr/>
        </p:nvSpPr>
        <p:spPr>
          <a:xfrm>
            <a:off x="881449" y="4127157"/>
            <a:ext cx="3163329" cy="369332"/>
          </a:xfrm>
          <a:prstGeom prst="rect">
            <a:avLst/>
          </a:prstGeom>
          <a:noFill/>
        </p:spPr>
        <p:txBody>
          <a:bodyPr wrap="square" rtlCol="0">
            <a:spAutoFit/>
          </a:bodyPr>
          <a:lstStyle/>
          <a:p>
            <a:r>
              <a:rPr lang="en-GB" dirty="0"/>
              <a:t>Sub-optimal CPU utilization rate</a:t>
            </a:r>
          </a:p>
        </p:txBody>
      </p:sp>
      <p:sp>
        <p:nvSpPr>
          <p:cNvPr id="6" name="Rectangle 5">
            <a:extLst>
              <a:ext uri="{FF2B5EF4-FFF2-40B4-BE49-F238E27FC236}">
                <a16:creationId xmlns:a16="http://schemas.microsoft.com/office/drawing/2014/main" id="{13205FF4-5CB5-413A-ACD0-62E2ECA04B91}"/>
              </a:ext>
            </a:extLst>
          </p:cNvPr>
          <p:cNvSpPr/>
          <p:nvPr/>
        </p:nvSpPr>
        <p:spPr>
          <a:xfrm>
            <a:off x="1209675" y="5744944"/>
            <a:ext cx="9620249" cy="646331"/>
          </a:xfrm>
          <a:prstGeom prst="rect">
            <a:avLst/>
          </a:prstGeom>
        </p:spPr>
        <p:txBody>
          <a:bodyPr wrap="square">
            <a:spAutoFit/>
          </a:bodyPr>
          <a:lstStyle/>
          <a:p>
            <a:r>
              <a:rPr lang="en-GB" dirty="0"/>
              <a:t>[2] Huang, </a:t>
            </a:r>
            <a:r>
              <a:rPr lang="en-GB" dirty="0" err="1"/>
              <a:t>Weihua</a:t>
            </a:r>
            <a:r>
              <a:rPr lang="en-GB" dirty="0"/>
              <a:t>, et al. "Load balancing algorithm for virtual cluster using fuzzy clustering.“ Computer and Communications (ICCC), 2016 2nd IEEE International Conference on. IEEE, 2016.</a:t>
            </a:r>
          </a:p>
        </p:txBody>
      </p:sp>
    </p:spTree>
    <p:extLst>
      <p:ext uri="{BB962C8B-B14F-4D97-AF65-F5344CB8AC3E}">
        <p14:creationId xmlns:p14="http://schemas.microsoft.com/office/powerpoint/2010/main" val="1570620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 LB-VC-FC</a:t>
            </a:r>
          </a:p>
        </p:txBody>
      </p:sp>
      <p:sp>
        <p:nvSpPr>
          <p:cNvPr id="3" name="Content Placeholder 2"/>
          <p:cNvSpPr>
            <a:spLocks noGrp="1"/>
          </p:cNvSpPr>
          <p:nvPr>
            <p:ph idx="1"/>
          </p:nvPr>
        </p:nvSpPr>
        <p:spPr/>
        <p:txBody>
          <a:bodyPr/>
          <a:lstStyle/>
          <a:p>
            <a:r>
              <a:rPr lang="en-IN" dirty="0"/>
              <a:t>Main concept</a:t>
            </a:r>
          </a:p>
          <a:p>
            <a:pPr>
              <a:buFont typeface="Courier New" panose="02070309020205020404" pitchFamily="49" charset="0"/>
              <a:buChar char="o"/>
            </a:pPr>
            <a:r>
              <a:rPr lang="en-IN" dirty="0"/>
              <a:t> Consider dynamic variable loads of multi-class system resources by treating each resource as a separate dimension and optimizing the objective function in F C-means Clustering</a:t>
            </a:r>
          </a:p>
          <a:p>
            <a:r>
              <a:rPr lang="en-IN" dirty="0"/>
              <a:t>Advantages</a:t>
            </a:r>
          </a:p>
          <a:p>
            <a:pPr>
              <a:buFont typeface="Courier New" panose="02070309020205020404" pitchFamily="49" charset="0"/>
              <a:buChar char="o"/>
            </a:pPr>
            <a:r>
              <a:rPr lang="en-IN" dirty="0"/>
              <a:t> Optimizes memory and network utilization rate</a:t>
            </a:r>
          </a:p>
          <a:p>
            <a:pPr>
              <a:buFont typeface="Courier New" panose="02070309020205020404" pitchFamily="49" charset="0"/>
              <a:buChar char="o"/>
            </a:pPr>
            <a:r>
              <a:rPr lang="en-IN" dirty="0"/>
              <a:t> Considers dynamic load</a:t>
            </a:r>
          </a:p>
          <a:p>
            <a:r>
              <a:rPr lang="en-IN" dirty="0"/>
              <a:t>Disadvantages</a:t>
            </a:r>
          </a:p>
          <a:p>
            <a:pPr>
              <a:buFont typeface="Courier New" panose="02070309020205020404" pitchFamily="49" charset="0"/>
              <a:buChar char="o"/>
            </a:pPr>
            <a:r>
              <a:rPr lang="en-IN" dirty="0"/>
              <a:t> Results in sub-optimal CPU utilization rate</a:t>
            </a:r>
          </a:p>
        </p:txBody>
      </p:sp>
    </p:spTree>
    <p:extLst>
      <p:ext uri="{BB962C8B-B14F-4D97-AF65-F5344CB8AC3E}">
        <p14:creationId xmlns:p14="http://schemas.microsoft.com/office/powerpoint/2010/main" val="225265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96036"/>
            <a:ext cx="10058400" cy="3576918"/>
          </a:xfrm>
        </p:spPr>
        <p:txBody>
          <a:bodyPr>
            <a:normAutofit fontScale="92500"/>
          </a:bodyPr>
          <a:lstStyle/>
          <a:p>
            <a:pPr lvl="1">
              <a:lnSpc>
                <a:spcPct val="150000"/>
              </a:lnSpc>
              <a:buFont typeface="Courier New" panose="02070309020205020404" pitchFamily="49" charset="0"/>
              <a:buChar char="o"/>
            </a:pPr>
            <a:r>
              <a:rPr lang="en-US" sz="2400" dirty="0"/>
              <a:t> Optimize resource utilization</a:t>
            </a:r>
          </a:p>
          <a:p>
            <a:pPr lvl="1">
              <a:lnSpc>
                <a:spcPct val="150000"/>
              </a:lnSpc>
              <a:buFont typeface="Courier New" panose="02070309020205020404" pitchFamily="49" charset="0"/>
              <a:buChar char="o"/>
            </a:pPr>
            <a:r>
              <a:rPr lang="en-US" sz="2400" dirty="0"/>
              <a:t> Ensure high availability</a:t>
            </a:r>
          </a:p>
          <a:p>
            <a:pPr lvl="1">
              <a:lnSpc>
                <a:spcPct val="150000"/>
              </a:lnSpc>
              <a:buFont typeface="Courier New" panose="02070309020205020404" pitchFamily="49" charset="0"/>
              <a:buChar char="o"/>
            </a:pPr>
            <a:r>
              <a:rPr lang="en-US" sz="2400" dirty="0"/>
              <a:t> Scale up efficiently</a:t>
            </a:r>
          </a:p>
          <a:p>
            <a:pPr lvl="1">
              <a:lnSpc>
                <a:spcPct val="150000"/>
              </a:lnSpc>
              <a:buFont typeface="Courier New" panose="02070309020205020404" pitchFamily="49" charset="0"/>
              <a:buChar char="o"/>
            </a:pPr>
            <a:r>
              <a:rPr lang="en-US" sz="2400" dirty="0"/>
              <a:t> Maximize throughput </a:t>
            </a:r>
          </a:p>
          <a:p>
            <a:pPr lvl="1">
              <a:lnSpc>
                <a:spcPct val="150000"/>
              </a:lnSpc>
              <a:buFont typeface="Courier New" panose="02070309020205020404" pitchFamily="49" charset="0"/>
              <a:buChar char="o"/>
            </a:pPr>
            <a:r>
              <a:rPr lang="en-US" sz="2400" dirty="0"/>
              <a:t> Reduce power consumption</a:t>
            </a:r>
          </a:p>
          <a:p>
            <a:pPr lvl="1">
              <a:lnSpc>
                <a:spcPct val="150000"/>
              </a:lnSpc>
              <a:buFont typeface="Courier New" panose="02070309020205020404" pitchFamily="49" charset="0"/>
              <a:buChar char="o"/>
            </a:pPr>
            <a:r>
              <a:rPr lang="en-US" sz="2400" dirty="0"/>
              <a:t> High user gratification</a:t>
            </a:r>
          </a:p>
          <a:p>
            <a:endParaRPr lang="en-IN" sz="2400" dirty="0"/>
          </a:p>
        </p:txBody>
      </p:sp>
      <p:sp>
        <p:nvSpPr>
          <p:cNvPr id="4" name="Title 1"/>
          <p:cNvSpPr>
            <a:spLocks noGrp="1"/>
          </p:cNvSpPr>
          <p:nvPr>
            <p:ph type="title"/>
          </p:nvPr>
        </p:nvSpPr>
        <p:spPr>
          <a:xfrm>
            <a:off x="1097280" y="988541"/>
            <a:ext cx="10058400" cy="748819"/>
          </a:xfrm>
        </p:spPr>
        <p:txBody>
          <a:bodyPr vert="horz" lIns="91440" tIns="45720" rIns="91440" bIns="45720" rtlCol="0" anchor="b">
            <a:normAutofit fontScale="90000"/>
          </a:bodyPr>
          <a:lstStyle/>
          <a:p>
            <a:pPr>
              <a:lnSpc>
                <a:spcPct val="150000"/>
              </a:lnSpc>
            </a:pPr>
            <a:r>
              <a:rPr lang="en-US" sz="3200" dirty="0"/>
              <a:t>Why is Load Balancing required?</a:t>
            </a:r>
          </a:p>
        </p:txBody>
      </p:sp>
    </p:spTree>
    <p:extLst>
      <p:ext uri="{BB962C8B-B14F-4D97-AF65-F5344CB8AC3E}">
        <p14:creationId xmlns:p14="http://schemas.microsoft.com/office/powerpoint/2010/main" val="91307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5E4D-5C24-4F7F-839B-9305E398CD63}"/>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9BE05B4A-258A-41B3-95F7-5343277CAA52}"/>
              </a:ext>
            </a:extLst>
          </p:cNvPr>
          <p:cNvSpPr>
            <a:spLocks noGrp="1"/>
          </p:cNvSpPr>
          <p:nvPr>
            <p:ph idx="1"/>
          </p:nvPr>
        </p:nvSpPr>
        <p:spPr/>
        <p:txBody>
          <a:bodyPr>
            <a:normAutofit lnSpcReduction="10000"/>
          </a:bodyPr>
          <a:lstStyle/>
          <a:p>
            <a:r>
              <a:rPr lang="en-GB" dirty="0"/>
              <a:t>We have seen the following LB algorithms in cloud computing</a:t>
            </a:r>
          </a:p>
          <a:p>
            <a:r>
              <a:rPr lang="en-GB" dirty="0"/>
              <a:t>1. OLB</a:t>
            </a:r>
          </a:p>
          <a:p>
            <a:r>
              <a:rPr lang="en-GB" dirty="0"/>
              <a:t>2. LBMM</a:t>
            </a:r>
          </a:p>
          <a:p>
            <a:r>
              <a:rPr lang="en-GB" dirty="0"/>
              <a:t>3. Join-Idle-Queue</a:t>
            </a:r>
          </a:p>
          <a:p>
            <a:r>
              <a:rPr lang="en-GB" dirty="0"/>
              <a:t>4. Honey-bee foraging</a:t>
            </a:r>
          </a:p>
          <a:p>
            <a:r>
              <a:rPr lang="en-GB" dirty="0"/>
              <a:t>5. LB-BC</a:t>
            </a:r>
          </a:p>
          <a:p>
            <a:r>
              <a:rPr lang="en-GB" dirty="0"/>
              <a:t>6. LB-VC-FC</a:t>
            </a:r>
          </a:p>
          <a:p>
            <a:r>
              <a:rPr lang="en-GB" dirty="0"/>
              <a:t>And familiarized ourselves with the methods and challenges in dynamic load balancing of variable workloads; still a lot of work is being done in order to improve on these load balancing strategies to achieve high efficiency, throughput and scalability of systems.</a:t>
            </a:r>
          </a:p>
        </p:txBody>
      </p:sp>
    </p:spTree>
    <p:extLst>
      <p:ext uri="{BB962C8B-B14F-4D97-AF65-F5344CB8AC3E}">
        <p14:creationId xmlns:p14="http://schemas.microsoft.com/office/powerpoint/2010/main" val="174495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Work</a:t>
            </a:r>
          </a:p>
        </p:txBody>
      </p:sp>
      <p:sp>
        <p:nvSpPr>
          <p:cNvPr id="3" name="Content Placeholder 2"/>
          <p:cNvSpPr>
            <a:spLocks noGrp="1"/>
          </p:cNvSpPr>
          <p:nvPr>
            <p:ph idx="1"/>
          </p:nvPr>
        </p:nvSpPr>
        <p:spPr/>
        <p:txBody>
          <a:bodyPr>
            <a:normAutofit/>
          </a:bodyPr>
          <a:lstStyle/>
          <a:p>
            <a:pPr marL="0" indent="0">
              <a:buNone/>
            </a:pPr>
            <a:r>
              <a:rPr lang="en-IN" dirty="0"/>
              <a:t> we propose to extend our research on LB-VC-FC and optimize the CPU utilization rate of the algorithm by using Naïve Bayes Theorem and dynamic programming in the VM selection strategy.</a:t>
            </a:r>
          </a:p>
        </p:txBody>
      </p:sp>
    </p:spTree>
    <p:extLst>
      <p:ext uri="{BB962C8B-B14F-4D97-AF65-F5344CB8AC3E}">
        <p14:creationId xmlns:p14="http://schemas.microsoft.com/office/powerpoint/2010/main" val="287619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F0CA0-D0BB-4E3B-A082-90ABB0E17463}"/>
              </a:ext>
            </a:extLst>
          </p:cNvPr>
          <p:cNvSpPr>
            <a:spLocks noGrp="1"/>
          </p:cNvSpPr>
          <p:nvPr>
            <p:ph type="title" idx="4294967295"/>
          </p:nvPr>
        </p:nvSpPr>
        <p:spPr>
          <a:xfrm>
            <a:off x="672662" y="602241"/>
            <a:ext cx="10058400" cy="721655"/>
          </a:xfrm>
        </p:spPr>
        <p:txBody>
          <a:bodyPr/>
          <a:lstStyle/>
          <a:p>
            <a:r>
              <a:rPr lang="en-GB" dirty="0"/>
              <a:t>References</a:t>
            </a:r>
          </a:p>
        </p:txBody>
      </p:sp>
      <p:sp>
        <p:nvSpPr>
          <p:cNvPr id="3" name="Content Placeholder 2">
            <a:extLst>
              <a:ext uri="{FF2B5EF4-FFF2-40B4-BE49-F238E27FC236}">
                <a16:creationId xmlns:a16="http://schemas.microsoft.com/office/drawing/2014/main" id="{6B1EE64F-F538-482A-A632-3583C3ED8946}"/>
              </a:ext>
            </a:extLst>
          </p:cNvPr>
          <p:cNvSpPr>
            <a:spLocks noGrp="1"/>
          </p:cNvSpPr>
          <p:nvPr>
            <p:ph idx="4294967295"/>
          </p:nvPr>
        </p:nvSpPr>
        <p:spPr>
          <a:xfrm>
            <a:off x="745724" y="1650123"/>
            <a:ext cx="10384731" cy="4022725"/>
          </a:xfrm>
        </p:spPr>
        <p:txBody>
          <a:bodyPr>
            <a:normAutofit/>
          </a:bodyPr>
          <a:lstStyle/>
          <a:p>
            <a:pPr>
              <a:buFont typeface="Wingdings" panose="05000000000000000000" pitchFamily="2" charset="2"/>
              <a:buChar char="q"/>
            </a:pPr>
            <a:r>
              <a:rPr lang="en-GB" sz="1800" b="1" dirty="0"/>
              <a:t>[1] Bhavya, V. V., K. P. </a:t>
            </a:r>
            <a:r>
              <a:rPr lang="en-GB" sz="1800" b="1" dirty="0" err="1"/>
              <a:t>Rejina</a:t>
            </a:r>
            <a:r>
              <a:rPr lang="en-GB" sz="1800" b="1" dirty="0"/>
              <a:t>, and A. S. Mahesh. "An Intensification of Honey Bee Foraging Load Balancing Algorithm in Cloud Computing</a:t>
            </a:r>
            <a:r>
              <a:rPr lang="en-GB" sz="1800" dirty="0"/>
              <a:t>.“ </a:t>
            </a:r>
          </a:p>
          <a:p>
            <a:pPr>
              <a:buFont typeface="Wingdings" panose="05000000000000000000" pitchFamily="2" charset="2"/>
              <a:buChar char="q"/>
            </a:pPr>
            <a:r>
              <a:rPr lang="en-GB" sz="1800" b="1" dirty="0"/>
              <a:t>[2] Huang, </a:t>
            </a:r>
            <a:r>
              <a:rPr lang="en-GB" sz="1800" b="1" dirty="0" err="1"/>
              <a:t>Weihua</a:t>
            </a:r>
            <a:r>
              <a:rPr lang="en-GB" sz="1800" b="1" dirty="0"/>
              <a:t>, et al. "Load balancing algorithm for virtual cluster using fuzzy clustering.“ Computer and Communications (ICCC), 2016 2nd IEEE International Conference on. IEEE, 2016.</a:t>
            </a:r>
            <a:r>
              <a:rPr lang="en-GB" sz="1800" dirty="0"/>
              <a:t>	</a:t>
            </a:r>
          </a:p>
          <a:p>
            <a:pPr>
              <a:buFont typeface="Wingdings" panose="05000000000000000000" pitchFamily="2" charset="2"/>
              <a:buChar char="q"/>
            </a:pPr>
            <a:r>
              <a:rPr lang="en-GB" sz="1800" b="1" dirty="0"/>
              <a:t>[3] Kansal, Nidhi Jain, and </a:t>
            </a:r>
            <a:r>
              <a:rPr lang="en-GB" sz="1800" b="1" dirty="0" err="1"/>
              <a:t>Inderveer</a:t>
            </a:r>
            <a:r>
              <a:rPr lang="en-GB" sz="1800" b="1" dirty="0"/>
              <a:t> Chana. "Cloud load balancing techniques: A step towards green computing." IJCSI International Journal of Computer Science Issues 9.1 (2012): 238-246.</a:t>
            </a:r>
          </a:p>
          <a:p>
            <a:pPr>
              <a:buFont typeface="Wingdings" panose="05000000000000000000" pitchFamily="2" charset="2"/>
              <a:buChar char="q"/>
            </a:pPr>
            <a:r>
              <a:rPr lang="en-IN" sz="1800" b="1" dirty="0"/>
              <a:t>[4] Lu, Yi, et al. "Join-Idle-Queue: A novel load balancing algorithm for dynamically scalable web services." Performance Evaluation 68.11 (2011): 1056-1071.</a:t>
            </a:r>
          </a:p>
          <a:p>
            <a:pPr>
              <a:buFont typeface="Wingdings" panose="05000000000000000000" pitchFamily="2" charset="2"/>
              <a:buChar char="q"/>
            </a:pPr>
            <a:r>
              <a:rPr lang="en-IN" sz="1800" b="1" dirty="0"/>
              <a:t>[5] Zhao, Jia, et al. "A heuristic clustering-based task deployment approach for load balancing using </a:t>
            </a:r>
            <a:r>
              <a:rPr lang="en-IN" sz="1800" b="1" dirty="0" err="1"/>
              <a:t>bayes</a:t>
            </a:r>
            <a:r>
              <a:rPr lang="en-IN" sz="1800" b="1" dirty="0"/>
              <a:t> theorem in cloud environment." IEEE Transactions on Parallel and Distributed Systems 27.2 (2016): 305-316.</a:t>
            </a:r>
          </a:p>
          <a:p>
            <a:pPr>
              <a:buFont typeface="Wingdings" panose="05000000000000000000" pitchFamily="2" charset="2"/>
              <a:buChar char="q"/>
            </a:pPr>
            <a:r>
              <a:rPr lang="en-IN" sz="1800" b="1" dirty="0"/>
              <a:t>[6] Shah, Nadeem, and Mohammed </a:t>
            </a:r>
            <a:r>
              <a:rPr lang="en-IN" sz="1800" b="1" dirty="0" err="1"/>
              <a:t>Farik</a:t>
            </a:r>
            <a:r>
              <a:rPr lang="en-IN" sz="1800" b="1" dirty="0"/>
              <a:t>. "Static Load Balancing Algorithms In Cloud Computing: Challenges &amp; Solutions." International Journal Of Scientific &amp; Technology Research 4.10 (2015).</a:t>
            </a:r>
          </a:p>
          <a:p>
            <a:pPr>
              <a:buFont typeface="Wingdings" panose="05000000000000000000" pitchFamily="2" charset="2"/>
              <a:buChar char="q"/>
            </a:pPr>
            <a:endParaRPr lang="en-IN" sz="1800" b="1" dirty="0"/>
          </a:p>
          <a:p>
            <a:pPr>
              <a:buFont typeface="Wingdings" panose="05000000000000000000" pitchFamily="2" charset="2"/>
              <a:buChar char="q"/>
            </a:pPr>
            <a:endParaRPr lang="en-GB" sz="1600" dirty="0"/>
          </a:p>
          <a:p>
            <a:pPr>
              <a:buFont typeface="Wingdings" panose="05000000000000000000" pitchFamily="2" charset="2"/>
              <a:buChar char="q"/>
            </a:pPr>
            <a:endParaRPr lang="en-GB" sz="1600" dirty="0"/>
          </a:p>
        </p:txBody>
      </p:sp>
    </p:spTree>
    <p:extLst>
      <p:ext uri="{BB962C8B-B14F-4D97-AF65-F5344CB8AC3E}">
        <p14:creationId xmlns:p14="http://schemas.microsoft.com/office/powerpoint/2010/main" val="52737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93987" y="716949"/>
            <a:ext cx="10001971" cy="721234"/>
          </a:xfrm>
        </p:spPr>
        <p:txBody>
          <a:bodyPr>
            <a:noAutofit/>
          </a:bodyPr>
          <a:lstStyle/>
          <a:p>
            <a:r>
              <a:rPr lang="en-IN" sz="6000" dirty="0"/>
              <a:t>References</a:t>
            </a:r>
          </a:p>
        </p:txBody>
      </p:sp>
      <p:sp>
        <p:nvSpPr>
          <p:cNvPr id="3" name="Content Placeholder 2"/>
          <p:cNvSpPr>
            <a:spLocks noGrp="1"/>
          </p:cNvSpPr>
          <p:nvPr>
            <p:ph type="subTitle" idx="4294967295"/>
          </p:nvPr>
        </p:nvSpPr>
        <p:spPr>
          <a:xfrm>
            <a:off x="493987" y="1762033"/>
            <a:ext cx="11246068" cy="5784580"/>
          </a:xfrm>
        </p:spPr>
        <p:txBody>
          <a:bodyPr>
            <a:noAutofit/>
          </a:bodyPr>
          <a:lstStyle/>
          <a:p>
            <a:pPr>
              <a:buFont typeface="Wingdings" panose="05000000000000000000" pitchFamily="2" charset="2"/>
              <a:buChar char="q"/>
            </a:pPr>
            <a:r>
              <a:rPr lang="en-IN" sz="1800" b="1" dirty="0"/>
              <a:t>[7] Kumar, Sushil, and D. H. Rana. "Various Dynamic Load Balancing Algorithms in Cloud Environment: A Survey." International Journal of Computer Applications 129.6 (2015): 14-19.</a:t>
            </a:r>
          </a:p>
          <a:p>
            <a:pPr>
              <a:buFont typeface="Wingdings" panose="05000000000000000000" pitchFamily="2" charset="2"/>
              <a:buChar char="q"/>
            </a:pPr>
            <a:r>
              <a:rPr lang="en-IN" sz="1800" b="1" dirty="0"/>
              <a:t>[8] </a:t>
            </a:r>
            <a:r>
              <a:rPr lang="en-IN" sz="1800" b="1" dirty="0" err="1"/>
              <a:t>Kokilavani</a:t>
            </a:r>
            <a:r>
              <a:rPr lang="en-IN" sz="1800" b="1" dirty="0"/>
              <a:t>, T., and DI George </a:t>
            </a:r>
            <a:r>
              <a:rPr lang="en-IN" sz="1800" b="1" dirty="0" err="1"/>
              <a:t>Amalarethinam</a:t>
            </a:r>
            <a:r>
              <a:rPr lang="en-IN" sz="1800" b="1" dirty="0"/>
              <a:t>. "Load balanced min-min algorithm for static meta-task scheduling in grid computing." International Journal of Computer Applications 20.2 (2011): 43-49.</a:t>
            </a:r>
          </a:p>
          <a:p>
            <a:pPr>
              <a:buFont typeface="Wingdings" panose="05000000000000000000" pitchFamily="2" charset="2"/>
              <a:buChar char="q"/>
            </a:pPr>
            <a:r>
              <a:rPr lang="en-IN" sz="1800" b="1" dirty="0"/>
              <a:t>[9] M. </a:t>
            </a:r>
            <a:r>
              <a:rPr lang="en-IN" sz="1800" b="1" dirty="0" err="1"/>
              <a:t>Randles</a:t>
            </a:r>
            <a:r>
              <a:rPr lang="en-IN" sz="1800" b="1" dirty="0"/>
              <a:t>, D. Lamb, and A. </a:t>
            </a:r>
            <a:r>
              <a:rPr lang="en-IN" sz="1800" b="1" dirty="0" err="1"/>
              <a:t>Taleb-Bendiab</a:t>
            </a:r>
            <a:r>
              <a:rPr lang="en-IN" sz="1800" b="1" dirty="0"/>
              <a:t>, “A Comparative Study into Distributed Load Balancing Algorithms for Cloud Computing”, Proceedings of 24th IEEE International Conference on Advanced Information Networking and Applications Workshops, Perth, Australia, April 2010, pages 551-556 </a:t>
            </a:r>
          </a:p>
          <a:p>
            <a:pPr>
              <a:buFont typeface="Wingdings" panose="05000000000000000000" pitchFamily="2" charset="2"/>
              <a:buChar char="q"/>
            </a:pPr>
            <a:r>
              <a:rPr lang="en-IN" sz="1800" b="1" dirty="0"/>
              <a:t>[10]Hwang, Kai, Jack </a:t>
            </a:r>
            <a:r>
              <a:rPr lang="en-IN" sz="1800" b="1" dirty="0" err="1"/>
              <a:t>Dongarra</a:t>
            </a:r>
            <a:r>
              <a:rPr lang="en-IN" sz="1800" b="1" dirty="0"/>
              <a:t>, and Geoffrey C. Fox. Distributed and cloud computing: from parallel processing to the internet of things. Morgan Kaufmann, 2013.</a:t>
            </a:r>
          </a:p>
          <a:p>
            <a:pPr>
              <a:buFont typeface="Wingdings" panose="05000000000000000000" pitchFamily="2" charset="2"/>
              <a:buChar char="q"/>
            </a:pPr>
            <a:endParaRPr lang="en-IN" sz="1800" dirty="0"/>
          </a:p>
        </p:txBody>
      </p:sp>
    </p:spTree>
    <p:extLst>
      <p:ext uri="{BB962C8B-B14F-4D97-AF65-F5344CB8AC3E}">
        <p14:creationId xmlns:p14="http://schemas.microsoft.com/office/powerpoint/2010/main" val="102580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42160" y="2423160"/>
            <a:ext cx="7741920" cy="830997"/>
          </a:xfrm>
          <a:prstGeom prst="rect">
            <a:avLst/>
          </a:prstGeom>
          <a:noFill/>
        </p:spPr>
        <p:txBody>
          <a:bodyPr wrap="square" rtlCol="0">
            <a:spAutoFit/>
          </a:bodyPr>
          <a:lstStyle/>
          <a:p>
            <a:pPr algn="ctr"/>
            <a:r>
              <a:rPr lang="en-IN" sz="4800" dirty="0"/>
              <a:t>Thank you</a:t>
            </a:r>
            <a:endParaRPr lang="en-IN" dirty="0"/>
          </a:p>
        </p:txBody>
      </p:sp>
    </p:spTree>
    <p:extLst>
      <p:ext uri="{BB962C8B-B14F-4D97-AF65-F5344CB8AC3E}">
        <p14:creationId xmlns:p14="http://schemas.microsoft.com/office/powerpoint/2010/main" val="191078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292" y="259709"/>
            <a:ext cx="10058400" cy="1450757"/>
          </a:xfrm>
        </p:spPr>
        <p:txBody>
          <a:bodyPr vert="horz" lIns="91440" tIns="45720" rIns="91440" bIns="45720" rtlCol="0" anchor="b">
            <a:normAutofit/>
          </a:bodyPr>
          <a:lstStyle/>
          <a:p>
            <a:r>
              <a:rPr lang="en-US" sz="3200" dirty="0"/>
              <a:t>Classification of Load balancing algorithms</a:t>
            </a:r>
            <a:endParaRPr lang="en-IN" sz="3200" dirty="0"/>
          </a:p>
        </p:txBody>
      </p:sp>
      <p:sp>
        <p:nvSpPr>
          <p:cNvPr id="3" name="Content Placeholder 2"/>
          <p:cNvSpPr>
            <a:spLocks noGrp="1"/>
          </p:cNvSpPr>
          <p:nvPr>
            <p:ph idx="1"/>
          </p:nvPr>
        </p:nvSpPr>
        <p:spPr/>
        <p:txBody>
          <a:bodyPr/>
          <a:lstStyle/>
          <a:p>
            <a:pPr>
              <a:lnSpc>
                <a:spcPct val="150000"/>
              </a:lnSpc>
              <a:buFont typeface="Courier New" panose="02070309020205020404" pitchFamily="49" charset="0"/>
              <a:buChar char="o"/>
            </a:pPr>
            <a:r>
              <a:rPr lang="en-US" sz="1800" dirty="0"/>
              <a:t> Two types of load balancing algorithms</a:t>
            </a:r>
          </a:p>
          <a:p>
            <a:pPr lvl="1">
              <a:lnSpc>
                <a:spcPct val="150000"/>
              </a:lnSpc>
              <a:buFont typeface="Courier New" panose="02070309020205020404" pitchFamily="49" charset="0"/>
              <a:buChar char="o"/>
            </a:pPr>
            <a:r>
              <a:rPr lang="en-US" dirty="0"/>
              <a:t> Static  -  traffic divided evenly among all servers, requires prior knowledge of system resources.[6]</a:t>
            </a:r>
          </a:p>
          <a:p>
            <a:pPr marL="384048" lvl="2" indent="0">
              <a:lnSpc>
                <a:spcPct val="150000"/>
              </a:lnSpc>
              <a:buNone/>
            </a:pPr>
            <a:r>
              <a:rPr lang="en-US" sz="1800" dirty="0"/>
              <a:t> 	ex: </a:t>
            </a:r>
            <a:r>
              <a:rPr lang="en-US" sz="1800" b="1" dirty="0"/>
              <a:t>OLB</a:t>
            </a:r>
            <a:r>
              <a:rPr lang="en-US" sz="1800" dirty="0"/>
              <a:t>, </a:t>
            </a:r>
            <a:r>
              <a:rPr lang="en-US" sz="1800" b="1" dirty="0"/>
              <a:t>LB Min-Min</a:t>
            </a:r>
            <a:r>
              <a:rPr lang="en-US" sz="1800" dirty="0"/>
              <a:t>, round-robin, weighted round-robin, LB Min Max.</a:t>
            </a:r>
          </a:p>
          <a:p>
            <a:pPr lvl="1">
              <a:lnSpc>
                <a:spcPct val="150000"/>
              </a:lnSpc>
              <a:buFont typeface="Courier New" panose="02070309020205020404" pitchFamily="49" charset="0"/>
              <a:buChar char="o"/>
            </a:pPr>
            <a:r>
              <a:rPr lang="en-US" dirty="0"/>
              <a:t> Dynamic – lightest server in the network is selected for load balancing; current state of the system is used to make decisions for load balancing.[7]</a:t>
            </a:r>
          </a:p>
          <a:p>
            <a:pPr marL="384048" lvl="2" indent="0">
              <a:lnSpc>
                <a:spcPct val="150000"/>
              </a:lnSpc>
              <a:buNone/>
            </a:pPr>
            <a:r>
              <a:rPr lang="en-US" sz="1800" dirty="0"/>
              <a:t>	ex: </a:t>
            </a:r>
            <a:r>
              <a:rPr lang="en-US" sz="1800" b="1" dirty="0"/>
              <a:t>Join-Idle-Queue, Honey bee foraging</a:t>
            </a:r>
            <a:r>
              <a:rPr lang="en-US" sz="1800" dirty="0"/>
              <a:t>, Active clustering , Ant colony optimization, Biased random sampling.</a:t>
            </a:r>
          </a:p>
          <a:p>
            <a:pPr lvl="1">
              <a:lnSpc>
                <a:spcPct val="150000"/>
              </a:lnSpc>
              <a:buFont typeface="Courier New" panose="02070309020205020404" pitchFamily="49" charset="0"/>
              <a:buChar char="o"/>
            </a:pPr>
            <a:endParaRPr lang="en-US" dirty="0"/>
          </a:p>
        </p:txBody>
      </p:sp>
    </p:spTree>
    <p:extLst>
      <p:ext uri="{BB962C8B-B14F-4D97-AF65-F5344CB8AC3E}">
        <p14:creationId xmlns:p14="http://schemas.microsoft.com/office/powerpoint/2010/main" val="1011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2533" y="405871"/>
            <a:ext cx="10058400" cy="531812"/>
          </a:xfrm>
        </p:spPr>
        <p:txBody>
          <a:bodyPr vert="horz" lIns="91440" tIns="45720" rIns="91440" bIns="45720" rtlCol="0" anchor="b">
            <a:normAutofit/>
          </a:bodyPr>
          <a:lstStyle/>
          <a:p>
            <a:r>
              <a:rPr lang="en-US" sz="3200" dirty="0"/>
              <a:t>Existing Load Balancing Algorithms</a:t>
            </a:r>
            <a:endParaRPr lang="en-IN" sz="3200" dirty="0"/>
          </a:p>
        </p:txBody>
      </p:sp>
      <p:graphicFrame>
        <p:nvGraphicFramePr>
          <p:cNvPr id="6" name="Diagram 5"/>
          <p:cNvGraphicFramePr/>
          <p:nvPr>
            <p:extLst>
              <p:ext uri="{D42A27DB-BD31-4B8C-83A1-F6EECF244321}">
                <p14:modId xmlns:p14="http://schemas.microsoft.com/office/powerpoint/2010/main" val="3050039096"/>
              </p:ext>
            </p:extLst>
          </p:nvPr>
        </p:nvGraphicFramePr>
        <p:xfrm>
          <a:off x="1200149" y="1320799"/>
          <a:ext cx="8403167" cy="4182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769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32933"/>
            <a:ext cx="8867987" cy="704427"/>
          </a:xfrm>
        </p:spPr>
        <p:txBody>
          <a:bodyPr>
            <a:normAutofit fontScale="90000"/>
          </a:bodyPr>
          <a:lstStyle/>
          <a:p>
            <a:r>
              <a:rPr lang="en-GB" dirty="0"/>
              <a:t>Opportunistic Load Balancing</a:t>
            </a:r>
            <a:endParaRPr lang="en-US" dirty="0"/>
          </a:p>
        </p:txBody>
      </p:sp>
      <p:sp>
        <p:nvSpPr>
          <p:cNvPr id="3" name="Text Placeholder 2"/>
          <p:cNvSpPr>
            <a:spLocks noGrp="1"/>
          </p:cNvSpPr>
          <p:nvPr>
            <p:ph idx="1"/>
          </p:nvPr>
        </p:nvSpPr>
        <p:spPr/>
        <p:txBody>
          <a:bodyPr>
            <a:normAutofit/>
          </a:bodyPr>
          <a:lstStyle/>
          <a:p>
            <a:endParaRPr lang="en-GB" dirty="0"/>
          </a:p>
          <a:p>
            <a:pPr lvl="1"/>
            <a:r>
              <a:rPr lang="en-US" sz="2200" dirty="0"/>
              <a:t>Assigns workload to nodes in free order without considering the expected execution time of each node.</a:t>
            </a:r>
          </a:p>
          <a:p>
            <a:pPr lvl="1"/>
            <a:r>
              <a:rPr lang="en-US" sz="2200" dirty="0"/>
              <a:t>Attempts to keep each node busy</a:t>
            </a:r>
          </a:p>
          <a:p>
            <a:pPr lvl="1"/>
            <a:r>
              <a:rPr lang="en-US" sz="2200" dirty="0"/>
              <a:t>Advantage - Simple to implement.</a:t>
            </a:r>
          </a:p>
          <a:p>
            <a:pPr lvl="1"/>
            <a:r>
              <a:rPr lang="en-US" sz="2200" dirty="0"/>
              <a:t>Overall completion time is very poor.</a:t>
            </a:r>
          </a:p>
          <a:p>
            <a:pPr lvl="1"/>
            <a:r>
              <a:rPr lang="en-US" sz="2200" dirty="0"/>
              <a:t>Results in bottlenecks.</a:t>
            </a:r>
          </a:p>
          <a:p>
            <a:pPr lvl="1"/>
            <a:r>
              <a:rPr lang="en-US" sz="2200" dirty="0"/>
              <a:t>Variations of this technique such as round-robin load balancing.</a:t>
            </a:r>
          </a:p>
          <a:p>
            <a:pPr lvl="1"/>
            <a:endParaRPr lang="en-US" sz="2200" dirty="0"/>
          </a:p>
        </p:txBody>
      </p:sp>
      <p:sp>
        <p:nvSpPr>
          <p:cNvPr id="4" name="TextBox 3">
            <a:extLst>
              <a:ext uri="{FF2B5EF4-FFF2-40B4-BE49-F238E27FC236}">
                <a16:creationId xmlns:a16="http://schemas.microsoft.com/office/drawing/2014/main" id="{D44C7526-BFA2-48D4-957E-11BBF40F5D29}"/>
              </a:ext>
            </a:extLst>
          </p:cNvPr>
          <p:cNvSpPr txBox="1"/>
          <p:nvPr/>
        </p:nvSpPr>
        <p:spPr>
          <a:xfrm>
            <a:off x="1610062" y="5634681"/>
            <a:ext cx="7842421" cy="769441"/>
          </a:xfrm>
          <a:prstGeom prst="rect">
            <a:avLst/>
          </a:prstGeom>
          <a:noFill/>
        </p:spPr>
        <p:txBody>
          <a:bodyPr wrap="square" rtlCol="0">
            <a:spAutoFit/>
          </a:bodyPr>
          <a:lstStyle/>
          <a:p>
            <a:r>
              <a:rPr lang="en-GB" sz="1100" dirty="0"/>
              <a:t>[3] Kansal, Nidhi Jain, and </a:t>
            </a:r>
            <a:r>
              <a:rPr lang="en-GB" sz="1100" dirty="0" err="1"/>
              <a:t>Inderveer</a:t>
            </a:r>
            <a:r>
              <a:rPr lang="en-GB" sz="1100" dirty="0"/>
              <a:t> Chana. "Cloud load balancing techniques: A step towards green computing." IJCSI International Journal of Computer Science Issues 9.1 (2012): 238-246.</a:t>
            </a:r>
          </a:p>
          <a:p>
            <a:r>
              <a:rPr lang="en-IN" sz="1100" dirty="0"/>
              <a:t>[6] Shah, Nadeem, and Mohammed </a:t>
            </a:r>
            <a:r>
              <a:rPr lang="en-IN" sz="1100" dirty="0" err="1"/>
              <a:t>Farik</a:t>
            </a:r>
            <a:r>
              <a:rPr lang="en-IN" sz="1100" dirty="0"/>
              <a:t>. "Static Load Balancing Algorithms In Cloud Computing: Challenges &amp; Solutions." International Journal Of Scientific &amp; Technology Research 4.10 (2015).</a:t>
            </a:r>
          </a:p>
        </p:txBody>
      </p:sp>
    </p:spTree>
    <p:extLst>
      <p:ext uri="{BB962C8B-B14F-4D97-AF65-F5344CB8AC3E}">
        <p14:creationId xmlns:p14="http://schemas.microsoft.com/office/powerpoint/2010/main" val="156259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GB" dirty="0"/>
              <a:t>Load Balancing Min-Min</a:t>
            </a:r>
            <a:endParaRPr lang="en-US" dirty="0"/>
          </a:p>
        </p:txBody>
      </p:sp>
      <p:sp>
        <p:nvSpPr>
          <p:cNvPr id="3" name="Text Placeholder 2"/>
          <p:cNvSpPr>
            <a:spLocks noGrp="1"/>
          </p:cNvSpPr>
          <p:nvPr>
            <p:ph idx="1"/>
          </p:nvPr>
        </p:nvSpPr>
        <p:spPr>
          <a:xfrm>
            <a:off x="1012613" y="1737360"/>
            <a:ext cx="10058400" cy="4023360"/>
          </a:xfrm>
        </p:spPr>
        <p:txBody>
          <a:bodyPr>
            <a:normAutofit/>
          </a:bodyPr>
          <a:lstStyle/>
          <a:p>
            <a:endParaRPr lang="en-GB" sz="1800" b="1" dirty="0"/>
          </a:p>
          <a:p>
            <a:pPr lvl="1">
              <a:buFont typeface="Courier New" panose="02070309020205020404" pitchFamily="49" charset="0"/>
              <a:buChar char="o"/>
            </a:pPr>
            <a:r>
              <a:rPr lang="en-US" dirty="0"/>
              <a:t>Simple task scheduling algorithm which considers the execution time and completion time of the tasks and machines. The LBMM works as follows:</a:t>
            </a:r>
          </a:p>
          <a:p>
            <a:pPr marL="566928" lvl="3" indent="0">
              <a:buNone/>
            </a:pPr>
            <a:r>
              <a:rPr lang="en-US" sz="1800" dirty="0"/>
              <a:t>1. Starts with a set of unmapped tasks:</a:t>
            </a:r>
          </a:p>
          <a:p>
            <a:pPr marL="566928" lvl="3" indent="0">
              <a:buNone/>
            </a:pPr>
            <a:r>
              <a:rPr lang="en-US" sz="1800" dirty="0"/>
              <a:t>2. Machine with the minimum completion time for all jobs is selected</a:t>
            </a:r>
          </a:p>
          <a:p>
            <a:pPr marL="566928" lvl="3" indent="0">
              <a:buNone/>
            </a:pPr>
            <a:r>
              <a:rPr lang="en-US" sz="1800" dirty="0"/>
              <a:t>3. The job with the overall minimum completion time is selected and mapped to resource</a:t>
            </a:r>
          </a:p>
          <a:p>
            <a:pPr marL="566928" lvl="3" indent="0">
              <a:buNone/>
            </a:pPr>
            <a:r>
              <a:rPr lang="en-US" sz="1800" dirty="0"/>
              <a:t>4. Steps 1-3 Repeated till all unmapped tasks are assigned.</a:t>
            </a:r>
          </a:p>
          <a:p>
            <a:pPr marL="566928" lvl="3" indent="0">
              <a:buNone/>
            </a:pPr>
            <a:endParaRPr lang="en-US" sz="1800" dirty="0"/>
          </a:p>
          <a:p>
            <a:pPr lvl="1">
              <a:buFont typeface="Courier New" panose="02070309020205020404" pitchFamily="49" charset="0"/>
              <a:buChar char="o"/>
            </a:pPr>
            <a:r>
              <a:rPr lang="en-IN" dirty="0"/>
              <a:t> Works best when number of small tasks is greater than number of large tasks.</a:t>
            </a:r>
          </a:p>
          <a:p>
            <a:pPr lvl="1">
              <a:buFont typeface="Courier New" panose="02070309020205020404" pitchFamily="49" charset="0"/>
              <a:buChar char="o"/>
            </a:pPr>
            <a:r>
              <a:rPr lang="en-IN" dirty="0"/>
              <a:t> LBMM leads to starvation</a:t>
            </a:r>
            <a:endParaRPr lang="en-US" dirty="0"/>
          </a:p>
        </p:txBody>
      </p:sp>
      <p:sp>
        <p:nvSpPr>
          <p:cNvPr id="4" name="TextBox 3">
            <a:extLst>
              <a:ext uri="{FF2B5EF4-FFF2-40B4-BE49-F238E27FC236}">
                <a16:creationId xmlns:a16="http://schemas.microsoft.com/office/drawing/2014/main" id="{C5680D7C-1AC7-47C8-BADA-0DA4F017FE04}"/>
              </a:ext>
            </a:extLst>
          </p:cNvPr>
          <p:cNvSpPr txBox="1"/>
          <p:nvPr/>
        </p:nvSpPr>
        <p:spPr>
          <a:xfrm>
            <a:off x="1610062" y="5634681"/>
            <a:ext cx="7842421" cy="1277273"/>
          </a:xfrm>
          <a:prstGeom prst="rect">
            <a:avLst/>
          </a:prstGeom>
          <a:noFill/>
        </p:spPr>
        <p:txBody>
          <a:bodyPr wrap="square" rtlCol="0">
            <a:spAutoFit/>
          </a:bodyPr>
          <a:lstStyle/>
          <a:p>
            <a:r>
              <a:rPr lang="en-IN" sz="1100" dirty="0"/>
              <a:t>[5] Zhao, Jia, et al. "A heuristic clustering-based task deployment approach for load balancing using </a:t>
            </a:r>
            <a:r>
              <a:rPr lang="en-IN" sz="1100" dirty="0" err="1"/>
              <a:t>bayes</a:t>
            </a:r>
            <a:r>
              <a:rPr lang="en-IN" sz="1100" dirty="0"/>
              <a:t> theorem in cloud environment." IEEE Transactions on Parallel and Distributed Systems 27.2 (2016): 305-316.</a:t>
            </a:r>
          </a:p>
          <a:p>
            <a:r>
              <a:rPr lang="en-IN" sz="1100" dirty="0"/>
              <a:t>[6] Shah, Nadeem, and Mohammed </a:t>
            </a:r>
            <a:r>
              <a:rPr lang="en-IN" sz="1100" dirty="0" err="1"/>
              <a:t>Farik</a:t>
            </a:r>
            <a:r>
              <a:rPr lang="en-IN" sz="1100" dirty="0"/>
              <a:t>. "Static Load Balancing Algorithms In Cloud Computing: Challenges &amp; Solutions." International Journal Of Scientific &amp; Technology Research 4.10 (2015).</a:t>
            </a:r>
          </a:p>
          <a:p>
            <a:r>
              <a:rPr lang="en-IN" sz="1100" dirty="0"/>
              <a:t>[8] </a:t>
            </a:r>
            <a:r>
              <a:rPr lang="en-IN" sz="1100" dirty="0" err="1"/>
              <a:t>Kokilavani</a:t>
            </a:r>
            <a:r>
              <a:rPr lang="en-IN" sz="1100" dirty="0"/>
              <a:t>, T., and DI George </a:t>
            </a:r>
            <a:r>
              <a:rPr lang="en-IN" sz="1100" dirty="0" err="1"/>
              <a:t>Amalarethinam</a:t>
            </a:r>
            <a:r>
              <a:rPr lang="en-IN" sz="1100" dirty="0"/>
              <a:t>. "Load balanced min-min algorithm for static meta-task scheduling in grid computing." International Journal of Computer Applications 20.2 (2011): 43-49.</a:t>
            </a:r>
          </a:p>
          <a:p>
            <a:endParaRPr lang="en-IN" sz="1100" dirty="0"/>
          </a:p>
        </p:txBody>
      </p:sp>
    </p:spTree>
    <p:extLst>
      <p:ext uri="{BB962C8B-B14F-4D97-AF65-F5344CB8AC3E}">
        <p14:creationId xmlns:p14="http://schemas.microsoft.com/office/powerpoint/2010/main" val="9386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12003"/>
            <a:ext cx="10058400" cy="1450757"/>
          </a:xfrm>
        </p:spPr>
        <p:txBody>
          <a:bodyPr>
            <a:normAutofit/>
          </a:bodyPr>
          <a:lstStyle/>
          <a:p>
            <a:r>
              <a:rPr lang="en-GB" dirty="0"/>
              <a:t>Join-Idle-Queue</a:t>
            </a:r>
          </a:p>
        </p:txBody>
      </p:sp>
      <p:sp>
        <p:nvSpPr>
          <p:cNvPr id="3" name="Text Placeholder 2"/>
          <p:cNvSpPr>
            <a:spLocks noGrp="1"/>
          </p:cNvSpPr>
          <p:nvPr>
            <p:ph idx="1"/>
          </p:nvPr>
        </p:nvSpPr>
        <p:spPr>
          <a:xfrm>
            <a:off x="1097280" y="1845734"/>
            <a:ext cx="4626187" cy="4023360"/>
          </a:xfrm>
        </p:spPr>
        <p:txBody>
          <a:bodyPr>
            <a:normAutofit/>
          </a:bodyPr>
          <a:lstStyle/>
          <a:p>
            <a:endParaRPr lang="en-GB" b="1" dirty="0"/>
          </a:p>
          <a:p>
            <a:pPr lvl="1"/>
            <a:r>
              <a:rPr lang="en-US" dirty="0"/>
              <a:t>Provides large scale load balancing with </a:t>
            </a:r>
            <a:r>
              <a:rPr lang="en-US" u="sng" dirty="0"/>
              <a:t>distributed dispatchers</a:t>
            </a:r>
            <a:r>
              <a:rPr lang="en-US" dirty="0"/>
              <a:t>.</a:t>
            </a:r>
          </a:p>
          <a:p>
            <a:pPr lvl="1"/>
            <a:r>
              <a:rPr lang="en-IN" dirty="0"/>
              <a:t>Decouples discovery of lightly loaded servers from job assignment thus reducing system load.</a:t>
            </a:r>
          </a:p>
          <a:p>
            <a:pPr lvl="1"/>
            <a:r>
              <a:rPr lang="en-IN" dirty="0"/>
              <a:t>When a server is idle, it informs despatcher.</a:t>
            </a:r>
            <a:endParaRPr lang="en-US" dirty="0"/>
          </a:p>
          <a:p>
            <a:pPr lvl="1"/>
            <a:r>
              <a:rPr lang="en-US" dirty="0"/>
              <a:t>Useful for dynamically scalable web services.</a:t>
            </a:r>
          </a:p>
          <a:p>
            <a:pPr lvl="1"/>
            <a:r>
              <a:rPr lang="en-US" dirty="0"/>
              <a:t>Does not increase actual response time.</a:t>
            </a:r>
          </a:p>
          <a:p>
            <a:pPr marL="201168" lvl="1" indent="0">
              <a:buNone/>
            </a:pPr>
            <a:endParaRPr lang="en-GB" dirty="0"/>
          </a:p>
        </p:txBody>
      </p:sp>
      <p:pic>
        <p:nvPicPr>
          <p:cNvPr id="4" name="Picture 3"/>
          <p:cNvPicPr>
            <a:picLocks noChangeAspect="1"/>
          </p:cNvPicPr>
          <p:nvPr/>
        </p:nvPicPr>
        <p:blipFill rotWithShape="1">
          <a:blip r:embed="rId3"/>
          <a:srcRect l="23286" r="22343" b="14602"/>
          <a:stretch/>
        </p:blipFill>
        <p:spPr>
          <a:xfrm>
            <a:off x="6007947" y="2590802"/>
            <a:ext cx="5147733" cy="1634065"/>
          </a:xfrm>
          <a:prstGeom prst="rect">
            <a:avLst/>
          </a:prstGeom>
          <a:ln>
            <a:noFill/>
          </a:ln>
          <a:effectLst>
            <a:outerShdw blurRad="190500" algn="tl" rotWithShape="0">
              <a:srgbClr val="000000">
                <a:alpha val="70000"/>
              </a:srgbClr>
            </a:outerShdw>
          </a:effectLst>
        </p:spPr>
      </p:pic>
      <p:sp>
        <p:nvSpPr>
          <p:cNvPr id="5" name="TextBox 4"/>
          <p:cNvSpPr txBox="1"/>
          <p:nvPr/>
        </p:nvSpPr>
        <p:spPr>
          <a:xfrm>
            <a:off x="6206067" y="4639733"/>
            <a:ext cx="4949613" cy="646331"/>
          </a:xfrm>
          <a:prstGeom prst="rect">
            <a:avLst/>
          </a:prstGeom>
          <a:noFill/>
        </p:spPr>
        <p:txBody>
          <a:bodyPr wrap="square" rtlCol="0">
            <a:spAutoFit/>
          </a:bodyPr>
          <a:lstStyle/>
          <a:p>
            <a:r>
              <a:rPr lang="en-IN" dirty="0"/>
              <a:t>Figure 2: Distributed dispatchers for a cluster of parallel servers[4]</a:t>
            </a:r>
          </a:p>
        </p:txBody>
      </p:sp>
      <p:sp>
        <p:nvSpPr>
          <p:cNvPr id="6" name="TextBox 5">
            <a:extLst>
              <a:ext uri="{FF2B5EF4-FFF2-40B4-BE49-F238E27FC236}">
                <a16:creationId xmlns:a16="http://schemas.microsoft.com/office/drawing/2014/main" id="{5191C3AC-EAB8-4056-BFEF-B89CCE503809}"/>
              </a:ext>
            </a:extLst>
          </p:cNvPr>
          <p:cNvSpPr txBox="1"/>
          <p:nvPr/>
        </p:nvSpPr>
        <p:spPr>
          <a:xfrm>
            <a:off x="939114" y="5651157"/>
            <a:ext cx="10099589" cy="954107"/>
          </a:xfrm>
          <a:prstGeom prst="rect">
            <a:avLst/>
          </a:prstGeom>
          <a:noFill/>
        </p:spPr>
        <p:txBody>
          <a:bodyPr wrap="square" rtlCol="0">
            <a:spAutoFit/>
          </a:bodyPr>
          <a:lstStyle/>
          <a:p>
            <a:r>
              <a:rPr lang="en-GB" sz="1400" dirty="0"/>
              <a:t>[3] Kansal, Nidhi Jain, and </a:t>
            </a:r>
            <a:r>
              <a:rPr lang="en-GB" sz="1400" dirty="0" err="1"/>
              <a:t>Inderveer</a:t>
            </a:r>
            <a:r>
              <a:rPr lang="en-GB" sz="1400" dirty="0"/>
              <a:t> Chana. "Cloud load balancing techniques: A step towards green computing." IJCSI International Journal of Computer Science Issues 9.1 (2012): 238-246.</a:t>
            </a:r>
          </a:p>
          <a:p>
            <a:r>
              <a:rPr lang="en-IN" sz="1400" dirty="0"/>
              <a:t>[4] Lu, Yi, et al. "Join-Idle-Queue: A novel load balancing algorithm for dynamically scalable web services." Performance Evaluation 68.11 (2011): 1056-1071.</a:t>
            </a:r>
          </a:p>
        </p:txBody>
      </p:sp>
    </p:spTree>
    <p:extLst>
      <p:ext uri="{BB962C8B-B14F-4D97-AF65-F5344CB8AC3E}">
        <p14:creationId xmlns:p14="http://schemas.microsoft.com/office/powerpoint/2010/main" val="2846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2257</TotalTime>
  <Words>3904</Words>
  <Application>Microsoft Office PowerPoint</Application>
  <PresentationFormat>Widescreen</PresentationFormat>
  <Paragraphs>353</Paragraphs>
  <Slides>44</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Cambria Math</vt:lpstr>
      <vt:lpstr>Courier New</vt:lpstr>
      <vt:lpstr>Wingdings</vt:lpstr>
      <vt:lpstr>Retrospect</vt:lpstr>
      <vt:lpstr>Load Balancing Algorithms in Cloud Computing</vt:lpstr>
      <vt:lpstr>Agenda</vt:lpstr>
      <vt:lpstr>Introduction</vt:lpstr>
      <vt:lpstr>Why is Load Balancing required?</vt:lpstr>
      <vt:lpstr>Classification of Load balancing algorithms</vt:lpstr>
      <vt:lpstr>Existing Load Balancing Algorithms</vt:lpstr>
      <vt:lpstr>Opportunistic Load Balancing</vt:lpstr>
      <vt:lpstr>Load Balancing Min-Min</vt:lpstr>
      <vt:lpstr>Join-Idle-Queue</vt:lpstr>
      <vt:lpstr>Honeybee Foraging Behaviour</vt:lpstr>
      <vt:lpstr>Newly proposed Load Balancing Techniques </vt:lpstr>
      <vt:lpstr>Load Balancing based on Bayes and Clustering Algorithm(LB-BC)</vt:lpstr>
      <vt:lpstr>Load Balancing based on Bayes and Clustering Algorithm(LB-BC)</vt:lpstr>
      <vt:lpstr>Continued…</vt:lpstr>
      <vt:lpstr>LB-BC approach</vt:lpstr>
      <vt:lpstr>Continued…</vt:lpstr>
      <vt:lpstr>Continued…</vt:lpstr>
      <vt:lpstr>Architecture of the proposed LB-BC </vt:lpstr>
      <vt:lpstr>Process of LB-BC task deployment </vt:lpstr>
      <vt:lpstr>Algorithm of LB-BC </vt:lpstr>
      <vt:lpstr>Continued…</vt:lpstr>
      <vt:lpstr>Step 2 (Probability calculation):</vt:lpstr>
      <vt:lpstr>Continued…</vt:lpstr>
      <vt:lpstr>Step 3 (Clustering):</vt:lpstr>
      <vt:lpstr>Step 4 (Final Candidate Set): </vt:lpstr>
      <vt:lpstr>Performance Evaluation</vt:lpstr>
      <vt:lpstr>MakeSpan</vt:lpstr>
      <vt:lpstr>Load Balancing Effect</vt:lpstr>
      <vt:lpstr>Summary – LB-BC</vt:lpstr>
      <vt:lpstr>PowerPoint Presentation</vt:lpstr>
      <vt:lpstr>LB-VC-FC Virtual Clusters</vt:lpstr>
      <vt:lpstr>LB-VC-FC  Fuzzy Clustering</vt:lpstr>
      <vt:lpstr>LB-VC-FC  </vt:lpstr>
      <vt:lpstr>LB-VC-FC </vt:lpstr>
      <vt:lpstr>LB-VC-FC Algorithm</vt:lpstr>
      <vt:lpstr>LB-VC-FC – network load comparison with OLB_LBMM</vt:lpstr>
      <vt:lpstr>PowerPoint Presentation</vt:lpstr>
      <vt:lpstr>PowerPoint Presentation</vt:lpstr>
      <vt:lpstr>Summary LB-VC-FC</vt:lpstr>
      <vt:lpstr>Conclusion</vt:lpstr>
      <vt:lpstr>Future Work</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Balancing Algorithms in Cloud Computing</dc:title>
  <dc:creator>Piyush Bajaj</dc:creator>
  <cp:lastModifiedBy>Piyush Bajaj</cp:lastModifiedBy>
  <cp:revision>196</cp:revision>
  <dcterms:created xsi:type="dcterms:W3CDTF">2017-10-09T07:05:15Z</dcterms:created>
  <dcterms:modified xsi:type="dcterms:W3CDTF">2017-11-11T08:12:10Z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