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3"/>
  </p:notesMasterIdLst>
  <p:sldIdLst>
    <p:sldId id="256" r:id="rId2"/>
    <p:sldId id="259" r:id="rId3"/>
    <p:sldId id="258" r:id="rId4"/>
    <p:sldId id="265" r:id="rId5"/>
    <p:sldId id="277" r:id="rId6"/>
    <p:sldId id="283" r:id="rId7"/>
    <p:sldId id="284" r:id="rId8"/>
    <p:sldId id="285" r:id="rId9"/>
    <p:sldId id="286" r:id="rId10"/>
    <p:sldId id="299" r:id="rId11"/>
    <p:sldId id="278" r:id="rId12"/>
    <p:sldId id="300" r:id="rId13"/>
    <p:sldId id="279" r:id="rId14"/>
    <p:sldId id="293" r:id="rId15"/>
    <p:sldId id="280" r:id="rId16"/>
    <p:sldId id="291" r:id="rId17"/>
    <p:sldId id="281" r:id="rId18"/>
    <p:sldId id="301" r:id="rId19"/>
    <p:sldId id="294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266" r:id="rId30"/>
    <p:sldId id="267" r:id="rId31"/>
    <p:sldId id="268" r:id="rId32"/>
    <p:sldId id="295" r:id="rId33"/>
    <p:sldId id="311" r:id="rId34"/>
    <p:sldId id="274" r:id="rId35"/>
    <p:sldId id="296" r:id="rId36"/>
    <p:sldId id="297" r:id="rId37"/>
    <p:sldId id="298" r:id="rId38"/>
    <p:sldId id="269" r:id="rId39"/>
    <p:sldId id="275" r:id="rId40"/>
    <p:sldId id="276" r:id="rId41"/>
    <p:sldId id="27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796" autoAdjust="0"/>
  </p:normalViewPr>
  <p:slideViewPr>
    <p:cSldViewPr snapToGrid="0" snapToObjects="1">
      <p:cViewPr varScale="1">
        <p:scale>
          <a:sx n="97" d="100"/>
          <a:sy n="97" d="100"/>
        </p:scale>
        <p:origin x="11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350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932AF-5D4B-2241-BEE7-C80AB14DAC7E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981AD-84F3-5042-BF8F-A3611CF51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5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kelihood_function" TargetMode="External"/><Relationship Id="rId3" Type="http://schemas.openxmlformats.org/officeDocument/2006/relationships/hyperlink" Target="https://en.wikipedia.org/wiki/Probability_distribution" TargetMode="External"/><Relationship Id="rId7" Type="http://schemas.openxmlformats.org/officeDocument/2006/relationships/hyperlink" Target="https://en.wikipedia.org/wiki/Bayes'_theorem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Observable_variable" TargetMode="External"/><Relationship Id="rId5" Type="http://schemas.openxmlformats.org/officeDocument/2006/relationships/hyperlink" Target="https://en.wikipedia.org/wiki/Latent_variable" TargetMode="External"/><Relationship Id="rId4" Type="http://schemas.openxmlformats.org/officeDocument/2006/relationships/hyperlink" Target="https://en.wikipedia.org/wiki/Parameter" TargetMode="External"/><Relationship Id="rId9" Type="http://schemas.openxmlformats.org/officeDocument/2006/relationships/hyperlink" Target="https://en.wikipedia.org/wiki/Posterior_probability_distribution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981AD-84F3-5042-BF8F-A3611CF517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99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Bayesian modelling - If we come up with a parametric family of functions, f(x; </a:t>
            </a:r>
            <a:r>
              <a:rPr lang="en-US" dirty="0" err="1"/>
              <a:t>θ</a:t>
            </a:r>
            <a:r>
              <a:rPr lang="en-US" dirty="0"/>
              <a:t>) and define a prior over </a:t>
            </a:r>
            <a:r>
              <a:rPr lang="en-US" dirty="0" err="1"/>
              <a:t>θ</a:t>
            </a:r>
            <a:r>
              <a:rPr lang="en-US" dirty="0"/>
              <a:t>, probability theory tells us how to make predictions given data.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prior - </a:t>
            </a:r>
            <a:r>
              <a:rPr lang="en-US" sz="1050" b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prior</a:t>
            </a:r>
            <a:r>
              <a:rPr lang="en-US" sz="105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of an uncertain quantity is the </a:t>
            </a:r>
            <a:r>
              <a:rPr lang="en-US" sz="1050" u="sng" dirty="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probability distribution</a:t>
            </a:r>
            <a:r>
              <a:rPr lang="en-US" sz="105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that would express one's beliefs about this quantity before some evidence is taken into account. The unknown quantity may be a </a:t>
            </a:r>
            <a:r>
              <a:rPr lang="en-US" sz="1050" u="sng" dirty="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parameter</a:t>
            </a:r>
            <a:r>
              <a:rPr lang="en-US" sz="105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the model or a </a:t>
            </a:r>
            <a:r>
              <a:rPr lang="en-US" sz="1050" u="sng" dirty="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latent variable</a:t>
            </a:r>
            <a:r>
              <a:rPr lang="en-US" sz="105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rather than an </a:t>
            </a:r>
            <a:r>
              <a:rPr lang="en-US" sz="1050" u="sng" dirty="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observable variable</a:t>
            </a:r>
            <a:r>
              <a:rPr lang="en-US" sz="105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050" u="sng" dirty="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Bayes' theorem</a:t>
            </a:r>
            <a:r>
              <a:rPr lang="en-US" sz="105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calculates the renormalized pointwise product of the prior and the </a:t>
            </a:r>
            <a:r>
              <a:rPr lang="en-US" sz="1050" u="sng" dirty="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8"/>
              </a:rPr>
              <a:t>likelihood function</a:t>
            </a:r>
            <a:r>
              <a:rPr lang="en-US" sz="105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to produce the </a:t>
            </a:r>
            <a:r>
              <a:rPr lang="en-US" sz="1050" i="1" u="sng" dirty="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9"/>
              </a:rPr>
              <a:t>posterior probability distribution</a:t>
            </a:r>
            <a:r>
              <a:rPr lang="en-US" sz="105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which is the conditional distribution of the uncertain quantity given the data.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4323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407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389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b="1">
                <a:latin typeface="Arial"/>
                <a:ea typeface="Arial"/>
                <a:cs typeface="Arial"/>
                <a:sym typeface="Arial"/>
              </a:rPr>
              <a:t>Stopping condition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when the expected improvement is less than a threshold and when at least N cloud configurations have been observed only then it is stopped.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b="1">
                <a:latin typeface="Arial"/>
                <a:ea typeface="Arial"/>
                <a:cs typeface="Arial"/>
                <a:sym typeface="Arial"/>
              </a:rPr>
              <a:t>Starting condition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fixed number of samples are taken from a quasi random sample to get uniform distribution.</a:t>
            </a:r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8444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513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993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413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25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we’ve seen 2 ways to predict performance and suggest VMs that can be used, why do we need another predictor?</a:t>
            </a:r>
          </a:p>
          <a:p>
            <a:endParaRPr lang="en-US" dirty="0"/>
          </a:p>
          <a:p>
            <a:r>
              <a:rPr lang="en-US" dirty="0"/>
              <a:t>There are some shortcomings or factors that have not been considered by previous works.</a:t>
            </a:r>
          </a:p>
          <a:p>
            <a:r>
              <a:rPr lang="en-US" dirty="0"/>
              <a:t>For example, only certain metrics</a:t>
            </a:r>
            <a:r>
              <a:rPr lang="en-US" baseline="0" dirty="0"/>
              <a:t> such as running time has been considered, or it is assumed that users have just one goal </a:t>
            </a:r>
            <a:r>
              <a:rPr lang="mr-IN" baseline="0" dirty="0"/>
              <a:t>–</a:t>
            </a:r>
            <a:r>
              <a:rPr lang="en-US" baseline="0" dirty="0"/>
              <a:t> reduce cost, or</a:t>
            </a:r>
          </a:p>
          <a:p>
            <a:r>
              <a:rPr lang="en-US" baseline="0" dirty="0"/>
              <a:t>There has been no useful result which compares performance to cost, or the search for a suitable VM is so exhaustive that it takes too long.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981AD-84F3-5042-BF8F-A3611CF5174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2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mentioned</a:t>
            </a:r>
            <a:r>
              <a:rPr lang="en-US" baseline="0" dirty="0"/>
              <a:t> in the paper,</a:t>
            </a:r>
          </a:p>
          <a:p>
            <a:endParaRPr lang="en-US" baseline="0" dirty="0"/>
          </a:p>
          <a:p>
            <a:r>
              <a:rPr lang="en-US" baseline="0" dirty="0"/>
              <a:t>User may think that bigger is always better,</a:t>
            </a:r>
          </a:p>
          <a:p>
            <a:r>
              <a:rPr lang="en-US" baseline="0" dirty="0"/>
              <a:t>Hardware or software configurations need to be considered,</a:t>
            </a:r>
          </a:p>
          <a:p>
            <a:r>
              <a:rPr lang="en-US" baseline="0" dirty="0"/>
              <a:t>User may not always want to save on cost at the expense of performance</a:t>
            </a:r>
          </a:p>
          <a:p>
            <a:r>
              <a:rPr lang="en-US" baseline="0" dirty="0"/>
              <a:t>And you may not be aware of the internals of a workload.</a:t>
            </a:r>
          </a:p>
          <a:p>
            <a:endParaRPr lang="en-US" baseline="0" dirty="0"/>
          </a:p>
          <a:p>
            <a:r>
              <a:rPr lang="en-US" baseline="0" dirty="0"/>
              <a:t>So the aim of the paper is</a:t>
            </a:r>
          </a:p>
          <a:p>
            <a:r>
              <a:rPr lang="en-US" baseline="0" dirty="0"/>
              <a:t>To reduce data collection time</a:t>
            </a:r>
          </a:p>
          <a:p>
            <a:r>
              <a:rPr lang="en-US" baseline="0" dirty="0"/>
              <a:t>Allow the user to provide different workloads and goals</a:t>
            </a:r>
          </a:p>
          <a:p>
            <a:r>
              <a:rPr lang="en-US" baseline="0" dirty="0"/>
              <a:t>Perform experiments on real world workloads</a:t>
            </a:r>
          </a:p>
          <a:p>
            <a:r>
              <a:rPr lang="en-US" baseline="0" dirty="0"/>
              <a:t>And provide some actionable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981AD-84F3-5042-BF8F-A3611CF5174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0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Speaking of Machine Learning, ML, deep learning, NLP are</a:t>
            </a:r>
            <a:r>
              <a:rPr lang="en-US" baseline="0" dirty="0"/>
              <a:t> a few popular workloads deployed on the cloud today.</a:t>
            </a:r>
          </a:p>
          <a:p>
            <a:endParaRPr lang="en-US" dirty="0"/>
          </a:p>
          <a:p>
            <a:r>
              <a:rPr lang="en-US" dirty="0"/>
              <a:t>These differ from traditional analytics workloads (e.g., SQL queries) </a:t>
            </a:r>
          </a:p>
          <a:p>
            <a:r>
              <a:rPr lang="en-US" dirty="0"/>
              <a:t>	data-intensive </a:t>
            </a:r>
          </a:p>
          <a:p>
            <a:r>
              <a:rPr lang="en-US" dirty="0"/>
              <a:t>	computation-intensive, </a:t>
            </a:r>
          </a:p>
          <a:p>
            <a:r>
              <a:rPr lang="en-US" dirty="0"/>
              <a:t>	and typically run for a long time.</a:t>
            </a:r>
          </a:p>
          <a:p>
            <a:endParaRPr lang="en-US" dirty="0"/>
          </a:p>
          <a:p>
            <a:r>
              <a:rPr lang="en-US" dirty="0"/>
              <a:t>Selecting RAM, storage</a:t>
            </a:r>
            <a:r>
              <a:rPr lang="en-US" baseline="0" dirty="0"/>
              <a:t> medium, number of instances becomes more important.</a:t>
            </a:r>
          </a:p>
          <a:p>
            <a:endParaRPr lang="en-US" baseline="0" dirty="0"/>
          </a:p>
          <a:p>
            <a:r>
              <a:rPr lang="en-US" baseline="0" dirty="0"/>
              <a:t>Lets consider a ML workload.</a:t>
            </a:r>
          </a:p>
          <a:p>
            <a:r>
              <a:rPr lang="en-US" dirty="0"/>
              <a:t>Usually, for ML, we look at history</a:t>
            </a:r>
            <a:r>
              <a:rPr lang="en-US" baseline="0" dirty="0"/>
              <a:t> to collect data. But, varied data sets are used, its hard to come up with a pattern.</a:t>
            </a:r>
          </a:p>
          <a:p>
            <a:r>
              <a:rPr lang="en-US" baseline="0" dirty="0"/>
              <a:t>Then there are a lot of parameters that can be tweaked, so its difficult to pick and predict</a:t>
            </a:r>
          </a:p>
          <a:p>
            <a:r>
              <a:rPr lang="en-US" baseline="0" dirty="0"/>
              <a:t>Even though techniques have been proposed for MapReduce, it may not be applicable for Spark.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981AD-84F3-5042-BF8F-A3611CF517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50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981AD-84F3-5042-BF8F-A3611CF5174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47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YCSB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Yahoo! Cloud Serving Benchmark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Suite which tests a programs retrieval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maintenance </a:t>
            </a:r>
            <a:r>
              <a:rPr lang="en-US" sz="1200" b="1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capbilities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Used to test NoSQL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981AD-84F3-5042-BF8F-A3611CF5174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78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981AD-84F3-5042-BF8F-A3611CF5174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58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 General purpose - backend servers </a:t>
            </a:r>
          </a:p>
          <a:p>
            <a:pPr>
              <a:buFont typeface="Wingdings" charset="2"/>
              <a:buChar char="§"/>
            </a:pPr>
            <a:r>
              <a:rPr lang="en-US" dirty="0"/>
              <a:t> Compute optimized </a:t>
            </a:r>
            <a:r>
              <a:rPr lang="mr-IN" dirty="0"/>
              <a:t>–</a:t>
            </a:r>
            <a:r>
              <a:rPr lang="en-US" dirty="0"/>
              <a:t> video encoding</a:t>
            </a:r>
          </a:p>
          <a:p>
            <a:pPr>
              <a:buFont typeface="Wingdings" charset="2"/>
              <a:buChar char="§"/>
            </a:pPr>
            <a:r>
              <a:rPr lang="en-US" dirty="0"/>
              <a:t> Memory optimized </a:t>
            </a:r>
            <a:r>
              <a:rPr lang="mr-IN" dirty="0"/>
              <a:t>–</a:t>
            </a:r>
            <a:r>
              <a:rPr lang="en-US" dirty="0"/>
              <a:t> high-perf databases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 Storage optimized </a:t>
            </a:r>
            <a:r>
              <a:rPr lang="mr-IN" dirty="0"/>
              <a:t>–</a:t>
            </a:r>
            <a:r>
              <a:rPr lang="en-US" dirty="0"/>
              <a:t> data warehouses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 Micro instances - administrative tasks</a:t>
            </a:r>
          </a:p>
          <a:p>
            <a:pPr>
              <a:buFont typeface="Wingdings" charset="2"/>
              <a:buChar char="§"/>
            </a:pPr>
            <a:r>
              <a:rPr lang="en-US" dirty="0"/>
              <a:t> GPU instances </a:t>
            </a:r>
            <a:r>
              <a:rPr lang="mr-IN" dirty="0"/>
              <a:t>–</a:t>
            </a:r>
            <a:r>
              <a:rPr lang="en-US" dirty="0"/>
              <a:t> computational chemistry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981AD-84F3-5042-BF8F-A3611CF5174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53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paper</a:t>
            </a:r>
            <a:r>
              <a:rPr lang="en-US" baseline="0" dirty="0"/>
              <a:t> aims to choose a VM for such workloads.</a:t>
            </a:r>
          </a:p>
          <a:p>
            <a:r>
              <a:rPr lang="en-US" baseline="0" dirty="0"/>
              <a:t>Typical user’s goals are :</a:t>
            </a:r>
          </a:p>
          <a:p>
            <a:r>
              <a:rPr lang="en-US" baseline="0" dirty="0"/>
              <a:t>They have a budget, we need to minimize how long a workload runs to fit within the budget</a:t>
            </a:r>
          </a:p>
          <a:p>
            <a:r>
              <a:rPr lang="en-US" baseline="0" dirty="0"/>
              <a:t>The have a deadline to meet, but they need to minimize cost.</a:t>
            </a:r>
          </a:p>
          <a:p>
            <a:endParaRPr lang="en-US" baseline="0" dirty="0"/>
          </a:p>
          <a:p>
            <a:r>
              <a:rPr lang="en-US" baseline="0" dirty="0"/>
              <a:t>Ernest creates a performance prediction model</a:t>
            </a:r>
          </a:p>
          <a:p>
            <a:r>
              <a:rPr lang="en-US" baseline="0" dirty="0"/>
              <a:t>That given a job and an input, it will predict the running time on a VM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981AD-84F3-5042-BF8F-A3611CF517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93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Theta0 </a:t>
            </a:r>
            <a:r>
              <a:rPr lang="mr-IN" dirty="0"/>
              <a:t>–</a:t>
            </a:r>
            <a:r>
              <a:rPr lang="en-US" dirty="0"/>
              <a:t> serial computation</a:t>
            </a:r>
          </a:p>
          <a:p>
            <a:r>
              <a:rPr lang="en-US" dirty="0"/>
              <a:t>Theta1 </a:t>
            </a:r>
            <a:r>
              <a:rPr lang="mr-IN" dirty="0"/>
              <a:t>–</a:t>
            </a:r>
            <a:r>
              <a:rPr lang="en-US" dirty="0"/>
              <a:t> parallel computation</a:t>
            </a:r>
          </a:p>
          <a:p>
            <a:r>
              <a:rPr lang="en-US" dirty="0"/>
              <a:t>Theta2 </a:t>
            </a:r>
            <a:r>
              <a:rPr lang="mr-IN" dirty="0"/>
              <a:t>–</a:t>
            </a:r>
            <a:r>
              <a:rPr lang="en-US" dirty="0"/>
              <a:t> communication</a:t>
            </a:r>
          </a:p>
          <a:p>
            <a:r>
              <a:rPr lang="en-US" dirty="0"/>
              <a:t>Theta3 </a:t>
            </a:r>
            <a:r>
              <a:rPr lang="mr-IN" dirty="0"/>
              <a:t>–</a:t>
            </a:r>
            <a:r>
              <a:rPr lang="en-US" dirty="0"/>
              <a:t> overhead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981AD-84F3-5042-BF8F-A3611CF517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6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Expt</a:t>
            </a:r>
            <a:r>
              <a:rPr lang="en-US" dirty="0"/>
              <a:t> design </a:t>
            </a:r>
            <a:r>
              <a:rPr lang="mr-IN" dirty="0"/>
              <a:t>–</a:t>
            </a:r>
            <a:r>
              <a:rPr lang="en-US" dirty="0"/>
              <a:t> study of how to collect data for an experiment.</a:t>
            </a:r>
          </a:p>
          <a:p>
            <a:r>
              <a:rPr lang="en-US" dirty="0"/>
              <a:t>Optimal </a:t>
            </a:r>
            <a:r>
              <a:rPr lang="en-US" dirty="0" err="1"/>
              <a:t>expt</a:t>
            </a:r>
            <a:r>
              <a:rPr lang="en-US" dirty="0"/>
              <a:t> design </a:t>
            </a:r>
            <a:r>
              <a:rPr lang="mr-IN" dirty="0"/>
              <a:t>–</a:t>
            </a:r>
            <a:r>
              <a:rPr lang="en-US" dirty="0"/>
              <a:t> collecting data given certain constraints</a:t>
            </a:r>
          </a:p>
          <a:p>
            <a:endParaRPr lang="en-US" dirty="0"/>
          </a:p>
          <a:p>
            <a:r>
              <a:rPr lang="en-US" dirty="0"/>
              <a:t>In the context of </a:t>
            </a:r>
            <a:r>
              <a:rPr lang="en-US" dirty="0" err="1"/>
              <a:t>ernest</a:t>
            </a:r>
            <a:r>
              <a:rPr lang="en-US" dirty="0"/>
              <a:t>, the</a:t>
            </a:r>
            <a:r>
              <a:rPr lang="en-US" baseline="0" dirty="0"/>
              <a:t> constraints are scale and the number of machine and even the cost.</a:t>
            </a:r>
          </a:p>
          <a:p>
            <a:r>
              <a:rPr lang="en-US" baseline="0" dirty="0"/>
              <a:t>The task is to choose feature vectors that would minimize the estimation error.</a:t>
            </a:r>
          </a:p>
          <a:p>
            <a:endParaRPr lang="en-US" baseline="0" dirty="0"/>
          </a:p>
          <a:p>
            <a:r>
              <a:rPr lang="en-US" baseline="0" dirty="0"/>
              <a:t>Ernest may not work well with randomized linear algebra.</a:t>
            </a:r>
          </a:p>
          <a:p>
            <a:r>
              <a:rPr lang="en-US" baseline="0" dirty="0"/>
              <a:t>How do you detect that Ernest will not work? Use cross validation </a:t>
            </a:r>
            <a:r>
              <a:rPr lang="mr-IN" baseline="0" dirty="0"/>
              <a:t>–</a:t>
            </a:r>
            <a:r>
              <a:rPr lang="en-US" baseline="0" dirty="0"/>
              <a:t> if there are m data points, train using m-1, then test on 1. </a:t>
            </a:r>
          </a:p>
          <a:p>
            <a:r>
              <a:rPr lang="en-US" baseline="0" dirty="0"/>
              <a:t>Suppose Ernest works well but misses few cases - can extend </a:t>
            </a:r>
            <a:r>
              <a:rPr lang="mr-IN" baseline="0" dirty="0"/>
              <a:t>–</a:t>
            </a:r>
            <a:r>
              <a:rPr lang="en-US" baseline="0" dirty="0"/>
              <a:t> there’s a classification implementation in </a:t>
            </a:r>
            <a:r>
              <a:rPr lang="en-US" baseline="0" dirty="0" err="1"/>
              <a:t>MLLib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981AD-84F3-5042-BF8F-A3611CF517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14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 </a:t>
            </a:r>
            <a:r>
              <a:rPr lang="mr-IN" dirty="0"/>
              <a:t>–</a:t>
            </a:r>
            <a:r>
              <a:rPr lang="en-US" dirty="0"/>
              <a:t> how close is Ernest’s predicted running time to the actual running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981AD-84F3-5042-BF8F-A3611CF517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68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authors performed experiments to show that training time is very small compared to the running time.</a:t>
            </a:r>
          </a:p>
          <a:p>
            <a:endParaRPr lang="en-US" dirty="0"/>
          </a:p>
          <a:p>
            <a:r>
              <a:rPr lang="en-US" dirty="0"/>
              <a:t>There are few more parameters such as how to decide</a:t>
            </a:r>
            <a:r>
              <a:rPr lang="en-US" baseline="0" dirty="0"/>
              <a:t> how many VMs to select and which VM type to 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981AD-84F3-5042-BF8F-A3611CF517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72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few more parameters such as how to decide</a:t>
            </a:r>
            <a:r>
              <a:rPr lang="en-US" baseline="0" dirty="0"/>
              <a:t> how many VMs to select and which VM type to 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981AD-84F3-5042-BF8F-A3611CF517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0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Ernest</a:t>
            </a:r>
            <a:r>
              <a:rPr lang="en-US" baseline="0" dirty="0"/>
              <a:t> </a:t>
            </a:r>
            <a:r>
              <a:rPr lang="en-US" baseline="0" dirty="0" err="1"/>
              <a:t>prob</a:t>
            </a:r>
            <a:r>
              <a:rPr lang="en-US" baseline="0" dirty="0"/>
              <a:t> </a:t>
            </a:r>
            <a:r>
              <a:rPr lang="mr-IN" baseline="0" dirty="0"/>
              <a:t>–</a:t>
            </a:r>
            <a:endParaRPr lang="en-US" baseline="0" dirty="0"/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baseline="0" dirty="0"/>
              <a:t>Poor </a:t>
            </a:r>
            <a:r>
              <a:rPr lang="en-US" baseline="0" dirty="0" err="1"/>
              <a:t>adaptivity</a:t>
            </a:r>
            <a:r>
              <a:rPr lang="en-US" baseline="0" dirty="0"/>
              <a:t> </a:t>
            </a:r>
            <a:r>
              <a:rPr lang="mr-IN" baseline="0" dirty="0"/>
              <a:t>–</a:t>
            </a:r>
            <a:r>
              <a:rPr lang="en-US" baseline="0" dirty="0"/>
              <a:t> works for machine learning jobs and not say SQL queries</a:t>
            </a:r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baseline="0" dirty="0"/>
              <a:t>Can select VM sizes within a given instance family, retraining needed for each instance family</a:t>
            </a:r>
            <a:endParaRPr dirty="0"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509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B40E-0223-D142-9684-23641B081269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E750-8A1E-6546-9C46-6B67A0327EBF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2DFA-042D-B147-B758-3982C24878A8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5862-04C2-B444-9318-B4B98F4EC55A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1FA4D-1D04-B84A-9BF9-62B4D043BC25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3B52-1B42-F144-9CBA-4444050040FC}" type="datetime1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A18-5E23-5042-8E25-A0FAC8A8E726}" type="datetime1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6938-CBE8-1F48-BF80-20F971129BC4}" type="datetime1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3A3C-25BE-1742-8909-098A5EE28020}" type="datetime1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3788FC-5CF4-D248-9CBD-C96BAA2D2986}" type="datetime1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D4DB3A-D3D6-A24B-A4CF-BBDC336D8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A2A5-A32F-2A4A-AACA-66E6DC4E7569}" type="datetime1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C4101E-116A-3D44-8B83-F2ADCCB0BD8F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D4DB3A-D3D6-A24B-A4CF-BBDC336D8F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37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Driven VM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Supraja Suresh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Vandana Kannan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83875" y="146010"/>
            <a:ext cx="2472271" cy="365125"/>
          </a:xfrm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10/25/17</a:t>
            </a:r>
          </a:p>
        </p:txBody>
      </p:sp>
    </p:spTree>
    <p:extLst>
      <p:ext uri="{BB962C8B-B14F-4D97-AF65-F5344CB8AC3E}">
        <p14:creationId xmlns:p14="http://schemas.microsoft.com/office/powerpoint/2010/main" val="142182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3"/>
    </mc:Choice>
    <mc:Fallback xmlns="">
      <p:transition spd="slow" advTm="299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ML help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463" indent="0">
              <a:buNone/>
            </a:pPr>
            <a:r>
              <a:rPr lang="en-US" sz="2400" dirty="0"/>
              <a:t>In general,</a:t>
            </a:r>
          </a:p>
          <a:p>
            <a:pPr marL="458788" indent="-441325">
              <a:buFont typeface="Arial" charset="0"/>
              <a:buChar char="•"/>
            </a:pPr>
            <a:r>
              <a:rPr lang="en-US" sz="2400" dirty="0"/>
              <a:t>Given some training data</a:t>
            </a:r>
          </a:p>
          <a:p>
            <a:pPr marL="458788" indent="-441325">
              <a:buFont typeface="Arial" charset="0"/>
              <a:buChar char="•"/>
            </a:pPr>
            <a:r>
              <a:rPr lang="en-US" sz="2400" dirty="0"/>
              <a:t>Need to predict for test data</a:t>
            </a:r>
          </a:p>
          <a:p>
            <a:pPr marL="458788" indent="-441325">
              <a:buFont typeface="Arial" charset="0"/>
              <a:buChar char="•"/>
            </a:pPr>
            <a:r>
              <a:rPr lang="en-US" sz="2400" dirty="0"/>
              <a:t>Using a model</a:t>
            </a:r>
          </a:p>
          <a:p>
            <a:pPr marL="458788" indent="-441325">
              <a:buFont typeface="Arial" charset="0"/>
              <a:buChar char="•"/>
            </a:pPr>
            <a:endParaRPr lang="en-US" sz="2400" dirty="0"/>
          </a:p>
          <a:p>
            <a:pPr marL="458788" indent="-441325">
              <a:buFont typeface="Arial" charset="0"/>
              <a:buChar char="•"/>
            </a:pPr>
            <a:endParaRPr lang="en-US" sz="2400" dirty="0"/>
          </a:p>
          <a:p>
            <a:pPr marL="17463" indent="0">
              <a:buNone/>
            </a:pPr>
            <a:r>
              <a:rPr lang="en-US" sz="2400" dirty="0"/>
              <a:t>What does this mean in the context of VMs?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3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"/>
    </mc:Choice>
    <mc:Fallback xmlns="">
      <p:transition spd="slow" advTm="14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Ernest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indent="-457200">
              <a:buFont typeface="Arial" charset="0"/>
              <a:buChar char="•"/>
            </a:pPr>
            <a:r>
              <a:rPr lang="en-US" sz="2400" dirty="0"/>
              <a:t>Current popular workloads:</a:t>
            </a:r>
          </a:p>
          <a:p>
            <a:pPr marL="762508" lvl="1" indent="-457200">
              <a:buFont typeface="Arial" charset="0"/>
              <a:buChar char="•"/>
            </a:pPr>
            <a:r>
              <a:rPr lang="en-US" sz="2000" dirty="0"/>
              <a:t>Machine learning, </a:t>
            </a:r>
          </a:p>
          <a:p>
            <a:pPr marL="762508" lvl="1" indent="-457200">
              <a:buFont typeface="Arial" charset="0"/>
              <a:buChar char="•"/>
            </a:pPr>
            <a:r>
              <a:rPr lang="en-US" sz="2000" dirty="0"/>
              <a:t>Natural language processing, </a:t>
            </a:r>
          </a:p>
          <a:p>
            <a:pPr marL="762508" lvl="1" indent="-457200">
              <a:buFont typeface="Arial" charset="0"/>
              <a:buChar char="•"/>
            </a:pPr>
            <a:r>
              <a:rPr lang="en-US" sz="2000" dirty="0"/>
              <a:t>Deep learning</a:t>
            </a:r>
          </a:p>
          <a:p>
            <a:pPr marL="762508" lvl="1" indent="-457200">
              <a:buFont typeface="Arial" charset="0"/>
              <a:buChar char="•"/>
            </a:pPr>
            <a:r>
              <a:rPr lang="en-US" sz="2000" dirty="0"/>
              <a:t>Genome analysis</a:t>
            </a:r>
          </a:p>
          <a:p>
            <a:pPr marL="762508" lvl="1" indent="-457200">
              <a:buFont typeface="Arial" charset="0"/>
              <a:buChar char="•"/>
            </a:pPr>
            <a:r>
              <a:rPr lang="en-US" sz="2000" dirty="0"/>
              <a:t>Particle accelerator data processing</a:t>
            </a:r>
            <a:endParaRPr lang="en-US" sz="2400" dirty="0"/>
          </a:p>
          <a:p>
            <a:pPr marL="458788" indent="-441325">
              <a:buFont typeface="Arial" charset="0"/>
              <a:buChar char="•"/>
            </a:pPr>
            <a:r>
              <a:rPr lang="en-US" sz="2400" dirty="0"/>
              <a:t>Challenges</a:t>
            </a:r>
            <a:r>
              <a:rPr lang="en-US" dirty="0"/>
              <a:t> of modeling for complex applications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sz="2000" dirty="0"/>
              <a:t>Varied data sets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sz="2000" dirty="0"/>
              <a:t>No relevant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7280" y="5859620"/>
            <a:ext cx="9100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S. </a:t>
            </a:r>
            <a:r>
              <a:rPr lang="en-US" dirty="0" err="1"/>
              <a:t>Venkataraman</a:t>
            </a:r>
            <a:r>
              <a:rPr lang="en-US" dirty="0"/>
              <a:t>, Z. Yang, M. Franklin, B. </a:t>
            </a:r>
            <a:r>
              <a:rPr lang="en-US" dirty="0" err="1"/>
              <a:t>Recht</a:t>
            </a:r>
            <a:r>
              <a:rPr lang="en-US" dirty="0"/>
              <a:t> and I. </a:t>
            </a:r>
            <a:r>
              <a:rPr lang="en-US" dirty="0" err="1"/>
              <a:t>Stoica</a:t>
            </a:r>
            <a:r>
              <a:rPr lang="en-US" dirty="0"/>
              <a:t>, "Ernest: Efficient Performance Prediction for Large-Scale Advanced Analytics," in 13th USENIX Symposium on Networked Systems Design and Implementation (NSDI 16), Santa Clara, 2016.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31429" y="2369976"/>
            <a:ext cx="469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Different </a:t>
            </a:r>
            <a:r>
              <a:rPr lang="en-US" sz="2400"/>
              <a:t>from traditional workloads</a:t>
            </a:r>
          </a:p>
        </p:txBody>
      </p:sp>
    </p:spTree>
    <p:extLst>
      <p:ext uri="{BB962C8B-B14F-4D97-AF65-F5344CB8AC3E}">
        <p14:creationId xmlns:p14="http://schemas.microsoft.com/office/powerpoint/2010/main" val="149182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"/>
    </mc:Choice>
    <mc:Fallback xmlns="">
      <p:transition spd="slow" advTm="11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Ernest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indent="-457200">
              <a:buFont typeface="Arial" charset="0"/>
              <a:buChar char="•"/>
            </a:pPr>
            <a:r>
              <a:rPr lang="en-US" sz="2400" dirty="0"/>
              <a:t>Choose a VM for such workloads</a:t>
            </a:r>
          </a:p>
          <a:p>
            <a:pPr marL="469900" indent="-457200">
              <a:buFont typeface="Arial" charset="0"/>
              <a:buChar char="•"/>
            </a:pPr>
            <a:r>
              <a:rPr lang="en-US" sz="2400" dirty="0"/>
              <a:t>User’s goals:</a:t>
            </a:r>
          </a:p>
          <a:p>
            <a:pPr marL="762508" lvl="1" indent="-457200">
              <a:buFont typeface="Arial" charset="0"/>
              <a:buChar char="•"/>
            </a:pPr>
            <a:r>
              <a:rPr lang="en-US" sz="2000" dirty="0"/>
              <a:t>Minimize running time given a budget</a:t>
            </a:r>
          </a:p>
          <a:p>
            <a:pPr marL="762508" lvl="1" indent="-457200">
              <a:buFont typeface="Arial" charset="0"/>
              <a:buChar char="•"/>
            </a:pPr>
            <a:r>
              <a:rPr lang="en-US" sz="2000" dirty="0"/>
              <a:t>Meet a deadline minimizing cost</a:t>
            </a:r>
          </a:p>
          <a:p>
            <a:pPr marL="762508" lvl="1" indent="-457200">
              <a:buFont typeface="Arial" charset="0"/>
              <a:buChar char="•"/>
            </a:pPr>
            <a:endParaRPr lang="en-US" sz="2000" dirty="0"/>
          </a:p>
          <a:p>
            <a:pPr marL="762508" lvl="1" indent="-457200">
              <a:buFont typeface="Arial" charset="0"/>
              <a:buChar char="•"/>
            </a:pPr>
            <a:endParaRPr lang="en-US" sz="2000" dirty="0"/>
          </a:p>
          <a:p>
            <a:pPr marL="469900" indent="-457200">
              <a:buFont typeface="Arial" charset="0"/>
              <a:buChar char="•"/>
            </a:pPr>
            <a:r>
              <a:rPr lang="en-US" sz="2400" dirty="0"/>
              <a:t>Ernest = performance prediction model</a:t>
            </a:r>
            <a:endParaRPr lang="en-US" sz="2200" dirty="0"/>
          </a:p>
          <a:p>
            <a:pPr marL="469900" indent="-457200">
              <a:buFont typeface="Arial" charset="0"/>
              <a:buChar char="•"/>
            </a:pPr>
            <a:r>
              <a:rPr lang="en-US" sz="2400" dirty="0"/>
              <a:t>Predict running time, given a job and input.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2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"/>
    </mc:Choice>
    <mc:Fallback xmlns="">
      <p:transition spd="slow" advTm="13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Ernest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750" y="1886648"/>
            <a:ext cx="10058400" cy="4023360"/>
          </a:xfrm>
        </p:spPr>
        <p:txBody>
          <a:bodyPr>
            <a:normAutofit/>
          </a:bodyPr>
          <a:lstStyle/>
          <a:p>
            <a:pPr marL="458788" indent="-441325">
              <a:buFont typeface="Arial" charset="0"/>
              <a:buChar char="•"/>
            </a:pPr>
            <a:r>
              <a:rPr lang="en-US" sz="2400" dirty="0"/>
              <a:t>Main idea 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sz="2000" dirty="0"/>
              <a:t>Take instances of the job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sz="2000" dirty="0"/>
              <a:t>Take samples of input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sz="2000" dirty="0"/>
              <a:t>Execute on all possible VM configurations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sz="2000" dirty="0"/>
              <a:t>Use the data to create a model</a:t>
            </a:r>
          </a:p>
          <a:p>
            <a:pPr marL="751396" lvl="1" indent="-441325">
              <a:buFont typeface="Arial" charset="0"/>
              <a:buChar char="•"/>
            </a:pPr>
            <a:endParaRPr lang="en-US" sz="2000" dirty="0"/>
          </a:p>
          <a:p>
            <a:pPr marL="458788" indent="-441325">
              <a:buFont typeface="Arial" charset="0"/>
              <a:buChar char="•"/>
            </a:pPr>
            <a:r>
              <a:rPr lang="en-US" sz="2400" dirty="0"/>
              <a:t>Why does this work?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sz="2000" dirty="0"/>
              <a:t>Running time depends on input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13</a:t>
            </a:fld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6770915" y="719390"/>
            <a:ext cx="3853541" cy="4872646"/>
            <a:chOff x="6770915" y="719390"/>
            <a:chExt cx="3853541" cy="4872646"/>
          </a:xfrm>
        </p:grpSpPr>
        <p:sp>
          <p:nvSpPr>
            <p:cNvPr id="5" name="Rectangle 4"/>
            <p:cNvSpPr/>
            <p:nvPr/>
          </p:nvSpPr>
          <p:spPr>
            <a:xfrm>
              <a:off x="6848669" y="2127380"/>
              <a:ext cx="503853" cy="8770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445828" y="2127379"/>
              <a:ext cx="503853" cy="8770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8304245" y="2565917"/>
              <a:ext cx="186612" cy="177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624594" y="2569029"/>
              <a:ext cx="186612" cy="177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923175" y="2569029"/>
              <a:ext cx="186612" cy="177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1044" y="2130492"/>
              <a:ext cx="503853" cy="8770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027297" y="2136708"/>
              <a:ext cx="503853" cy="8770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Jn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141026" y="719390"/>
              <a:ext cx="3303038" cy="5851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Input</a:t>
              </a:r>
            </a:p>
          </p:txBody>
        </p:sp>
        <p:cxnSp>
          <p:nvCxnSpPr>
            <p:cNvPr id="20" name="Straight Arrow Connector 19"/>
            <p:cNvCxnSpPr>
              <a:stCxn id="16" idx="2"/>
              <a:endCxn id="5" idx="0"/>
            </p:cNvCxnSpPr>
            <p:nvPr/>
          </p:nvCxnSpPr>
          <p:spPr>
            <a:xfrm flipH="1">
              <a:off x="7100596" y="1304572"/>
              <a:ext cx="1691949" cy="8228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6" idx="2"/>
              <a:endCxn id="6" idx="0"/>
            </p:cNvCxnSpPr>
            <p:nvPr/>
          </p:nvCxnSpPr>
          <p:spPr>
            <a:xfrm flipH="1">
              <a:off x="7697755" y="1304572"/>
              <a:ext cx="1094790" cy="8228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6" idx="2"/>
              <a:endCxn id="13" idx="0"/>
            </p:cNvCxnSpPr>
            <p:nvPr/>
          </p:nvCxnSpPr>
          <p:spPr>
            <a:xfrm>
              <a:off x="8792545" y="1304572"/>
              <a:ext cx="830426" cy="8259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6" idx="2"/>
              <a:endCxn id="14" idx="0"/>
            </p:cNvCxnSpPr>
            <p:nvPr/>
          </p:nvCxnSpPr>
          <p:spPr>
            <a:xfrm>
              <a:off x="8792545" y="1304572"/>
              <a:ext cx="1486679" cy="8321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770915" y="3855044"/>
              <a:ext cx="581607" cy="8770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VM1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445828" y="3855043"/>
              <a:ext cx="597160" cy="8770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VM2</a:t>
              </a:r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8304245" y="4293581"/>
              <a:ext cx="186612" cy="177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624594" y="4296693"/>
              <a:ext cx="186612" cy="177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923175" y="4296693"/>
              <a:ext cx="186612" cy="177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371044" y="3858156"/>
              <a:ext cx="503853" cy="8770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027297" y="3864372"/>
              <a:ext cx="597159" cy="8770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VM n</a:t>
              </a:r>
              <a:endParaRPr lang="en-US" dirty="0"/>
            </a:p>
          </p:txBody>
        </p:sp>
        <p:cxnSp>
          <p:nvCxnSpPr>
            <p:cNvPr id="41" name="Straight Arrow Connector 40"/>
            <p:cNvCxnSpPr>
              <a:stCxn id="5" idx="2"/>
              <a:endCxn id="34" idx="0"/>
            </p:cNvCxnSpPr>
            <p:nvPr/>
          </p:nvCxnSpPr>
          <p:spPr>
            <a:xfrm flipH="1">
              <a:off x="7061719" y="3004457"/>
              <a:ext cx="38877" cy="8505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5" idx="2"/>
              <a:endCxn id="35" idx="0"/>
            </p:cNvCxnSpPr>
            <p:nvPr/>
          </p:nvCxnSpPr>
          <p:spPr>
            <a:xfrm>
              <a:off x="7100596" y="3004457"/>
              <a:ext cx="643812" cy="8505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" idx="2"/>
              <a:endCxn id="39" idx="0"/>
            </p:cNvCxnSpPr>
            <p:nvPr/>
          </p:nvCxnSpPr>
          <p:spPr>
            <a:xfrm>
              <a:off x="7100596" y="3004457"/>
              <a:ext cx="2522375" cy="8536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5" idx="2"/>
              <a:endCxn id="40" idx="0"/>
            </p:cNvCxnSpPr>
            <p:nvPr/>
          </p:nvCxnSpPr>
          <p:spPr>
            <a:xfrm>
              <a:off x="7100596" y="3004457"/>
              <a:ext cx="3225281" cy="8599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4" idx="2"/>
              <a:endCxn id="40" idx="0"/>
            </p:cNvCxnSpPr>
            <p:nvPr/>
          </p:nvCxnSpPr>
          <p:spPr>
            <a:xfrm>
              <a:off x="10279224" y="3013785"/>
              <a:ext cx="46653" cy="8505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4" idx="2"/>
              <a:endCxn id="39" idx="0"/>
            </p:cNvCxnSpPr>
            <p:nvPr/>
          </p:nvCxnSpPr>
          <p:spPr>
            <a:xfrm flipH="1">
              <a:off x="9622971" y="3013785"/>
              <a:ext cx="656253" cy="8443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4" idx="2"/>
              <a:endCxn id="35" idx="0"/>
            </p:cNvCxnSpPr>
            <p:nvPr/>
          </p:nvCxnSpPr>
          <p:spPr>
            <a:xfrm flipH="1">
              <a:off x="7744408" y="3013785"/>
              <a:ext cx="2534816" cy="8412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4" idx="2"/>
              <a:endCxn id="34" idx="0"/>
            </p:cNvCxnSpPr>
            <p:nvPr/>
          </p:nvCxnSpPr>
          <p:spPr>
            <a:xfrm flipH="1">
              <a:off x="7061719" y="3013785"/>
              <a:ext cx="3217505" cy="8412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7022841" y="4741449"/>
              <a:ext cx="38877" cy="8505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7697754" y="4722792"/>
              <a:ext cx="38877" cy="8505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9584093" y="4741449"/>
              <a:ext cx="38877" cy="8505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10270671" y="4741449"/>
              <a:ext cx="38877" cy="8505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778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"/>
    </mc:Choice>
    <mc:Fallback xmlns="">
      <p:transition spd="slow" advTm="12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Ernest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8788" indent="-441325">
              <a:buFont typeface="Arial" charset="0"/>
              <a:buChar char="•"/>
            </a:pPr>
            <a:r>
              <a:rPr lang="en-US" sz="2400" dirty="0"/>
              <a:t>Ernest considers 2 main features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sz="2000" dirty="0"/>
              <a:t>Fraction of data used (scale)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sz="2000" dirty="0"/>
              <a:t>Number of machine used</a:t>
            </a:r>
          </a:p>
          <a:p>
            <a:pPr marL="458788" indent="-441325">
              <a:buFont typeface="Arial" charset="0"/>
              <a:buChar char="•"/>
            </a:pPr>
            <a:endParaRPr lang="en-US" sz="2400" dirty="0"/>
          </a:p>
          <a:p>
            <a:pPr marL="458788" indent="-441325">
              <a:buFont typeface="Arial" charset="0"/>
              <a:buChar char="•"/>
            </a:pPr>
            <a:r>
              <a:rPr lang="en-US" sz="2400" dirty="0"/>
              <a:t>Creating the model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sz="2000" dirty="0"/>
              <a:t>What data points to collect?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sz="2000" dirty="0"/>
              <a:t>What features to derive?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sz="2000" dirty="0"/>
              <a:t>Select relevant features</a:t>
            </a:r>
          </a:p>
          <a:p>
            <a:pPr marL="751396" lvl="1" indent="-441325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412" y="2989683"/>
            <a:ext cx="5741268" cy="195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9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"/>
    </mc:Choice>
    <mc:Fallback xmlns="">
      <p:transition spd="slow" advTm="28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Ernest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8788" indent="-441325">
              <a:buFont typeface="Arial" charset="0"/>
              <a:buChar char="•"/>
            </a:pPr>
            <a:r>
              <a:rPr lang="en-US" sz="2400" dirty="0"/>
              <a:t>How do you select data points?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sz="2000" dirty="0"/>
              <a:t>Use optimal experiment design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sz="2000" dirty="0"/>
              <a:t>Given the max scale and number of machines, choose feature vectors such that estimation error is minimized.</a:t>
            </a:r>
          </a:p>
          <a:p>
            <a:pPr marL="751396" lvl="1" indent="-441325">
              <a:buFont typeface="Arial" charset="0"/>
              <a:buChar char="•"/>
            </a:pPr>
            <a:endParaRPr lang="en-US" dirty="0"/>
          </a:p>
          <a:p>
            <a:pPr marL="458788" indent="-441325">
              <a:buFont typeface="Arial" charset="0"/>
              <a:buChar char="•"/>
            </a:pPr>
            <a:r>
              <a:rPr lang="en-US" sz="2400" dirty="0"/>
              <a:t>Can Ernest fit all?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sz="2000" dirty="0"/>
              <a:t>Model validation using cross validation (leave one out)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sz="2000" dirty="0"/>
              <a:t>Model extension (Example: classification in </a:t>
            </a:r>
            <a:r>
              <a:rPr lang="en-US" sz="2000" dirty="0" err="1"/>
              <a:t>MLLib</a:t>
            </a:r>
            <a:r>
              <a:rPr lang="en-US" sz="2000" dirty="0"/>
              <a:t> for sparse datasets)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1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"/>
    </mc:Choice>
    <mc:Fallback xmlns="">
      <p:transition spd="slow" advTm="19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Ernest -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8788" indent="-441325">
              <a:buFont typeface="Arial" charset="0"/>
              <a:buChar char="•"/>
            </a:pPr>
            <a:r>
              <a:rPr lang="en-US" sz="2400" dirty="0"/>
              <a:t>Evaluate based on 2 metrics: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sz="2000" dirty="0"/>
              <a:t>Prediction accuracy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sz="2000" dirty="0"/>
              <a:t>Overhead of training for long-running jobs</a:t>
            </a:r>
          </a:p>
          <a:p>
            <a:pPr marL="458788" indent="-441325">
              <a:buFont typeface="Arial" charset="0"/>
              <a:buChar char="•"/>
            </a:pPr>
            <a:r>
              <a:rPr lang="en-US" sz="2400" dirty="0"/>
              <a:t>Example workload:</a:t>
            </a:r>
          </a:p>
          <a:p>
            <a:pPr marL="17463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407464"/>
            <a:ext cx="10058400" cy="23288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36294" y="2668555"/>
            <a:ext cx="392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 features for classification/clustering</a:t>
            </a:r>
          </a:p>
          <a:p>
            <a:r>
              <a:rPr lang="en-US" dirty="0"/>
              <a:t>1K features for statistical</a:t>
            </a:r>
          </a:p>
        </p:txBody>
      </p:sp>
    </p:spTree>
    <p:extLst>
      <p:ext uri="{BB962C8B-B14F-4D97-AF65-F5344CB8AC3E}">
        <p14:creationId xmlns:p14="http://schemas.microsoft.com/office/powerpoint/2010/main" val="52452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"/>
    </mc:Choice>
    <mc:Fallback xmlns="">
      <p:transition spd="slow" advTm="9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Ernest-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8788" indent="-441325">
              <a:buFont typeface="Arial" charset="0"/>
              <a:buChar char="•"/>
            </a:pPr>
            <a:r>
              <a:rPr lang="en-US" sz="2400" dirty="0"/>
              <a:t>Training time for long-running tasks</a:t>
            </a:r>
          </a:p>
          <a:p>
            <a:pPr marL="17463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280" y="2517564"/>
            <a:ext cx="5994400" cy="267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23680" y="2517564"/>
            <a:ext cx="147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 iterations</a:t>
            </a:r>
          </a:p>
        </p:txBody>
      </p:sp>
    </p:spTree>
    <p:extLst>
      <p:ext uri="{BB962C8B-B14F-4D97-AF65-F5344CB8AC3E}">
        <p14:creationId xmlns:p14="http://schemas.microsoft.com/office/powerpoint/2010/main" val="153414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"/>
    </mc:Choice>
    <mc:Fallback xmlns="">
      <p:transition spd="slow" advTm="18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Ernest- Experiments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68" y="1965713"/>
            <a:ext cx="6206444" cy="20329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403" y="3551075"/>
            <a:ext cx="5118411" cy="227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"/>
    </mc:Choice>
    <mc:Fallback xmlns="">
      <p:transition spd="slow" advTm="12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Ernest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8788" indent="-458788">
              <a:buFont typeface="Arial" charset="0"/>
              <a:buChar char="•"/>
            </a:pPr>
            <a:r>
              <a:rPr lang="en-US" sz="2400" dirty="0"/>
              <a:t>Advantages:</a:t>
            </a:r>
          </a:p>
          <a:p>
            <a:pPr marL="751396" lvl="1" indent="-458788">
              <a:buFont typeface="Arial" charset="0"/>
              <a:buChar char="•"/>
            </a:pPr>
            <a:r>
              <a:rPr lang="en-US" sz="2000" dirty="0"/>
              <a:t>Accurate prediction</a:t>
            </a:r>
          </a:p>
          <a:p>
            <a:pPr marL="751396" lvl="1" indent="-458788">
              <a:buFont typeface="Arial" charset="0"/>
              <a:buChar char="•"/>
            </a:pPr>
            <a:r>
              <a:rPr lang="en-US" sz="2000" dirty="0"/>
              <a:t>Small training time</a:t>
            </a:r>
          </a:p>
          <a:p>
            <a:pPr marL="751396" lvl="1" indent="-458788">
              <a:buFont typeface="Arial" charset="0"/>
              <a:buChar char="•"/>
            </a:pPr>
            <a:r>
              <a:rPr lang="en-US" sz="2000" dirty="0"/>
              <a:t>Model suitability can be detected</a:t>
            </a:r>
          </a:p>
          <a:p>
            <a:pPr marL="751396" lvl="1" indent="-458788">
              <a:buFont typeface="Arial" charset="0"/>
              <a:buChar char="•"/>
            </a:pPr>
            <a:endParaRPr lang="en-US" sz="2000" dirty="0"/>
          </a:p>
          <a:p>
            <a:pPr marL="458788" indent="-458788">
              <a:buFont typeface="Arial" charset="0"/>
              <a:buChar char="•"/>
            </a:pPr>
            <a:r>
              <a:rPr lang="en-US" sz="2400" dirty="0"/>
              <a:t>Disadvantages:</a:t>
            </a:r>
          </a:p>
          <a:p>
            <a:pPr marL="751396" lvl="1" indent="-458788">
              <a:buFont typeface="Arial" charset="0"/>
              <a:buChar char="•"/>
            </a:pPr>
            <a:r>
              <a:rPr lang="en-US" sz="2000" dirty="0"/>
              <a:t>Samples are executed on every VM type </a:t>
            </a:r>
            <a:r>
              <a:rPr lang="mr-IN" sz="2000" dirty="0"/>
              <a:t>–</a:t>
            </a:r>
            <a:r>
              <a:rPr lang="en-US" sz="2000" dirty="0"/>
              <a:t> O(n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pPr marL="751396" lvl="1" indent="-458788">
              <a:buFont typeface="Arial" charset="0"/>
              <a:buChar char="•"/>
            </a:pPr>
            <a:r>
              <a:rPr lang="en-US" sz="2000" dirty="0"/>
              <a:t>Goals are fixed</a:t>
            </a:r>
          </a:p>
          <a:p>
            <a:pPr marL="751396" lvl="1" indent="-458788">
              <a:buFont typeface="Arial" charset="0"/>
              <a:buChar char="•"/>
            </a:pPr>
            <a:r>
              <a:rPr lang="en-US" sz="2000" dirty="0"/>
              <a:t>Model parameters are fixed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"/>
    </mc:Choice>
    <mc:Fallback xmlns="">
      <p:transition spd="slow" advTm="12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 Introduction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 Why VM selection?</a:t>
            </a:r>
          </a:p>
          <a:p>
            <a:pPr>
              <a:buFont typeface="Wingdings" charset="2"/>
              <a:buChar char="§"/>
            </a:pPr>
            <a:r>
              <a:rPr lang="en-US" dirty="0"/>
              <a:t> Ernest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err="1"/>
              <a:t>CherryPick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 PARIS</a:t>
            </a:r>
          </a:p>
          <a:p>
            <a:pPr>
              <a:buFont typeface="Wingdings" charset="2"/>
              <a:buChar char="§"/>
            </a:pPr>
            <a:r>
              <a:rPr lang="en-US" dirty="0"/>
              <a:t> Current options</a:t>
            </a:r>
          </a:p>
          <a:p>
            <a:pPr>
              <a:buFont typeface="Wingdings" charset="2"/>
              <a:buChar char="§"/>
            </a:pPr>
            <a:r>
              <a:rPr lang="en-US" dirty="0"/>
              <a:t>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8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7"/>
    </mc:Choice>
    <mc:Fallback xmlns="">
      <p:transition spd="slow" advTm="70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0480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CherryPick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dirty="0"/>
          </a:p>
          <a:p>
            <a:pPr marL="458788" indent="-45878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400" dirty="0"/>
              <a:t>Developed for Big data applications that run on a cluster containing several VM’s</a:t>
            </a:r>
          </a:p>
          <a:p>
            <a:pPr marL="458788" lvl="0" indent="-45878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400" dirty="0"/>
              <a:t>Optimal configuration achieves high accuracy, low overhead, and </a:t>
            </a:r>
            <a:r>
              <a:rPr lang="en-US" sz="2400" dirty="0" err="1"/>
              <a:t>adaptivity</a:t>
            </a:r>
            <a:r>
              <a:rPr lang="en-US" sz="2400" dirty="0"/>
              <a:t> for different cases</a:t>
            </a:r>
          </a:p>
          <a:p>
            <a:pPr marL="458788" lvl="0" indent="-45878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400" dirty="0"/>
              <a:t>Accuracy is hard to achieve - running time and cost depend on input workload, configuration and internal working. </a:t>
            </a:r>
          </a:p>
          <a:p>
            <a:pPr marL="458788" lvl="0" indent="-45878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400" dirty="0"/>
              <a:t>Overhead for searching the best configuration must be low else it </a:t>
            </a:r>
            <a:r>
              <a:rPr lang="en-US" sz="2400" dirty="0" err="1"/>
              <a:t>ll</a:t>
            </a:r>
            <a:r>
              <a:rPr lang="en-US" sz="2400" dirty="0"/>
              <a:t> become expensive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dirty="0"/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1492" y="5869094"/>
            <a:ext cx="115077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O. </a:t>
            </a:r>
            <a:r>
              <a:rPr lang="en-US" dirty="0" err="1"/>
              <a:t>Alipourfard</a:t>
            </a:r>
            <a:r>
              <a:rPr lang="en-US" dirty="0"/>
              <a:t>, J. </a:t>
            </a:r>
            <a:r>
              <a:rPr lang="en-US" dirty="0" err="1"/>
              <a:t>Che</a:t>
            </a:r>
            <a:r>
              <a:rPr lang="en-US" dirty="0"/>
              <a:t>, H. L. </a:t>
            </a:r>
            <a:r>
              <a:rPr lang="en-US" dirty="0" err="1"/>
              <a:t>Hongqiang</a:t>
            </a:r>
            <a:r>
              <a:rPr lang="en-US" dirty="0"/>
              <a:t>, S. </a:t>
            </a:r>
            <a:r>
              <a:rPr lang="en-US" dirty="0" err="1"/>
              <a:t>Venkatraman</a:t>
            </a:r>
            <a:r>
              <a:rPr lang="en-US" dirty="0"/>
              <a:t>, M. Yu and M. Zhang, "</a:t>
            </a:r>
            <a:r>
              <a:rPr lang="en-US" dirty="0" err="1"/>
              <a:t>CherryPick</a:t>
            </a:r>
            <a:r>
              <a:rPr lang="en-US" dirty="0"/>
              <a:t>: Adaptively Unearthing the Best Cloud Configurations for Big Data Analytics," in In 14th USENIX Symposium on Networked Systems Design and Implementation (NSDI 17), Boston, 2017. 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8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"/>
    </mc:Choice>
    <mc:Fallback xmlns="">
      <p:transition spd="slow" advTm="18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0480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CherryPick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dirty="0"/>
              <a:t>Aims at 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/>
              <a:t>distinguishing near optimal solution from the other ones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dirty="0"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dirty="0"/>
              <a:t>Near optimal configurations minimizes usage cost,  delivers good performance and reduces search overhead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dirty="0"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dirty="0"/>
              <a:t>Chooses few samples which minimizes the cost and running time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dirty="0"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dirty="0"/>
              <a:t>Uses Bayesian Optimization 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dirty="0"/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dirty="0"/>
              <a:t>More on that later ...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dirty="0"/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dirty="0"/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dirty="0"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92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"/>
    </mc:Choice>
    <mc:Fallback xmlns="">
      <p:transition spd="slow" advTm="16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0480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CherryPick - Problem Formulation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Goal:  Minimize the cost 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/>
              <a:t>T(~x) -  running time function for an application and its input workloads where ~x is the cloud configuration vector that contains family types, CPU, RAM, …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/>
              <a:t>P(~x) -  price per unit time for all VMs in cloud configuration~x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/>
              <a:t>C(~x) - total cost of cloud configuration ~x and 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/>
              <a:t>Tmax - maximum tolerated running time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main aim =  </a:t>
            </a:r>
            <a:r>
              <a:rPr lang="en-US" b="1"/>
              <a:t>minimize C(~x) = P(~x)×T(~x) subject to T(~x) ≤ Tmax </a:t>
            </a:r>
            <a:r>
              <a:rPr lang="en-US"/>
              <a:t> ---- (1)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/>
              <a:t>	BO used to minimize the cost by searching for approximate solution </a:t>
            </a:r>
          </a:p>
          <a:p>
            <a:pPr marL="0" marR="0" lvl="0" indent="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/>
              <a:t>(identifying actual solution is expensive )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33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"/>
    </mc:Choice>
    <mc:Fallback xmlns="">
      <p:transition spd="slow" advTm="18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</a:pPr>
            <a:r>
              <a:rPr lang="en-US"/>
              <a:t>CherryPick - Problem Formulation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/>
              <a:t>Model C(~x) as a Gaussian Process, compute Confidence Interval using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samples from C(~x)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/>
              <a:t>BO decides the next point to sample using a pre-defined acquisition function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Acquisition function:  Expected Improvement (EI) - picks the point which can maximize the improvement over the current best (out of scope if interested refer report)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/>
              <a:t>BO is able to infer the confidence interval of C(~x) according to the samples of C(`x) and ε</a:t>
            </a:r>
          </a:p>
          <a:p>
            <a:pPr marL="36576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C(`x)  = C(~x) +ε ---- (2)</a:t>
            </a:r>
          </a:p>
          <a:p>
            <a:pPr marL="36576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/>
              <a:t>C(`x) is not normally distributed  so  apply log to both 1 and 2 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51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"/>
    </mc:Choice>
    <mc:Fallback xmlns="">
      <p:transition spd="slow" advTm="21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0480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CherryPick - Model Design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775" y="1969700"/>
            <a:ext cx="9977900" cy="3564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433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"/>
    </mc:Choice>
    <mc:Fallback xmlns="">
      <p:transition spd="slow" advTm="16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0480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CherryPick - Model Design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b="1" dirty="0"/>
              <a:t>Starting condition</a:t>
            </a:r>
            <a:r>
              <a:rPr lang="en-US" dirty="0"/>
              <a:t>: fixed number of samples are taken from a quasi random sample to get uniform distribution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b="1" dirty="0"/>
              <a:t>Confidence Interval</a:t>
            </a:r>
            <a:r>
              <a:rPr lang="en-US" dirty="0"/>
              <a:t>:  the range that the actual value should fall in with high probability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b="1" dirty="0"/>
              <a:t>Stopping condition</a:t>
            </a:r>
            <a:r>
              <a:rPr lang="en-US" dirty="0"/>
              <a:t>: when the expected improvement is less than a threshold and when at least N cloud configurations have been observed only then it is stopped.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157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"/>
    </mc:Choice>
    <mc:Fallback xmlns="">
      <p:transition spd="slow" advTm="18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0480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Cherry</a:t>
            </a:r>
            <a:r>
              <a:rPr lang="en-US"/>
              <a:t>Pick - Sampling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000" y="1895475"/>
            <a:ext cx="6764800" cy="4224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781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0480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CherryPick - </a:t>
            </a:r>
            <a:r>
              <a:rPr lang="en-US"/>
              <a:t>Implementation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775" y="2024075"/>
            <a:ext cx="9977899" cy="3869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42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"/>
    </mc:Choice>
    <mc:Fallback xmlns="">
      <p:transition spd="slow" advTm="19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</a:pPr>
            <a:r>
              <a:rPr lang="en-US"/>
              <a:t>CherryPick 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8788" indent="-441325" fontAlgn="base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solidFill>
                  <a:srgbClr val="3F3F3F"/>
                </a:solidFill>
                <a:latin typeface="Calibri" charset="0"/>
              </a:rPr>
              <a:t>Benchmarks used: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F3F3F"/>
                </a:solidFill>
                <a:latin typeface="Calibri" charset="0"/>
              </a:rPr>
              <a:t>(1) TPC-DS (2) TPCH (3) </a:t>
            </a:r>
            <a:r>
              <a:rPr lang="en-US" dirty="0" err="1">
                <a:solidFill>
                  <a:srgbClr val="3F3F3F"/>
                </a:solidFill>
                <a:latin typeface="Calibri" charset="0"/>
              </a:rPr>
              <a:t>TeraSort</a:t>
            </a:r>
            <a:r>
              <a:rPr lang="en-US" dirty="0">
                <a:solidFill>
                  <a:srgbClr val="3F3F3F"/>
                </a:solidFill>
                <a:latin typeface="Calibri" charset="0"/>
              </a:rPr>
              <a:t> (4) The </a:t>
            </a:r>
            <a:r>
              <a:rPr lang="en-US" dirty="0" err="1">
                <a:solidFill>
                  <a:srgbClr val="3F3F3F"/>
                </a:solidFill>
                <a:latin typeface="Calibri" charset="0"/>
              </a:rPr>
              <a:t>SparkReg</a:t>
            </a:r>
            <a:r>
              <a:rPr lang="en-US" dirty="0">
                <a:solidFill>
                  <a:srgbClr val="3F3F3F"/>
                </a:solidFill>
                <a:latin typeface="Calibri" charset="0"/>
              </a:rPr>
              <a:t> (5) </a:t>
            </a:r>
            <a:r>
              <a:rPr lang="en-US" dirty="0" err="1">
                <a:solidFill>
                  <a:srgbClr val="3F3F3F"/>
                </a:solidFill>
                <a:latin typeface="Calibri" charset="0"/>
              </a:rPr>
              <a:t>SparkKm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dirty="0"/>
            </a:br>
            <a:r>
              <a:rPr lang="en-US" dirty="0">
                <a:solidFill>
                  <a:srgbClr val="3F3F3F"/>
                </a:solidFill>
                <a:latin typeface="Calibri" charset="0"/>
              </a:rPr>
              <a:t>Advantage:</a:t>
            </a:r>
            <a:endParaRPr lang="en-US" dirty="0"/>
          </a:p>
          <a:p>
            <a:pPr marL="458788" indent="-441325" fontAlgn="base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solidFill>
                  <a:srgbClr val="3F3F3F"/>
                </a:solidFill>
                <a:latin typeface="Calibri" charset="0"/>
              </a:rPr>
              <a:t>Finds optimal configuration with a high chance (45-90%) or a near-optimal configuration with low search cost and time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dirty="0"/>
            </a:br>
            <a:r>
              <a:rPr lang="en-US" dirty="0">
                <a:solidFill>
                  <a:srgbClr val="3F3F3F"/>
                </a:solidFill>
                <a:latin typeface="Calibri" charset="0"/>
              </a:rPr>
              <a:t>Disadvantage:</a:t>
            </a:r>
            <a:endParaRPr lang="en-US" dirty="0"/>
          </a:p>
          <a:p>
            <a:pPr marL="458788" indent="-441325" fontAlgn="base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solidFill>
                  <a:srgbClr val="3F3F3F"/>
                </a:solidFill>
                <a:latin typeface="Calibri" charset="0"/>
              </a:rPr>
              <a:t>Tells which category of configuration works for a workload but not the actual configuration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"/>
    </mc:Choice>
    <mc:Fallback xmlns="">
      <p:transition spd="slow" advTm="18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8788" indent="-458788">
              <a:buFont typeface="Arial" charset="0"/>
              <a:buChar char="•"/>
            </a:pPr>
            <a:r>
              <a:rPr lang="en-US" sz="2400" dirty="0"/>
              <a:t>Why do we need another predictor?</a:t>
            </a:r>
          </a:p>
          <a:p>
            <a:pPr marL="751396" lvl="1" indent="-458788">
              <a:buFont typeface="Arial" charset="0"/>
              <a:buChar char="•"/>
            </a:pPr>
            <a:r>
              <a:rPr lang="en-US" sz="2000" dirty="0"/>
              <a:t>Consider all possible performance metrics</a:t>
            </a:r>
          </a:p>
          <a:p>
            <a:pPr marL="751396" lvl="1" indent="-458788">
              <a:buFont typeface="Arial" charset="0"/>
              <a:buChar char="•"/>
            </a:pPr>
            <a:r>
              <a:rPr lang="en-US" sz="2000" dirty="0"/>
              <a:t>Understand that user goals may change</a:t>
            </a:r>
          </a:p>
          <a:p>
            <a:pPr marL="751396" lvl="1" indent="-458788">
              <a:buFont typeface="Arial" charset="0"/>
              <a:buChar char="•"/>
            </a:pPr>
            <a:r>
              <a:rPr lang="en-US" sz="2000" dirty="0"/>
              <a:t>Performance-cost trade-off</a:t>
            </a:r>
          </a:p>
          <a:p>
            <a:pPr marL="751396" lvl="1" indent="-458788">
              <a:buFont typeface="Arial" charset="0"/>
              <a:buChar char="•"/>
            </a:pPr>
            <a:r>
              <a:rPr lang="en-US" sz="2000" dirty="0"/>
              <a:t>Exhaustive experiments take too long</a:t>
            </a:r>
          </a:p>
          <a:p>
            <a:pPr marL="751396" lvl="1" indent="-458788">
              <a:buFont typeface="Arial" charset="0"/>
              <a:buChar char="•"/>
            </a:pPr>
            <a:endParaRPr lang="en-US" sz="2000" dirty="0"/>
          </a:p>
          <a:p>
            <a:pPr marL="751396" lvl="1" indent="-458788">
              <a:buFont typeface="Arial" charset="0"/>
              <a:buChar char="•"/>
            </a:pPr>
            <a:endParaRPr lang="en-US" sz="2000" dirty="0"/>
          </a:p>
          <a:p>
            <a:pPr marL="458788" indent="-458788">
              <a:buFont typeface="Arial" charset="0"/>
              <a:buChar char="•"/>
            </a:pPr>
            <a:r>
              <a:rPr lang="en-US" sz="2400" dirty="0"/>
              <a:t>PARIS = Performance Aware Resource Inference System</a:t>
            </a:r>
          </a:p>
          <a:p>
            <a:pPr marL="751396" lvl="1" indent="-458788">
              <a:buFont typeface="Arial" charset="0"/>
              <a:buChar char="•"/>
            </a:pPr>
            <a:endParaRPr lang="en-US" sz="2000" dirty="0"/>
          </a:p>
          <a:p>
            <a:pPr marL="751396" lvl="1" indent="-458788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2750" y="5685080"/>
            <a:ext cx="109292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N. J. </a:t>
            </a:r>
            <a:r>
              <a:rPr lang="en-US" sz="1600" dirty="0" err="1"/>
              <a:t>Yadwadkar</a:t>
            </a:r>
            <a:r>
              <a:rPr lang="en-US" sz="1600" dirty="0"/>
              <a:t>, B. </a:t>
            </a:r>
            <a:r>
              <a:rPr lang="en-US" sz="1600" dirty="0" err="1"/>
              <a:t>Hariharan</a:t>
            </a:r>
            <a:r>
              <a:rPr lang="en-US" sz="1600" dirty="0"/>
              <a:t>, J. E. Gonzalez, B. Smith and R. H. Katz, "Selecting the Best VM across Multiple Public Clouds: A Data-Driven Performance Modeling Approach," in 7th ACM Symposium on Cloud Computing (</a:t>
            </a:r>
            <a:r>
              <a:rPr lang="en-US" sz="1600" dirty="0" err="1"/>
              <a:t>SoCC</a:t>
            </a:r>
            <a:r>
              <a:rPr lang="en-US" sz="1600" dirty="0"/>
              <a:t> ’17), Santa Clara, 2017. </a:t>
            </a: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4"/>
    </mc:Choice>
    <mc:Fallback xmlns="">
      <p:transition spd="slow" advTm="6630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indent="-457200" fontAlgn="base">
              <a:buFont typeface="Arial" charset="0"/>
              <a:buChar char="•"/>
            </a:pPr>
            <a:r>
              <a:rPr lang="en-US" dirty="0"/>
              <a:t>Organizations of all scales are moving towards the cloud </a:t>
            </a:r>
          </a:p>
          <a:p>
            <a:pPr marL="469900" indent="-457200" fontAlgn="base">
              <a:buFont typeface="Arial" charset="0"/>
              <a:buChar char="•"/>
            </a:pPr>
            <a:r>
              <a:rPr lang="en-US" dirty="0"/>
              <a:t>Different Organizations have different uses cases and needs</a:t>
            </a:r>
          </a:p>
          <a:p>
            <a:pPr marL="469900" indent="-457200" fontAlgn="base">
              <a:buFont typeface="Arial" charset="0"/>
              <a:buChar char="•"/>
            </a:pPr>
            <a:r>
              <a:rPr lang="en-US" dirty="0"/>
              <a:t>Users from the same organization have varying needs</a:t>
            </a:r>
          </a:p>
          <a:p>
            <a:pPr marL="469900" indent="-457200" fontAlgn="base">
              <a:buFont typeface="Arial" charset="0"/>
              <a:buChar char="•"/>
            </a:pPr>
            <a:r>
              <a:rPr lang="en-US" dirty="0"/>
              <a:t>One single VM type will not be suitable to cater to the needs of all the organizations and the users within them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"/>
    </mc:Choice>
    <mc:Fallback xmlns="">
      <p:transition spd="slow" advTm="7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8788" indent="-441325">
              <a:buFont typeface="Arial" charset="0"/>
              <a:buChar char="•"/>
            </a:pPr>
            <a:r>
              <a:rPr lang="en-US" sz="2400" dirty="0"/>
              <a:t>Motivation: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sz="2000" dirty="0"/>
              <a:t>Mistakes that user’s make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sz="2000" dirty="0"/>
              <a:t>Difference in hardware or software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sz="2000" dirty="0"/>
              <a:t>User’s expectations are different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sz="2000" dirty="0"/>
              <a:t>Not always aware about policies internal to the workload</a:t>
            </a:r>
            <a:endParaRPr lang="en-US" sz="2400" dirty="0"/>
          </a:p>
          <a:p>
            <a:pPr marL="458788" indent="-441325">
              <a:buFont typeface="Arial" charset="0"/>
              <a:buChar char="•"/>
            </a:pPr>
            <a:r>
              <a:rPr lang="en-US" sz="2400" dirty="0"/>
              <a:t>Aim: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sz="2000" dirty="0"/>
              <a:t>One-time data collection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sz="2000" dirty="0"/>
              <a:t>Based on user’s inputs and goals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sz="2000" dirty="0"/>
              <a:t>Experiment on real world workloads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sz="2000" dirty="0"/>
              <a:t>Provide meaningful performance-cost trade-off</a:t>
            </a:r>
          </a:p>
          <a:p>
            <a:pPr marL="751396" lvl="1" indent="-441325">
              <a:buFont typeface="Arial" charset="0"/>
              <a:buChar char="•"/>
            </a:pPr>
            <a:endParaRPr lang="en-US" sz="2000" dirty="0"/>
          </a:p>
          <a:p>
            <a:pPr marL="458788" indent="-441325"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542"/>
    </mc:Choice>
    <mc:Fallback xmlns="">
      <p:transition spd="slow" advTm="75542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PARIS -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31</a:t>
            </a:fld>
            <a:endParaRPr lang="en-US"/>
          </a:p>
        </p:txBody>
      </p:sp>
      <p:pic>
        <p:nvPicPr>
          <p:cNvPr id="5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1" y="1899622"/>
            <a:ext cx="6282774" cy="392268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162800" y="18996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8788" indent="-441325">
              <a:buFont typeface="Arial" charset="0"/>
              <a:buChar char="•"/>
            </a:pPr>
            <a:r>
              <a:rPr lang="en-US" sz="2400" dirty="0"/>
              <a:t>Offline phase: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sz="2000" dirty="0"/>
              <a:t>One-time data collection</a:t>
            </a:r>
            <a:endParaRPr lang="en-US" sz="2400" dirty="0"/>
          </a:p>
          <a:p>
            <a:pPr marL="458788" indent="-441325">
              <a:buFont typeface="Arial" charset="0"/>
              <a:buChar char="•"/>
            </a:pPr>
            <a:r>
              <a:rPr lang="en-US" sz="2400" dirty="0"/>
              <a:t>Online phase: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sz="2000" dirty="0"/>
              <a:t>Predict based on training data</a:t>
            </a:r>
          </a:p>
          <a:p>
            <a:pPr marL="751396" lvl="1" indent="-441325">
              <a:buFont typeface="Arial" charset="0"/>
              <a:buChar char="•"/>
            </a:pPr>
            <a:endParaRPr lang="en-US" sz="2000" dirty="0"/>
          </a:p>
          <a:p>
            <a:pPr marL="458788" indent="-441325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686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PARIS </a:t>
            </a:r>
            <a:r>
              <a:rPr lang="mr-IN" dirty="0"/>
              <a:t>–</a:t>
            </a:r>
            <a:r>
              <a:rPr lang="en-US" dirty="0"/>
              <a:t> Offline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0807" y="1923970"/>
            <a:ext cx="10058400" cy="4023360"/>
          </a:xfrm>
        </p:spPr>
        <p:txBody>
          <a:bodyPr>
            <a:noAutofit/>
          </a:bodyPr>
          <a:lstStyle/>
          <a:p>
            <a:pPr marL="458788" indent="-458788">
              <a:buFont typeface="Arial" charset="0"/>
              <a:buChar char="•"/>
            </a:pPr>
            <a:r>
              <a:rPr lang="en-US" dirty="0"/>
              <a:t>Profiler: execute varied benchmarks on all VM types</a:t>
            </a:r>
          </a:p>
          <a:p>
            <a:pPr marL="458788" indent="-458788">
              <a:buFont typeface="Arial" charset="0"/>
              <a:buChar char="•"/>
            </a:pPr>
            <a:r>
              <a:rPr lang="en-US" dirty="0"/>
              <a:t>Benchmarks:</a:t>
            </a:r>
          </a:p>
          <a:p>
            <a:pPr marL="751396" lvl="1" indent="-458788">
              <a:buFont typeface="Arial" charset="0"/>
              <a:buChar char="•"/>
            </a:pPr>
            <a:r>
              <a:rPr lang="en-US" dirty="0"/>
              <a:t>Join and aggregation queries of Hive (OLAP queries)</a:t>
            </a:r>
          </a:p>
          <a:p>
            <a:pPr marL="751396" lvl="1" indent="-458788">
              <a:buFont typeface="Arial" charset="0"/>
              <a:buChar char="•"/>
            </a:pPr>
            <a:r>
              <a:rPr lang="en-US" dirty="0"/>
              <a:t>YCSB core benchmark workloads (latency sensitive)</a:t>
            </a:r>
          </a:p>
          <a:p>
            <a:pPr marL="751396" lvl="1" indent="-458788">
              <a:buFont typeface="Arial" charset="0"/>
              <a:buChar char="•"/>
            </a:pPr>
            <a:r>
              <a:rPr lang="en-US" dirty="0"/>
              <a:t>Squash compression service (multi-stage)</a:t>
            </a:r>
          </a:p>
          <a:p>
            <a:pPr marL="458788" indent="-458788">
              <a:buFont typeface="Arial" charset="0"/>
              <a:buChar char="•"/>
            </a:pPr>
            <a:r>
              <a:rPr lang="en-US" dirty="0"/>
              <a:t>Each task is executed 10 times</a:t>
            </a:r>
          </a:p>
          <a:p>
            <a:pPr marL="458788" indent="-458788">
              <a:buFont typeface="Arial" charset="0"/>
              <a:buChar char="•"/>
            </a:pPr>
            <a:r>
              <a:rPr lang="en-US" dirty="0"/>
              <a:t>Resource usage captured:</a:t>
            </a:r>
          </a:p>
          <a:p>
            <a:pPr marL="751396" lvl="1" indent="-458788">
              <a:buFont typeface="Arial" charset="0"/>
              <a:buChar char="•"/>
            </a:pPr>
            <a:r>
              <a:rPr lang="en-US" dirty="0"/>
              <a:t>CPU utilization: - CPU idle time, user time, system time</a:t>
            </a:r>
          </a:p>
          <a:p>
            <a:pPr marL="751396" lvl="1" indent="-458788">
              <a:buFont typeface="Arial" charset="0"/>
              <a:buChar char="•"/>
            </a:pPr>
            <a:r>
              <a:rPr lang="en-US" dirty="0"/>
              <a:t>Network utilization: - Bytes sent and received</a:t>
            </a:r>
          </a:p>
          <a:p>
            <a:pPr marL="751396" lvl="1" indent="-458788">
              <a:buFont typeface="Arial" charset="0"/>
              <a:buChar char="•"/>
            </a:pPr>
            <a:r>
              <a:rPr lang="en-US" dirty="0"/>
              <a:t>Disk utilization: - Ratio of free to total disk space</a:t>
            </a:r>
          </a:p>
          <a:p>
            <a:pPr marL="751396" lvl="1" indent="-458788">
              <a:buFont typeface="Arial" charset="0"/>
              <a:buChar char="•"/>
            </a:pPr>
            <a:r>
              <a:rPr lang="en-US" dirty="0"/>
              <a:t>Memory utilization: - Available virtual, physical, and shared memory</a:t>
            </a:r>
          </a:p>
          <a:p>
            <a:pPr marL="751396" lvl="1" indent="-458788">
              <a:buFont typeface="Arial" charset="0"/>
              <a:buChar char="•"/>
            </a:pPr>
            <a:r>
              <a:rPr lang="en-US" dirty="0"/>
              <a:t>System-level features: Number of threads in different states </a:t>
            </a:r>
          </a:p>
          <a:p>
            <a:pPr marL="458788" indent="-458788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32</a:t>
            </a:fld>
            <a:endParaRPr lang="en-US"/>
          </a:p>
        </p:txBody>
      </p:sp>
      <p:pic>
        <p:nvPicPr>
          <p:cNvPr id="5" name="Content Placeholder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85"/>
          <a:stretch/>
        </p:blipFill>
        <p:spPr>
          <a:xfrm>
            <a:off x="659201" y="2241760"/>
            <a:ext cx="1804081" cy="392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1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"/>
    </mc:Choice>
    <mc:Fallback xmlns="">
      <p:transition spd="slow" advTm="1336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PARIS </a:t>
            </a:r>
            <a:r>
              <a:rPr lang="mr-IN" dirty="0"/>
              <a:t>–</a:t>
            </a:r>
            <a:r>
              <a:rPr lang="en-US" dirty="0"/>
              <a:t>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942631"/>
            <a:ext cx="10058400" cy="4023360"/>
          </a:xfrm>
        </p:spPr>
        <p:txBody>
          <a:bodyPr>
            <a:noAutofit/>
          </a:bodyPr>
          <a:lstStyle/>
          <a:p>
            <a:pPr marL="458788" indent="-458788">
              <a:buFont typeface="Arial" charset="0"/>
              <a:buChar char="•"/>
            </a:pPr>
            <a:r>
              <a:rPr lang="en-US" dirty="0"/>
              <a:t>g(fingerprint, </a:t>
            </a:r>
            <a:r>
              <a:rPr lang="en-US" dirty="0" err="1"/>
              <a:t>target_vm</a:t>
            </a:r>
            <a:r>
              <a:rPr lang="en-US" dirty="0"/>
              <a:t>) → (perf, p90)</a:t>
            </a:r>
          </a:p>
          <a:p>
            <a:pPr marL="458788" indent="-458788">
              <a:buFont typeface="Arial" charset="0"/>
              <a:buChar char="•"/>
            </a:pPr>
            <a:r>
              <a:rPr lang="en-US" dirty="0"/>
              <a:t>Offline benchmarking dataset -&gt; training dataset</a:t>
            </a:r>
          </a:p>
          <a:p>
            <a:pPr marL="458788" indent="-458788">
              <a:buFont typeface="Arial" charset="0"/>
              <a:buChar char="•"/>
            </a:pPr>
            <a:r>
              <a:rPr lang="en-US" dirty="0"/>
              <a:t>Training dataset = fingerprint for each benchmark-VM combo</a:t>
            </a:r>
          </a:p>
          <a:p>
            <a:pPr marL="458788" indent="-458788">
              <a:buFont typeface="Arial" charset="0"/>
              <a:buChar char="•"/>
            </a:pPr>
            <a:r>
              <a:rPr lang="en-US" dirty="0"/>
              <a:t>Fingerprint </a:t>
            </a:r>
            <a:r>
              <a:rPr lang="mr-IN" dirty="0"/>
              <a:t>–</a:t>
            </a:r>
            <a:r>
              <a:rPr lang="en-US" dirty="0"/>
              <a:t> resource utilization counters</a:t>
            </a:r>
          </a:p>
          <a:p>
            <a:pPr marL="458788" indent="-458788">
              <a:buFont typeface="Arial" charset="0"/>
              <a:buChar char="•"/>
            </a:pPr>
            <a:endParaRPr lang="en-US" dirty="0"/>
          </a:p>
          <a:p>
            <a:pPr marL="458788" indent="-458788">
              <a:buFont typeface="Arial" charset="0"/>
              <a:buChar char="•"/>
            </a:pPr>
            <a:r>
              <a:rPr lang="en-US" dirty="0"/>
              <a:t>Training time &lt; 2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0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86"/>
    </mc:Choice>
    <mc:Fallback xmlns="">
      <p:transition spd="slow" advTm="65986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PARIS </a:t>
            </a:r>
            <a:r>
              <a:rPr lang="mr-IN" dirty="0"/>
              <a:t>–</a:t>
            </a:r>
            <a:r>
              <a:rPr lang="en-US" dirty="0"/>
              <a:t> Online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7412" y="1845734"/>
            <a:ext cx="4568268" cy="4023360"/>
          </a:xfrm>
        </p:spPr>
        <p:txBody>
          <a:bodyPr/>
          <a:lstStyle/>
          <a:p>
            <a:r>
              <a:rPr lang="en-US" dirty="0"/>
              <a:t>Input:</a:t>
            </a:r>
          </a:p>
          <a:p>
            <a:pPr lvl="1"/>
            <a:r>
              <a:rPr lang="en-US" dirty="0"/>
              <a:t>Sample task</a:t>
            </a:r>
          </a:p>
          <a:p>
            <a:pPr lvl="1"/>
            <a:r>
              <a:rPr lang="en-US" dirty="0"/>
              <a:t>Desired performance metric</a:t>
            </a:r>
          </a:p>
          <a:p>
            <a:r>
              <a:rPr lang="en-US" dirty="0"/>
              <a:t>Fingerprint generator:</a:t>
            </a:r>
          </a:p>
          <a:p>
            <a:pPr lvl="1"/>
            <a:r>
              <a:rPr lang="en-US" dirty="0"/>
              <a:t>Choose 2 reference VMs</a:t>
            </a:r>
          </a:p>
          <a:p>
            <a:pPr lvl="1"/>
            <a:r>
              <a:rPr lang="en-US" dirty="0"/>
              <a:t>Execute user task on them 10 times</a:t>
            </a:r>
          </a:p>
          <a:p>
            <a:pPr lvl="1"/>
            <a:r>
              <a:rPr lang="en-US" dirty="0"/>
              <a:t>Capture fingerprint</a:t>
            </a:r>
          </a:p>
          <a:p>
            <a:r>
              <a:rPr lang="en-US" dirty="0"/>
              <a:t>Test on Random Forest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Performance-cost trade-off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34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04638" y="1791547"/>
            <a:ext cx="6282774" cy="4131734"/>
            <a:chOff x="957781" y="1737360"/>
            <a:chExt cx="6282774" cy="4131734"/>
          </a:xfrm>
        </p:grpSpPr>
        <p:pic>
          <p:nvPicPr>
            <p:cNvPr id="5" name="Content Placeholder 3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781" y="1899622"/>
              <a:ext cx="6282774" cy="3922680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2015412" y="1737360"/>
              <a:ext cx="5001208" cy="413173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9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33"/>
    </mc:Choice>
    <mc:Fallback xmlns="">
      <p:transition spd="slow" advTm="69433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PARIS </a:t>
            </a:r>
            <a:r>
              <a:rPr lang="mr-IN" dirty="0"/>
              <a:t>–</a:t>
            </a:r>
            <a:r>
              <a:rPr lang="en-US" dirty="0"/>
              <a:t> Sample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35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0" y="1737360"/>
            <a:ext cx="8232974" cy="42372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57388" y="2276669"/>
            <a:ext cx="19181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Task:</a:t>
            </a:r>
          </a:p>
          <a:p>
            <a:r>
              <a:rPr lang="en-US" dirty="0"/>
              <a:t>225K YCSB queries</a:t>
            </a:r>
          </a:p>
          <a:p>
            <a:r>
              <a:rPr lang="en-US" dirty="0"/>
              <a:t>On a </a:t>
            </a:r>
          </a:p>
          <a:p>
            <a:r>
              <a:rPr lang="en-US" dirty="0" err="1"/>
              <a:t>Redis</a:t>
            </a:r>
            <a:r>
              <a:rPr lang="en-US" dirty="0"/>
              <a:t> data store</a:t>
            </a:r>
          </a:p>
        </p:txBody>
      </p:sp>
    </p:spTree>
    <p:extLst>
      <p:ext uri="{BB962C8B-B14F-4D97-AF65-F5344CB8AC3E}">
        <p14:creationId xmlns:p14="http://schemas.microsoft.com/office/powerpoint/2010/main" val="134664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30"/>
    </mc:Choice>
    <mc:Fallback xmlns="">
      <p:transition spd="slow" advTm="11053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PARIS -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 marL="458788" indent="-441325">
              <a:buFont typeface="Arial" charset="0"/>
              <a:buChar char="•"/>
            </a:pPr>
            <a:r>
              <a:rPr lang="en-US" dirty="0"/>
              <a:t>Experiments were performed on Azure and AWS</a:t>
            </a:r>
          </a:p>
          <a:p>
            <a:pPr marL="458788" indent="-441325">
              <a:buFont typeface="Arial" charset="0"/>
              <a:buChar char="•"/>
            </a:pPr>
            <a:r>
              <a:rPr lang="en-US" dirty="0"/>
              <a:t>Workloads: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dirty="0"/>
              <a:t>Video encoding and compression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dirty="0"/>
              <a:t>OLTP workloads</a:t>
            </a:r>
          </a:p>
          <a:p>
            <a:pPr marL="458788" indent="-441325">
              <a:buFont typeface="Arial" charset="0"/>
              <a:buChar char="•"/>
            </a:pPr>
            <a:r>
              <a:rPr lang="en-US" dirty="0"/>
              <a:t>Metric evaluation: Mean Squared Error</a:t>
            </a:r>
          </a:p>
          <a:p>
            <a:pPr marL="458788" indent="-441325">
              <a:buFont typeface="Arial" charset="0"/>
              <a:buChar char="•"/>
            </a:pPr>
            <a:r>
              <a:rPr lang="en-US" dirty="0"/>
              <a:t>How do we compare results?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dirty="0"/>
              <a:t>Collaborative filtering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dirty="0"/>
              <a:t>Baseline 1</a:t>
            </a:r>
          </a:p>
          <a:p>
            <a:pPr marL="458788" indent="-441325">
              <a:buFont typeface="Arial" charset="0"/>
              <a:buChar char="•"/>
            </a:pPr>
            <a:r>
              <a:rPr lang="en-US" dirty="0"/>
              <a:t>Parameters for evaluation: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dirty="0"/>
              <a:t>Prediction accuracy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dirty="0"/>
              <a:t>Robustness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dirty="0"/>
              <a:t>Usefulness</a:t>
            </a:r>
          </a:p>
          <a:p>
            <a:pPr marL="458788" indent="-441325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19763"/>
              </p:ext>
            </p:extLst>
          </p:nvPr>
        </p:nvGraphicFramePr>
        <p:xfrm>
          <a:off x="7053942" y="2890660"/>
          <a:ext cx="3348650" cy="171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91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90">
                <a:tc>
                  <a:txBody>
                    <a:bodyPr/>
                    <a:lstStyle/>
                    <a:p>
                      <a:r>
                        <a:rPr lang="en-US" dirty="0"/>
                        <a:t>BM1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190">
                <a:tc>
                  <a:txBody>
                    <a:bodyPr/>
                    <a:lstStyle/>
                    <a:p>
                      <a:r>
                        <a:rPr lang="en-US" dirty="0"/>
                        <a:t>BM2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19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yyy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yyy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05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147"/>
    </mc:Choice>
    <mc:Fallback xmlns="">
      <p:transition spd="slow" advTm="200147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PARIS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8788" indent="-441325">
              <a:buFont typeface="Arial" charset="0"/>
              <a:buChar char="•"/>
            </a:pPr>
            <a:r>
              <a:rPr lang="en-US" dirty="0"/>
              <a:t>Advantages: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dirty="0"/>
              <a:t>One-time data collection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dirty="0"/>
              <a:t>Short training time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dirty="0"/>
              <a:t>Comprehensive 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dirty="0"/>
              <a:t>Useful output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dirty="0"/>
              <a:t>More cost effective than previous solutions</a:t>
            </a:r>
          </a:p>
          <a:p>
            <a:pPr marL="458788" indent="-441325">
              <a:buFont typeface="Arial" charset="0"/>
              <a:buChar char="•"/>
            </a:pPr>
            <a:r>
              <a:rPr lang="en-US" dirty="0"/>
              <a:t>Disadvantages: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dirty="0"/>
              <a:t>Requires a representative task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dirty="0"/>
              <a:t>Cannot handle task specific features</a:t>
            </a:r>
          </a:p>
          <a:p>
            <a:pPr marL="751396" lvl="1" indent="-441325">
              <a:buFont typeface="Arial" charset="0"/>
              <a:buChar char="•"/>
            </a:pPr>
            <a:r>
              <a:rPr lang="en-US" dirty="0"/>
              <a:t>Cannot tackle scale or distributed tasks</a:t>
            </a:r>
          </a:p>
          <a:p>
            <a:pPr marL="751396" lvl="1" indent="-441325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570" y="2124788"/>
            <a:ext cx="42799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970"/>
    </mc:Choice>
    <mc:Fallback xmlns="">
      <p:transition spd="slow" advTm="7197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State-of-the-Art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Vmchooser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325177" y="1737360"/>
            <a:ext cx="6818948" cy="4464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2925" y="6459785"/>
            <a:ext cx="905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Ref: https://</a:t>
            </a:r>
            <a:r>
              <a:rPr lang="en-US" dirty="0" err="1">
                <a:solidFill>
                  <a:schemeClr val="bg1"/>
                </a:solidFill>
              </a:rPr>
              <a:t>kvaes.wordpress.com</a:t>
            </a:r>
            <a:r>
              <a:rPr lang="en-US" dirty="0">
                <a:solidFill>
                  <a:schemeClr val="bg1"/>
                </a:solidFill>
              </a:rPr>
              <a:t>/2017/07/01/what-azure-virtual-machine-size-should-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-pick/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20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829"/>
    </mc:Choice>
    <mc:Fallback xmlns="">
      <p:transition spd="slow" advTm="48829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State-of-the-Art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Microsoft’s guidelines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658" y="6284384"/>
            <a:ext cx="11901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Ref: https://</a:t>
            </a:r>
            <a:r>
              <a:rPr lang="en-US" dirty="0" err="1">
                <a:solidFill>
                  <a:schemeClr val="bg1"/>
                </a:solidFill>
              </a:rPr>
              <a:t>blogs.msdn.microsoft.com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uk_faculty_connection</a:t>
            </a:r>
            <a:r>
              <a:rPr lang="en-US" dirty="0">
                <a:solidFill>
                  <a:schemeClr val="bg1"/>
                </a:solidFill>
              </a:rPr>
              <a:t>/2016/09/12/choosing-the-most-appropiate-azure-virtual-machine-specification/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2328050"/>
            <a:ext cx="5557838" cy="380128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77" y="2152650"/>
            <a:ext cx="5374958" cy="38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4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09"/>
    </mc:Choice>
    <mc:Fallback xmlns="">
      <p:transition spd="slow" advTm="2540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27" y="1805517"/>
            <a:ext cx="8285905" cy="410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4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"/>
    </mc:Choice>
    <mc:Fallback xmlns="">
      <p:transition spd="slow" advTm="414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8412"/>
            <a:ext cx="10058400" cy="1450757"/>
          </a:xfrm>
        </p:spPr>
        <p:txBody>
          <a:bodyPr/>
          <a:lstStyle/>
          <a:p>
            <a:r>
              <a:rPr lang="en-US" dirty="0"/>
              <a:t>Current State-of-the-Art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Amazon’s guidelines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 General purpose </a:t>
            </a:r>
          </a:p>
          <a:p>
            <a:pPr>
              <a:buFont typeface="Wingdings" charset="2"/>
              <a:buChar char="§"/>
            </a:pPr>
            <a:r>
              <a:rPr lang="en-US" dirty="0"/>
              <a:t> Compute optimized </a:t>
            </a:r>
          </a:p>
          <a:p>
            <a:pPr>
              <a:buFont typeface="Wingdings" charset="2"/>
              <a:buChar char="§"/>
            </a:pPr>
            <a:r>
              <a:rPr lang="en-US" dirty="0"/>
              <a:t> Memory optimized </a:t>
            </a:r>
          </a:p>
          <a:p>
            <a:pPr>
              <a:buFont typeface="Wingdings" charset="2"/>
              <a:buChar char="§"/>
            </a:pPr>
            <a:r>
              <a:rPr lang="en-US" dirty="0"/>
              <a:t> Storage optimized </a:t>
            </a:r>
          </a:p>
          <a:p>
            <a:pPr>
              <a:buFont typeface="Wingdings" charset="2"/>
              <a:buChar char="§"/>
            </a:pPr>
            <a:r>
              <a:rPr lang="en-US" dirty="0"/>
              <a:t> Micro instances </a:t>
            </a:r>
          </a:p>
          <a:p>
            <a:pPr>
              <a:buFont typeface="Wingdings" charset="2"/>
              <a:buChar char="§"/>
            </a:pPr>
            <a:r>
              <a:rPr lang="en-US" dirty="0"/>
              <a:t> GPU instances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5736" y="6384877"/>
            <a:ext cx="1190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Ref: https://</a:t>
            </a:r>
            <a:r>
              <a:rPr lang="en-US" dirty="0" err="1">
                <a:solidFill>
                  <a:schemeClr val="bg1"/>
                </a:solidFill>
              </a:rPr>
              <a:t>aws.amazon.com</a:t>
            </a:r>
            <a:r>
              <a:rPr lang="en-US" dirty="0">
                <a:solidFill>
                  <a:schemeClr val="bg1"/>
                </a:solidFill>
              </a:rPr>
              <a:t>/blogs/</a:t>
            </a:r>
            <a:r>
              <a:rPr lang="en-US" dirty="0" err="1">
                <a:solidFill>
                  <a:schemeClr val="bg1"/>
                </a:solidFill>
              </a:rPr>
              <a:t>aws</a:t>
            </a:r>
            <a:r>
              <a:rPr lang="en-US" dirty="0">
                <a:solidFill>
                  <a:schemeClr val="bg1"/>
                </a:solidFill>
              </a:rPr>
              <a:t>/choosing-the-right-ec2-instance-type-for-your-application/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055" y="1390122"/>
            <a:ext cx="5319850" cy="489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0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511"/>
    </mc:Choice>
    <mc:Fallback xmlns="">
      <p:transition spd="slow" advTm="4251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indent="-457200">
              <a:buFont typeface="Arial" charset="0"/>
              <a:buChar char="•"/>
            </a:pPr>
            <a:r>
              <a:rPr lang="en-US" dirty="0"/>
              <a:t> Choosing the right VM type for an application is critical</a:t>
            </a:r>
          </a:p>
          <a:p>
            <a:pPr marL="527050" indent="-514350">
              <a:buFont typeface="Arial" charset="0"/>
              <a:buChar char="•"/>
            </a:pPr>
            <a:r>
              <a:rPr lang="en-US" sz="2100" dirty="0"/>
              <a:t>Important to consider cost vs performance trade off</a:t>
            </a:r>
          </a:p>
          <a:p>
            <a:pPr marL="527050" indent="-514350">
              <a:buFont typeface="Arial" charset="0"/>
              <a:buChar char="•"/>
            </a:pPr>
            <a:r>
              <a:rPr lang="en-US" dirty="0"/>
              <a:t>Three main approaches discussed :</a:t>
            </a:r>
          </a:p>
          <a:p>
            <a:pPr marL="819658" lvl="1" indent="-514350">
              <a:buFont typeface="Arial" charset="0"/>
              <a:buChar char="•"/>
            </a:pPr>
            <a:r>
              <a:rPr lang="en-US" dirty="0"/>
              <a:t>Ernest</a:t>
            </a:r>
          </a:p>
          <a:p>
            <a:pPr marL="819658" lvl="1" indent="-514350">
              <a:buFont typeface="Arial" charset="0"/>
              <a:buChar char="•"/>
            </a:pPr>
            <a:r>
              <a:rPr lang="en-US" dirty="0" err="1"/>
              <a:t>CherryPick</a:t>
            </a:r>
            <a:endParaRPr lang="en-US" dirty="0"/>
          </a:p>
          <a:p>
            <a:pPr marL="819658" lvl="1" indent="-514350">
              <a:buFont typeface="Arial" charset="0"/>
              <a:buChar char="•"/>
            </a:pPr>
            <a:r>
              <a:rPr lang="en-US" dirty="0"/>
              <a:t>PARIS</a:t>
            </a:r>
          </a:p>
          <a:p>
            <a:pPr marL="527050" indent="-514350">
              <a:buFont typeface="Arial" charset="0"/>
              <a:buChar char="•"/>
            </a:pPr>
            <a:r>
              <a:rPr lang="en-US" dirty="0"/>
              <a:t>Highlights the use of Machine Learning model in selecting the right VM type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8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1"/>
    </mc:Choice>
    <mc:Fallback xmlns="">
      <p:transition spd="slow" advTm="88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VM selection?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users have different goals </a:t>
            </a:r>
          </a:p>
          <a:p>
            <a:pPr marL="469900" indent="-457200" fontAlgn="base">
              <a:buFont typeface="Arial" charset="0"/>
              <a:buChar char="•"/>
            </a:pPr>
            <a:r>
              <a:rPr lang="en-US" dirty="0"/>
              <a:t>User1 might want to minimize the cost by choosing the cheapest VM type</a:t>
            </a:r>
          </a:p>
          <a:p>
            <a:pPr marL="469900" indent="-457200" fontAlgn="base">
              <a:buFont typeface="Arial" charset="0"/>
              <a:buChar char="•"/>
            </a:pPr>
            <a:r>
              <a:rPr lang="en-US" dirty="0"/>
              <a:t>User2 might want to gain high performance without cost constraints choosing the  high end VM available</a:t>
            </a:r>
          </a:p>
          <a:p>
            <a:pPr marL="469900" indent="-457200" fontAlgn="base">
              <a:buFont typeface="Arial" charset="0"/>
              <a:buChar char="•"/>
            </a:pPr>
            <a:r>
              <a:rPr lang="en-US" dirty="0"/>
              <a:t>User3 might want to choose a middle ground with considerate performance and mediocre cost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Choosing the right VM to meet the user goals is critical 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"/>
    </mc:Choice>
    <mc:Fallback xmlns="">
      <p:transition spd="slow" advTm="19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VM selection?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087739"/>
            <a:ext cx="6658983" cy="295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3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"/>
    </mc:Choice>
    <mc:Fallback xmlns="">
      <p:transition spd="slow" advTm="15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VM selection?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with the choices made by the users</a:t>
            </a:r>
          </a:p>
          <a:p>
            <a:pPr marL="469900" indent="-457200" fontAlgn="base">
              <a:buFont typeface="Arial" charset="0"/>
              <a:buChar char="•"/>
            </a:pPr>
            <a:r>
              <a:rPr lang="en-US" dirty="0"/>
              <a:t>User1 will end up with higher cost and low performance as the capacity of the VM is low</a:t>
            </a:r>
          </a:p>
          <a:p>
            <a:pPr marL="469900" indent="-457200" fontAlgn="base">
              <a:buFont typeface="Arial" charset="0"/>
              <a:buChar char="•"/>
            </a:pPr>
            <a:r>
              <a:rPr lang="en-US" dirty="0"/>
              <a:t>User2 over provisions  and ends up with higher cost with marginally better improvements than much cheaper alternatives</a:t>
            </a:r>
          </a:p>
          <a:p>
            <a:pPr marL="469900" indent="-457200" fontAlgn="base">
              <a:buFont typeface="Arial" charset="0"/>
              <a:buChar char="•"/>
            </a:pPr>
            <a:r>
              <a:rPr lang="en-US" dirty="0"/>
              <a:t>User3 is being wise and trying to make a tradeoff between cost and performance</a:t>
            </a:r>
          </a:p>
          <a:p>
            <a:br>
              <a:rPr lang="en-US" dirty="0"/>
            </a:br>
            <a:r>
              <a:rPr lang="en-US" dirty="0"/>
              <a:t>How will User3 know which instance type will achieve his goal?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7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"/>
    </mc:Choice>
    <mc:Fallback xmlns="">
      <p:transition spd="slow" advTm="14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VM selection?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will User3 know which instance type will achieve his goal?</a:t>
            </a:r>
          </a:p>
          <a:p>
            <a:pPr marL="469900" indent="-457200" fontAlgn="base">
              <a:buFont typeface="Arial" charset="0"/>
              <a:buChar char="•"/>
            </a:pPr>
            <a:r>
              <a:rPr lang="en-US" dirty="0"/>
              <a:t>Randomly/Intuitively pick one </a:t>
            </a:r>
          </a:p>
          <a:p>
            <a:pPr marL="469900" indent="-457200" fontAlgn="base">
              <a:buFont typeface="Arial" charset="0"/>
              <a:buChar char="•"/>
            </a:pPr>
            <a:r>
              <a:rPr lang="en-US" dirty="0"/>
              <a:t>Assign the most expensive/cheapest VM type</a:t>
            </a:r>
          </a:p>
          <a:p>
            <a:pPr marL="469900" indent="-457200" fontAlgn="base">
              <a:buFont typeface="Arial" charset="0"/>
              <a:buChar char="•"/>
            </a:pPr>
            <a:r>
              <a:rPr lang="en-US" dirty="0"/>
              <a:t>Use Machine Learning and let it help narrow down the search or provide the optimal configuration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"/>
    </mc:Choice>
    <mc:Fallback xmlns="">
      <p:transition spd="slow" advTm="12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VM selection?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based approach addresses the following issues:</a:t>
            </a:r>
          </a:p>
          <a:p>
            <a:pPr marL="469900" indent="-457200" fontAlgn="base">
              <a:buFont typeface="Arial" charset="0"/>
              <a:buChar char="•"/>
            </a:pPr>
            <a:r>
              <a:rPr lang="en-US" dirty="0"/>
              <a:t>Bigger is not always better</a:t>
            </a:r>
          </a:p>
          <a:p>
            <a:pPr marL="469900" indent="-457200" fontAlgn="base">
              <a:buFont typeface="Arial" charset="0"/>
              <a:buChar char="•"/>
            </a:pPr>
            <a:r>
              <a:rPr lang="en-US" dirty="0"/>
              <a:t>Similar configurations provide different performance</a:t>
            </a:r>
          </a:p>
          <a:p>
            <a:pPr marL="469900" indent="-457200" fontAlgn="base">
              <a:buFont typeface="Arial" charset="0"/>
              <a:buChar char="•"/>
            </a:pPr>
            <a:r>
              <a:rPr lang="en-US" dirty="0"/>
              <a:t>Optimizing for mean performance is not always desired</a:t>
            </a:r>
          </a:p>
          <a:p>
            <a:pPr marL="469900" indent="-457200" fontAlgn="base">
              <a:buFont typeface="Arial" charset="0"/>
              <a:buChar char="•"/>
            </a:pPr>
            <a:r>
              <a:rPr lang="en-US" dirty="0"/>
              <a:t>Resource Requirement for a workload is not known initially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DB3A-D3D6-A24B-A4CF-BBDC336D8F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"/>
    </mc:Choice>
    <mc:Fallback xmlns="">
      <p:transition spd="slow" advTm="105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4785</TotalTime>
  <Words>2448</Words>
  <Application>Microsoft Office PowerPoint</Application>
  <PresentationFormat>Widescreen</PresentationFormat>
  <Paragraphs>443</Paragraphs>
  <Slides>41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Mangal</vt:lpstr>
      <vt:lpstr>Times New Roman</vt:lpstr>
      <vt:lpstr>Wingdings</vt:lpstr>
      <vt:lpstr>Retrospect</vt:lpstr>
      <vt:lpstr>Data Driven VM Selection</vt:lpstr>
      <vt:lpstr>Agenda</vt:lpstr>
      <vt:lpstr>Introduction</vt:lpstr>
      <vt:lpstr>Introduction</vt:lpstr>
      <vt:lpstr>Why VM selection?</vt:lpstr>
      <vt:lpstr>Why VM selection?</vt:lpstr>
      <vt:lpstr>Why VM selection?</vt:lpstr>
      <vt:lpstr>Why VM selection?</vt:lpstr>
      <vt:lpstr>Why VM selection?</vt:lpstr>
      <vt:lpstr>How can ML help here?</vt:lpstr>
      <vt:lpstr>Ernest</vt:lpstr>
      <vt:lpstr>Ernest</vt:lpstr>
      <vt:lpstr>Ernest</vt:lpstr>
      <vt:lpstr>Ernest</vt:lpstr>
      <vt:lpstr>Ernest</vt:lpstr>
      <vt:lpstr>Ernest - Experiments</vt:lpstr>
      <vt:lpstr>Ernest- Experiments</vt:lpstr>
      <vt:lpstr>Ernest- Experiments</vt:lpstr>
      <vt:lpstr>Ernest - Summary</vt:lpstr>
      <vt:lpstr>CherryPick</vt:lpstr>
      <vt:lpstr>CherryPick</vt:lpstr>
      <vt:lpstr>CherryPick - Problem Formulation</vt:lpstr>
      <vt:lpstr>CherryPick - Problem Formulation</vt:lpstr>
      <vt:lpstr>CherryPick - Model Design</vt:lpstr>
      <vt:lpstr>CherryPick - Model Design</vt:lpstr>
      <vt:lpstr>CherryPick - Sampling</vt:lpstr>
      <vt:lpstr>CherryPick - Implementation</vt:lpstr>
      <vt:lpstr>CherryPick </vt:lpstr>
      <vt:lpstr>PARIS</vt:lpstr>
      <vt:lpstr>PARIS</vt:lpstr>
      <vt:lpstr>PARIS - Architecture</vt:lpstr>
      <vt:lpstr>PARIS – Offline phase</vt:lpstr>
      <vt:lpstr>PARIS – Random Forest</vt:lpstr>
      <vt:lpstr>PARIS – Online phase</vt:lpstr>
      <vt:lpstr>PARIS – Sample output</vt:lpstr>
      <vt:lpstr>PARIS - Evaluation</vt:lpstr>
      <vt:lpstr>PARIS - Summary</vt:lpstr>
      <vt:lpstr>Current State-of-the-Art</vt:lpstr>
      <vt:lpstr>Current State-of-the-Art</vt:lpstr>
      <vt:lpstr>Current State-of-the-Art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VM Selection</dc:title>
  <dc:creator>Vandana Kannan</dc:creator>
  <cp:lastModifiedBy>Piyush Bajaj</cp:lastModifiedBy>
  <cp:revision>161</cp:revision>
  <dcterms:created xsi:type="dcterms:W3CDTF">2017-10-23T02:23:24Z</dcterms:created>
  <dcterms:modified xsi:type="dcterms:W3CDTF">2017-12-11T01:01:55Z</dcterms:modified>
</cp:coreProperties>
</file>