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7" r:id="rId2"/>
    <p:sldId id="258" r:id="rId3"/>
    <p:sldId id="259" r:id="rId4"/>
    <p:sldId id="260" r:id="rId5"/>
    <p:sldId id="262" r:id="rId6"/>
  </p:sldIdLst>
  <p:sldSz cx="9144000" cy="5143500" type="screen16x9"/>
  <p:notesSz cx="6858000" cy="9144000"/>
  <p:embeddedFontLst>
    <p:embeddedFont>
      <p:font typeface="Open Sans" panose="020B0604020202020204" charset="0"/>
      <p:regular r:id="rId8"/>
      <p:bold r:id="rId9"/>
      <p:italic r:id="rId10"/>
      <p:boldItalic r:id="rId11"/>
    </p:embeddedFont>
    <p:embeddedFont>
      <p:font typeface="Calibri" panose="020F050202020403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accountname\Desktop\local%20disk%20d\Udacity\Data%20Foundation%20nanodegree\Project%202\project%202.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accountname\Desktop\local%20disk%20d\Udacity\Data%20Foundation%20nanodegree\Project%202\project%202.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accountname\Desktop\local%20disk%20d\Udacity\Data%20Foundation%20nanodegree\Project%202\project%202.xlsx" TargetMode="External"/><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useraccountname\Desktop\local%20disk%20d\Udacity\Data%20Foundation%20nanodegree\Project%202\projec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2.xlsx]ques2!PivotTable18</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Useful Platforms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ques2!$B$3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4A-4EDB-83AB-F47B5E1D2EB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4A-4EDB-83AB-F47B5E1D2EB3}"/>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4A-4EDB-83AB-F47B5E1D2EB3}"/>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4A-4EDB-83AB-F47B5E1D2EB3}"/>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4A-4EDB-83AB-F47B5E1D2EB3}"/>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4A-4EDB-83AB-F47B5E1D2EB3}"/>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4A-4EDB-83AB-F47B5E1D2EB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ques2!$A$4:$A$10</c:f>
              <c:strCache>
                <c:ptCount val="7"/>
                <c:pt idx="0">
                  <c:v>Ask Me Anythings (AMAs)</c:v>
                </c:pt>
                <c:pt idx="1">
                  <c:v>Forums</c:v>
                </c:pt>
                <c:pt idx="2">
                  <c:v>Live Help</c:v>
                </c:pt>
                <c:pt idx="3">
                  <c:v>Mentor Help (classroom or 1:1 mentors)</c:v>
                </c:pt>
                <c:pt idx="4">
                  <c:v>Slack Channel</c:v>
                </c:pt>
                <c:pt idx="5">
                  <c:v>Stack Overflow</c:v>
                </c:pt>
                <c:pt idx="6">
                  <c:v>(blank)</c:v>
                </c:pt>
              </c:strCache>
            </c:strRef>
          </c:cat>
          <c:val>
            <c:numRef>
              <c:f>ques2!$B$4:$B$10</c:f>
              <c:numCache>
                <c:formatCode>General</c:formatCode>
                <c:ptCount val="7"/>
                <c:pt idx="0">
                  <c:v>4</c:v>
                </c:pt>
                <c:pt idx="1">
                  <c:v>323</c:v>
                </c:pt>
                <c:pt idx="2">
                  <c:v>9</c:v>
                </c:pt>
                <c:pt idx="3">
                  <c:v>40</c:v>
                </c:pt>
                <c:pt idx="4">
                  <c:v>173</c:v>
                </c:pt>
                <c:pt idx="5">
                  <c:v>142</c:v>
                </c:pt>
              </c:numCache>
            </c:numRef>
          </c:val>
          <c:extLst>
            <c:ext xmlns:c16="http://schemas.microsoft.com/office/drawing/2014/chart" uri="{C3380CC4-5D6E-409C-BE32-E72D297353CC}">
              <c16:uniqueId val="{0000000E-274A-4EDB-83AB-F47B5E1D2EB3}"/>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Most Common</a:t>
            </a:r>
            <a:r>
              <a:rPr lang="en-US" baseline="0"/>
              <a:t> Nanodegree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'ques 3'!$A$2</c:f>
              <c:strCache>
                <c:ptCount val="1"/>
                <c:pt idx="0">
                  <c:v>Intro To Programming</c:v>
                </c:pt>
              </c:strCache>
            </c:strRef>
          </c:tx>
          <c:spPr>
            <a:solidFill>
              <a:schemeClr val="accent1"/>
            </a:solidFill>
            <a:ln>
              <a:noFill/>
            </a:ln>
            <a:effectLst/>
          </c:spPr>
          <c:invertIfNegative val="0"/>
          <c:val>
            <c:numRef>
              <c:f>'ques 3'!$B$2</c:f>
              <c:numCache>
                <c:formatCode>General</c:formatCode>
                <c:ptCount val="1"/>
                <c:pt idx="0">
                  <c:v>23</c:v>
                </c:pt>
              </c:numCache>
            </c:numRef>
          </c:val>
          <c:extLst>
            <c:ext xmlns:c16="http://schemas.microsoft.com/office/drawing/2014/chart" uri="{C3380CC4-5D6E-409C-BE32-E72D297353CC}">
              <c16:uniqueId val="{00000000-37B9-41D9-97E0-17C5F36E82AB}"/>
            </c:ext>
          </c:extLst>
        </c:ser>
        <c:ser>
          <c:idx val="1"/>
          <c:order val="1"/>
          <c:tx>
            <c:strRef>
              <c:f>'ques 3'!$A$3</c:f>
              <c:strCache>
                <c:ptCount val="1"/>
                <c:pt idx="0">
                  <c:v>Buisiness Analyst</c:v>
                </c:pt>
              </c:strCache>
            </c:strRef>
          </c:tx>
          <c:spPr>
            <a:solidFill>
              <a:schemeClr val="accent2"/>
            </a:solidFill>
            <a:ln>
              <a:noFill/>
            </a:ln>
            <a:effectLst/>
          </c:spPr>
          <c:invertIfNegative val="0"/>
          <c:val>
            <c:numRef>
              <c:f>'ques 3'!$B$3</c:f>
              <c:numCache>
                <c:formatCode>General</c:formatCode>
                <c:ptCount val="1"/>
                <c:pt idx="0">
                  <c:v>19</c:v>
                </c:pt>
              </c:numCache>
            </c:numRef>
          </c:val>
          <c:extLst>
            <c:ext xmlns:c16="http://schemas.microsoft.com/office/drawing/2014/chart" uri="{C3380CC4-5D6E-409C-BE32-E72D297353CC}">
              <c16:uniqueId val="{00000001-37B9-41D9-97E0-17C5F36E82AB}"/>
            </c:ext>
          </c:extLst>
        </c:ser>
        <c:ser>
          <c:idx val="2"/>
          <c:order val="2"/>
          <c:tx>
            <c:strRef>
              <c:f>'ques 3'!$A$4</c:f>
              <c:strCache>
                <c:ptCount val="1"/>
                <c:pt idx="0">
                  <c:v>Data Analyst</c:v>
                </c:pt>
              </c:strCache>
            </c:strRef>
          </c:tx>
          <c:spPr>
            <a:solidFill>
              <a:schemeClr val="accent3"/>
            </a:solidFill>
            <a:ln>
              <a:noFill/>
            </a:ln>
            <a:effectLst/>
          </c:spPr>
          <c:invertIfNegative val="0"/>
          <c:val>
            <c:numRef>
              <c:f>'ques 3'!$B$4</c:f>
              <c:numCache>
                <c:formatCode>General</c:formatCode>
                <c:ptCount val="1"/>
                <c:pt idx="0">
                  <c:v>157</c:v>
                </c:pt>
              </c:numCache>
            </c:numRef>
          </c:val>
          <c:extLst>
            <c:ext xmlns:c16="http://schemas.microsoft.com/office/drawing/2014/chart" uri="{C3380CC4-5D6E-409C-BE32-E72D297353CC}">
              <c16:uniqueId val="{00000002-37B9-41D9-97E0-17C5F36E82AB}"/>
            </c:ext>
          </c:extLst>
        </c:ser>
        <c:ser>
          <c:idx val="3"/>
          <c:order val="3"/>
          <c:tx>
            <c:strRef>
              <c:f>'ques 3'!$A$5</c:f>
              <c:strCache>
                <c:ptCount val="1"/>
                <c:pt idx="0">
                  <c:v>Machine Learning</c:v>
                </c:pt>
              </c:strCache>
            </c:strRef>
          </c:tx>
          <c:spPr>
            <a:solidFill>
              <a:schemeClr val="accent4"/>
            </a:solidFill>
            <a:ln>
              <a:noFill/>
            </a:ln>
            <a:effectLst/>
          </c:spPr>
          <c:invertIfNegative val="0"/>
          <c:val>
            <c:numRef>
              <c:f>'ques 3'!$B$5</c:f>
              <c:numCache>
                <c:formatCode>General</c:formatCode>
                <c:ptCount val="1"/>
                <c:pt idx="0">
                  <c:v>235</c:v>
                </c:pt>
              </c:numCache>
            </c:numRef>
          </c:val>
          <c:extLst>
            <c:ext xmlns:c16="http://schemas.microsoft.com/office/drawing/2014/chart" uri="{C3380CC4-5D6E-409C-BE32-E72D297353CC}">
              <c16:uniqueId val="{00000003-37B9-41D9-97E0-17C5F36E82AB}"/>
            </c:ext>
          </c:extLst>
        </c:ser>
        <c:ser>
          <c:idx val="4"/>
          <c:order val="4"/>
          <c:tx>
            <c:strRef>
              <c:f>'ques 3'!$A$6</c:f>
              <c:strCache>
                <c:ptCount val="1"/>
                <c:pt idx="0">
                  <c:v>Artificail Intelligence</c:v>
                </c:pt>
              </c:strCache>
            </c:strRef>
          </c:tx>
          <c:spPr>
            <a:solidFill>
              <a:schemeClr val="accent5"/>
            </a:solidFill>
            <a:ln>
              <a:noFill/>
            </a:ln>
            <a:effectLst/>
          </c:spPr>
          <c:invertIfNegative val="0"/>
          <c:val>
            <c:numRef>
              <c:f>'ques 3'!$B$6</c:f>
              <c:numCache>
                <c:formatCode>General</c:formatCode>
                <c:ptCount val="1"/>
                <c:pt idx="0">
                  <c:v>111</c:v>
                </c:pt>
              </c:numCache>
            </c:numRef>
          </c:val>
          <c:extLst>
            <c:ext xmlns:c16="http://schemas.microsoft.com/office/drawing/2014/chart" uri="{C3380CC4-5D6E-409C-BE32-E72D297353CC}">
              <c16:uniqueId val="{00000004-37B9-41D9-97E0-17C5F36E82AB}"/>
            </c:ext>
          </c:extLst>
        </c:ser>
        <c:ser>
          <c:idx val="5"/>
          <c:order val="5"/>
          <c:tx>
            <c:strRef>
              <c:f>'ques 3'!$A$7</c:f>
              <c:strCache>
                <c:ptCount val="1"/>
                <c:pt idx="0">
                  <c:v>Deep Learning</c:v>
                </c:pt>
              </c:strCache>
            </c:strRef>
          </c:tx>
          <c:spPr>
            <a:solidFill>
              <a:schemeClr val="accent6"/>
            </a:solidFill>
            <a:ln>
              <a:noFill/>
            </a:ln>
            <a:effectLst/>
          </c:spPr>
          <c:invertIfNegative val="0"/>
          <c:val>
            <c:numRef>
              <c:f>'ques 3'!$B$7</c:f>
              <c:numCache>
                <c:formatCode>General</c:formatCode>
                <c:ptCount val="1"/>
                <c:pt idx="0">
                  <c:v>291</c:v>
                </c:pt>
              </c:numCache>
            </c:numRef>
          </c:val>
          <c:extLst>
            <c:ext xmlns:c16="http://schemas.microsoft.com/office/drawing/2014/chart" uri="{C3380CC4-5D6E-409C-BE32-E72D297353CC}">
              <c16:uniqueId val="{00000005-37B9-41D9-97E0-17C5F36E82AB}"/>
            </c:ext>
          </c:extLst>
        </c:ser>
        <c:ser>
          <c:idx val="6"/>
          <c:order val="6"/>
          <c:tx>
            <c:strRef>
              <c:f>'ques 3'!$A$8</c:f>
              <c:strCache>
                <c:ptCount val="1"/>
                <c:pt idx="0">
                  <c:v>Self Driving Car</c:v>
                </c:pt>
              </c:strCache>
            </c:strRef>
          </c:tx>
          <c:spPr>
            <a:solidFill>
              <a:schemeClr val="accent1">
                <a:lumMod val="60000"/>
              </a:schemeClr>
            </a:solidFill>
            <a:ln>
              <a:noFill/>
            </a:ln>
            <a:effectLst/>
          </c:spPr>
          <c:invertIfNegative val="0"/>
          <c:val>
            <c:numRef>
              <c:f>'ques 3'!$B$8</c:f>
              <c:numCache>
                <c:formatCode>General</c:formatCode>
                <c:ptCount val="1"/>
                <c:pt idx="0">
                  <c:v>15</c:v>
                </c:pt>
              </c:numCache>
            </c:numRef>
          </c:val>
          <c:extLst>
            <c:ext xmlns:c16="http://schemas.microsoft.com/office/drawing/2014/chart" uri="{C3380CC4-5D6E-409C-BE32-E72D297353CC}">
              <c16:uniqueId val="{00000006-37B9-41D9-97E0-17C5F36E82AB}"/>
            </c:ext>
          </c:extLst>
        </c:ser>
        <c:ser>
          <c:idx val="7"/>
          <c:order val="7"/>
          <c:tx>
            <c:strRef>
              <c:f>'ques 3'!$A$9</c:f>
              <c:strCache>
                <c:ptCount val="1"/>
                <c:pt idx="0">
                  <c:v>Robotics</c:v>
                </c:pt>
              </c:strCache>
            </c:strRef>
          </c:tx>
          <c:spPr>
            <a:solidFill>
              <a:schemeClr val="accent2">
                <a:lumMod val="60000"/>
              </a:schemeClr>
            </a:solidFill>
            <a:ln>
              <a:noFill/>
            </a:ln>
            <a:effectLst/>
          </c:spPr>
          <c:invertIfNegative val="0"/>
          <c:val>
            <c:numRef>
              <c:f>'ques 3'!$B$9</c:f>
              <c:numCache>
                <c:formatCode>General</c:formatCode>
                <c:ptCount val="1"/>
                <c:pt idx="0">
                  <c:v>8</c:v>
                </c:pt>
              </c:numCache>
            </c:numRef>
          </c:val>
          <c:extLst>
            <c:ext xmlns:c16="http://schemas.microsoft.com/office/drawing/2014/chart" uri="{C3380CC4-5D6E-409C-BE32-E72D297353CC}">
              <c16:uniqueId val="{00000007-37B9-41D9-97E0-17C5F36E82AB}"/>
            </c:ext>
          </c:extLst>
        </c:ser>
        <c:dLbls>
          <c:showLegendKey val="0"/>
          <c:showVal val="0"/>
          <c:showCatName val="0"/>
          <c:showSerName val="0"/>
          <c:showPercent val="0"/>
          <c:showBubbleSize val="0"/>
        </c:dLbls>
        <c:gapWidth val="182"/>
        <c:axId val="364906848"/>
        <c:axId val="640848304"/>
      </c:barChart>
      <c:catAx>
        <c:axId val="364906848"/>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Countries</a:t>
                </a:r>
              </a:p>
            </c:rich>
          </c:tx>
          <c:layout>
            <c:manualLayout>
              <c:xMode val="edge"/>
              <c:yMode val="edge"/>
              <c:x val="2.2222222222222223E-2"/>
              <c:y val="0.2509984689413823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640848304"/>
        <c:crosses val="autoZero"/>
        <c:auto val="1"/>
        <c:lblAlgn val="ctr"/>
        <c:lblOffset val="100"/>
        <c:noMultiLvlLbl val="0"/>
      </c:catAx>
      <c:valAx>
        <c:axId val="640848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Count</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906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Years of Experience in</a:t>
            </a:r>
            <a:r>
              <a:rPr lang="en-US" baseline="0"/>
              <a:t> Job</a:t>
            </a:r>
            <a:r>
              <a:rPr lang="en-US"/>
              <a:t> vs</a:t>
            </a:r>
            <a:r>
              <a:rPr lang="en-US" baseline="0"/>
              <a:t> Count of peole after having their Education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'ques 4'!$B$3</c:f>
              <c:strCache>
                <c:ptCount val="1"/>
                <c:pt idx="0">
                  <c:v>Years of experience in Job</c:v>
                </c:pt>
              </c:strCache>
            </c:strRef>
          </c:tx>
          <c:spPr>
            <a:solidFill>
              <a:schemeClr val="accent1"/>
            </a:solidFill>
            <a:ln>
              <a:noFill/>
            </a:ln>
            <a:effectLst/>
          </c:spPr>
          <c:invertIfNegative val="0"/>
          <c:cat>
            <c:strRef>
              <c:f>'ques 4'!$A$4:$A$9</c:f>
              <c:strCache>
                <c:ptCount val="6"/>
                <c:pt idx="0">
                  <c:v>Associates</c:v>
                </c:pt>
                <c:pt idx="1">
                  <c:v>Bachelors</c:v>
                </c:pt>
                <c:pt idx="2">
                  <c:v>High school or below</c:v>
                </c:pt>
                <c:pt idx="3">
                  <c:v>Masters</c:v>
                </c:pt>
                <c:pt idx="4">
                  <c:v>Nanodegree Program</c:v>
                </c:pt>
                <c:pt idx="5">
                  <c:v>PhD</c:v>
                </c:pt>
              </c:strCache>
            </c:strRef>
          </c:cat>
          <c:val>
            <c:numRef>
              <c:f>'ques 4'!$B$4:$B$9</c:f>
              <c:numCache>
                <c:formatCode>General</c:formatCode>
                <c:ptCount val="6"/>
                <c:pt idx="0">
                  <c:v>117</c:v>
                </c:pt>
                <c:pt idx="1">
                  <c:v>1552</c:v>
                </c:pt>
                <c:pt idx="2">
                  <c:v>120</c:v>
                </c:pt>
                <c:pt idx="3">
                  <c:v>2332</c:v>
                </c:pt>
                <c:pt idx="4">
                  <c:v>249</c:v>
                </c:pt>
                <c:pt idx="5">
                  <c:v>602</c:v>
                </c:pt>
              </c:numCache>
            </c:numRef>
          </c:val>
          <c:extLst>
            <c:ext xmlns:c16="http://schemas.microsoft.com/office/drawing/2014/chart" uri="{C3380CC4-5D6E-409C-BE32-E72D297353CC}">
              <c16:uniqueId val="{00000000-9148-41A3-8492-6B65B6290521}"/>
            </c:ext>
          </c:extLst>
        </c:ser>
        <c:ser>
          <c:idx val="1"/>
          <c:order val="1"/>
          <c:tx>
            <c:strRef>
              <c:f>'ques 4'!$C$3</c:f>
              <c:strCache>
                <c:ptCount val="1"/>
                <c:pt idx="0">
                  <c:v>Count of People</c:v>
                </c:pt>
              </c:strCache>
            </c:strRef>
          </c:tx>
          <c:spPr>
            <a:solidFill>
              <a:schemeClr val="accent2"/>
            </a:solidFill>
            <a:ln>
              <a:noFill/>
            </a:ln>
            <a:effectLst/>
          </c:spPr>
          <c:invertIfNegative val="0"/>
          <c:cat>
            <c:strRef>
              <c:f>'ques 4'!$A$4:$A$9</c:f>
              <c:strCache>
                <c:ptCount val="6"/>
                <c:pt idx="0">
                  <c:v>Associates</c:v>
                </c:pt>
                <c:pt idx="1">
                  <c:v>Bachelors</c:v>
                </c:pt>
                <c:pt idx="2">
                  <c:v>High school or below</c:v>
                </c:pt>
                <c:pt idx="3">
                  <c:v>Masters</c:v>
                </c:pt>
                <c:pt idx="4">
                  <c:v>Nanodegree Program</c:v>
                </c:pt>
                <c:pt idx="5">
                  <c:v>PhD</c:v>
                </c:pt>
              </c:strCache>
            </c:strRef>
          </c:cat>
          <c:val>
            <c:numRef>
              <c:f>'ques 4'!$C$4:$C$9</c:f>
              <c:numCache>
                <c:formatCode>General</c:formatCode>
                <c:ptCount val="6"/>
                <c:pt idx="0">
                  <c:v>12</c:v>
                </c:pt>
                <c:pt idx="1">
                  <c:v>283</c:v>
                </c:pt>
                <c:pt idx="2">
                  <c:v>24</c:v>
                </c:pt>
                <c:pt idx="3">
                  <c:v>316</c:v>
                </c:pt>
                <c:pt idx="4">
                  <c:v>45</c:v>
                </c:pt>
                <c:pt idx="5">
                  <c:v>73</c:v>
                </c:pt>
              </c:numCache>
            </c:numRef>
          </c:val>
          <c:extLst>
            <c:ext xmlns:c16="http://schemas.microsoft.com/office/drawing/2014/chart" uri="{C3380CC4-5D6E-409C-BE32-E72D297353CC}">
              <c16:uniqueId val="{00000001-9148-41A3-8492-6B65B6290521}"/>
            </c:ext>
          </c:extLst>
        </c:ser>
        <c:dLbls>
          <c:showLegendKey val="0"/>
          <c:showVal val="0"/>
          <c:showCatName val="0"/>
          <c:showSerName val="0"/>
          <c:showPercent val="0"/>
          <c:showBubbleSize val="0"/>
        </c:dLbls>
        <c:gapWidth val="182"/>
        <c:axId val="699586528"/>
        <c:axId val="699587360"/>
      </c:barChart>
      <c:catAx>
        <c:axId val="699586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Level</a:t>
                </a:r>
                <a:r>
                  <a:rPr lang="en-US" b="1" baseline="0"/>
                  <a:t> Of Education</a:t>
                </a:r>
                <a:endParaRPr lang="en-US" b="1"/>
              </a:p>
            </c:rich>
          </c:tx>
          <c:layout>
            <c:manualLayout>
              <c:xMode val="edge"/>
              <c:yMode val="edge"/>
              <c:x val="2.1592438056162018E-2"/>
              <c:y val="0.298380928361454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587360"/>
        <c:crosses val="autoZero"/>
        <c:auto val="1"/>
        <c:lblAlgn val="ctr"/>
        <c:lblOffset val="100"/>
        <c:noMultiLvlLbl val="0"/>
      </c:catAx>
      <c:valAx>
        <c:axId val="6995873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Count</a:t>
                </a:r>
              </a:p>
            </c:rich>
          </c:tx>
          <c:layout>
            <c:manualLayout>
              <c:xMode val="edge"/>
              <c:yMode val="edge"/>
              <c:x val="0.56161187550089253"/>
              <c:y val="0.8309230161322427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9586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'surveydata3 (1)'!$N$2:$N$735</cx:f>
        <cx:lvl ptCount="592" formatCode="General">
          <cx:pt idx="0">8</cx:pt>
          <cx:pt idx="1">5</cx:pt>
          <cx:pt idx="2">6</cx:pt>
          <cx:pt idx="3">10</cx:pt>
          <cx:pt idx="4">8</cx:pt>
          <cx:pt idx="5">6</cx:pt>
          <cx:pt idx="6">8</cx:pt>
          <cx:pt idx="7">12</cx:pt>
          <cx:pt idx="8">9</cx:pt>
          <cx:pt idx="9">9</cx:pt>
          <cx:pt idx="10">9</cx:pt>
          <cx:pt idx="11">12</cx:pt>
          <cx:pt idx="12">10</cx:pt>
          <cx:pt idx="13">12</cx:pt>
          <cx:pt idx="14">3</cx:pt>
          <cx:pt idx="15">12</cx:pt>
          <cx:pt idx="16">10</cx:pt>
          <cx:pt idx="17">14</cx:pt>
          <cx:pt idx="18">10</cx:pt>
          <cx:pt idx="19">9</cx:pt>
          <cx:pt idx="20">9</cx:pt>
          <cx:pt idx="21">6</cx:pt>
          <cx:pt idx="22">10</cx:pt>
          <cx:pt idx="23">10</cx:pt>
          <cx:pt idx="24">5</cx:pt>
          <cx:pt idx="25">6</cx:pt>
          <cx:pt idx="26">8</cx:pt>
          <cx:pt idx="27">8</cx:pt>
          <cx:pt idx="28">7</cx:pt>
          <cx:pt idx="29">8</cx:pt>
          <cx:pt idx="30">18</cx:pt>
          <cx:pt idx="31">8</cx:pt>
          <cx:pt idx="32">12</cx:pt>
          <cx:pt idx="33">12</cx:pt>
          <cx:pt idx="34">16</cx:pt>
          <cx:pt idx="35">15</cx:pt>
          <cx:pt idx="36">14</cx:pt>
          <cx:pt idx="37">12</cx:pt>
          <cx:pt idx="38">9</cx:pt>
          <cx:pt idx="39">8</cx:pt>
          <cx:pt idx="40">10</cx:pt>
          <cx:pt idx="41">7</cx:pt>
          <cx:pt idx="42">9</cx:pt>
          <cx:pt idx="43">8</cx:pt>
          <cx:pt idx="44">14</cx:pt>
          <cx:pt idx="45">10</cx:pt>
          <cx:pt idx="46">8</cx:pt>
          <cx:pt idx="47">12</cx:pt>
          <cx:pt idx="48">12</cx:pt>
          <cx:pt idx="49">5</cx:pt>
          <cx:pt idx="50">11</cx:pt>
          <cx:pt idx="51">12</cx:pt>
          <cx:pt idx="52">9</cx:pt>
          <cx:pt idx="53">12</cx:pt>
          <cx:pt idx="54">2</cx:pt>
          <cx:pt idx="55">8</cx:pt>
          <cx:pt idx="56">12</cx:pt>
          <cx:pt idx="57">10</cx:pt>
          <cx:pt idx="58">6</cx:pt>
          <cx:pt idx="59">8</cx:pt>
          <cx:pt idx="60">12</cx:pt>
          <cx:pt idx="61">16</cx:pt>
          <cx:pt idx="62">8</cx:pt>
          <cx:pt idx="63">10</cx:pt>
          <cx:pt idx="64">10</cx:pt>
          <cx:pt idx="65">12</cx:pt>
          <cx:pt idx="66">3</cx:pt>
          <cx:pt idx="67">8</cx:pt>
          <cx:pt idx="68">5</cx:pt>
          <cx:pt idx="69">12</cx:pt>
          <cx:pt idx="70">9</cx:pt>
          <cx:pt idx="71">10</cx:pt>
          <cx:pt idx="72">11</cx:pt>
          <cx:pt idx="73">10</cx:pt>
          <cx:pt idx="74">7</cx:pt>
          <cx:pt idx="75">4</cx:pt>
          <cx:pt idx="76">10</cx:pt>
          <cx:pt idx="77">8</cx:pt>
          <cx:pt idx="78">12</cx:pt>
          <cx:pt idx="79">10</cx:pt>
          <cx:pt idx="80">12</cx:pt>
          <cx:pt idx="81">14</cx:pt>
          <cx:pt idx="82">10</cx:pt>
          <cx:pt idx="83">9</cx:pt>
          <cx:pt idx="84">9</cx:pt>
          <cx:pt idx="85">5</cx:pt>
          <cx:pt idx="86">15</cx:pt>
          <cx:pt idx="87">16</cx:pt>
          <cx:pt idx="88">10</cx:pt>
          <cx:pt idx="89">9</cx:pt>
          <cx:pt idx="90">7</cx:pt>
          <cx:pt idx="91">10</cx:pt>
          <cx:pt idx="92">10</cx:pt>
          <cx:pt idx="93">3</cx:pt>
          <cx:pt idx="94">8</cx:pt>
          <cx:pt idx="95">12</cx:pt>
          <cx:pt idx="96">1</cx:pt>
          <cx:pt idx="97">3</cx:pt>
          <cx:pt idx="98">12</cx:pt>
          <cx:pt idx="99">9</cx:pt>
          <cx:pt idx="100">8</cx:pt>
          <cx:pt idx="101">10</cx:pt>
          <cx:pt idx="102">10</cx:pt>
          <cx:pt idx="103">12</cx:pt>
          <cx:pt idx="104">11</cx:pt>
          <cx:pt idx="105">7</cx:pt>
          <cx:pt idx="106">10</cx:pt>
          <cx:pt idx="107">14</cx:pt>
          <cx:pt idx="108">10</cx:pt>
          <cx:pt idx="109">8</cx:pt>
          <cx:pt idx="110">14</cx:pt>
          <cx:pt idx="111">8</cx:pt>
          <cx:pt idx="112">12</cx:pt>
          <cx:pt idx="113">10</cx:pt>
          <cx:pt idx="114">9</cx:pt>
          <cx:pt idx="115">12</cx:pt>
          <cx:pt idx="116">12</cx:pt>
          <cx:pt idx="117">13</cx:pt>
          <cx:pt idx="118">12</cx:pt>
          <cx:pt idx="119">14</cx:pt>
          <cx:pt idx="120">12</cx:pt>
          <cx:pt idx="121">9</cx:pt>
          <cx:pt idx="122">9</cx:pt>
          <cx:pt idx="123">10</cx:pt>
          <cx:pt idx="124">10</cx:pt>
          <cx:pt idx="125">9</cx:pt>
          <cx:pt idx="126">8</cx:pt>
          <cx:pt idx="127">12</cx:pt>
          <cx:pt idx="128">14</cx:pt>
          <cx:pt idx="129">8</cx:pt>
          <cx:pt idx="130">12</cx:pt>
          <cx:pt idx="131">14</cx:pt>
          <cx:pt idx="132">12</cx:pt>
          <cx:pt idx="133">10</cx:pt>
          <cx:pt idx="134">15</cx:pt>
          <cx:pt idx="135">10</cx:pt>
          <cx:pt idx="136">10</cx:pt>
          <cx:pt idx="137">10</cx:pt>
          <cx:pt idx="138">6</cx:pt>
          <cx:pt idx="139">12</cx:pt>
          <cx:pt idx="140">10</cx:pt>
          <cx:pt idx="141">7</cx:pt>
          <cx:pt idx="142">10</cx:pt>
          <cx:pt idx="143">10</cx:pt>
          <cx:pt idx="144">15</cx:pt>
          <cx:pt idx="145">5</cx:pt>
          <cx:pt idx="146">4</cx:pt>
          <cx:pt idx="147">12</cx:pt>
          <cx:pt idx="148">4</cx:pt>
          <cx:pt idx="149">10</cx:pt>
          <cx:pt idx="150">10</cx:pt>
          <cx:pt idx="151">10</cx:pt>
          <cx:pt idx="152">15</cx:pt>
          <cx:pt idx="153">14</cx:pt>
          <cx:pt idx="154">9</cx:pt>
          <cx:pt idx="155">10</cx:pt>
          <cx:pt idx="156">14</cx:pt>
          <cx:pt idx="157">5</cx:pt>
          <cx:pt idx="158">10</cx:pt>
          <cx:pt idx="159">10</cx:pt>
          <cx:pt idx="160">14</cx:pt>
          <cx:pt idx="161">6</cx:pt>
          <cx:pt idx="162">12</cx:pt>
          <cx:pt idx="163">5</cx:pt>
          <cx:pt idx="164">10</cx:pt>
          <cx:pt idx="165">9</cx:pt>
          <cx:pt idx="166">11</cx:pt>
          <cx:pt idx="167">18</cx:pt>
          <cx:pt idx="168">12</cx:pt>
          <cx:pt idx="169">10</cx:pt>
          <cx:pt idx="170">8</cx:pt>
          <cx:pt idx="171">5</cx:pt>
          <cx:pt idx="172">8</cx:pt>
          <cx:pt idx="173">7</cx:pt>
          <cx:pt idx="174">10</cx:pt>
          <cx:pt idx="175">10</cx:pt>
          <cx:pt idx="176">10</cx:pt>
          <cx:pt idx="177">6</cx:pt>
          <cx:pt idx="178">5</cx:pt>
          <cx:pt idx="179">10</cx:pt>
          <cx:pt idx="180">10</cx:pt>
          <cx:pt idx="181">8</cx:pt>
          <cx:pt idx="182">8</cx:pt>
          <cx:pt idx="183">8</cx:pt>
          <cx:pt idx="184">14</cx:pt>
          <cx:pt idx="185">15</cx:pt>
          <cx:pt idx="186">14</cx:pt>
          <cx:pt idx="187">9</cx:pt>
          <cx:pt idx="188">10</cx:pt>
          <cx:pt idx="189">10</cx:pt>
          <cx:pt idx="190">4</cx:pt>
          <cx:pt idx="191">10</cx:pt>
          <cx:pt idx="192">10</cx:pt>
          <cx:pt idx="193">12</cx:pt>
          <cx:pt idx="194">14</cx:pt>
          <cx:pt idx="195">12</cx:pt>
          <cx:pt idx="196">9</cx:pt>
          <cx:pt idx="197">9</cx:pt>
          <cx:pt idx="198">12</cx:pt>
          <cx:pt idx="199">9</cx:pt>
          <cx:pt idx="200">10</cx:pt>
          <cx:pt idx="201">8</cx:pt>
          <cx:pt idx="202">10</cx:pt>
          <cx:pt idx="203">5</cx:pt>
          <cx:pt idx="204">13</cx:pt>
          <cx:pt idx="205">5</cx:pt>
          <cx:pt idx="206">11</cx:pt>
          <cx:pt idx="207">3</cx:pt>
          <cx:pt idx="208">16</cx:pt>
          <cx:pt idx="209">5</cx:pt>
          <cx:pt idx="210">15</cx:pt>
          <cx:pt idx="211">12</cx:pt>
          <cx:pt idx="212">5</cx:pt>
          <cx:pt idx="213">12</cx:pt>
          <cx:pt idx="214">9</cx:pt>
          <cx:pt idx="215">7</cx:pt>
          <cx:pt idx="216">15</cx:pt>
          <cx:pt idx="217">8</cx:pt>
          <cx:pt idx="218">10</cx:pt>
          <cx:pt idx="219">10</cx:pt>
          <cx:pt idx="220">10</cx:pt>
          <cx:pt idx="221">11</cx:pt>
          <cx:pt idx="222">11</cx:pt>
          <cx:pt idx="223">13</cx:pt>
          <cx:pt idx="224">10</cx:pt>
          <cx:pt idx="225">14</cx:pt>
          <cx:pt idx="226">10</cx:pt>
          <cx:pt idx="227">8</cx:pt>
          <cx:pt idx="228">12</cx:pt>
          <cx:pt idx="229">10</cx:pt>
          <cx:pt idx="230">7</cx:pt>
          <cx:pt idx="231">12</cx:pt>
          <cx:pt idx="232">10</cx:pt>
          <cx:pt idx="233">10</cx:pt>
          <cx:pt idx="234">10</cx:pt>
          <cx:pt idx="235">7</cx:pt>
          <cx:pt idx="236">10</cx:pt>
          <cx:pt idx="237">10</cx:pt>
          <cx:pt idx="238">10</cx:pt>
          <cx:pt idx="239">12</cx:pt>
          <cx:pt idx="240">10</cx:pt>
          <cx:pt idx="241">10</cx:pt>
          <cx:pt idx="242">11</cx:pt>
          <cx:pt idx="243">9</cx:pt>
          <cx:pt idx="244">8</cx:pt>
          <cx:pt idx="245">8</cx:pt>
          <cx:pt idx="246">12</cx:pt>
          <cx:pt idx="247">6</cx:pt>
          <cx:pt idx="248">13</cx:pt>
          <cx:pt idx="249">11</cx:pt>
          <cx:pt idx="250">10</cx:pt>
          <cx:pt idx="251">12</cx:pt>
          <cx:pt idx="252">6</cx:pt>
          <cx:pt idx="253">13</cx:pt>
          <cx:pt idx="254">8</cx:pt>
          <cx:pt idx="255">12</cx:pt>
          <cx:pt idx="256">10</cx:pt>
          <cx:pt idx="257">6</cx:pt>
          <cx:pt idx="258">10</cx:pt>
          <cx:pt idx="259">8</cx:pt>
          <cx:pt idx="260">6</cx:pt>
          <cx:pt idx="261">8</cx:pt>
          <cx:pt idx="262">12</cx:pt>
          <cx:pt idx="263">9</cx:pt>
          <cx:pt idx="264">9</cx:pt>
          <cx:pt idx="265">9</cx:pt>
          <cx:pt idx="266">12</cx:pt>
          <cx:pt idx="267">10</cx:pt>
          <cx:pt idx="268">12</cx:pt>
          <cx:pt idx="269">3</cx:pt>
          <cx:pt idx="270">12</cx:pt>
          <cx:pt idx="271">10</cx:pt>
          <cx:pt idx="272">14</cx:pt>
          <cx:pt idx="273">10</cx:pt>
          <cx:pt idx="274">9</cx:pt>
          <cx:pt idx="275">9</cx:pt>
          <cx:pt idx="276">6</cx:pt>
          <cx:pt idx="277">10</cx:pt>
          <cx:pt idx="278">10</cx:pt>
          <cx:pt idx="279">5</cx:pt>
          <cx:pt idx="280">6</cx:pt>
          <cx:pt idx="281">8</cx:pt>
          <cx:pt idx="282">8</cx:pt>
          <cx:pt idx="283">7</cx:pt>
          <cx:pt idx="284">8</cx:pt>
          <cx:pt idx="285">18</cx:pt>
          <cx:pt idx="286">8</cx:pt>
          <cx:pt idx="287">12</cx:pt>
          <cx:pt idx="288">12</cx:pt>
          <cx:pt idx="289">16</cx:pt>
          <cx:pt idx="290">15</cx:pt>
          <cx:pt idx="291">14</cx:pt>
          <cx:pt idx="292">12</cx:pt>
          <cx:pt idx="293">9</cx:pt>
          <cx:pt idx="294">8</cx:pt>
          <cx:pt idx="295">10</cx:pt>
          <cx:pt idx="296">7</cx:pt>
          <cx:pt idx="297">9</cx:pt>
          <cx:pt idx="298">8</cx:pt>
          <cx:pt idx="299">14</cx:pt>
          <cx:pt idx="300">10</cx:pt>
          <cx:pt idx="301">8</cx:pt>
          <cx:pt idx="302">12</cx:pt>
          <cx:pt idx="303">12</cx:pt>
          <cx:pt idx="304">5</cx:pt>
          <cx:pt idx="305">11</cx:pt>
          <cx:pt idx="306">12</cx:pt>
          <cx:pt idx="307">9</cx:pt>
          <cx:pt idx="308">12</cx:pt>
          <cx:pt idx="309">2</cx:pt>
          <cx:pt idx="310">8</cx:pt>
          <cx:pt idx="311">12</cx:pt>
          <cx:pt idx="312">10</cx:pt>
          <cx:pt idx="313">6</cx:pt>
          <cx:pt idx="314">8</cx:pt>
          <cx:pt idx="315">12</cx:pt>
          <cx:pt idx="316">16</cx:pt>
          <cx:pt idx="317">8</cx:pt>
          <cx:pt idx="318">10</cx:pt>
          <cx:pt idx="319">10</cx:pt>
          <cx:pt idx="320">12</cx:pt>
          <cx:pt idx="321">3</cx:pt>
          <cx:pt idx="322">8</cx:pt>
          <cx:pt idx="323">5</cx:pt>
          <cx:pt idx="324">12</cx:pt>
          <cx:pt idx="325">9</cx:pt>
          <cx:pt idx="326">10</cx:pt>
          <cx:pt idx="327">11</cx:pt>
          <cx:pt idx="328">10</cx:pt>
          <cx:pt idx="329">7</cx:pt>
          <cx:pt idx="330">4</cx:pt>
          <cx:pt idx="331">10</cx:pt>
          <cx:pt idx="332">8</cx:pt>
          <cx:pt idx="333">12</cx:pt>
          <cx:pt idx="334">10</cx:pt>
          <cx:pt idx="335">12</cx:pt>
          <cx:pt idx="336">14</cx:pt>
          <cx:pt idx="337">10</cx:pt>
          <cx:pt idx="338">9</cx:pt>
          <cx:pt idx="339">9</cx:pt>
          <cx:pt idx="340">5</cx:pt>
          <cx:pt idx="341">15</cx:pt>
          <cx:pt idx="342">16</cx:pt>
          <cx:pt idx="343">10</cx:pt>
          <cx:pt idx="344">9</cx:pt>
          <cx:pt idx="345">7</cx:pt>
          <cx:pt idx="346">10</cx:pt>
          <cx:pt idx="347">10</cx:pt>
          <cx:pt idx="348">3</cx:pt>
          <cx:pt idx="349">8</cx:pt>
          <cx:pt idx="350">12</cx:pt>
          <cx:pt idx="351">1</cx:pt>
          <cx:pt idx="352">3</cx:pt>
          <cx:pt idx="353">12</cx:pt>
          <cx:pt idx="354">9</cx:pt>
          <cx:pt idx="355">8</cx:pt>
          <cx:pt idx="356">10</cx:pt>
          <cx:pt idx="357">10</cx:pt>
          <cx:pt idx="358">12</cx:pt>
          <cx:pt idx="359">11</cx:pt>
          <cx:pt idx="360">7</cx:pt>
          <cx:pt idx="361">10</cx:pt>
          <cx:pt idx="362">14</cx:pt>
          <cx:pt idx="363">10</cx:pt>
          <cx:pt idx="364">8</cx:pt>
          <cx:pt idx="365">14</cx:pt>
          <cx:pt idx="366">8</cx:pt>
          <cx:pt idx="367">12</cx:pt>
          <cx:pt idx="368">10</cx:pt>
          <cx:pt idx="369">9</cx:pt>
          <cx:pt idx="370">12</cx:pt>
          <cx:pt idx="371">12</cx:pt>
          <cx:pt idx="372">13</cx:pt>
          <cx:pt idx="373">12</cx:pt>
          <cx:pt idx="374">14</cx:pt>
          <cx:pt idx="375">12</cx:pt>
          <cx:pt idx="376">9</cx:pt>
          <cx:pt idx="377">9</cx:pt>
          <cx:pt idx="378">10</cx:pt>
          <cx:pt idx="379">10</cx:pt>
          <cx:pt idx="380">9</cx:pt>
          <cx:pt idx="381">8</cx:pt>
          <cx:pt idx="382">12</cx:pt>
          <cx:pt idx="383">14</cx:pt>
          <cx:pt idx="384">8</cx:pt>
          <cx:pt idx="385">12</cx:pt>
          <cx:pt idx="386">14</cx:pt>
          <cx:pt idx="387">12</cx:pt>
          <cx:pt idx="388">10</cx:pt>
          <cx:pt idx="389">15</cx:pt>
          <cx:pt idx="390">10</cx:pt>
          <cx:pt idx="391">10</cx:pt>
          <cx:pt idx="392">10</cx:pt>
          <cx:pt idx="393">6</cx:pt>
          <cx:pt idx="394">12</cx:pt>
          <cx:pt idx="395">10</cx:pt>
          <cx:pt idx="396">7</cx:pt>
          <cx:pt idx="397">10</cx:pt>
          <cx:pt idx="398">10</cx:pt>
          <cx:pt idx="399">15</cx:pt>
          <cx:pt idx="400">5</cx:pt>
          <cx:pt idx="401">4</cx:pt>
          <cx:pt idx="402">12</cx:pt>
          <cx:pt idx="403">4</cx:pt>
          <cx:pt idx="404">10</cx:pt>
          <cx:pt idx="405">10</cx:pt>
          <cx:pt idx="406">10</cx:pt>
          <cx:pt idx="407">15</cx:pt>
          <cx:pt idx="408">14</cx:pt>
          <cx:pt idx="409">9</cx:pt>
          <cx:pt idx="410">10</cx:pt>
          <cx:pt idx="411">14</cx:pt>
          <cx:pt idx="412">5</cx:pt>
          <cx:pt idx="413">10</cx:pt>
          <cx:pt idx="414">10</cx:pt>
          <cx:pt idx="415">14</cx:pt>
          <cx:pt idx="416">6</cx:pt>
          <cx:pt idx="417">12</cx:pt>
          <cx:pt idx="418">5</cx:pt>
          <cx:pt idx="419">10</cx:pt>
          <cx:pt idx="420">9</cx:pt>
          <cx:pt idx="421">11</cx:pt>
          <cx:pt idx="422">18</cx:pt>
          <cx:pt idx="423">12</cx:pt>
          <cx:pt idx="424">10</cx:pt>
          <cx:pt idx="425">8</cx:pt>
          <cx:pt idx="426">5</cx:pt>
          <cx:pt idx="427">8</cx:pt>
          <cx:pt idx="428">7</cx:pt>
          <cx:pt idx="429">10</cx:pt>
          <cx:pt idx="430">10</cx:pt>
          <cx:pt idx="431">10</cx:pt>
          <cx:pt idx="432">6</cx:pt>
          <cx:pt idx="433">5</cx:pt>
          <cx:pt idx="434">10</cx:pt>
          <cx:pt idx="435">10</cx:pt>
          <cx:pt idx="436">8</cx:pt>
          <cx:pt idx="437">8</cx:pt>
          <cx:pt idx="438">8</cx:pt>
          <cx:pt idx="439">14</cx:pt>
          <cx:pt idx="440">15</cx:pt>
          <cx:pt idx="441">14</cx:pt>
          <cx:pt idx="442">9</cx:pt>
          <cx:pt idx="443">10</cx:pt>
          <cx:pt idx="444">10</cx:pt>
          <cx:pt idx="445">4</cx:pt>
          <cx:pt idx="446">10</cx:pt>
          <cx:pt idx="447">10</cx:pt>
          <cx:pt idx="448">12</cx:pt>
          <cx:pt idx="449">14</cx:pt>
          <cx:pt idx="450">12</cx:pt>
          <cx:pt idx="451">9</cx:pt>
          <cx:pt idx="452">9</cx:pt>
          <cx:pt idx="453">12</cx:pt>
          <cx:pt idx="454">9</cx:pt>
          <cx:pt idx="455">10</cx:pt>
          <cx:pt idx="456">8</cx:pt>
          <cx:pt idx="457">10</cx:pt>
          <cx:pt idx="458">5</cx:pt>
          <cx:pt idx="459">13</cx:pt>
          <cx:pt idx="460">5</cx:pt>
          <cx:pt idx="461">11</cx:pt>
          <cx:pt idx="462">3</cx:pt>
          <cx:pt idx="463">16</cx:pt>
          <cx:pt idx="464">5</cx:pt>
          <cx:pt idx="465">15</cx:pt>
          <cx:pt idx="466">12</cx:pt>
          <cx:pt idx="467">5</cx:pt>
          <cx:pt idx="468">12</cx:pt>
          <cx:pt idx="469">9</cx:pt>
          <cx:pt idx="470">7</cx:pt>
          <cx:pt idx="471">15</cx:pt>
          <cx:pt idx="472">8</cx:pt>
          <cx:pt idx="473">10</cx:pt>
          <cx:pt idx="474">10</cx:pt>
          <cx:pt idx="475">10</cx:pt>
          <cx:pt idx="476">11</cx:pt>
          <cx:pt idx="477">11</cx:pt>
          <cx:pt idx="478">13</cx:pt>
          <cx:pt idx="479">10</cx:pt>
          <cx:pt idx="480">14</cx:pt>
          <cx:pt idx="481">10</cx:pt>
          <cx:pt idx="482">8</cx:pt>
          <cx:pt idx="483">12</cx:pt>
          <cx:pt idx="484">10</cx:pt>
          <cx:pt idx="485">7</cx:pt>
          <cx:pt idx="486">12</cx:pt>
          <cx:pt idx="487">10</cx:pt>
          <cx:pt idx="488">10</cx:pt>
          <cx:pt idx="489">10</cx:pt>
          <cx:pt idx="490">7</cx:pt>
          <cx:pt idx="491">10</cx:pt>
          <cx:pt idx="492">10</cx:pt>
          <cx:pt idx="493">10</cx:pt>
          <cx:pt idx="494">12</cx:pt>
          <cx:pt idx="495">10</cx:pt>
          <cx:pt idx="496">10</cx:pt>
          <cx:pt idx="497">11</cx:pt>
          <cx:pt idx="498">9</cx:pt>
          <cx:pt idx="499">8</cx:pt>
          <cx:pt idx="500">8</cx:pt>
          <cx:pt idx="501">12</cx:pt>
          <cx:pt idx="502">6</cx:pt>
          <cx:pt idx="503">13</cx:pt>
          <cx:pt idx="504">11</cx:pt>
          <cx:pt idx="505">10</cx:pt>
          <cx:pt idx="506">12</cx:pt>
          <cx:pt idx="507">6</cx:pt>
          <cx:pt idx="508">13</cx:pt>
          <cx:pt idx="509">8</cx:pt>
          <cx:pt idx="510">12</cx:pt>
          <cx:pt idx="511">10</cx:pt>
          <cx:pt idx="512">8</cx:pt>
          <cx:pt idx="513">6</cx:pt>
          <cx:pt idx="514">10</cx:pt>
          <cx:pt idx="515">8</cx:pt>
          <cx:pt idx="516">6</cx:pt>
          <cx:pt idx="517">8</cx:pt>
          <cx:pt idx="518">12</cx:pt>
          <cx:pt idx="519">9</cx:pt>
          <cx:pt idx="520">9</cx:pt>
          <cx:pt idx="521">9</cx:pt>
          <cx:pt idx="522">12</cx:pt>
          <cx:pt idx="523">10</cx:pt>
          <cx:pt idx="524">12</cx:pt>
          <cx:pt idx="525">3</cx:pt>
          <cx:pt idx="526">12</cx:pt>
          <cx:pt idx="527">10</cx:pt>
          <cx:pt idx="528">14</cx:pt>
          <cx:pt idx="529">10</cx:pt>
          <cx:pt idx="530">9</cx:pt>
          <cx:pt idx="531">9</cx:pt>
          <cx:pt idx="532">6</cx:pt>
          <cx:pt idx="533">10</cx:pt>
          <cx:pt idx="534">10</cx:pt>
          <cx:pt idx="535">5</cx:pt>
          <cx:pt idx="536">6</cx:pt>
          <cx:pt idx="537">8</cx:pt>
          <cx:pt idx="538">8</cx:pt>
          <cx:pt idx="539">7</cx:pt>
          <cx:pt idx="540">8</cx:pt>
          <cx:pt idx="541">18</cx:pt>
          <cx:pt idx="542">8</cx:pt>
          <cx:pt idx="543">12</cx:pt>
          <cx:pt idx="544">12</cx:pt>
          <cx:pt idx="545">16</cx:pt>
          <cx:pt idx="546">15</cx:pt>
          <cx:pt idx="547">14</cx:pt>
          <cx:pt idx="548">12</cx:pt>
          <cx:pt idx="549">9</cx:pt>
          <cx:pt idx="550">8</cx:pt>
          <cx:pt idx="551">10</cx:pt>
          <cx:pt idx="552">7</cx:pt>
          <cx:pt idx="553">9</cx:pt>
          <cx:pt idx="554">8</cx:pt>
          <cx:pt idx="555">14</cx:pt>
          <cx:pt idx="556">10</cx:pt>
          <cx:pt idx="557">8</cx:pt>
          <cx:pt idx="558">12</cx:pt>
          <cx:pt idx="559">12</cx:pt>
          <cx:pt idx="560">5</cx:pt>
          <cx:pt idx="561">11</cx:pt>
          <cx:pt idx="562">12</cx:pt>
          <cx:pt idx="563">9</cx:pt>
          <cx:pt idx="564">12</cx:pt>
          <cx:pt idx="565">2</cx:pt>
          <cx:pt idx="566">8</cx:pt>
          <cx:pt idx="567">12</cx:pt>
          <cx:pt idx="568">10</cx:pt>
          <cx:pt idx="569">6</cx:pt>
          <cx:pt idx="570">8</cx:pt>
          <cx:pt idx="571">12</cx:pt>
          <cx:pt idx="572">16</cx:pt>
          <cx:pt idx="573">8</cx:pt>
          <cx:pt idx="574">10</cx:pt>
          <cx:pt idx="575">10</cx:pt>
          <cx:pt idx="576">12</cx:pt>
          <cx:pt idx="577">3</cx:pt>
          <cx:pt idx="578">8</cx:pt>
          <cx:pt idx="579">5</cx:pt>
          <cx:pt idx="580">12</cx:pt>
          <cx:pt idx="581">9</cx:pt>
          <cx:pt idx="582">10</cx:pt>
          <cx:pt idx="583">11</cx:pt>
          <cx:pt idx="584">10</cx:pt>
          <cx:pt idx="585">7</cx:pt>
          <cx:pt idx="586">4</cx:pt>
          <cx:pt idx="587">10</cx:pt>
          <cx:pt idx="588">8</cx:pt>
          <cx:pt idx="589">12</cx:pt>
          <cx:pt idx="590">10</cx:pt>
          <cx:pt idx="591">12</cx:pt>
        </cx:lvl>
      </cx:numDim>
    </cx:data>
  </cx:chartData>
  <cx:chart>
    <cx:title pos="t" align="ctr" overlay="0">
      <cx:tx>
        <cx:rich>
          <a:bodyPr spcFirstLastPara="1" vertOverflow="ellipsis" wrap="square" lIns="0" tIns="0" rIns="0" bIns="0" anchor="ctr" anchorCtr="1"/>
          <a:lstStyle/>
          <a:p>
            <a:pPr algn="ctr">
              <a:defRPr/>
            </a:pPr>
            <a:r>
              <a:rPr lang="en-US"/>
              <a:t>Avg sitting hour by the students in a Day</a:t>
            </a:r>
          </a:p>
        </cx:rich>
      </cx:tx>
    </cx:title>
    <cx:plotArea>
      <cx:plotAreaRegion>
        <cx:series layoutId="clusteredColumn" uniqueId="{24EA9EF3-FFD2-4528-94EE-C773BD35344E}">
          <cx:tx>
            <cx:txData>
              <cx:f>'surveydata3 (1)'!$N$1</cx:f>
              <cx:v>On average, how many hours do you spend sitting per day?</cx:v>
            </cx:txData>
          </cx:tx>
          <cx:dataId val="0"/>
          <cx:layoutPr>
            <cx:binning intervalClosed="r"/>
          </cx:layoutPr>
        </cx:series>
      </cx:plotAreaRegion>
      <cx:axis id="0">
        <cx:catScaling gapWidth="0"/>
        <cx:title>
          <cx:tx>
            <cx:rich>
              <a:bodyPr spcFirstLastPara="1" vertOverflow="ellipsis" wrap="square" lIns="0" tIns="0" rIns="0" bIns="0" anchor="ctr" anchorCtr="1"/>
              <a:lstStyle/>
              <a:p>
                <a:pPr algn="ctr">
                  <a:defRPr/>
                </a:pPr>
                <a:r>
                  <a:rPr lang="en-US"/>
                  <a:t>Avg Hours</a:t>
                </a:r>
              </a:p>
            </cx:rich>
          </cx:tx>
        </cx:title>
        <cx:tickLabels/>
      </cx:axis>
      <cx:axis id="1">
        <cx:valScaling/>
        <cx:title>
          <cx:tx>
            <cx:rich>
              <a:bodyPr spcFirstLastPara="1" vertOverflow="ellipsis" wrap="square" lIns="0" tIns="0" rIns="0" bIns="0" anchor="ctr" anchorCtr="1"/>
              <a:lstStyle/>
              <a:p>
                <a:pPr algn="ctr">
                  <a:defRPr/>
                </a:pPr>
                <a:r>
                  <a:rPr lang="en-US"/>
                  <a:t>No of People</a:t>
                </a:r>
              </a:p>
            </cx:rich>
          </cx:tx>
        </cx:title>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442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microsoft.com/office/2014/relationships/chartEx" Target="../charts/chartEx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41597" y="3361335"/>
            <a:ext cx="9144000" cy="213621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sz="1200" dirty="0" smtClean="0"/>
              <a:t>Here, Students with </a:t>
            </a:r>
            <a:r>
              <a:rPr lang="en-US" sz="1200" dirty="0" err="1" smtClean="0"/>
              <a:t>avg</a:t>
            </a:r>
            <a:r>
              <a:rPr lang="en-US" sz="1200" dirty="0" smtClean="0"/>
              <a:t>(mean) 34 years are want to enrolled in </a:t>
            </a:r>
            <a:r>
              <a:rPr lang="en-US" sz="1200" dirty="0" err="1" smtClean="0"/>
              <a:t>udacity</a:t>
            </a:r>
            <a:r>
              <a:rPr lang="en-US" sz="1200" dirty="0" smtClean="0"/>
              <a:t> with the </a:t>
            </a:r>
            <a:r>
              <a:rPr lang="en-US" sz="1200" dirty="0" err="1" smtClean="0"/>
              <a:t>avg</a:t>
            </a:r>
            <a:r>
              <a:rPr lang="en-US" sz="1200" dirty="0" smtClean="0"/>
              <a:t> sitting of around 13.8 years per day. Maximum(mode) number of students who wanted to join the </a:t>
            </a:r>
            <a:r>
              <a:rPr lang="en-US" sz="1200" dirty="0" err="1" smtClean="0"/>
              <a:t>udacity</a:t>
            </a:r>
            <a:r>
              <a:rPr lang="en-US" sz="1200" dirty="0" smtClean="0"/>
              <a:t> program  of 38 years old. Students with the age around 33 years lies somewhat middle(median) in our data, which indicates mostly students are from this age group only. Range is 78 years indicating that it covers almost every age that want to join </a:t>
            </a:r>
            <a:r>
              <a:rPr lang="en-US" sz="1200" dirty="0" err="1" smtClean="0"/>
              <a:t>udacity</a:t>
            </a:r>
            <a:r>
              <a:rPr lang="en-US" sz="1200" dirty="0"/>
              <a:t> </a:t>
            </a:r>
            <a:r>
              <a:rPr lang="en-US" sz="1200" dirty="0" smtClean="0"/>
              <a:t>that is it is spread more as per </a:t>
            </a:r>
            <a:r>
              <a:rPr lang="en-US" sz="1200" smtClean="0"/>
              <a:t>certain outliners.</a:t>
            </a:r>
            <a:endParaRPr lang="en-US" sz="1200" dirty="0" smtClean="0"/>
          </a:p>
          <a:p>
            <a:pPr marL="139700" indent="0">
              <a:buNone/>
            </a:pPr>
            <a:r>
              <a:rPr lang="en-US" sz="1200" dirty="0" err="1" smtClean="0"/>
              <a:t>Atlast</a:t>
            </a:r>
            <a:r>
              <a:rPr lang="en-US" sz="1200" dirty="0" smtClean="0"/>
              <a:t>, </a:t>
            </a:r>
            <a:r>
              <a:rPr lang="en-US" sz="1200" dirty="0" err="1" smtClean="0"/>
              <a:t>Std_Dev</a:t>
            </a:r>
            <a:r>
              <a:rPr lang="en-US" sz="1200" dirty="0" smtClean="0"/>
              <a:t> of age is around 10 years with the </a:t>
            </a:r>
            <a:r>
              <a:rPr lang="en-US" sz="1200" dirty="0" err="1" smtClean="0"/>
              <a:t>Std_dev</a:t>
            </a:r>
            <a:r>
              <a:rPr lang="en-US" sz="1200" dirty="0" smtClean="0"/>
              <a:t> of </a:t>
            </a:r>
            <a:r>
              <a:rPr lang="en-US" sz="1200" dirty="0" err="1" smtClean="0"/>
              <a:t>avg</a:t>
            </a:r>
            <a:r>
              <a:rPr lang="en-US" sz="1200" dirty="0" smtClean="0"/>
              <a:t> sitting by students is 50 hours indicating that age group data is less spread over the graph as compared to standard deviation of </a:t>
            </a:r>
            <a:r>
              <a:rPr lang="en-US" sz="1200" dirty="0" err="1" smtClean="0"/>
              <a:t>avg</a:t>
            </a:r>
            <a:r>
              <a:rPr lang="en-US" sz="1200" dirty="0" smtClean="0"/>
              <a:t> sitting. (Standard deviation value showcase the value, that is how much it is deviating from the mean value). So, we also say that the graph fro </a:t>
            </a:r>
            <a:r>
              <a:rPr lang="en-US" sz="1200" dirty="0" err="1" smtClean="0"/>
              <a:t>avg</a:t>
            </a:r>
            <a:r>
              <a:rPr lang="en-US" sz="1200" dirty="0" smtClean="0"/>
              <a:t> sitting graph is more </a:t>
            </a:r>
            <a:r>
              <a:rPr lang="en-US" sz="1200" dirty="0" err="1" smtClean="0"/>
              <a:t>spreaded</a:t>
            </a:r>
            <a:r>
              <a:rPr lang="en-US" sz="1200" dirty="0" smtClean="0"/>
              <a:t> than the age of participants graph</a:t>
            </a:r>
          </a:p>
          <a:p>
            <a:pPr marL="139700" indent="0">
              <a:buNone/>
            </a:pPr>
            <a:r>
              <a:rPr lang="en-US" sz="1200" dirty="0"/>
              <a:t>*Result are Limited to Survey Participants</a:t>
            </a:r>
          </a:p>
          <a:p>
            <a:pPr marL="139700" indent="0">
              <a:buNone/>
            </a:pPr>
            <a:endParaRPr lang="en-US" dirty="0"/>
          </a:p>
        </p:txBody>
      </p:sp>
      <p:sp>
        <p:nvSpPr>
          <p:cNvPr id="61" name="Shape 61"/>
          <p:cNvSpPr txBox="1">
            <a:spLocks noGrp="1"/>
          </p:cNvSpPr>
          <p:nvPr>
            <p:ph type="title"/>
          </p:nvPr>
        </p:nvSpPr>
        <p:spPr>
          <a:xfrm>
            <a:off x="-41597" y="13906"/>
            <a:ext cx="9144000" cy="795600"/>
          </a:xfrm>
          <a:prstGeom prst="rect">
            <a:avLst/>
          </a:prstGeom>
          <a:solidFill>
            <a:srgbClr val="073763"/>
          </a:solidFill>
        </p:spPr>
        <p:txBody>
          <a:bodyPr spcFirstLastPara="1" wrap="square" lIns="91425" tIns="91425" rIns="91425" bIns="91425" anchor="ctr" anchorCtr="0">
            <a:noAutofit/>
          </a:bodyPr>
          <a:lstStyle/>
          <a:p>
            <a:r>
              <a:rPr lang="en-GB" sz="2000" b="1" dirty="0" smtClean="0">
                <a:solidFill>
                  <a:schemeClr val="bg2">
                    <a:lumMod val="20000"/>
                    <a:lumOff val="80000"/>
                  </a:schemeClr>
                </a:solidFill>
              </a:rPr>
              <a:t/>
            </a:r>
            <a:br>
              <a:rPr lang="en-GB" sz="2000" b="1" dirty="0" smtClean="0">
                <a:solidFill>
                  <a:schemeClr val="bg2">
                    <a:lumMod val="20000"/>
                    <a:lumOff val="80000"/>
                  </a:schemeClr>
                </a:solidFill>
              </a:rPr>
            </a:br>
            <a:r>
              <a:rPr lang="en-GB" sz="2000" b="1" dirty="0" smtClean="0">
                <a:solidFill>
                  <a:schemeClr val="bg2">
                    <a:lumMod val="20000"/>
                    <a:lumOff val="80000"/>
                  </a:schemeClr>
                </a:solidFill>
              </a:rPr>
              <a:t>WHAT IS THE AGE OF ENROLLED SURVEY PARTICIPANTS IN UDACITY WITH COMPARSION TO AVG SITTING BY STUDENT IN A DAY??</a:t>
            </a:r>
            <a:r>
              <a:rPr lang="en-GB" dirty="0" smtClean="0"/>
              <a:t/>
            </a:r>
            <a:br>
              <a:rPr lang="en-GB" dirty="0" smtClean="0"/>
            </a:br>
            <a:endParaRPr lang="en-GB" sz="2000" dirty="0">
              <a:solidFill>
                <a:schemeClr val="bg2">
                  <a:lumMod val="20000"/>
                  <a:lumOff val="80000"/>
                </a:schemeClr>
              </a:solidFill>
              <a:latin typeface="Open Sans"/>
              <a:ea typeface="Open Sans"/>
              <a:cs typeface="Open Sans"/>
              <a:sym typeface="Open Sans"/>
            </a:endParaRPr>
          </a:p>
        </p:txBody>
      </p:sp>
      <p:pic>
        <p:nvPicPr>
          <p:cNvPr id="2" name="Picture 1"/>
          <p:cNvPicPr>
            <a:picLocks noChangeAspect="1"/>
          </p:cNvPicPr>
          <p:nvPr/>
        </p:nvPicPr>
        <p:blipFill>
          <a:blip r:embed="rId3"/>
          <a:stretch>
            <a:fillRect/>
          </a:stretch>
        </p:blipFill>
        <p:spPr>
          <a:xfrm>
            <a:off x="1" y="902342"/>
            <a:ext cx="2999678" cy="2366157"/>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235902922"/>
              </p:ext>
            </p:extLst>
          </p:nvPr>
        </p:nvGraphicFramePr>
        <p:xfrm>
          <a:off x="3087676" y="902342"/>
          <a:ext cx="1267920" cy="2366157"/>
        </p:xfrm>
        <a:graphic>
          <a:graphicData uri="http://schemas.openxmlformats.org/drawingml/2006/table">
            <a:tbl>
              <a:tblPr firstRow="1" firstCol="1" bandRow="1">
                <a:tableStyleId>{5C22544A-7EE6-4342-B048-85BDC9FD1C3A}</a:tableStyleId>
              </a:tblPr>
              <a:tblGrid>
                <a:gridCol w="624799">
                  <a:extLst>
                    <a:ext uri="{9D8B030D-6E8A-4147-A177-3AD203B41FA5}">
                      <a16:colId xmlns:a16="http://schemas.microsoft.com/office/drawing/2014/main" val="375628469"/>
                    </a:ext>
                  </a:extLst>
                </a:gridCol>
                <a:gridCol w="643121">
                  <a:extLst>
                    <a:ext uri="{9D8B030D-6E8A-4147-A177-3AD203B41FA5}">
                      <a16:colId xmlns:a16="http://schemas.microsoft.com/office/drawing/2014/main" val="3019716282"/>
                    </a:ext>
                  </a:extLst>
                </a:gridCol>
              </a:tblGrid>
              <a:tr h="426745">
                <a:tc>
                  <a:txBody>
                    <a:bodyPr/>
                    <a:lstStyle/>
                    <a:p>
                      <a:pPr marL="0" marR="0" algn="l">
                        <a:lnSpc>
                          <a:spcPct val="107000"/>
                        </a:lnSpc>
                        <a:spcBef>
                          <a:spcPts val="0"/>
                        </a:spcBef>
                        <a:spcAft>
                          <a:spcPts val="0"/>
                        </a:spcAft>
                      </a:pPr>
                      <a:r>
                        <a:rPr lang="en-GB" sz="1100" dirty="0">
                          <a:effectLst/>
                        </a:rPr>
                        <a:t>Measure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GB" sz="1100" dirty="0">
                          <a:effectLst/>
                        </a:rPr>
                        <a:t>Value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5561216"/>
                  </a:ext>
                </a:extLst>
              </a:tr>
              <a:tr h="426745">
                <a:tc>
                  <a:txBody>
                    <a:bodyPr/>
                    <a:lstStyle/>
                    <a:p>
                      <a:pPr marL="0" marR="0" algn="l">
                        <a:lnSpc>
                          <a:spcPct val="107000"/>
                        </a:lnSpc>
                        <a:spcBef>
                          <a:spcPts val="0"/>
                        </a:spcBef>
                        <a:spcAft>
                          <a:spcPts val="0"/>
                        </a:spcAft>
                      </a:pPr>
                      <a:r>
                        <a:rPr lang="en-GB" sz="1100" dirty="0">
                          <a:effectLst/>
                        </a:rPr>
                        <a:t>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GB" sz="1100" dirty="0">
                          <a:effectLst/>
                        </a:rPr>
                        <a:t>33.91691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993482"/>
                  </a:ext>
                </a:extLst>
              </a:tr>
              <a:tr h="426745">
                <a:tc>
                  <a:txBody>
                    <a:bodyPr/>
                    <a:lstStyle/>
                    <a:p>
                      <a:pPr marL="0" marR="0" algn="l">
                        <a:lnSpc>
                          <a:spcPct val="107000"/>
                        </a:lnSpc>
                        <a:spcBef>
                          <a:spcPts val="0"/>
                        </a:spcBef>
                        <a:spcAft>
                          <a:spcPts val="0"/>
                        </a:spcAft>
                      </a:pPr>
                      <a:r>
                        <a:rPr lang="en-GB" sz="1100">
                          <a:effectLst/>
                        </a:rPr>
                        <a:t>median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GB" sz="1100">
                          <a:effectLst/>
                        </a:rPr>
                        <a:t>32.83151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1129093"/>
                  </a:ext>
                </a:extLst>
              </a:tr>
              <a:tr h="426745">
                <a:tc>
                  <a:txBody>
                    <a:bodyPr/>
                    <a:lstStyle/>
                    <a:p>
                      <a:pPr marL="0" marR="0" algn="l">
                        <a:lnSpc>
                          <a:spcPct val="107000"/>
                        </a:lnSpc>
                        <a:spcBef>
                          <a:spcPts val="0"/>
                        </a:spcBef>
                        <a:spcAft>
                          <a:spcPts val="0"/>
                        </a:spcAft>
                      </a:pPr>
                      <a:r>
                        <a:rPr lang="en-GB" sz="1100">
                          <a:effectLst/>
                        </a:rPr>
                        <a:t>Mode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GB" sz="1100">
                          <a:effectLst/>
                        </a:rPr>
                        <a:t>37.80822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2186416"/>
                  </a:ext>
                </a:extLst>
              </a:tr>
              <a:tr h="426745">
                <a:tc>
                  <a:txBody>
                    <a:bodyPr/>
                    <a:lstStyle/>
                    <a:p>
                      <a:pPr marL="0" marR="0" algn="l">
                        <a:lnSpc>
                          <a:spcPct val="107000"/>
                        </a:lnSpc>
                        <a:spcBef>
                          <a:spcPts val="0"/>
                        </a:spcBef>
                        <a:spcAft>
                          <a:spcPts val="0"/>
                        </a:spcAft>
                      </a:pPr>
                      <a:r>
                        <a:rPr lang="en-GB" sz="1100" dirty="0" err="1">
                          <a:effectLst/>
                        </a:rPr>
                        <a:t>Std_Dev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GB" sz="1100">
                          <a:effectLst/>
                        </a:rPr>
                        <a:t>9.688868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2742761"/>
                  </a:ext>
                </a:extLst>
              </a:tr>
              <a:tr h="232432">
                <a:tc>
                  <a:txBody>
                    <a:bodyPr/>
                    <a:lstStyle/>
                    <a:p>
                      <a:pPr marL="0" marR="0" algn="l">
                        <a:lnSpc>
                          <a:spcPct val="107000"/>
                        </a:lnSpc>
                        <a:spcBef>
                          <a:spcPts val="0"/>
                        </a:spcBef>
                        <a:spcAft>
                          <a:spcPts val="0"/>
                        </a:spcAft>
                      </a:pPr>
                      <a:r>
                        <a:rPr lang="en-GB" sz="1100">
                          <a:effectLst/>
                        </a:rPr>
                        <a:t>Range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GB" sz="1100" dirty="0">
                          <a:effectLst/>
                        </a:rPr>
                        <a:t>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5713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26216753"/>
              </p:ext>
            </p:extLst>
          </p:nvPr>
        </p:nvGraphicFramePr>
        <p:xfrm>
          <a:off x="7720361" y="1031341"/>
          <a:ext cx="1382042" cy="1990638"/>
        </p:xfrm>
        <a:graphic>
          <a:graphicData uri="http://schemas.openxmlformats.org/drawingml/2006/table">
            <a:tbl>
              <a:tblPr>
                <a:tableStyleId>{D7AC3CCA-C797-4891-BE02-D94E43425B78}</a:tableStyleId>
              </a:tblPr>
              <a:tblGrid>
                <a:gridCol w="691021">
                  <a:extLst>
                    <a:ext uri="{9D8B030D-6E8A-4147-A177-3AD203B41FA5}">
                      <a16:colId xmlns:a16="http://schemas.microsoft.com/office/drawing/2014/main" val="886140136"/>
                    </a:ext>
                  </a:extLst>
                </a:gridCol>
                <a:gridCol w="691021">
                  <a:extLst>
                    <a:ext uri="{9D8B030D-6E8A-4147-A177-3AD203B41FA5}">
                      <a16:colId xmlns:a16="http://schemas.microsoft.com/office/drawing/2014/main" val="1265642460"/>
                    </a:ext>
                  </a:extLst>
                </a:gridCol>
              </a:tblGrid>
              <a:tr h="331773">
                <a:tc>
                  <a:txBody>
                    <a:bodyPr/>
                    <a:lstStyle/>
                    <a:p>
                      <a:pPr algn="l" fontAlgn="b"/>
                      <a:r>
                        <a:rPr lang="en-US" sz="1100" b="1" u="none" strike="noStrike" dirty="0">
                          <a:effectLst/>
                        </a:rPr>
                        <a:t>Measure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Value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2490010"/>
                  </a:ext>
                </a:extLst>
              </a:tr>
              <a:tr h="331773">
                <a:tc>
                  <a:txBody>
                    <a:bodyPr/>
                    <a:lstStyle/>
                    <a:p>
                      <a:pPr algn="l" fontAlgn="b"/>
                      <a:r>
                        <a:rPr lang="en-US" sz="1100" u="none" strike="noStrike">
                          <a:effectLst/>
                        </a:rPr>
                        <a:t>mean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13.79918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7095016"/>
                  </a:ext>
                </a:extLst>
              </a:tr>
              <a:tr h="331773">
                <a:tc>
                  <a:txBody>
                    <a:bodyPr/>
                    <a:lstStyle/>
                    <a:p>
                      <a:pPr algn="l" fontAlgn="b"/>
                      <a:r>
                        <a:rPr lang="en-US" sz="1100" u="none" strike="noStrike" dirty="0">
                          <a:effectLst/>
                        </a:rPr>
                        <a:t>median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466940"/>
                  </a:ext>
                </a:extLst>
              </a:tr>
              <a:tr h="331773">
                <a:tc>
                  <a:txBody>
                    <a:bodyPr/>
                    <a:lstStyle/>
                    <a:p>
                      <a:pPr algn="l" fontAlgn="b"/>
                      <a:r>
                        <a:rPr lang="en-US" sz="1100" u="none" strike="noStrike">
                          <a:effectLst/>
                        </a:rPr>
                        <a:t>mode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2328161"/>
                  </a:ext>
                </a:extLst>
              </a:tr>
              <a:tr h="331773">
                <a:tc>
                  <a:txBody>
                    <a:bodyPr/>
                    <a:lstStyle/>
                    <a:p>
                      <a:pPr algn="l" fontAlgn="b"/>
                      <a:r>
                        <a:rPr lang="en-US" sz="1100" u="none" strike="noStrike">
                          <a:effectLst/>
                        </a:rPr>
                        <a:t>Std_Dev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49.80728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8330734"/>
                  </a:ext>
                </a:extLst>
              </a:tr>
              <a:tr h="331773">
                <a:tc>
                  <a:txBody>
                    <a:bodyPr/>
                    <a:lstStyle/>
                    <a:p>
                      <a:pPr algn="l" fontAlgn="b"/>
                      <a:r>
                        <a:rPr lang="en-US" sz="1100" u="none" strike="noStrike">
                          <a:effectLst/>
                        </a:rPr>
                        <a:t>range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17</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8190166"/>
                  </a:ext>
                </a:extLst>
              </a:tr>
            </a:tbl>
          </a:graphicData>
        </a:graphic>
      </p:graphicFrame>
      <mc:AlternateContent xmlns:mc="http://schemas.openxmlformats.org/markup-compatibility/2006" xmlns:cx1="http://schemas.microsoft.com/office/drawing/2015/9/8/chartex">
        <mc:Choice Requires="cx1">
          <p:graphicFrame>
            <p:nvGraphicFramePr>
              <p:cNvPr id="8" name="Chart 7"/>
              <p:cNvGraphicFramePr/>
              <p:nvPr>
                <p:extLst>
                  <p:ext uri="{D42A27DB-BD31-4B8C-83A1-F6EECF244321}">
                    <p14:modId xmlns:p14="http://schemas.microsoft.com/office/powerpoint/2010/main" val="1392669074"/>
                  </p:ext>
                </p:extLst>
              </p:nvPr>
            </p:nvGraphicFramePr>
            <p:xfrm>
              <a:off x="4443593" y="902342"/>
              <a:ext cx="3128085" cy="236615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8" name="Chart 7"/>
              <p:cNvPicPr>
                <a:picLocks noGrp="1" noRot="1" noChangeAspect="1" noMove="1" noResize="1" noEditPoints="1" noAdjustHandles="1" noChangeArrowheads="1" noChangeShapeType="1"/>
              </p:cNvPicPr>
              <p:nvPr/>
            </p:nvPicPr>
            <p:blipFill>
              <a:blip r:embed="rId5"/>
              <a:stretch>
                <a:fillRect/>
              </a:stretch>
            </p:blipFill>
            <p:spPr>
              <a:xfrm>
                <a:off x="4443593" y="902342"/>
                <a:ext cx="3128085" cy="2366157"/>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body" idx="1"/>
          </p:nvPr>
        </p:nvSpPr>
        <p:spPr>
          <a:xfrm>
            <a:off x="5158199" y="3791414"/>
            <a:ext cx="3833373" cy="135208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solidFill>
                  <a:schemeClr val="tx1">
                    <a:lumMod val="50000"/>
                    <a:lumOff val="50000"/>
                  </a:schemeClr>
                </a:solidFill>
              </a:rPr>
              <a:t>If I go with the facts, it says forums are the most helpful and live help the least. And it is right to say because, it has some genuine question and answers which is relevant to our nanodegree.</a:t>
            </a:r>
          </a:p>
        </p:txBody>
      </p:sp>
      <p:sp>
        <p:nvSpPr>
          <p:cNvPr id="68" name="Shape 68"/>
          <p:cNvSpPr txBox="1">
            <a:spLocks noGrp="1"/>
          </p:cNvSpPr>
          <p:nvPr>
            <p:ph type="title"/>
          </p:nvPr>
        </p:nvSpPr>
        <p:spPr>
          <a:xfrm>
            <a:off x="0" y="-1"/>
            <a:ext cx="9144000" cy="970157"/>
          </a:xfrm>
          <a:prstGeom prst="rect">
            <a:avLst/>
          </a:prstGeom>
          <a:solidFill>
            <a:srgbClr val="073763"/>
          </a:solidFill>
        </p:spPr>
        <p:txBody>
          <a:bodyPr spcFirstLastPara="1" wrap="square" lIns="91425" tIns="91425" rIns="91425" bIns="91425" anchor="ctr" anchorCtr="0">
            <a:noAutofit/>
          </a:bodyPr>
          <a:lstStyle/>
          <a:p>
            <a:r>
              <a:rPr lang="en-US" sz="2000" b="1" dirty="0" smtClean="0">
                <a:solidFill>
                  <a:schemeClr val="tx2">
                    <a:lumMod val="90000"/>
                  </a:schemeClr>
                </a:solidFill>
                <a:latin typeface="+mn-lt"/>
              </a:rPr>
              <a:t>WHAT WAS MOST HELPFUL WHEN STUDENTS GOT STUCK IN THE NANODEGREE </a:t>
            </a:r>
            <a:r>
              <a:rPr lang="en-US" sz="2000" dirty="0" smtClean="0">
                <a:solidFill>
                  <a:schemeClr val="tx2">
                    <a:lumMod val="90000"/>
                  </a:schemeClr>
                </a:solidFill>
                <a:latin typeface="+mn-lt"/>
              </a:rPr>
              <a:t>PROGRAM(S</a:t>
            </a:r>
            <a:r>
              <a:rPr lang="en-US" sz="2000" b="1" dirty="0" smtClean="0">
                <a:solidFill>
                  <a:schemeClr val="tx2">
                    <a:lumMod val="90000"/>
                  </a:schemeClr>
                </a:solidFill>
                <a:latin typeface="+mn-lt"/>
              </a:rPr>
              <a:t>)?</a:t>
            </a:r>
            <a:r>
              <a:rPr lang="en-US" dirty="0"/>
              <a:t/>
            </a:r>
            <a:br>
              <a:rPr lang="en-US" dirty="0"/>
            </a:br>
            <a:endParaRPr dirty="0">
              <a:solidFill>
                <a:srgbClr val="FFFFFF"/>
              </a:solidFill>
              <a:latin typeface="Open Sans"/>
              <a:ea typeface="Open Sans"/>
              <a:cs typeface="Open Sans"/>
              <a:sym typeface="Open Sans"/>
            </a:endParaRPr>
          </a:p>
        </p:txBody>
      </p:sp>
      <p:graphicFrame>
        <p:nvGraphicFramePr>
          <p:cNvPr id="5" name="Chart 4"/>
          <p:cNvGraphicFramePr/>
          <p:nvPr>
            <p:extLst>
              <p:ext uri="{D42A27DB-BD31-4B8C-83A1-F6EECF244321}">
                <p14:modId xmlns:p14="http://schemas.microsoft.com/office/powerpoint/2010/main" val="2818306958"/>
              </p:ext>
            </p:extLst>
          </p:nvPr>
        </p:nvGraphicFramePr>
        <p:xfrm>
          <a:off x="14700" y="1259300"/>
          <a:ext cx="5143500" cy="33909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72801881"/>
              </p:ext>
            </p:extLst>
          </p:nvPr>
        </p:nvGraphicFramePr>
        <p:xfrm>
          <a:off x="5158199" y="1223315"/>
          <a:ext cx="3833373" cy="2314939"/>
        </p:xfrm>
        <a:graphic>
          <a:graphicData uri="http://schemas.openxmlformats.org/drawingml/2006/table">
            <a:tbl>
              <a:tblPr firstRow="1" firstCol="1" bandRow="1">
                <a:tableStyleId>{7DF18680-E054-41AD-8BC1-D1AEF772440D}</a:tableStyleId>
              </a:tblPr>
              <a:tblGrid>
                <a:gridCol w="1838053">
                  <a:extLst>
                    <a:ext uri="{9D8B030D-6E8A-4147-A177-3AD203B41FA5}">
                      <a16:colId xmlns:a16="http://schemas.microsoft.com/office/drawing/2014/main" val="2949888323"/>
                    </a:ext>
                  </a:extLst>
                </a:gridCol>
                <a:gridCol w="1995320">
                  <a:extLst>
                    <a:ext uri="{9D8B030D-6E8A-4147-A177-3AD203B41FA5}">
                      <a16:colId xmlns:a16="http://schemas.microsoft.com/office/drawing/2014/main" val="4045792709"/>
                    </a:ext>
                  </a:extLst>
                </a:gridCol>
              </a:tblGrid>
              <a:tr h="671313">
                <a:tc>
                  <a:txBody>
                    <a:bodyPr/>
                    <a:lstStyle/>
                    <a:p>
                      <a:pPr marL="0" marR="0">
                        <a:lnSpc>
                          <a:spcPct val="107000"/>
                        </a:lnSpc>
                        <a:spcBef>
                          <a:spcPts val="0"/>
                        </a:spcBef>
                        <a:spcAft>
                          <a:spcPts val="0"/>
                        </a:spcAft>
                      </a:pPr>
                      <a:r>
                        <a:rPr lang="en-US" sz="900" dirty="0">
                          <a:effectLst/>
                        </a:rPr>
                        <a:t>What was most helpful when you got stuck in the Nanodegree program(s)?</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nSpc>
                          <a:spcPct val="107000"/>
                        </a:lnSpc>
                        <a:spcBef>
                          <a:spcPts val="0"/>
                        </a:spcBef>
                        <a:spcAft>
                          <a:spcPts val="0"/>
                        </a:spcAft>
                      </a:pPr>
                      <a:r>
                        <a:rPr lang="en-US" sz="900">
                          <a:effectLst/>
                        </a:rPr>
                        <a:t>Count of What was most helpful when you got stuck in the Nanodegree program(s)?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573212412"/>
                  </a:ext>
                </a:extLst>
              </a:tr>
              <a:tr h="239217">
                <a:tc>
                  <a:txBody>
                    <a:bodyPr/>
                    <a:lstStyle/>
                    <a:p>
                      <a:pPr marL="0" marR="0">
                        <a:lnSpc>
                          <a:spcPct val="107000"/>
                        </a:lnSpc>
                        <a:spcBef>
                          <a:spcPts val="0"/>
                        </a:spcBef>
                        <a:spcAft>
                          <a:spcPts val="0"/>
                        </a:spcAft>
                      </a:pPr>
                      <a:r>
                        <a:rPr lang="en-US" sz="900">
                          <a:effectLst/>
                        </a:rPr>
                        <a:t>Ask Me Anythings (AMAs)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a:effectLst/>
                        </a:rPr>
                        <a:t>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550348393"/>
                  </a:ext>
                </a:extLst>
              </a:tr>
              <a:tr h="239217">
                <a:tc>
                  <a:txBody>
                    <a:bodyPr/>
                    <a:lstStyle/>
                    <a:p>
                      <a:pPr marL="0" marR="0">
                        <a:lnSpc>
                          <a:spcPct val="107000"/>
                        </a:lnSpc>
                        <a:spcBef>
                          <a:spcPts val="0"/>
                        </a:spcBef>
                        <a:spcAft>
                          <a:spcPts val="0"/>
                        </a:spcAft>
                      </a:pPr>
                      <a:r>
                        <a:rPr lang="en-US" sz="900">
                          <a:effectLst/>
                        </a:rPr>
                        <a:t>Forums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a:effectLst/>
                        </a:rPr>
                        <a:t>323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2708663164"/>
                  </a:ext>
                </a:extLst>
              </a:tr>
              <a:tr h="239217">
                <a:tc>
                  <a:txBody>
                    <a:bodyPr/>
                    <a:lstStyle/>
                    <a:p>
                      <a:pPr marL="0" marR="0">
                        <a:lnSpc>
                          <a:spcPct val="107000"/>
                        </a:lnSpc>
                        <a:spcBef>
                          <a:spcPts val="0"/>
                        </a:spcBef>
                        <a:spcAft>
                          <a:spcPts val="0"/>
                        </a:spcAft>
                      </a:pPr>
                      <a:r>
                        <a:rPr lang="en-US" sz="900">
                          <a:effectLst/>
                        </a:rPr>
                        <a:t>Live Help</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a:effectLst/>
                        </a:rPr>
                        <a:t>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3808945790"/>
                  </a:ext>
                </a:extLst>
              </a:tr>
              <a:tr h="447541">
                <a:tc>
                  <a:txBody>
                    <a:bodyPr/>
                    <a:lstStyle/>
                    <a:p>
                      <a:pPr marL="0" marR="0">
                        <a:lnSpc>
                          <a:spcPct val="107000"/>
                        </a:lnSpc>
                        <a:spcBef>
                          <a:spcPts val="0"/>
                        </a:spcBef>
                        <a:spcAft>
                          <a:spcPts val="0"/>
                        </a:spcAft>
                      </a:pPr>
                      <a:r>
                        <a:rPr lang="en-US" sz="900">
                          <a:effectLst/>
                        </a:rPr>
                        <a:t>Mentor Help (classroom or 1:1 mentors)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a:effectLst/>
                        </a:rPr>
                        <a:t>40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1222776350"/>
                  </a:ext>
                </a:extLst>
              </a:tr>
              <a:tr h="239217">
                <a:tc>
                  <a:txBody>
                    <a:bodyPr/>
                    <a:lstStyle/>
                    <a:p>
                      <a:pPr marL="0" marR="0">
                        <a:lnSpc>
                          <a:spcPct val="107000"/>
                        </a:lnSpc>
                        <a:spcBef>
                          <a:spcPts val="0"/>
                        </a:spcBef>
                        <a:spcAft>
                          <a:spcPts val="0"/>
                        </a:spcAft>
                      </a:pPr>
                      <a:r>
                        <a:rPr lang="en-US" sz="900">
                          <a:effectLst/>
                        </a:rPr>
                        <a:t>Slack Channel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a:effectLst/>
                        </a:rPr>
                        <a:t>173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254763760"/>
                  </a:ext>
                </a:extLst>
              </a:tr>
              <a:tr h="239217">
                <a:tc>
                  <a:txBody>
                    <a:bodyPr/>
                    <a:lstStyle/>
                    <a:p>
                      <a:pPr marL="0" marR="0">
                        <a:lnSpc>
                          <a:spcPct val="107000"/>
                        </a:lnSpc>
                        <a:spcBef>
                          <a:spcPts val="0"/>
                        </a:spcBef>
                        <a:spcAft>
                          <a:spcPts val="0"/>
                        </a:spcAft>
                      </a:pPr>
                      <a:r>
                        <a:rPr lang="en-US" sz="900">
                          <a:effectLst/>
                        </a:rPr>
                        <a:t>Stack Overflow</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tc>
                  <a:txBody>
                    <a:bodyPr/>
                    <a:lstStyle/>
                    <a:p>
                      <a:pPr marL="0" marR="0" algn="r">
                        <a:lnSpc>
                          <a:spcPct val="107000"/>
                        </a:lnSpc>
                        <a:spcBef>
                          <a:spcPts val="0"/>
                        </a:spcBef>
                        <a:spcAft>
                          <a:spcPts val="0"/>
                        </a:spcAft>
                      </a:pPr>
                      <a:r>
                        <a:rPr lang="en-US" sz="900" dirty="0">
                          <a:effectLst/>
                        </a:rPr>
                        <a:t>142</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8996" marR="58996" marT="0" marB="0" anchor="b"/>
                </a:tc>
                <a:extLst>
                  <a:ext uri="{0D108BD9-81ED-4DB2-BD59-A6C34878D82A}">
                    <a16:rowId xmlns:a16="http://schemas.microsoft.com/office/drawing/2014/main" val="1933390224"/>
                  </a:ext>
                </a:extLst>
              </a:tr>
            </a:tbl>
          </a:graphicData>
        </a:graphic>
      </p:graphicFrame>
      <p:sp>
        <p:nvSpPr>
          <p:cNvPr id="2" name="Rectangle 1"/>
          <p:cNvSpPr/>
          <p:nvPr/>
        </p:nvSpPr>
        <p:spPr>
          <a:xfrm>
            <a:off x="109205" y="4785455"/>
            <a:ext cx="3490058" cy="307777"/>
          </a:xfrm>
          <a:prstGeom prst="rect">
            <a:avLst/>
          </a:prstGeom>
          <a:noFill/>
        </p:spPr>
        <p:txBody>
          <a:bodyPr wrap="none" lIns="91440" tIns="45720" rIns="91440" bIns="45720">
            <a:spAutoFit/>
          </a:bodyPr>
          <a:lstStyle/>
          <a:p>
            <a:r>
              <a:rPr lang="en-US" dirty="0"/>
              <a:t>*Result are Limited to Survey Participants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body" idx="1"/>
          </p:nvPr>
        </p:nvSpPr>
        <p:spPr>
          <a:xfrm>
            <a:off x="5158200" y="3228974"/>
            <a:ext cx="3591300" cy="1914526"/>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indent="0">
              <a:spcAft>
                <a:spcPts val="1600"/>
              </a:spcAft>
              <a:buNone/>
            </a:pPr>
            <a:r>
              <a:rPr lang="en-US" dirty="0"/>
              <a:t>Here I found that students are mostly interested in Deep Learning Foundation. As our current trend is moving towards Artificial intelligence, Students found Deep Learning to be an important learning tool before learning Artificial Intelligence.</a:t>
            </a:r>
          </a:p>
          <a:p>
            <a:pPr marL="0" lvl="0" indent="0" rtl="0">
              <a:spcBef>
                <a:spcPts val="0"/>
              </a:spcBef>
              <a:spcAft>
                <a:spcPts val="1600"/>
              </a:spcAft>
              <a:buNone/>
            </a:pPr>
            <a:endParaRPr dirty="0">
              <a:latin typeface="Open Sans"/>
              <a:ea typeface="Open Sans"/>
              <a:cs typeface="Open Sans"/>
              <a:sym typeface="Open Sans"/>
            </a:endParaRPr>
          </a:p>
        </p:txBody>
      </p:sp>
      <p:sp>
        <p:nvSpPr>
          <p:cNvPr id="75" name="Shape 75"/>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r>
              <a:rPr lang="en-US" sz="2000" b="1" dirty="0" smtClean="0">
                <a:solidFill>
                  <a:schemeClr val="tx2">
                    <a:lumMod val="90000"/>
                  </a:schemeClr>
                </a:solidFill>
              </a:rPr>
              <a:t>WHAT ARE SOME OF THE NANODEGREE PROGRAM THAT THE STUDENTS ARE INTERESTED IN?</a:t>
            </a:r>
            <a:endParaRPr lang="en-US" sz="2000" dirty="0">
              <a:solidFill>
                <a:schemeClr val="tx2">
                  <a:lumMod val="90000"/>
                </a:schemeClr>
              </a:solidFill>
            </a:endParaRPr>
          </a:p>
        </p:txBody>
      </p:sp>
      <p:graphicFrame>
        <p:nvGraphicFramePr>
          <p:cNvPr id="5" name="Chart 4"/>
          <p:cNvGraphicFramePr>
            <a:graphicFrameLocks/>
          </p:cNvGraphicFramePr>
          <p:nvPr>
            <p:extLst>
              <p:ext uri="{D42A27DB-BD31-4B8C-83A1-F6EECF244321}">
                <p14:modId xmlns:p14="http://schemas.microsoft.com/office/powerpoint/2010/main" val="3711127891"/>
              </p:ext>
            </p:extLst>
          </p:nvPr>
        </p:nvGraphicFramePr>
        <p:xfrm>
          <a:off x="-1" y="1142998"/>
          <a:ext cx="5019675" cy="34847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28911822"/>
              </p:ext>
            </p:extLst>
          </p:nvPr>
        </p:nvGraphicFramePr>
        <p:xfrm>
          <a:off x="5543550" y="881062"/>
          <a:ext cx="2667000" cy="2205038"/>
        </p:xfrm>
        <a:graphic>
          <a:graphicData uri="http://schemas.openxmlformats.org/drawingml/2006/table">
            <a:tbl>
              <a:tblPr firstRow="1" firstCol="1" bandRow="1">
                <a:tableStyleId>{7DF18680-E054-41AD-8BC1-D1AEF772440D}</a:tableStyleId>
              </a:tblPr>
              <a:tblGrid>
                <a:gridCol w="1651000">
                  <a:extLst>
                    <a:ext uri="{9D8B030D-6E8A-4147-A177-3AD203B41FA5}">
                      <a16:colId xmlns:a16="http://schemas.microsoft.com/office/drawing/2014/main" val="4118628326"/>
                    </a:ext>
                  </a:extLst>
                </a:gridCol>
                <a:gridCol w="1016000">
                  <a:extLst>
                    <a:ext uri="{9D8B030D-6E8A-4147-A177-3AD203B41FA5}">
                      <a16:colId xmlns:a16="http://schemas.microsoft.com/office/drawing/2014/main" val="1051464033"/>
                    </a:ext>
                  </a:extLst>
                </a:gridCol>
              </a:tblGrid>
              <a:tr h="236226">
                <a:tc>
                  <a:txBody>
                    <a:bodyPr/>
                    <a:lstStyle/>
                    <a:p>
                      <a:pPr marL="0" marR="0" algn="l">
                        <a:lnSpc>
                          <a:spcPct val="107000"/>
                        </a:lnSpc>
                        <a:spcBef>
                          <a:spcPts val="0"/>
                        </a:spcBef>
                        <a:spcAft>
                          <a:spcPts val="0"/>
                        </a:spcAft>
                      </a:pPr>
                      <a:r>
                        <a:rPr lang="en-US" sz="1100">
                          <a:effectLst/>
                        </a:rPr>
                        <a:t>Nanodegrees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Count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64494430"/>
                  </a:ext>
                </a:extLst>
              </a:tr>
              <a:tr h="357384">
                <a:tc>
                  <a:txBody>
                    <a:bodyPr/>
                    <a:lstStyle/>
                    <a:p>
                      <a:pPr marL="0" marR="0" algn="l">
                        <a:lnSpc>
                          <a:spcPct val="107000"/>
                        </a:lnSpc>
                        <a:spcBef>
                          <a:spcPts val="0"/>
                        </a:spcBef>
                        <a:spcAft>
                          <a:spcPts val="0"/>
                        </a:spcAft>
                      </a:pPr>
                      <a:r>
                        <a:rPr lang="en-US" sz="1100">
                          <a:effectLst/>
                        </a:rPr>
                        <a:t>Intro To Programming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98995233"/>
                  </a:ext>
                </a:extLst>
              </a:tr>
              <a:tr h="236226">
                <a:tc>
                  <a:txBody>
                    <a:bodyPr/>
                    <a:lstStyle/>
                    <a:p>
                      <a:pPr marL="0" marR="0" algn="l">
                        <a:lnSpc>
                          <a:spcPct val="107000"/>
                        </a:lnSpc>
                        <a:spcBef>
                          <a:spcPts val="0"/>
                        </a:spcBef>
                        <a:spcAft>
                          <a:spcPts val="0"/>
                        </a:spcAft>
                      </a:pPr>
                      <a:r>
                        <a:rPr lang="en-US" sz="1100">
                          <a:effectLst/>
                        </a:rPr>
                        <a:t>Business Analyst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19155364"/>
                  </a:ext>
                </a:extLst>
              </a:tr>
              <a:tr h="215149">
                <a:tc>
                  <a:txBody>
                    <a:bodyPr/>
                    <a:lstStyle/>
                    <a:p>
                      <a:pPr marL="0" marR="0" algn="l">
                        <a:lnSpc>
                          <a:spcPct val="107000"/>
                        </a:lnSpc>
                        <a:spcBef>
                          <a:spcPts val="0"/>
                        </a:spcBef>
                        <a:spcAft>
                          <a:spcPts val="0"/>
                        </a:spcAft>
                      </a:pPr>
                      <a:r>
                        <a:rPr lang="en-US" sz="1100">
                          <a:effectLst/>
                        </a:rPr>
                        <a:t>Data Analyst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0756890"/>
                  </a:ext>
                </a:extLst>
              </a:tr>
              <a:tr h="236226">
                <a:tc>
                  <a:txBody>
                    <a:bodyPr/>
                    <a:lstStyle/>
                    <a:p>
                      <a:pPr marL="0" marR="0" algn="l">
                        <a:lnSpc>
                          <a:spcPct val="107000"/>
                        </a:lnSpc>
                        <a:spcBef>
                          <a:spcPts val="0"/>
                        </a:spcBef>
                        <a:spcAft>
                          <a:spcPts val="0"/>
                        </a:spcAft>
                      </a:pPr>
                      <a:r>
                        <a:rPr lang="en-US" sz="1100" dirty="0">
                          <a:effectLst/>
                        </a:rPr>
                        <a:t>Machine Learning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97637573"/>
                  </a:ext>
                </a:extLst>
              </a:tr>
              <a:tr h="236226">
                <a:tc>
                  <a:txBody>
                    <a:bodyPr/>
                    <a:lstStyle/>
                    <a:p>
                      <a:pPr marL="0" marR="0" algn="l">
                        <a:lnSpc>
                          <a:spcPct val="107000"/>
                        </a:lnSpc>
                        <a:spcBef>
                          <a:spcPts val="0"/>
                        </a:spcBef>
                        <a:spcAft>
                          <a:spcPts val="0"/>
                        </a:spcAft>
                      </a:pPr>
                      <a:r>
                        <a:rPr lang="en-US" sz="1100">
                          <a:effectLst/>
                        </a:rPr>
                        <a:t>Artificial Intelligence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23327098"/>
                  </a:ext>
                </a:extLst>
              </a:tr>
              <a:tr h="236226">
                <a:tc>
                  <a:txBody>
                    <a:bodyPr/>
                    <a:lstStyle/>
                    <a:p>
                      <a:pPr marL="0" marR="0" algn="l">
                        <a:lnSpc>
                          <a:spcPct val="107000"/>
                        </a:lnSpc>
                        <a:spcBef>
                          <a:spcPts val="0"/>
                        </a:spcBef>
                        <a:spcAft>
                          <a:spcPts val="0"/>
                        </a:spcAft>
                      </a:pPr>
                      <a:r>
                        <a:rPr lang="en-US" sz="1100">
                          <a:effectLst/>
                        </a:rPr>
                        <a:t>Deep Learning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73997229"/>
                  </a:ext>
                </a:extLst>
              </a:tr>
              <a:tr h="236226">
                <a:tc>
                  <a:txBody>
                    <a:bodyPr/>
                    <a:lstStyle/>
                    <a:p>
                      <a:pPr marL="0" marR="0" algn="l">
                        <a:lnSpc>
                          <a:spcPct val="107000"/>
                        </a:lnSpc>
                        <a:spcBef>
                          <a:spcPts val="0"/>
                        </a:spcBef>
                        <a:spcAft>
                          <a:spcPts val="0"/>
                        </a:spcAft>
                      </a:pPr>
                      <a:r>
                        <a:rPr lang="en-US" sz="1100">
                          <a:effectLst/>
                        </a:rPr>
                        <a:t>Self Driving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44986635"/>
                  </a:ext>
                </a:extLst>
              </a:tr>
              <a:tr h="215149">
                <a:tc>
                  <a:txBody>
                    <a:bodyPr/>
                    <a:lstStyle/>
                    <a:p>
                      <a:pPr marL="0" marR="0" algn="l">
                        <a:lnSpc>
                          <a:spcPct val="107000"/>
                        </a:lnSpc>
                        <a:spcBef>
                          <a:spcPts val="0"/>
                        </a:spcBef>
                        <a:spcAft>
                          <a:spcPts val="0"/>
                        </a:spcAft>
                      </a:pPr>
                      <a:r>
                        <a:rPr lang="en-US" sz="1100">
                          <a:effectLst/>
                        </a:rPr>
                        <a:t>Robotics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35636584"/>
                  </a:ext>
                </a:extLst>
              </a:tr>
            </a:tbl>
          </a:graphicData>
        </a:graphic>
      </p:graphicFrame>
      <p:sp>
        <p:nvSpPr>
          <p:cNvPr id="6" name="Rectangle 5"/>
          <p:cNvSpPr/>
          <p:nvPr/>
        </p:nvSpPr>
        <p:spPr>
          <a:xfrm>
            <a:off x="109205" y="4785455"/>
            <a:ext cx="3490058" cy="307777"/>
          </a:xfrm>
          <a:prstGeom prst="rect">
            <a:avLst/>
          </a:prstGeom>
          <a:noFill/>
        </p:spPr>
        <p:txBody>
          <a:bodyPr wrap="none" lIns="91440" tIns="45720" rIns="91440" bIns="45720">
            <a:spAutoFit/>
          </a:bodyPr>
          <a:lstStyle/>
          <a:p>
            <a:r>
              <a:rPr lang="en-US" dirty="0"/>
              <a:t>*Result are Limited to Survey Participants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4391026" y="3619500"/>
            <a:ext cx="4667250" cy="131713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a:t>So, mostly bachelors are willing to take the nanodegrees with more 1500 years of cumulative experience. Experience of each bachelor will be around </a:t>
            </a:r>
            <a:r>
              <a:rPr lang="en-US" dirty="0" smtClean="0"/>
              <a:t>5-6years.And </a:t>
            </a:r>
            <a:r>
              <a:rPr lang="en-US" dirty="0"/>
              <a:t>the least wiliness are shown by associates with an average experience of 9-10 years. </a:t>
            </a:r>
            <a:endParaRPr dirty="0">
              <a:latin typeface="Open Sans"/>
              <a:ea typeface="Open Sans"/>
              <a:cs typeface="Open Sans"/>
              <a:sym typeface="Open Sans"/>
            </a:endParaRPr>
          </a:p>
        </p:txBody>
      </p:sp>
      <p:sp>
        <p:nvSpPr>
          <p:cNvPr id="82" name="Shape 82"/>
          <p:cNvSpPr txBox="1">
            <a:spLocks noGrp="1"/>
          </p:cNvSpPr>
          <p:nvPr>
            <p:ph type="title"/>
          </p:nvPr>
        </p:nvSpPr>
        <p:spPr>
          <a:xfrm>
            <a:off x="0" y="-1"/>
            <a:ext cx="9144000" cy="1190625"/>
          </a:xfrm>
          <a:prstGeom prst="rect">
            <a:avLst/>
          </a:prstGeom>
          <a:solidFill>
            <a:srgbClr val="073763"/>
          </a:solidFill>
        </p:spPr>
        <p:txBody>
          <a:bodyPr spcFirstLastPara="1" wrap="square" lIns="91425" tIns="91425" rIns="91425" bIns="91425" anchor="ctr" anchorCtr="0">
            <a:noAutofit/>
          </a:bodyPr>
          <a:lstStyle/>
          <a:p>
            <a:r>
              <a:rPr lang="en-US" sz="2000" b="1" dirty="0" smtClean="0">
                <a:solidFill>
                  <a:schemeClr val="tx1">
                    <a:lumMod val="50000"/>
                    <a:lumOff val="50000"/>
                  </a:schemeClr>
                </a:solidFill>
              </a:rPr>
              <a:t>AFTER COMPLETING THEIR RESPECTIVE EDUCATION, HOW MANY YEARS OF EXPERIENCE PEOPLE ARE WILLING TO TAKE THE NANODEGREES???</a:t>
            </a:r>
            <a:endParaRPr lang="en-US" sz="2000" dirty="0">
              <a:solidFill>
                <a:schemeClr val="tx1">
                  <a:lumMod val="50000"/>
                  <a:lumOff val="50000"/>
                </a:schemeClr>
              </a:solidFill>
            </a:endParaRPr>
          </a:p>
        </p:txBody>
      </p:sp>
      <p:graphicFrame>
        <p:nvGraphicFramePr>
          <p:cNvPr id="6" name="Chart 5"/>
          <p:cNvGraphicFramePr/>
          <p:nvPr>
            <p:extLst>
              <p:ext uri="{D42A27DB-BD31-4B8C-83A1-F6EECF244321}">
                <p14:modId xmlns:p14="http://schemas.microsoft.com/office/powerpoint/2010/main" val="952906083"/>
              </p:ext>
            </p:extLst>
          </p:nvPr>
        </p:nvGraphicFramePr>
        <p:xfrm>
          <a:off x="195262" y="1261840"/>
          <a:ext cx="4195763" cy="31205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9408428"/>
              </p:ext>
            </p:extLst>
          </p:nvPr>
        </p:nvGraphicFramePr>
        <p:xfrm>
          <a:off x="5076825" y="1261836"/>
          <a:ext cx="3486150" cy="2138588"/>
        </p:xfrm>
        <a:graphic>
          <a:graphicData uri="http://schemas.openxmlformats.org/drawingml/2006/table">
            <a:tbl>
              <a:tblPr firstRow="1" firstCol="1" bandRow="1">
                <a:tableStyleId>{7DF18680-E054-41AD-8BC1-D1AEF772440D}</a:tableStyleId>
              </a:tblPr>
              <a:tblGrid>
                <a:gridCol w="1707627">
                  <a:extLst>
                    <a:ext uri="{9D8B030D-6E8A-4147-A177-3AD203B41FA5}">
                      <a16:colId xmlns:a16="http://schemas.microsoft.com/office/drawing/2014/main" val="4273585380"/>
                    </a:ext>
                  </a:extLst>
                </a:gridCol>
                <a:gridCol w="1051184">
                  <a:extLst>
                    <a:ext uri="{9D8B030D-6E8A-4147-A177-3AD203B41FA5}">
                      <a16:colId xmlns:a16="http://schemas.microsoft.com/office/drawing/2014/main" val="1362983578"/>
                    </a:ext>
                  </a:extLst>
                </a:gridCol>
                <a:gridCol w="727339">
                  <a:extLst>
                    <a:ext uri="{9D8B030D-6E8A-4147-A177-3AD203B41FA5}">
                      <a16:colId xmlns:a16="http://schemas.microsoft.com/office/drawing/2014/main" val="100075260"/>
                    </a:ext>
                  </a:extLst>
                </a:gridCol>
              </a:tblGrid>
              <a:tr h="712862">
                <a:tc>
                  <a:txBody>
                    <a:bodyPr/>
                    <a:lstStyle/>
                    <a:p>
                      <a:pPr marL="0" marR="0" algn="l">
                        <a:lnSpc>
                          <a:spcPct val="107000"/>
                        </a:lnSpc>
                        <a:spcBef>
                          <a:spcPts val="0"/>
                        </a:spcBef>
                        <a:spcAft>
                          <a:spcPts val="0"/>
                        </a:spcAft>
                      </a:pPr>
                      <a:r>
                        <a:rPr lang="en-US" sz="1100" dirty="0">
                          <a:effectLst/>
                        </a:rPr>
                        <a:t>What is your highest level of education?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Years of experience in Job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l">
                        <a:lnSpc>
                          <a:spcPct val="107000"/>
                        </a:lnSpc>
                        <a:spcBef>
                          <a:spcPts val="0"/>
                        </a:spcBef>
                        <a:spcAft>
                          <a:spcPts val="0"/>
                        </a:spcAft>
                      </a:pPr>
                      <a:r>
                        <a:rPr lang="en-US" sz="1100">
                          <a:effectLst/>
                        </a:rPr>
                        <a:t>Count of People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0351357"/>
                  </a:ext>
                </a:extLst>
              </a:tr>
              <a:tr h="237621">
                <a:tc>
                  <a:txBody>
                    <a:bodyPr/>
                    <a:lstStyle/>
                    <a:p>
                      <a:pPr marL="0" marR="0" algn="l">
                        <a:lnSpc>
                          <a:spcPct val="107000"/>
                        </a:lnSpc>
                        <a:spcBef>
                          <a:spcPts val="0"/>
                        </a:spcBef>
                        <a:spcAft>
                          <a:spcPts val="0"/>
                        </a:spcAft>
                      </a:pPr>
                      <a:r>
                        <a:rPr lang="en-US" sz="1100">
                          <a:effectLst/>
                        </a:rPr>
                        <a:t>Associates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32114339"/>
                  </a:ext>
                </a:extLst>
              </a:tr>
              <a:tr h="237621">
                <a:tc>
                  <a:txBody>
                    <a:bodyPr/>
                    <a:lstStyle/>
                    <a:p>
                      <a:pPr marL="0" marR="0" algn="l">
                        <a:lnSpc>
                          <a:spcPct val="107000"/>
                        </a:lnSpc>
                        <a:spcBef>
                          <a:spcPts val="0"/>
                        </a:spcBef>
                        <a:spcAft>
                          <a:spcPts val="0"/>
                        </a:spcAft>
                      </a:pPr>
                      <a:r>
                        <a:rPr lang="en-US" sz="1100">
                          <a:effectLst/>
                        </a:rPr>
                        <a:t>Bachelors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1552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10521287"/>
                  </a:ext>
                </a:extLst>
              </a:tr>
              <a:tr h="237621">
                <a:tc>
                  <a:txBody>
                    <a:bodyPr/>
                    <a:lstStyle/>
                    <a:p>
                      <a:pPr marL="0" marR="0" algn="l">
                        <a:lnSpc>
                          <a:spcPct val="107000"/>
                        </a:lnSpc>
                        <a:spcBef>
                          <a:spcPts val="0"/>
                        </a:spcBef>
                        <a:spcAft>
                          <a:spcPts val="0"/>
                        </a:spcAft>
                      </a:pPr>
                      <a:r>
                        <a:rPr lang="en-US" sz="1100">
                          <a:effectLst/>
                        </a:rPr>
                        <a:t>High school or below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96901886"/>
                  </a:ext>
                </a:extLst>
              </a:tr>
              <a:tr h="237621">
                <a:tc>
                  <a:txBody>
                    <a:bodyPr/>
                    <a:lstStyle/>
                    <a:p>
                      <a:pPr marL="0" marR="0" algn="l">
                        <a:lnSpc>
                          <a:spcPct val="107000"/>
                        </a:lnSpc>
                        <a:spcBef>
                          <a:spcPts val="0"/>
                        </a:spcBef>
                        <a:spcAft>
                          <a:spcPts val="0"/>
                        </a:spcAft>
                      </a:pPr>
                      <a:r>
                        <a:rPr lang="en-US" sz="1100">
                          <a:effectLst/>
                        </a:rPr>
                        <a:t>Masters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2332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93527226"/>
                  </a:ext>
                </a:extLst>
              </a:tr>
              <a:tr h="237621">
                <a:tc>
                  <a:txBody>
                    <a:bodyPr/>
                    <a:lstStyle/>
                    <a:p>
                      <a:pPr marL="0" marR="0" algn="l">
                        <a:lnSpc>
                          <a:spcPct val="107000"/>
                        </a:lnSpc>
                        <a:spcBef>
                          <a:spcPts val="0"/>
                        </a:spcBef>
                        <a:spcAft>
                          <a:spcPts val="0"/>
                        </a:spcAft>
                      </a:pPr>
                      <a:r>
                        <a:rPr lang="en-US" sz="1100">
                          <a:effectLst/>
                        </a:rPr>
                        <a:t>Nanodegree Program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1893048"/>
                  </a:ext>
                </a:extLst>
              </a:tr>
              <a:tr h="237621">
                <a:tc>
                  <a:txBody>
                    <a:bodyPr/>
                    <a:lstStyle/>
                    <a:p>
                      <a:pPr marL="0" marR="0" algn="l">
                        <a:lnSpc>
                          <a:spcPct val="107000"/>
                        </a:lnSpc>
                        <a:spcBef>
                          <a:spcPts val="0"/>
                        </a:spcBef>
                        <a:spcAft>
                          <a:spcPts val="0"/>
                        </a:spcAft>
                      </a:pPr>
                      <a:r>
                        <a:rPr lang="en-US" sz="1100">
                          <a:effectLst/>
                        </a:rPr>
                        <a:t>PhD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602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73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1150984"/>
                  </a:ext>
                </a:extLst>
              </a:tr>
            </a:tbl>
          </a:graphicData>
        </a:graphic>
      </p:graphicFrame>
      <p:sp>
        <p:nvSpPr>
          <p:cNvPr id="7" name="Rectangle 6"/>
          <p:cNvSpPr/>
          <p:nvPr/>
        </p:nvSpPr>
        <p:spPr>
          <a:xfrm>
            <a:off x="109205" y="4785455"/>
            <a:ext cx="3490058" cy="307777"/>
          </a:xfrm>
          <a:prstGeom prst="rect">
            <a:avLst/>
          </a:prstGeom>
          <a:noFill/>
        </p:spPr>
        <p:txBody>
          <a:bodyPr wrap="none" lIns="91440" tIns="45720" rIns="91440" bIns="45720">
            <a:spAutoFit/>
          </a:bodyPr>
          <a:lstStyle/>
          <a:p>
            <a:r>
              <a:rPr lang="en-US" dirty="0"/>
              <a:t>*Result are Limited to Survey Participants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1" y="1300046"/>
            <a:ext cx="7560527" cy="169963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139700" indent="0">
              <a:buNone/>
            </a:pPr>
            <a:r>
              <a:rPr lang="en-US" dirty="0" smtClean="0">
                <a:ea typeface="Open Sans"/>
              </a:rPr>
              <a:t>After studying the survey data, I can conclude that students with </a:t>
            </a:r>
            <a:r>
              <a:rPr lang="en-US" dirty="0" err="1" smtClean="0">
                <a:ea typeface="Open Sans"/>
              </a:rPr>
              <a:t>avg</a:t>
            </a:r>
            <a:r>
              <a:rPr lang="en-US" dirty="0" smtClean="0">
                <a:ea typeface="Open Sans"/>
              </a:rPr>
              <a:t> of 34 years want to join </a:t>
            </a:r>
            <a:r>
              <a:rPr lang="en-US" dirty="0" err="1" smtClean="0">
                <a:ea typeface="Open Sans"/>
              </a:rPr>
              <a:t>udacity</a:t>
            </a:r>
            <a:r>
              <a:rPr lang="en-US" dirty="0" smtClean="0">
                <a:ea typeface="Open Sans"/>
              </a:rPr>
              <a:t> as compared any other age group and this age group is tempted more to sit in a day with an </a:t>
            </a:r>
            <a:r>
              <a:rPr lang="en-US" dirty="0" err="1" smtClean="0">
                <a:ea typeface="Open Sans"/>
              </a:rPr>
              <a:t>avg</a:t>
            </a:r>
            <a:r>
              <a:rPr lang="en-US" dirty="0" smtClean="0">
                <a:ea typeface="Open Sans"/>
              </a:rPr>
              <a:t> of 13.8 hours. Forums are the best helpful source for the nanodegree students. Mostly Students are interested in Deep Learning Foundation nanodegree. Bachelors the kind of people that are mostly interested in the </a:t>
            </a:r>
            <a:r>
              <a:rPr lang="en-US" dirty="0" err="1" smtClean="0">
                <a:ea typeface="Open Sans"/>
              </a:rPr>
              <a:t>udacity</a:t>
            </a:r>
            <a:r>
              <a:rPr lang="en-US" dirty="0" smtClean="0">
                <a:ea typeface="Open Sans"/>
              </a:rPr>
              <a:t> Nanodegree with an </a:t>
            </a:r>
            <a:r>
              <a:rPr lang="en-US" dirty="0" err="1" smtClean="0">
                <a:ea typeface="Open Sans"/>
              </a:rPr>
              <a:t>avg</a:t>
            </a:r>
            <a:r>
              <a:rPr lang="en-US" dirty="0" smtClean="0">
                <a:ea typeface="Open Sans"/>
              </a:rPr>
              <a:t> of 5-6 years in job Experience</a:t>
            </a:r>
            <a:endParaRPr dirty="0">
              <a:latin typeface="Open Sans"/>
              <a:ea typeface="Open Sans"/>
              <a:cs typeface="Open Sans"/>
              <a:sym typeface="Open Sans"/>
            </a:endParaRPr>
          </a:p>
        </p:txBody>
      </p:sp>
      <p:sp>
        <p:nvSpPr>
          <p:cNvPr id="82" name="Shape 82"/>
          <p:cNvSpPr txBox="1">
            <a:spLocks noGrp="1"/>
          </p:cNvSpPr>
          <p:nvPr>
            <p:ph type="title"/>
          </p:nvPr>
        </p:nvSpPr>
        <p:spPr>
          <a:xfrm>
            <a:off x="0" y="-1"/>
            <a:ext cx="9144000" cy="1190625"/>
          </a:xfrm>
          <a:prstGeom prst="rect">
            <a:avLst/>
          </a:prstGeom>
          <a:solidFill>
            <a:srgbClr val="073763"/>
          </a:solidFill>
        </p:spPr>
        <p:txBody>
          <a:bodyPr spcFirstLastPara="1" wrap="square" lIns="91425" tIns="91425" rIns="91425" bIns="91425" anchor="ctr" anchorCtr="0">
            <a:noAutofit/>
          </a:bodyPr>
          <a:lstStyle/>
          <a:p>
            <a:r>
              <a:rPr lang="en-US" sz="3600" b="1" dirty="0" smtClean="0">
                <a:solidFill>
                  <a:schemeClr val="tx1">
                    <a:lumMod val="50000"/>
                    <a:lumOff val="50000"/>
                  </a:schemeClr>
                </a:solidFill>
              </a:rPr>
              <a:t>CONCLUSION</a:t>
            </a:r>
            <a:endParaRPr lang="en-US" sz="3600" dirty="0">
              <a:solidFill>
                <a:schemeClr val="tx1">
                  <a:lumMod val="50000"/>
                  <a:lumOff val="50000"/>
                </a:schemeClr>
              </a:solidFill>
            </a:endParaRPr>
          </a:p>
        </p:txBody>
      </p:sp>
      <p:sp>
        <p:nvSpPr>
          <p:cNvPr id="7" name="Rectangle 6"/>
          <p:cNvSpPr/>
          <p:nvPr/>
        </p:nvSpPr>
        <p:spPr>
          <a:xfrm>
            <a:off x="0" y="3380402"/>
            <a:ext cx="3490058" cy="307777"/>
          </a:xfrm>
          <a:prstGeom prst="rect">
            <a:avLst/>
          </a:prstGeom>
          <a:noFill/>
        </p:spPr>
        <p:txBody>
          <a:bodyPr wrap="none" lIns="91440" tIns="45720" rIns="91440" bIns="45720">
            <a:spAutoFit/>
          </a:bodyPr>
          <a:lstStyle/>
          <a:p>
            <a:r>
              <a:rPr lang="en-US" dirty="0"/>
              <a:t>*Result are Limited to Survey Participants</a:t>
            </a:r>
          </a:p>
        </p:txBody>
      </p:sp>
    </p:spTree>
    <p:extLst>
      <p:ext uri="{BB962C8B-B14F-4D97-AF65-F5344CB8AC3E}">
        <p14:creationId xmlns:p14="http://schemas.microsoft.com/office/powerpoint/2010/main" val="95464642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635</Words>
  <Application>Microsoft Office PowerPoint</Application>
  <PresentationFormat>On-screen Show (16:9)</PresentationFormat>
  <Paragraphs>100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Open Sans</vt:lpstr>
      <vt:lpstr>Times New Roman</vt:lpstr>
      <vt:lpstr>Arial</vt:lpstr>
      <vt:lpstr>Calibri</vt:lpstr>
      <vt:lpstr>Simple Light</vt:lpstr>
      <vt:lpstr> WHAT IS THE AGE OF ENROLLED SURVEY PARTICIPANTS IN UDACITY WITH COMPARSION TO AVG SITTING BY STUDENT IN A DAY?? </vt:lpstr>
      <vt:lpstr>WHAT WAS MOST HELPFUL WHEN STUDENTS GOT STUCK IN THE NANODEGREE PROGRAM(S)? </vt:lpstr>
      <vt:lpstr>WHAT ARE SOME OF THE NANODEGREE PROGRAM THAT THE STUDENTS ARE INTERESTED IN?</vt:lpstr>
      <vt:lpstr>AFTER COMPLETING THEIR RESPECTIVE EDUCATION, HOW MANY YEARS OF EXPERIENCE PEOPLE ARE WILLING TO TAKE THE NANODEGREES???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COUNTRIES/CITIES FROM WHERE THE STUDENTS ARE INTERESTED IN TAKING NANODEGREES</dc:title>
  <dc:creator>piyush bansal</dc:creator>
  <cp:lastModifiedBy>piyush bansal</cp:lastModifiedBy>
  <cp:revision>13</cp:revision>
  <dcterms:modified xsi:type="dcterms:W3CDTF">2018-12-16T11:30:09Z</dcterms:modified>
</cp:coreProperties>
</file>