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Lst>
  <p:sldSz cy="5143500" cx="9144000"/>
  <p:notesSz cx="6858000" cy="9144000"/>
  <p:embeddedFontLst>
    <p:embeddedFont>
      <p:font typeface="Roboto"/>
      <p:regular r:id="rId120"/>
      <p:bold r:id="rId121"/>
      <p:italic r:id="rId122"/>
      <p:boldItalic r:id="rId123"/>
    </p:embeddedFont>
    <p:embeddedFont>
      <p:font typeface="Montserrat"/>
      <p:regular r:id="rId124"/>
      <p:bold r:id="rId125"/>
      <p:italic r:id="rId126"/>
      <p:boldItalic r:id="rId1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28" roundtripDataSignature="AMtx7mjyrBNRahOSB1a+YqdivVRLqbtA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8B08B9-DD4E-43B9-933F-94A555899D8D}">
  <a:tblStyle styleId="{4A8B08B9-DD4E-43B9-933F-94A555899D8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8" Type="http://customschemas.google.com/relationships/presentationmetadata" Target="metadata"/><Relationship Id="rId127" Type="http://schemas.openxmlformats.org/officeDocument/2006/relationships/font" Target="fonts/Montserrat-boldItalic.fntdata"/><Relationship Id="rId126" Type="http://schemas.openxmlformats.org/officeDocument/2006/relationships/font" Target="fonts/Montserrat-italic.fntdata"/><Relationship Id="rId26" Type="http://schemas.openxmlformats.org/officeDocument/2006/relationships/slide" Target="slides/slide19.xml"/><Relationship Id="rId121" Type="http://schemas.openxmlformats.org/officeDocument/2006/relationships/font" Target="fonts/Roboto-bold.fntdata"/><Relationship Id="rId25" Type="http://schemas.openxmlformats.org/officeDocument/2006/relationships/slide" Target="slides/slide18.xml"/><Relationship Id="rId120" Type="http://schemas.openxmlformats.org/officeDocument/2006/relationships/font" Target="fonts/Roboto-regular.fntdata"/><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Montserrat-bold.fntdata"/><Relationship Id="rId29" Type="http://schemas.openxmlformats.org/officeDocument/2006/relationships/slide" Target="slides/slide22.xml"/><Relationship Id="rId124" Type="http://schemas.openxmlformats.org/officeDocument/2006/relationships/font" Target="fonts/Montserrat-regular.fntdata"/><Relationship Id="rId123" Type="http://schemas.openxmlformats.org/officeDocument/2006/relationships/font" Target="fonts/Roboto-boldItalic.fntdata"/><Relationship Id="rId122" Type="http://schemas.openxmlformats.org/officeDocument/2006/relationships/font" Target="fonts/Roboto-italic.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74675c7bd6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8" name="Google Shape;1208;g74675c7bd6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4675c7bd6_0_4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0" name="Google Shape;1220;g74675c7bd6_0_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74675c7bd6_0_4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2" name="Google Shape;1232;g74675c7bd6_0_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74675c7bd6_0_4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4" name="Google Shape;1244;g74675c7bd6_0_4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74675c7bd6_0_4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6" name="Google Shape;1256;g74675c7bd6_0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74675c7bd6_0_5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8" name="Google Shape;1268;g74675c7bd6_0_5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74675c7bd6_0_5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0" name="Google Shape;1280;g74675c7bd6_0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74675c7bd6_0_5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2" name="Google Shape;1292;g74675c7bd6_0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74675c7bd6_0_5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4" name="Google Shape;1304;g74675c7bd6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74675c7bd6_0_5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6" name="Google Shape;1316;g74675c7bd6_0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74675c7bd6_0_5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8" name="Google Shape;1328;g74675c7bd6_0_5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74675c7bd6_0_5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0" name="Google Shape;1340;g74675c7bd6_0_5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74675c7bd6_0_5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2" name="Google Shape;1352;g74675c7bd6_0_5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3127c839c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83127c839c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3127c839c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83127c839c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3127c839c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83127c839c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127c839c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83127c839c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3127c839c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83127c839c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83127c839c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83127c839c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3127c839c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83127c839c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3127c839c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83127c839c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3127c839c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83127c839c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3127c839c_0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83127c839c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83127c839c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83127c839c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3127c839c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83127c839c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83127c839c_0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83127c839c_0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83127c839c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83127c839c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83127c839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83127c839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8336af427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8336af427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8336af427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8336af427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8336af427b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8336af427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83127c839c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g83127c839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83127c839c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83127c839c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83127c839c_0_2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g83127c839c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83127c839c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g83127c839c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83127c839c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83127c839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83127c839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g83127c839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83127c839c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g83127c839c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83127c839c_0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83127c839c_0_3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83127c839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g83127c839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83127c839c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g83127c839c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83127c839c_0_3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g83127c839c_0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83127c839c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83127c839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83127c839c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g83127c839c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83127c839c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g83127c839c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83127c839c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83127c839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74675c7bd6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g74675c7bd6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74675c7bd6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g74675c7bd6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74675c7bd6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4" name="Google Shape;824;g74675c7bd6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74675c7bd6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g74675c7bd6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74675c7bd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g74675c7bd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74675c7bd6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g74675c7bd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74675c7bd6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g74675c7bd6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74675c7bd6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8" name="Google Shape;878;g74675c7bd6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74675c7bd6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0" name="Google Shape;890;g74675c7bd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74675c7bd6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Google Shape;902;g74675c7bd6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4675c7bd6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Google Shape;914;g74675c7bd6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74675c7bd6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6" name="Google Shape;926;g74675c7bd6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4675c7bd6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8" name="Google Shape;938;g74675c7bd6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4675c7bd6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 name="Google Shape;950;g74675c7bd6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4675c7bd6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2" name="Google Shape;962;g74675c7bd6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4675c7bd6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4" name="Google Shape;974;g74675c7bd6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4675c7bd6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6" name="Google Shape;986;g74675c7bd6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4675c7bd6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8" name="Google Shape;998;g74675c7bd6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74675c7bd6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0" name="Google Shape;1010;g74675c7bd6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74675c7bd6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2" name="Google Shape;1022;g74675c7bd6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74675c7bd6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4" name="Google Shape;1034;g74675c7bd6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74675c7bd6_0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6" name="Google Shape;1046;g74675c7bd6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74675c7bd6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8" name="Google Shape;1058;g74675c7bd6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74675c7bd6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0" name="Google Shape;1070;g74675c7bd6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74675c7bd6_0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2" name="Google Shape;1082;g74675c7bd6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74675c7bd6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4" name="Google Shape;1094;g74675c7bd6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74675c7bd6_0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6" name="Google Shape;1106;g74675c7bd6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74675c7bd6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8" name="Google Shape;1118;g74675c7bd6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74675c7bd6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0" name="Google Shape;1130;g74675c7bd6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74675c7bd6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6" name="Google Shape;1136;g74675c7bd6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74675c7bd6_0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8" name="Google Shape;1148;g74675c7bd6_0_3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74675c7bd6_0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0" name="Google Shape;1160;g74675c7bd6_0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74675c7bd6_0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2" name="Google Shape;1172;g74675c7bd6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74675c7bd6_0_4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4" name="Google Shape;1184;g74675c7bd6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74675c7bd6_0_4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6" name="Google Shape;1196;g74675c7bd6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35"/>
          <p:cNvSpPr/>
          <p:nvPr/>
        </p:nvSpPr>
        <p:spPr>
          <a:xfrm>
            <a:off x="4572000" y="-125"/>
            <a:ext cx="4572000" cy="5143500"/>
          </a:xfrm>
          <a:prstGeom prst="rect">
            <a:avLst/>
          </a:prstGeom>
          <a:solidFill>
            <a:srgbClr val="F2F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7" name="Google Shape;57;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 name="Google Shape;58;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9" name="Google Shape;5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 name="Google Shape;6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4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6" name="Google Shape;6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1" name="Google Shape;7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5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5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5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1" name="Google Shape;8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sp>
        <p:nvSpPr>
          <p:cNvPr id="83" name="Google Shape;83;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4" name="Google Shape;8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7" name="Google Shape;87;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8" name="Google Shape;8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 name="Shape 20"/>
        <p:cNvGrpSpPr/>
        <p:nvPr/>
      </p:nvGrpSpPr>
      <p:grpSpPr>
        <a:xfrm>
          <a:off x="0" y="0"/>
          <a:ext cx="0" cy="0"/>
          <a:chOff x="0" y="0"/>
          <a:chExt cx="0" cy="0"/>
        </a:xfrm>
      </p:grpSpPr>
      <p:sp>
        <p:nvSpPr>
          <p:cNvPr id="21" name="Google Shape;21;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 name="Google Shape;23;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 name="Google Shape;24;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72746"/>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72746"/>
        </a:solidFill>
      </p:bgPr>
    </p:bg>
    <p:spTree>
      <p:nvGrpSpPr>
        <p:cNvPr id="50" name="Shape 50"/>
        <p:cNvGrpSpPr/>
        <p:nvPr/>
      </p:nvGrpSpPr>
      <p:grpSpPr>
        <a:xfrm>
          <a:off x="0" y="0"/>
          <a:ext cx="0" cy="0"/>
          <a:chOff x="0" y="0"/>
          <a:chExt cx="0" cy="0"/>
        </a:xfrm>
      </p:grpSpPr>
      <p:sp>
        <p:nvSpPr>
          <p:cNvPr id="51" name="Google Shape;5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hyperlink" Target="https://docs.python.org/2/library/collections.html"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hyperlink" Target="https://docs.python.org/3/library/collections.html#collections.namedtuple" TargetMode="External"/><Relationship Id="rId4" Type="http://schemas.openxmlformats.org/officeDocument/2006/relationships/hyperlink" Target="https://docs.python.org/3/library/collections.html#collections.deque" TargetMode="External"/><Relationship Id="rId11" Type="http://schemas.openxmlformats.org/officeDocument/2006/relationships/hyperlink" Target="https://docs.python.org/3/library/collections.html#collections.UserString" TargetMode="External"/><Relationship Id="rId10" Type="http://schemas.openxmlformats.org/officeDocument/2006/relationships/hyperlink" Target="https://docs.python.org/3/library/collections.html#collections.UserList" TargetMode="External"/><Relationship Id="rId9" Type="http://schemas.openxmlformats.org/officeDocument/2006/relationships/hyperlink" Target="https://docs.python.org/3/library/collections.html#collections.UserDict" TargetMode="External"/><Relationship Id="rId5" Type="http://schemas.openxmlformats.org/officeDocument/2006/relationships/hyperlink" Target="https://docs.python.org/3/library/collections.html#collections.ChainMap" TargetMode="External"/><Relationship Id="rId6" Type="http://schemas.openxmlformats.org/officeDocument/2006/relationships/hyperlink" Target="https://docs.python.org/3/library/collections.html#collections.Counter" TargetMode="External"/><Relationship Id="rId7" Type="http://schemas.openxmlformats.org/officeDocument/2006/relationships/hyperlink" Target="https://docs.python.org/3/library/collections.html#collections.OrderedDict" TargetMode="External"/><Relationship Id="rId8" Type="http://schemas.openxmlformats.org/officeDocument/2006/relationships/hyperlink" Target="https://docs.python.org/3/library/collections.html#collections.defaultdi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python.org/downloads/"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ocs.python.org/3/library/stdtypes.html#string-method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docs.python.org/3/library/stdtypes.html#sequence-types-list-tuple-rang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docs.python.org/3/library/cmath.html#module-cmath" TargetMode="External"/><Relationship Id="rId4" Type="http://schemas.openxmlformats.org/officeDocument/2006/relationships/hyperlink" Target="https://docs.python.org/3/library/math.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docs.python.org/3/library/random.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docs.python.org/3/tutorial/inputoutput.html#reading-and-writing-file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s://docs.python.org/3.4/library/re.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hyperlink" Target="https://www.geeksforgeeks.org/use-yield-keyword-instead-return-keyword-python/"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hyperlink" Target="https://www.geeksforgeeks.org/function-decorators-in-python-set-1-introduction/"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hyperlink" Target="https://www.geeksforgeeks.org/function-decorators-in-python-set-1-introduction/"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hyperlink" Target="https://www.geeksforgeeks.org/decorators-in-pyth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96" name="Google Shape;96;p1"/>
          <p:cNvSpPr txBox="1"/>
          <p:nvPr/>
        </p:nvSpPr>
        <p:spPr>
          <a:xfrm>
            <a:off x="340241" y="1858200"/>
            <a:ext cx="8010103"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lang="en-IN" sz="3600">
                <a:solidFill>
                  <a:srgbClr val="CCCCCC"/>
                </a:solidFill>
                <a:latin typeface="Montserrat"/>
                <a:ea typeface="Montserrat"/>
                <a:cs typeface="Montserrat"/>
                <a:sym typeface="Montserrat"/>
              </a:rPr>
              <a:t>EdYoda Digital University:</a:t>
            </a:r>
            <a:endParaRPr b="1" sz="3600">
              <a:solidFill>
                <a:srgbClr val="CCCCC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1" lang="en-IN" sz="3600">
                <a:solidFill>
                  <a:srgbClr val="CCCCCC"/>
                </a:solidFill>
                <a:latin typeface="Montserrat"/>
                <a:ea typeface="Montserrat"/>
                <a:cs typeface="Montserrat"/>
                <a:sym typeface="Montserrat"/>
              </a:rPr>
              <a:t>Python</a:t>
            </a:r>
            <a:endParaRPr b="1" sz="3600">
              <a:solidFill>
                <a:srgbClr val="CCCCCC"/>
              </a:solidFill>
              <a:latin typeface="Montserrat"/>
              <a:ea typeface="Montserrat"/>
              <a:cs typeface="Montserrat"/>
              <a:sym typeface="Montserrat"/>
            </a:endParaRPr>
          </a:p>
        </p:txBody>
      </p:sp>
      <p:sp>
        <p:nvSpPr>
          <p:cNvPr id="97" name="Google Shape;97;p1"/>
          <p:cNvSpPr txBox="1"/>
          <p:nvPr/>
        </p:nvSpPr>
        <p:spPr>
          <a:xfrm>
            <a:off x="340241" y="4309571"/>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Arial"/>
                <a:ea typeface="Arial"/>
                <a:cs typeface="Arial"/>
                <a:sym typeface="Arial"/>
              </a:rPr>
              <a:t>EDYODA</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83" name="Shape 183"/>
        <p:cNvGrpSpPr/>
        <p:nvPr/>
      </p:nvGrpSpPr>
      <p:grpSpPr>
        <a:xfrm>
          <a:off x="0" y="0"/>
          <a:ext cx="0" cy="0"/>
          <a:chOff x="0" y="0"/>
          <a:chExt cx="0" cy="0"/>
        </a:xfrm>
      </p:grpSpPr>
      <p:sp>
        <p:nvSpPr>
          <p:cNvPr id="184" name="Google Shape;184;p10"/>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185" name="Google Shape;185;p1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10"/>
          <p:cNvGrpSpPr/>
          <p:nvPr/>
        </p:nvGrpSpPr>
        <p:grpSpPr>
          <a:xfrm>
            <a:off x="652150" y="4737850"/>
            <a:ext cx="7863100" cy="343800"/>
            <a:chOff x="652150" y="4737850"/>
            <a:chExt cx="7863100" cy="343800"/>
          </a:xfrm>
        </p:grpSpPr>
        <p:sp>
          <p:nvSpPr>
            <p:cNvPr id="187" name="Google Shape;187;p1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100" u="none" cap="none" strike="noStrike">
                  <a:solidFill>
                    <a:srgbClr val="FFFFFF"/>
                  </a:solidFill>
                  <a:latin typeface="Verdana"/>
                  <a:ea typeface="Verdana"/>
                  <a:cs typeface="Verdana"/>
                  <a:sym typeface="Verdana"/>
                </a:rPr>
                <a:t>Essential Python for Data Science</a:t>
              </a:r>
              <a:endParaRPr/>
            </a:p>
          </p:txBody>
        </p:sp>
        <p:sp>
          <p:nvSpPr>
            <p:cNvPr id="188" name="Google Shape;188;p1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89" name="Google Shape;189;p10"/>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342900" lvl="0" marL="342900" marR="0" rtl="0" algn="l">
              <a:lnSpc>
                <a:spcPct val="115000"/>
              </a:lnSpc>
              <a:spcBef>
                <a:spcPts val="0"/>
              </a:spcBef>
              <a:spcAft>
                <a:spcPts val="0"/>
              </a:spcAft>
              <a:buClr>
                <a:schemeClr val="dk1"/>
              </a:buClr>
              <a:buSzPts val="3200"/>
              <a:buFont typeface="Arial"/>
              <a:buChar char="•"/>
            </a:pPr>
            <a:r>
              <a:rPr b="1" i="0" lang="en-IN" sz="2400" u="none" cap="none" strike="noStrike">
                <a:solidFill>
                  <a:srgbClr val="073763"/>
                </a:solidFill>
                <a:latin typeface="Montserrat"/>
                <a:ea typeface="Montserrat"/>
                <a:cs typeface="Montserrat"/>
                <a:sym typeface="Montserrat"/>
              </a:rPr>
              <a:t>Hello World! Program in python</a:t>
            </a:r>
            <a:endParaRPr/>
          </a:p>
          <a:p>
            <a:pPr indent="0" lvl="2"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	</a:t>
            </a:r>
            <a:r>
              <a:rPr b="0" i="0" lang="en-IN" sz="1800" u="none" cap="none" strike="noStrike">
                <a:solidFill>
                  <a:srgbClr val="073763"/>
                </a:solidFill>
                <a:latin typeface="Montserrat"/>
                <a:ea typeface="Montserrat"/>
                <a:cs typeface="Montserrat"/>
                <a:sym typeface="Montserrat"/>
              </a:rPr>
              <a:t>print(“Hello World!”)</a:t>
            </a:r>
            <a:endParaRPr/>
          </a:p>
          <a:p>
            <a:pPr indent="-342900" lvl="2" marL="342900" marR="0" rtl="0" algn="l">
              <a:lnSpc>
                <a:spcPct val="115000"/>
              </a:lnSpc>
              <a:spcBef>
                <a:spcPts val="0"/>
              </a:spcBef>
              <a:spcAft>
                <a:spcPts val="0"/>
              </a:spcAft>
              <a:buClr>
                <a:schemeClr val="dk1"/>
              </a:buClr>
              <a:buSzPts val="3200"/>
              <a:buFont typeface="Arial"/>
              <a:buChar char="•"/>
            </a:pPr>
            <a:r>
              <a:rPr b="1" i="0" lang="en-IN" sz="2400" u="none" cap="none" strike="noStrike">
                <a:solidFill>
                  <a:srgbClr val="073763"/>
                </a:solidFill>
                <a:latin typeface="Montserrat"/>
                <a:ea typeface="Montserrat"/>
                <a:cs typeface="Montserrat"/>
                <a:sym typeface="Montserrat"/>
              </a:rPr>
              <a:t>Assigning values to variables</a:t>
            </a:r>
            <a:endParaRPr/>
          </a:p>
          <a:p>
            <a:pPr indent="0" lvl="2"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	</a:t>
            </a:r>
            <a:r>
              <a:rPr b="0" i="0" lang="en-IN" sz="1800" u="none" cap="none" strike="noStrike">
                <a:solidFill>
                  <a:srgbClr val="073763"/>
                </a:solidFill>
                <a:latin typeface="Montserrat"/>
                <a:ea typeface="Montserrat"/>
                <a:cs typeface="Montserrat"/>
                <a:sym typeface="Montserrat"/>
              </a:rPr>
              <a:t>a = 5</a:t>
            </a:r>
            <a:endParaRPr/>
          </a:p>
          <a:p>
            <a:pPr indent="0" lvl="2"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a:t>
            </a:r>
            <a:r>
              <a:rPr b="0" i="0" lang="en-IN" sz="1800" u="none" cap="none" strike="noStrike">
                <a:solidFill>
                  <a:srgbClr val="073763"/>
                </a:solidFill>
                <a:latin typeface="Montserrat"/>
                <a:ea typeface="Montserrat"/>
                <a:cs typeface="Montserrat"/>
                <a:sym typeface="Montserrat"/>
              </a:rPr>
              <a:t>b = “Edyoda”</a:t>
            </a:r>
            <a:endParaRPr b="1" i="0" sz="1800" u="none" cap="none" strike="noStrike">
              <a:solidFill>
                <a:srgbClr val="073763"/>
              </a:solidFill>
              <a:latin typeface="Montserrat"/>
              <a:ea typeface="Montserrat"/>
              <a:cs typeface="Montserrat"/>
              <a:sym typeface="Montserrat"/>
            </a:endParaRPr>
          </a:p>
          <a:p>
            <a:pPr indent="0" lvl="2"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a:t>
            </a:r>
            <a:r>
              <a:rPr b="0" i="0" lang="en-IN" sz="1800" u="none" cap="none" strike="noStrike">
                <a:solidFill>
                  <a:srgbClr val="073763"/>
                </a:solidFill>
                <a:latin typeface="Montserrat"/>
                <a:ea typeface="Montserrat"/>
                <a:cs typeface="Montserrat"/>
                <a:sym typeface="Montserrat"/>
              </a:rPr>
              <a:t>c, d = 3, 4</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09" name="Shape 1209"/>
        <p:cNvGrpSpPr/>
        <p:nvPr/>
      </p:nvGrpSpPr>
      <p:grpSpPr>
        <a:xfrm>
          <a:off x="0" y="0"/>
          <a:ext cx="0" cy="0"/>
          <a:chOff x="0" y="0"/>
          <a:chExt cx="0" cy="0"/>
        </a:xfrm>
      </p:grpSpPr>
      <p:sp>
        <p:nvSpPr>
          <p:cNvPr id="1210" name="Google Shape;1210;g74675c7bd6_0_442"/>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211" name="Google Shape;1211;g74675c7bd6_0_44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74675c7bd6_0_442"/>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Class Inheritance</a:t>
            </a:r>
            <a:endParaRPr b="1" sz="2400">
              <a:solidFill>
                <a:srgbClr val="073763"/>
              </a:solidFill>
              <a:latin typeface="Montserrat"/>
              <a:ea typeface="Montserrat"/>
              <a:cs typeface="Montserrat"/>
              <a:sym typeface="Montserrat"/>
            </a:endParaRPr>
          </a:p>
          <a:p>
            <a:pPr indent="0" lvl="0" marL="25400" marR="25400" rtl="0" algn="just">
              <a:lnSpc>
                <a:spcPct val="100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Instead of starting from scratch, you can create a class by deriving it from a preexisting class by listing the parent class in parentheses after the new class name.</a:t>
            </a:r>
            <a:endParaRPr sz="1800">
              <a:solidFill>
                <a:srgbClr val="073763"/>
              </a:solidFill>
              <a:latin typeface="Montserrat"/>
              <a:ea typeface="Montserrat"/>
              <a:cs typeface="Montserrat"/>
              <a:sym typeface="Montserrat"/>
            </a:endParaRPr>
          </a:p>
          <a:p>
            <a:pPr indent="0" lvl="0" marL="25400" marR="25400" rtl="0" algn="just">
              <a:lnSpc>
                <a:spcPct val="100000"/>
              </a:lnSpc>
              <a:spcBef>
                <a:spcPts val="7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The child class inherits the attributes of its parent class, and you can use those attributes as if they were defined in the child class. A child class can also override data members and methods from the parent.</a:t>
            </a:r>
            <a:endParaRPr sz="1800">
              <a:solidFill>
                <a:srgbClr val="073763"/>
              </a:solidFill>
              <a:latin typeface="Montserrat"/>
              <a:ea typeface="Montserrat"/>
              <a:cs typeface="Montserrat"/>
              <a:sym typeface="Montserrat"/>
            </a:endParaRPr>
          </a:p>
          <a:p>
            <a:pPr indent="0" lvl="0" marL="0" rtl="0" algn="l">
              <a:lnSpc>
                <a:spcPct val="100000"/>
              </a:lnSpc>
              <a:spcBef>
                <a:spcPts val="14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Syntax</a:t>
            </a:r>
            <a:endParaRPr b="1" sz="1800">
              <a:solidFill>
                <a:srgbClr val="073763"/>
              </a:solidFill>
              <a:latin typeface="Montserrat"/>
              <a:ea typeface="Montserrat"/>
              <a:cs typeface="Montserrat"/>
              <a:sym typeface="Montserrat"/>
            </a:endParaRPr>
          </a:p>
          <a:p>
            <a:pPr indent="0" lvl="0" marL="0" rtl="0" algn="l">
              <a:lnSpc>
                <a:spcPct val="100000"/>
              </a:lnSpc>
              <a:spcBef>
                <a:spcPts val="400"/>
              </a:spcBef>
              <a:spcAft>
                <a:spcPts val="0"/>
              </a:spcAft>
              <a:buNone/>
            </a:pPr>
            <a:r>
              <a:rPr lang="en-IN" sz="1800">
                <a:solidFill>
                  <a:srgbClr val="073763"/>
                </a:solidFill>
                <a:latin typeface="Montserrat"/>
                <a:ea typeface="Montserrat"/>
                <a:cs typeface="Montserrat"/>
                <a:sym typeface="Montserrat"/>
              </a:rPr>
              <a:t>class SubClassName (ParentClass1[, ParentClass2,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'Optional class documentation string'</a:t>
            </a:r>
            <a:endParaRPr sz="1800">
              <a:solidFill>
                <a:srgbClr val="073763"/>
              </a:solidFill>
              <a:latin typeface="Montserrat"/>
              <a:ea typeface="Montserrat"/>
              <a:cs typeface="Montserrat"/>
              <a:sym typeface="Montserrat"/>
            </a:endParaRPr>
          </a:p>
          <a:p>
            <a:pPr indent="0" lvl="0" marL="25400" marR="2540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class_suite</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p:txBody>
      </p:sp>
      <p:grpSp>
        <p:nvGrpSpPr>
          <p:cNvPr id="1213" name="Google Shape;1213;g74675c7bd6_0_442"/>
          <p:cNvGrpSpPr/>
          <p:nvPr/>
        </p:nvGrpSpPr>
        <p:grpSpPr>
          <a:xfrm>
            <a:off x="652150" y="4737850"/>
            <a:ext cx="7863100" cy="343800"/>
            <a:chOff x="652150" y="4737850"/>
            <a:chExt cx="7863100" cy="343800"/>
          </a:xfrm>
        </p:grpSpPr>
        <p:sp>
          <p:nvSpPr>
            <p:cNvPr id="1214" name="Google Shape;1214;g74675c7bd6_0_44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215" name="Google Shape;1215;g74675c7bd6_0_44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16" name="Google Shape;1216;g74675c7bd6_0_442"/>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7" name="Google Shape;1217;g74675c7bd6_0_442"/>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21" name="Shape 1221"/>
        <p:cNvGrpSpPr/>
        <p:nvPr/>
      </p:nvGrpSpPr>
      <p:grpSpPr>
        <a:xfrm>
          <a:off x="0" y="0"/>
          <a:ext cx="0" cy="0"/>
          <a:chOff x="0" y="0"/>
          <a:chExt cx="0" cy="0"/>
        </a:xfrm>
      </p:grpSpPr>
      <p:sp>
        <p:nvSpPr>
          <p:cNvPr id="1222" name="Google Shape;1222;g74675c7bd6_0_454"/>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223" name="Google Shape;1223;g74675c7bd6_0_45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74675c7bd6_0_454"/>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Example:</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class Parent:</a:t>
            </a:r>
            <a:r>
              <a:rPr lang="en-IN" sz="1800">
                <a:solidFill>
                  <a:srgbClr val="073763"/>
                </a:solidFill>
                <a:latin typeface="Montserrat"/>
                <a:ea typeface="Montserrat"/>
                <a:cs typeface="Montserrat"/>
                <a:sym typeface="Montserrat"/>
              </a:rPr>
              <a:t>        # define parent class</a:t>
            </a:r>
            <a:endParaRPr sz="1800">
              <a:solidFill>
                <a:srgbClr val="073763"/>
              </a:solidFill>
              <a:latin typeface="Montserrat"/>
              <a:ea typeface="Montserrat"/>
              <a:cs typeface="Montserrat"/>
              <a:sym typeface="Montserrat"/>
            </a:endParaRPr>
          </a:p>
          <a:p>
            <a:pPr indent="45720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__init__(self):</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a:t>
            </a:r>
            <a:r>
              <a:rPr lang="en-IN" sz="1800">
                <a:solidFill>
                  <a:srgbClr val="073763"/>
                </a:solidFill>
                <a:latin typeface="Montserrat"/>
                <a:ea typeface="Montserrat"/>
                <a:cs typeface="Montserrat"/>
                <a:sym typeface="Montserrat"/>
              </a:rPr>
              <a:t>print "Calling parent constructor"</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a:t>
            </a:r>
            <a:endParaRPr sz="1800">
              <a:solidFill>
                <a:srgbClr val="073763"/>
              </a:solidFill>
              <a:latin typeface="Montserrat"/>
              <a:ea typeface="Montserrat"/>
              <a:cs typeface="Montserrat"/>
              <a:sym typeface="Montserrat"/>
            </a:endParaRPr>
          </a:p>
          <a:p>
            <a:pPr indent="45720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parentMethod(self):</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print 'Calling parent method'</a:t>
            </a:r>
            <a:endParaRPr sz="1800">
              <a:solidFill>
                <a:srgbClr val="073763"/>
              </a:solidFill>
              <a:latin typeface="Montserrat"/>
              <a:ea typeface="Montserrat"/>
              <a:cs typeface="Montserrat"/>
              <a:sym typeface="Montserrat"/>
            </a:endParaRPr>
          </a:p>
          <a:p>
            <a:pPr indent="45720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45720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setAttr(self, attr):</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Parent.parentAttr = attr</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a:t>
            </a:r>
            <a:endParaRPr sz="1800">
              <a:solidFill>
                <a:srgbClr val="073763"/>
              </a:solidFill>
              <a:latin typeface="Montserrat"/>
              <a:ea typeface="Montserrat"/>
              <a:cs typeface="Montserrat"/>
              <a:sym typeface="Montserrat"/>
            </a:endParaRPr>
          </a:p>
          <a:p>
            <a:pPr indent="45720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getAttr(self):</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print "Parent attribute :", Parent.parentAttr</a:t>
            </a:r>
            <a:endParaRPr b="1" sz="1800">
              <a:solidFill>
                <a:srgbClr val="073763"/>
              </a:solidFill>
              <a:latin typeface="Montserrat"/>
              <a:ea typeface="Montserrat"/>
              <a:cs typeface="Montserrat"/>
              <a:sym typeface="Montserrat"/>
            </a:endParaRPr>
          </a:p>
        </p:txBody>
      </p:sp>
      <p:grpSp>
        <p:nvGrpSpPr>
          <p:cNvPr id="1225" name="Google Shape;1225;g74675c7bd6_0_454"/>
          <p:cNvGrpSpPr/>
          <p:nvPr/>
        </p:nvGrpSpPr>
        <p:grpSpPr>
          <a:xfrm>
            <a:off x="652150" y="4737850"/>
            <a:ext cx="7863100" cy="343800"/>
            <a:chOff x="652150" y="4737850"/>
            <a:chExt cx="7863100" cy="343800"/>
          </a:xfrm>
        </p:grpSpPr>
        <p:sp>
          <p:nvSpPr>
            <p:cNvPr id="1226" name="Google Shape;1226;g74675c7bd6_0_45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227" name="Google Shape;1227;g74675c7bd6_0_45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28" name="Google Shape;1228;g74675c7bd6_0_454"/>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9" name="Google Shape;1229;g74675c7bd6_0_454"/>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33" name="Shape 1233"/>
        <p:cNvGrpSpPr/>
        <p:nvPr/>
      </p:nvGrpSpPr>
      <p:grpSpPr>
        <a:xfrm>
          <a:off x="0" y="0"/>
          <a:ext cx="0" cy="0"/>
          <a:chOff x="0" y="0"/>
          <a:chExt cx="0" cy="0"/>
        </a:xfrm>
      </p:grpSpPr>
      <p:sp>
        <p:nvSpPr>
          <p:cNvPr id="1234" name="Google Shape;1234;g74675c7bd6_0_46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235" name="Google Shape;1235;g74675c7bd6_0_46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74675c7bd6_0_466"/>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Example:</a:t>
            </a:r>
            <a:endParaRPr sz="18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class Child(Parent): # define child class</a:t>
            </a:r>
            <a:endParaRPr sz="18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def __init__(self):</a:t>
            </a:r>
            <a:endParaRPr sz="18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print "Calling child constructor"</a:t>
            </a:r>
            <a:endParaRPr sz="18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8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def childMethod(self):</a:t>
            </a:r>
            <a:endParaRPr sz="1800">
              <a:solidFill>
                <a:srgbClr val="073763"/>
              </a:solidFill>
              <a:latin typeface="Montserrat"/>
              <a:ea typeface="Montserrat"/>
              <a:cs typeface="Montserrat"/>
              <a:sym typeface="Montserrat"/>
            </a:endParaRPr>
          </a:p>
          <a:p>
            <a:pPr indent="0" lvl="0" marL="0" rtl="0" algn="l">
              <a:spcBef>
                <a:spcPts val="0"/>
              </a:spcBef>
              <a:spcAft>
                <a:spcPts val="0"/>
              </a:spcAft>
              <a:buNone/>
            </a:pPr>
            <a:r>
              <a:rPr lang="en-IN" sz="1800">
                <a:solidFill>
                  <a:srgbClr val="073763"/>
                </a:solidFill>
                <a:latin typeface="Montserrat"/>
                <a:ea typeface="Montserrat"/>
                <a:cs typeface="Montserrat"/>
                <a:sym typeface="Montserrat"/>
              </a:rPr>
              <a:t>      		print 'Calling child method'</a:t>
            </a:r>
            <a:endParaRPr sz="18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800">
              <a:solidFill>
                <a:srgbClr val="073763"/>
              </a:solidFill>
              <a:latin typeface="Montserrat"/>
              <a:ea typeface="Montserrat"/>
              <a:cs typeface="Montserrat"/>
              <a:sym typeface="Montserrat"/>
            </a:endParaRPr>
          </a:p>
          <a:p>
            <a:pPr indent="0" lvl="0" marL="25400" marR="25400" rtl="0" algn="just">
              <a:lnSpc>
                <a:spcPct val="100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You can use issubclass() or isinstance() functions to check a relationships of two classes and instances.</a:t>
            </a:r>
            <a:endParaRPr sz="1800">
              <a:solidFill>
                <a:srgbClr val="073763"/>
              </a:solidFill>
              <a:latin typeface="Montserrat"/>
              <a:ea typeface="Montserrat"/>
              <a:cs typeface="Montserrat"/>
              <a:sym typeface="Montserrat"/>
            </a:endParaRPr>
          </a:p>
          <a:p>
            <a:pPr indent="-342900" lvl="0" marL="457200" rtl="0" algn="l">
              <a:lnSpc>
                <a:spcPct val="100000"/>
              </a:lnSpc>
              <a:spcBef>
                <a:spcPts val="7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The issubclass(sub, sup) boolean function returns true if the given subclass sub is indeed a subclass of the superclass sup.</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The isinstance(obj, Class) boolean function returns true if </a:t>
            </a:r>
            <a:r>
              <a:rPr i="1" lang="en-IN" sz="1800">
                <a:solidFill>
                  <a:srgbClr val="073763"/>
                </a:solidFill>
                <a:latin typeface="Montserrat"/>
                <a:ea typeface="Montserrat"/>
                <a:cs typeface="Montserrat"/>
                <a:sym typeface="Montserrat"/>
              </a:rPr>
              <a:t>obj</a:t>
            </a:r>
            <a:r>
              <a:rPr lang="en-IN" sz="1800">
                <a:solidFill>
                  <a:srgbClr val="073763"/>
                </a:solidFill>
                <a:latin typeface="Montserrat"/>
                <a:ea typeface="Montserrat"/>
                <a:cs typeface="Montserrat"/>
                <a:sym typeface="Montserrat"/>
              </a:rPr>
              <a:t> is an instance of class </a:t>
            </a:r>
            <a:r>
              <a:rPr i="1" lang="en-IN" sz="1800">
                <a:solidFill>
                  <a:srgbClr val="073763"/>
                </a:solidFill>
                <a:latin typeface="Montserrat"/>
                <a:ea typeface="Montserrat"/>
                <a:cs typeface="Montserrat"/>
                <a:sym typeface="Montserrat"/>
              </a:rPr>
              <a:t>Class</a:t>
            </a:r>
            <a:r>
              <a:rPr lang="en-IN" sz="1800">
                <a:solidFill>
                  <a:srgbClr val="073763"/>
                </a:solidFill>
                <a:latin typeface="Montserrat"/>
                <a:ea typeface="Montserrat"/>
                <a:cs typeface="Montserrat"/>
                <a:sym typeface="Montserrat"/>
              </a:rPr>
              <a:t> or is an instance of a subclass of Class</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800">
              <a:solidFill>
                <a:srgbClr val="073763"/>
              </a:solidFill>
              <a:latin typeface="Montserrat"/>
              <a:ea typeface="Montserrat"/>
              <a:cs typeface="Montserrat"/>
              <a:sym typeface="Montserrat"/>
            </a:endParaRPr>
          </a:p>
        </p:txBody>
      </p:sp>
      <p:grpSp>
        <p:nvGrpSpPr>
          <p:cNvPr id="1237" name="Google Shape;1237;g74675c7bd6_0_466"/>
          <p:cNvGrpSpPr/>
          <p:nvPr/>
        </p:nvGrpSpPr>
        <p:grpSpPr>
          <a:xfrm>
            <a:off x="652150" y="4737850"/>
            <a:ext cx="7863100" cy="343800"/>
            <a:chOff x="652150" y="4737850"/>
            <a:chExt cx="7863100" cy="343800"/>
          </a:xfrm>
        </p:grpSpPr>
        <p:sp>
          <p:nvSpPr>
            <p:cNvPr id="1238" name="Google Shape;1238;g74675c7bd6_0_46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239" name="Google Shape;1239;g74675c7bd6_0_46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40" name="Google Shape;1240;g74675c7bd6_0_46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1" name="Google Shape;1241;g74675c7bd6_0_466"/>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45" name="Shape 1245"/>
        <p:cNvGrpSpPr/>
        <p:nvPr/>
      </p:nvGrpSpPr>
      <p:grpSpPr>
        <a:xfrm>
          <a:off x="0" y="0"/>
          <a:ext cx="0" cy="0"/>
          <a:chOff x="0" y="0"/>
          <a:chExt cx="0" cy="0"/>
        </a:xfrm>
      </p:grpSpPr>
      <p:sp>
        <p:nvSpPr>
          <p:cNvPr id="1246" name="Google Shape;1246;g74675c7bd6_0_478"/>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247" name="Google Shape;1247;g74675c7bd6_0_47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74675c7bd6_0_478"/>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Example:</a:t>
            </a:r>
            <a:endParaRPr sz="1800">
              <a:solidFill>
                <a:srgbClr val="073763"/>
              </a:solidFill>
              <a:latin typeface="Montserrat"/>
              <a:ea typeface="Montserrat"/>
              <a:cs typeface="Montserrat"/>
              <a:sym typeface="Montserrat"/>
            </a:endParaRPr>
          </a:p>
          <a:p>
            <a:pPr indent="0" lvl="0" marL="0" rtl="0" algn="l">
              <a:spcBef>
                <a:spcPts val="0"/>
              </a:spcBef>
              <a:spcAft>
                <a:spcPts val="0"/>
              </a:spcAft>
              <a:buNone/>
            </a:pPr>
            <a:r>
              <a:rPr lang="en-IN" sz="1800">
                <a:solidFill>
                  <a:srgbClr val="073763"/>
                </a:solidFill>
                <a:latin typeface="Montserrat"/>
                <a:ea typeface="Montserrat"/>
                <a:cs typeface="Montserrat"/>
                <a:sym typeface="Montserrat"/>
              </a:rPr>
              <a:t>class Child(Parent): # define child class</a:t>
            </a:r>
            <a:endParaRPr sz="1800">
              <a:solidFill>
                <a:srgbClr val="073763"/>
              </a:solidFill>
              <a:latin typeface="Montserrat"/>
              <a:ea typeface="Montserrat"/>
              <a:cs typeface="Montserrat"/>
              <a:sym typeface="Montserrat"/>
            </a:endParaRPr>
          </a:p>
          <a:p>
            <a:pPr indent="0" lvl="0" marL="0" rtl="0" algn="l">
              <a:spcBef>
                <a:spcPts val="0"/>
              </a:spcBef>
              <a:spcAft>
                <a:spcPts val="0"/>
              </a:spcAft>
              <a:buNone/>
            </a:pPr>
            <a:r>
              <a:rPr lang="en-IN" sz="1800">
                <a:solidFill>
                  <a:srgbClr val="073763"/>
                </a:solidFill>
                <a:latin typeface="Montserrat"/>
                <a:ea typeface="Montserrat"/>
                <a:cs typeface="Montserrat"/>
                <a:sym typeface="Montserrat"/>
              </a:rPr>
              <a:t>   	def __init__(self):</a:t>
            </a:r>
            <a:endParaRPr sz="1800">
              <a:solidFill>
                <a:srgbClr val="073763"/>
              </a:solidFill>
              <a:latin typeface="Montserrat"/>
              <a:ea typeface="Montserrat"/>
              <a:cs typeface="Montserrat"/>
              <a:sym typeface="Montserrat"/>
            </a:endParaRPr>
          </a:p>
          <a:p>
            <a:pPr indent="0" lvl="0" marL="0" rtl="0" algn="l">
              <a:spcBef>
                <a:spcPts val="0"/>
              </a:spcBef>
              <a:spcAft>
                <a:spcPts val="0"/>
              </a:spcAft>
              <a:buNone/>
            </a:pPr>
            <a:r>
              <a:rPr lang="en-IN" sz="1800">
                <a:solidFill>
                  <a:srgbClr val="073763"/>
                </a:solidFill>
                <a:latin typeface="Montserrat"/>
                <a:ea typeface="Montserrat"/>
                <a:cs typeface="Montserrat"/>
                <a:sym typeface="Montserrat"/>
              </a:rPr>
              <a:t>      		print "Calling child constructor"</a:t>
            </a:r>
            <a:endParaRPr sz="18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spcBef>
                <a:spcPts val="0"/>
              </a:spcBef>
              <a:spcAft>
                <a:spcPts val="0"/>
              </a:spcAft>
              <a:buNone/>
            </a:pPr>
            <a:r>
              <a:rPr lang="en-IN" sz="1800">
                <a:solidFill>
                  <a:srgbClr val="073763"/>
                </a:solidFill>
                <a:latin typeface="Montserrat"/>
                <a:ea typeface="Montserrat"/>
                <a:cs typeface="Montserrat"/>
                <a:sym typeface="Montserrat"/>
              </a:rPr>
              <a:t>   	def childMethod(self):</a:t>
            </a:r>
            <a:endParaRPr sz="1800">
              <a:solidFill>
                <a:srgbClr val="073763"/>
              </a:solidFill>
              <a:latin typeface="Montserrat"/>
              <a:ea typeface="Montserrat"/>
              <a:cs typeface="Montserrat"/>
              <a:sym typeface="Montserrat"/>
            </a:endParaRPr>
          </a:p>
          <a:p>
            <a:pPr indent="0" lvl="0" marL="0" rtl="0" algn="l">
              <a:spcBef>
                <a:spcPts val="0"/>
              </a:spcBef>
              <a:spcAft>
                <a:spcPts val="0"/>
              </a:spcAft>
              <a:buNone/>
            </a:pPr>
            <a:r>
              <a:rPr lang="en-IN" sz="1800">
                <a:solidFill>
                  <a:srgbClr val="073763"/>
                </a:solidFill>
                <a:latin typeface="Montserrat"/>
                <a:ea typeface="Montserrat"/>
                <a:cs typeface="Montserrat"/>
                <a:sym typeface="Montserrat"/>
              </a:rPr>
              <a:t>      		print 'Calling child method'</a:t>
            </a:r>
            <a:endParaRPr sz="18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073763"/>
              </a:solidFill>
              <a:latin typeface="Montserrat"/>
              <a:ea typeface="Montserrat"/>
              <a:cs typeface="Montserrat"/>
              <a:sym typeface="Montserrat"/>
            </a:endParaRPr>
          </a:p>
          <a:p>
            <a:pPr indent="0" lvl="0" marL="25400" marR="25400" rtl="0" algn="just">
              <a:lnSpc>
                <a:spcPct val="100000"/>
              </a:lnSpc>
              <a:spcBef>
                <a:spcPts val="600"/>
              </a:spcBef>
              <a:spcAft>
                <a:spcPts val="0"/>
              </a:spcAft>
              <a:buNone/>
            </a:pPr>
            <a:r>
              <a:rPr lang="en-IN" sz="1800">
                <a:solidFill>
                  <a:srgbClr val="073763"/>
                </a:solidFill>
                <a:latin typeface="Montserrat"/>
                <a:ea typeface="Montserrat"/>
                <a:cs typeface="Montserrat"/>
                <a:sym typeface="Montserrat"/>
              </a:rPr>
              <a:t>You can use issubclass() or isinstance() functions to check a relationships of two classes and instances.</a:t>
            </a:r>
            <a:endParaRPr sz="1800">
              <a:solidFill>
                <a:srgbClr val="073763"/>
              </a:solidFill>
              <a:latin typeface="Montserrat"/>
              <a:ea typeface="Montserrat"/>
              <a:cs typeface="Montserrat"/>
              <a:sym typeface="Montserrat"/>
            </a:endParaRPr>
          </a:p>
          <a:p>
            <a:pPr indent="-342900" lvl="0" marL="457200" rtl="0" algn="l">
              <a:lnSpc>
                <a:spcPct val="100000"/>
              </a:lnSpc>
              <a:spcBef>
                <a:spcPts val="7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The issubclass(sub, sup) boolean function returns true if the given subclass sub is indeed a subclass of the superclass sup.</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The isinstance(obj, Class) boolean function returns true if </a:t>
            </a:r>
            <a:r>
              <a:rPr i="1" lang="en-IN" sz="1800">
                <a:solidFill>
                  <a:srgbClr val="073763"/>
                </a:solidFill>
                <a:latin typeface="Montserrat"/>
                <a:ea typeface="Montserrat"/>
                <a:cs typeface="Montserrat"/>
                <a:sym typeface="Montserrat"/>
              </a:rPr>
              <a:t>obj</a:t>
            </a:r>
            <a:r>
              <a:rPr lang="en-IN" sz="1800">
                <a:solidFill>
                  <a:srgbClr val="073763"/>
                </a:solidFill>
                <a:latin typeface="Montserrat"/>
                <a:ea typeface="Montserrat"/>
                <a:cs typeface="Montserrat"/>
                <a:sym typeface="Montserrat"/>
              </a:rPr>
              <a:t> is an instance of class </a:t>
            </a:r>
            <a:r>
              <a:rPr i="1" lang="en-IN" sz="1800">
                <a:solidFill>
                  <a:srgbClr val="073763"/>
                </a:solidFill>
                <a:latin typeface="Montserrat"/>
                <a:ea typeface="Montserrat"/>
                <a:cs typeface="Montserrat"/>
                <a:sym typeface="Montserrat"/>
              </a:rPr>
              <a:t>Class</a:t>
            </a:r>
            <a:r>
              <a:rPr lang="en-IN" sz="1800">
                <a:solidFill>
                  <a:srgbClr val="073763"/>
                </a:solidFill>
                <a:latin typeface="Montserrat"/>
                <a:ea typeface="Montserrat"/>
                <a:cs typeface="Montserrat"/>
                <a:sym typeface="Montserrat"/>
              </a:rPr>
              <a:t> or is an instance of a subclass of Class</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800">
              <a:solidFill>
                <a:srgbClr val="073763"/>
              </a:solidFill>
              <a:latin typeface="Montserrat"/>
              <a:ea typeface="Montserrat"/>
              <a:cs typeface="Montserrat"/>
              <a:sym typeface="Montserrat"/>
            </a:endParaRPr>
          </a:p>
        </p:txBody>
      </p:sp>
      <p:grpSp>
        <p:nvGrpSpPr>
          <p:cNvPr id="1249" name="Google Shape;1249;g74675c7bd6_0_478"/>
          <p:cNvGrpSpPr/>
          <p:nvPr/>
        </p:nvGrpSpPr>
        <p:grpSpPr>
          <a:xfrm>
            <a:off x="652150" y="4737850"/>
            <a:ext cx="7863100" cy="343800"/>
            <a:chOff x="652150" y="4737850"/>
            <a:chExt cx="7863100" cy="343800"/>
          </a:xfrm>
        </p:grpSpPr>
        <p:sp>
          <p:nvSpPr>
            <p:cNvPr id="1250" name="Google Shape;1250;g74675c7bd6_0_47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251" name="Google Shape;1251;g74675c7bd6_0_47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52" name="Google Shape;1252;g74675c7bd6_0_478"/>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3" name="Google Shape;1253;g74675c7bd6_0_478"/>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57" name="Shape 1257"/>
        <p:cNvGrpSpPr/>
        <p:nvPr/>
      </p:nvGrpSpPr>
      <p:grpSpPr>
        <a:xfrm>
          <a:off x="0" y="0"/>
          <a:ext cx="0" cy="0"/>
          <a:chOff x="0" y="0"/>
          <a:chExt cx="0" cy="0"/>
        </a:xfrm>
      </p:grpSpPr>
      <p:sp>
        <p:nvSpPr>
          <p:cNvPr id="1258" name="Google Shape;1258;g74675c7bd6_0_489"/>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259" name="Google Shape;1259;g74675c7bd6_0_48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74675c7bd6_0_489"/>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Overriding Methods:</a:t>
            </a:r>
            <a:endParaRPr b="1" sz="24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You can always override your parent class methods. One reason for overriding parent's methods is because you may want special or different functionality in your subclass.</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Example: </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class Parent:        # define parent class</a:t>
            </a:r>
            <a:endParaRPr sz="1800">
              <a:solidFill>
                <a:srgbClr val="073763"/>
              </a:solidFill>
              <a:latin typeface="Montserrat"/>
              <a:ea typeface="Montserrat"/>
              <a:cs typeface="Montserrat"/>
              <a:sym typeface="Montserrat"/>
            </a:endParaRPr>
          </a:p>
          <a:p>
            <a:pPr indent="45720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myMethod(self):</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print 'Calling parent method'</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class Child(Parent): # define child class</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def myMethod(self):    #overriding method here</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print 'Calling child method'</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150">
              <a:solidFill>
                <a:schemeClr val="dk1"/>
              </a:solidFill>
              <a:highlight>
                <a:srgbClr val="FFFFFF"/>
              </a:highlight>
            </a:endParaRPr>
          </a:p>
        </p:txBody>
      </p:sp>
      <p:grpSp>
        <p:nvGrpSpPr>
          <p:cNvPr id="1261" name="Google Shape;1261;g74675c7bd6_0_489"/>
          <p:cNvGrpSpPr/>
          <p:nvPr/>
        </p:nvGrpSpPr>
        <p:grpSpPr>
          <a:xfrm>
            <a:off x="652150" y="4737850"/>
            <a:ext cx="7863100" cy="343800"/>
            <a:chOff x="652150" y="4737850"/>
            <a:chExt cx="7863100" cy="343800"/>
          </a:xfrm>
        </p:grpSpPr>
        <p:sp>
          <p:nvSpPr>
            <p:cNvPr id="1262" name="Google Shape;1262;g74675c7bd6_0_48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263" name="Google Shape;1263;g74675c7bd6_0_48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64" name="Google Shape;1264;g74675c7bd6_0_489"/>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5" name="Google Shape;1265;g74675c7bd6_0_489"/>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69" name="Shape 1269"/>
        <p:cNvGrpSpPr/>
        <p:nvPr/>
      </p:nvGrpSpPr>
      <p:grpSpPr>
        <a:xfrm>
          <a:off x="0" y="0"/>
          <a:ext cx="0" cy="0"/>
          <a:chOff x="0" y="0"/>
          <a:chExt cx="0" cy="0"/>
        </a:xfrm>
      </p:grpSpPr>
      <p:sp>
        <p:nvSpPr>
          <p:cNvPr id="1270" name="Google Shape;1270;g74675c7bd6_0_50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271" name="Google Shape;1271;g74675c7bd6_0_50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74675c7bd6_0_503"/>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Execption:</a:t>
            </a:r>
            <a:endParaRPr b="1" sz="2400">
              <a:solidFill>
                <a:srgbClr val="073763"/>
              </a:solidFill>
              <a:latin typeface="Montserrat"/>
              <a:ea typeface="Montserrat"/>
              <a:cs typeface="Montserrat"/>
              <a:sym typeface="Montserrat"/>
            </a:endParaRPr>
          </a:p>
          <a:p>
            <a:pPr indent="0" lvl="0" marL="25400" marR="25400" rtl="0" algn="just">
              <a:lnSpc>
                <a:spcPct val="100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An exception is an event, which occurs during the execution of a program that disrupts the normal flow of the program's instructions. An exception is a Python object that represents an error.</a:t>
            </a:r>
            <a:endParaRPr sz="1800">
              <a:solidFill>
                <a:srgbClr val="073763"/>
              </a:solidFill>
              <a:latin typeface="Montserrat"/>
              <a:ea typeface="Montserrat"/>
              <a:cs typeface="Montserrat"/>
              <a:sym typeface="Montserrat"/>
            </a:endParaRPr>
          </a:p>
          <a:p>
            <a:pPr indent="0" lvl="0" marL="25400" marR="25400" rtl="0" algn="just">
              <a:lnSpc>
                <a:spcPct val="100000"/>
              </a:lnSpc>
              <a:spcBef>
                <a:spcPts val="7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When a Python script raises an exception, it must either handle the exception immediately otherwise it terminates and quits.</a:t>
            </a:r>
            <a:endParaRPr sz="1800">
              <a:solidFill>
                <a:srgbClr val="073763"/>
              </a:solidFill>
              <a:latin typeface="Montserrat"/>
              <a:ea typeface="Montserrat"/>
              <a:cs typeface="Montserrat"/>
              <a:sym typeface="Montserrat"/>
            </a:endParaRPr>
          </a:p>
          <a:p>
            <a:pPr indent="0" lvl="0" marL="0" rtl="0" algn="l">
              <a:lnSpc>
                <a:spcPct val="100000"/>
              </a:lnSpc>
              <a:spcBef>
                <a:spcPts val="180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Handling an exception:</a:t>
            </a:r>
            <a:endParaRPr b="1" sz="2400">
              <a:solidFill>
                <a:srgbClr val="073763"/>
              </a:solidFill>
              <a:latin typeface="Montserrat"/>
              <a:ea typeface="Montserrat"/>
              <a:cs typeface="Montserrat"/>
              <a:sym typeface="Montserrat"/>
            </a:endParaRPr>
          </a:p>
          <a:p>
            <a:pPr indent="0" lvl="0" marL="25400" marR="25400" rtl="0" algn="just">
              <a:lnSpc>
                <a:spcPct val="100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If you have some </a:t>
            </a:r>
            <a:r>
              <a:rPr i="1" lang="en-IN" sz="1800">
                <a:solidFill>
                  <a:srgbClr val="073763"/>
                </a:solidFill>
                <a:latin typeface="Montserrat"/>
                <a:ea typeface="Montserrat"/>
                <a:cs typeface="Montserrat"/>
                <a:sym typeface="Montserrat"/>
              </a:rPr>
              <a:t>suspicious</a:t>
            </a:r>
            <a:r>
              <a:rPr lang="en-IN" sz="1800">
                <a:solidFill>
                  <a:srgbClr val="073763"/>
                </a:solidFill>
                <a:latin typeface="Montserrat"/>
                <a:ea typeface="Montserrat"/>
                <a:cs typeface="Montserrat"/>
                <a:sym typeface="Montserrat"/>
              </a:rPr>
              <a:t> code that may raise an exception, you can defend your program by placing the suspicious code in a try: block. After the try: block, include an except: statement, followed by a block of code which handles the problem as elegantly as possible.</a:t>
            </a:r>
            <a:endParaRPr sz="1800">
              <a:solidFill>
                <a:srgbClr val="073763"/>
              </a:solidFill>
              <a:latin typeface="Montserrat"/>
              <a:ea typeface="Montserrat"/>
              <a:cs typeface="Montserrat"/>
              <a:sym typeface="Montserrat"/>
            </a:endParaRPr>
          </a:p>
          <a:p>
            <a:pPr indent="0" lvl="0" marL="0" rtl="0" algn="l">
              <a:lnSpc>
                <a:spcPct val="100000"/>
              </a:lnSpc>
              <a:spcBef>
                <a:spcPts val="700"/>
              </a:spcBef>
              <a:spcAft>
                <a:spcPts val="0"/>
              </a:spcAft>
              <a:buNone/>
            </a:pPr>
            <a:r>
              <a:t/>
            </a:r>
            <a:endParaRPr b="1" sz="1800">
              <a:solidFill>
                <a:srgbClr val="073763"/>
              </a:solidFill>
              <a:latin typeface="Montserrat"/>
              <a:ea typeface="Montserrat"/>
              <a:cs typeface="Montserrat"/>
              <a:sym typeface="Montserrat"/>
            </a:endParaRPr>
          </a:p>
        </p:txBody>
      </p:sp>
      <p:grpSp>
        <p:nvGrpSpPr>
          <p:cNvPr id="1273" name="Google Shape;1273;g74675c7bd6_0_503"/>
          <p:cNvGrpSpPr/>
          <p:nvPr/>
        </p:nvGrpSpPr>
        <p:grpSpPr>
          <a:xfrm>
            <a:off x="652150" y="4737850"/>
            <a:ext cx="7863100" cy="343800"/>
            <a:chOff x="652150" y="4737850"/>
            <a:chExt cx="7863100" cy="343800"/>
          </a:xfrm>
        </p:grpSpPr>
        <p:sp>
          <p:nvSpPr>
            <p:cNvPr id="1274" name="Google Shape;1274;g74675c7bd6_0_50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275" name="Google Shape;1275;g74675c7bd6_0_50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76" name="Google Shape;1276;g74675c7bd6_0_50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7" name="Google Shape;1277;g74675c7bd6_0_503"/>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81" name="Shape 1281"/>
        <p:cNvGrpSpPr/>
        <p:nvPr/>
      </p:nvGrpSpPr>
      <p:grpSpPr>
        <a:xfrm>
          <a:off x="0" y="0"/>
          <a:ext cx="0" cy="0"/>
          <a:chOff x="0" y="0"/>
          <a:chExt cx="0" cy="0"/>
        </a:xfrm>
      </p:grpSpPr>
      <p:sp>
        <p:nvSpPr>
          <p:cNvPr id="1282" name="Google Shape;1282;g74675c7bd6_0_515"/>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283" name="Google Shape;1283;g74675c7bd6_0_51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74675c7bd6_0_515"/>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1800">
                <a:solidFill>
                  <a:srgbClr val="073763"/>
                </a:solidFill>
                <a:latin typeface="Montserrat"/>
                <a:ea typeface="Montserrat"/>
                <a:cs typeface="Montserrat"/>
                <a:sym typeface="Montserrat"/>
              </a:rPr>
              <a:t>Example: </a:t>
            </a:r>
            <a:endParaRPr b="1"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try:</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   	You do your operations here;</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   	......................</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except </a:t>
            </a:r>
            <a:r>
              <a:rPr i="1" lang="en-IN" sz="1800">
                <a:solidFill>
                  <a:srgbClr val="073763"/>
                </a:solidFill>
                <a:latin typeface="Montserrat"/>
                <a:ea typeface="Montserrat"/>
                <a:cs typeface="Montserrat"/>
                <a:sym typeface="Montserrat"/>
              </a:rPr>
              <a:t>ExceptionI</a:t>
            </a:r>
            <a:r>
              <a:rPr lang="en-IN" sz="1800">
                <a:solidFill>
                  <a:srgbClr val="073763"/>
                </a:solidFill>
                <a:latin typeface="Montserrat"/>
                <a:ea typeface="Montserrat"/>
                <a:cs typeface="Montserrat"/>
                <a:sym typeface="Montserrat"/>
              </a:rPr>
              <a:t>:</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   	If there is ExceptionI, then execute this block.</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except </a:t>
            </a:r>
            <a:r>
              <a:rPr i="1" lang="en-IN" sz="1800">
                <a:solidFill>
                  <a:srgbClr val="073763"/>
                </a:solidFill>
                <a:latin typeface="Montserrat"/>
                <a:ea typeface="Montserrat"/>
                <a:cs typeface="Montserrat"/>
                <a:sym typeface="Montserrat"/>
              </a:rPr>
              <a:t>ExceptionII</a:t>
            </a:r>
            <a:r>
              <a:rPr lang="en-IN" sz="1800">
                <a:solidFill>
                  <a:srgbClr val="073763"/>
                </a:solidFill>
                <a:latin typeface="Montserrat"/>
                <a:ea typeface="Montserrat"/>
                <a:cs typeface="Montserrat"/>
                <a:sym typeface="Montserrat"/>
              </a:rPr>
              <a:t>:</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   	If there is ExceptionII, then execute this block.</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   	......................</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else:</a:t>
            </a:r>
            <a:endParaRPr sz="1800">
              <a:solidFill>
                <a:srgbClr val="073763"/>
              </a:solidFill>
              <a:latin typeface="Montserrat"/>
              <a:ea typeface="Montserrat"/>
              <a:cs typeface="Montserrat"/>
              <a:sym typeface="Montserrat"/>
            </a:endParaRPr>
          </a:p>
          <a:p>
            <a:pPr indent="0" lvl="0" marL="50800" marR="50800" rtl="0" algn="l">
              <a:lnSpc>
                <a:spcPct val="115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If there is no exception then execute this block.</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800">
              <a:solidFill>
                <a:srgbClr val="073763"/>
              </a:solidFill>
              <a:latin typeface="Montserrat"/>
              <a:ea typeface="Montserrat"/>
              <a:cs typeface="Montserrat"/>
              <a:sym typeface="Montserrat"/>
            </a:endParaRPr>
          </a:p>
        </p:txBody>
      </p:sp>
      <p:grpSp>
        <p:nvGrpSpPr>
          <p:cNvPr id="1285" name="Google Shape;1285;g74675c7bd6_0_515"/>
          <p:cNvGrpSpPr/>
          <p:nvPr/>
        </p:nvGrpSpPr>
        <p:grpSpPr>
          <a:xfrm>
            <a:off x="652150" y="4737850"/>
            <a:ext cx="7863100" cy="343800"/>
            <a:chOff x="652150" y="4737850"/>
            <a:chExt cx="7863100" cy="343800"/>
          </a:xfrm>
        </p:grpSpPr>
        <p:sp>
          <p:nvSpPr>
            <p:cNvPr id="1286" name="Google Shape;1286;g74675c7bd6_0_51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287" name="Google Shape;1287;g74675c7bd6_0_51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88" name="Google Shape;1288;g74675c7bd6_0_515"/>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9" name="Google Shape;1289;g74675c7bd6_0_515"/>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93" name="Shape 1293"/>
        <p:cNvGrpSpPr/>
        <p:nvPr/>
      </p:nvGrpSpPr>
      <p:grpSpPr>
        <a:xfrm>
          <a:off x="0" y="0"/>
          <a:ext cx="0" cy="0"/>
          <a:chOff x="0" y="0"/>
          <a:chExt cx="0" cy="0"/>
        </a:xfrm>
      </p:grpSpPr>
      <p:sp>
        <p:nvSpPr>
          <p:cNvPr id="1294" name="Google Shape;1294;g74675c7bd6_0_527"/>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en-IN" sz="2500">
                <a:solidFill>
                  <a:srgbClr val="073763"/>
                </a:solidFill>
                <a:latin typeface="Montserrat"/>
                <a:ea typeface="Montserrat"/>
                <a:cs typeface="Montserrat"/>
                <a:sym typeface="Montserrat"/>
              </a:rPr>
              <a:t>Pytest and PDB</a:t>
            </a:r>
            <a:endParaRPr b="1" sz="2500">
              <a:solidFill>
                <a:srgbClr val="073763"/>
              </a:solidFill>
              <a:latin typeface="Montserrat"/>
              <a:ea typeface="Montserrat"/>
              <a:cs typeface="Montserrat"/>
              <a:sym typeface="Montserrat"/>
            </a:endParaRPr>
          </a:p>
        </p:txBody>
      </p:sp>
      <p:sp>
        <p:nvSpPr>
          <p:cNvPr id="1295" name="Google Shape;1295;g74675c7bd6_0_52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74675c7bd6_0_527"/>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2400">
                <a:solidFill>
                  <a:srgbClr val="073763"/>
                </a:solidFill>
                <a:latin typeface="Montserrat"/>
                <a:ea typeface="Montserrat"/>
                <a:cs typeface="Montserrat"/>
                <a:sym typeface="Montserrat"/>
              </a:rPr>
              <a:t>Pytest:</a:t>
            </a:r>
            <a:endParaRPr b="1" sz="24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Pytest is a python based testing framework, which is used to write and execute test codes. In the present days of REST services, pytest is mainly used for API testing even though we can use pytest to write simple to complex tests, i.e., we can write codes to test API, database, UI, etc.</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Advantages of Pytest:</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Pytest can run multiple tests in parallel, which reduces the execution time of the test suite.</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Pytest has its own way to detect the test file and test functions automatically, if not mentioned explicitly.</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Pytest allows us to skip a subset of the tests during execution.</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Pytest allows us to run a subset of the entire test suite.</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Pytest is free and open source.</a:t>
            </a:r>
            <a:endParaRPr sz="1800">
              <a:solidFill>
                <a:srgbClr val="073763"/>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150">
              <a:solidFill>
                <a:schemeClr val="dk1"/>
              </a:solidFill>
              <a:highlight>
                <a:srgbClr val="FFFFFF"/>
              </a:highlight>
            </a:endParaRPr>
          </a:p>
        </p:txBody>
      </p:sp>
      <p:grpSp>
        <p:nvGrpSpPr>
          <p:cNvPr id="1297" name="Google Shape;1297;g74675c7bd6_0_527"/>
          <p:cNvGrpSpPr/>
          <p:nvPr/>
        </p:nvGrpSpPr>
        <p:grpSpPr>
          <a:xfrm>
            <a:off x="652150" y="4737850"/>
            <a:ext cx="7863100" cy="343800"/>
            <a:chOff x="652150" y="4737850"/>
            <a:chExt cx="7863100" cy="343800"/>
          </a:xfrm>
        </p:grpSpPr>
        <p:sp>
          <p:nvSpPr>
            <p:cNvPr id="1298" name="Google Shape;1298;g74675c7bd6_0_52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299" name="Google Shape;1299;g74675c7bd6_0_52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300" name="Google Shape;1300;g74675c7bd6_0_527"/>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1" name="Google Shape;1301;g74675c7bd6_0_527"/>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305" name="Shape 1305"/>
        <p:cNvGrpSpPr/>
        <p:nvPr/>
      </p:nvGrpSpPr>
      <p:grpSpPr>
        <a:xfrm>
          <a:off x="0" y="0"/>
          <a:ext cx="0" cy="0"/>
          <a:chOff x="0" y="0"/>
          <a:chExt cx="0" cy="0"/>
        </a:xfrm>
      </p:grpSpPr>
      <p:sp>
        <p:nvSpPr>
          <p:cNvPr id="1306" name="Google Shape;1306;g74675c7bd6_0_54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en-IN" sz="2500">
                <a:solidFill>
                  <a:srgbClr val="073763"/>
                </a:solidFill>
                <a:latin typeface="Montserrat"/>
                <a:ea typeface="Montserrat"/>
                <a:cs typeface="Montserrat"/>
                <a:sym typeface="Montserrat"/>
              </a:rPr>
              <a:t>Pytest and PDB</a:t>
            </a:r>
            <a:endParaRPr b="1" sz="2500">
              <a:solidFill>
                <a:srgbClr val="073763"/>
              </a:solidFill>
              <a:latin typeface="Montserrat"/>
              <a:ea typeface="Montserrat"/>
              <a:cs typeface="Montserrat"/>
              <a:sym typeface="Montserrat"/>
            </a:endParaRPr>
          </a:p>
        </p:txBody>
      </p:sp>
      <p:sp>
        <p:nvSpPr>
          <p:cNvPr id="1307" name="Google Shape;1307;g74675c7bd6_0_54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74675c7bd6_0_540"/>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2400">
                <a:solidFill>
                  <a:srgbClr val="073763"/>
                </a:solidFill>
                <a:latin typeface="Montserrat"/>
                <a:ea typeface="Montserrat"/>
                <a:cs typeface="Montserrat"/>
                <a:sym typeface="Montserrat"/>
              </a:rPr>
              <a:t>Installation of Pytest:</a:t>
            </a:r>
            <a:endParaRPr b="1" sz="24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Execute command “pip install pytest”</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Running pytest without mentioning a filename will run all files of format test_*.py or *_test.py in the current directory and subdirectories. Pytest automatically identifies those files as test files. Pytest requires the test function names to start with test. Function names which are not of format test* are not considered as test functions by pytest.</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600">
              <a:solidFill>
                <a:srgbClr val="073763"/>
              </a:solidFill>
              <a:latin typeface="Montserrat"/>
              <a:ea typeface="Montserrat"/>
              <a:cs typeface="Montserrat"/>
              <a:sym typeface="Montserrat"/>
            </a:endParaRPr>
          </a:p>
          <a:p>
            <a:pPr indent="0" lvl="0" marL="0" marR="25400" rtl="0" algn="just">
              <a:lnSpc>
                <a:spcPct val="100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Let us follow the steps shown below −</a:t>
            </a:r>
            <a:endParaRPr sz="1800">
              <a:solidFill>
                <a:srgbClr val="073763"/>
              </a:solidFill>
              <a:latin typeface="Montserrat"/>
              <a:ea typeface="Montserrat"/>
              <a:cs typeface="Montserrat"/>
              <a:sym typeface="Montserrat"/>
            </a:endParaRPr>
          </a:p>
          <a:p>
            <a:pPr indent="-342900" lvl="0" marL="457200" rtl="0" algn="l">
              <a:lnSpc>
                <a:spcPct val="100000"/>
              </a:lnSpc>
              <a:spcBef>
                <a:spcPts val="7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Create a new directory named automation and navigate into the directory in your command line.</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Create a file named test_square.py and add the below code to that file.</a:t>
            </a:r>
            <a:endParaRPr sz="1800">
              <a:solidFill>
                <a:srgbClr val="073763"/>
              </a:solidFill>
              <a:latin typeface="Montserrat"/>
              <a:ea typeface="Montserrat"/>
              <a:cs typeface="Montserrat"/>
              <a:sym typeface="Montserrat"/>
            </a:endParaRPr>
          </a:p>
        </p:txBody>
      </p:sp>
      <p:grpSp>
        <p:nvGrpSpPr>
          <p:cNvPr id="1309" name="Google Shape;1309;g74675c7bd6_0_540"/>
          <p:cNvGrpSpPr/>
          <p:nvPr/>
        </p:nvGrpSpPr>
        <p:grpSpPr>
          <a:xfrm>
            <a:off x="652150" y="4737850"/>
            <a:ext cx="7863100" cy="343800"/>
            <a:chOff x="652150" y="4737850"/>
            <a:chExt cx="7863100" cy="343800"/>
          </a:xfrm>
        </p:grpSpPr>
        <p:sp>
          <p:nvSpPr>
            <p:cNvPr id="1310" name="Google Shape;1310;g74675c7bd6_0_54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311" name="Google Shape;1311;g74675c7bd6_0_54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312" name="Google Shape;1312;g74675c7bd6_0_54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3" name="Google Shape;1313;g74675c7bd6_0_540"/>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317" name="Shape 1317"/>
        <p:cNvGrpSpPr/>
        <p:nvPr/>
      </p:nvGrpSpPr>
      <p:grpSpPr>
        <a:xfrm>
          <a:off x="0" y="0"/>
          <a:ext cx="0" cy="0"/>
          <a:chOff x="0" y="0"/>
          <a:chExt cx="0" cy="0"/>
        </a:xfrm>
      </p:grpSpPr>
      <p:sp>
        <p:nvSpPr>
          <p:cNvPr id="1318" name="Google Shape;1318;g74675c7bd6_0_55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en-IN" sz="2500">
                <a:solidFill>
                  <a:srgbClr val="073763"/>
                </a:solidFill>
                <a:latin typeface="Montserrat"/>
                <a:ea typeface="Montserrat"/>
                <a:cs typeface="Montserrat"/>
                <a:sym typeface="Montserrat"/>
              </a:rPr>
              <a:t>Pytest and PDB</a:t>
            </a:r>
            <a:endParaRPr b="1" sz="2500">
              <a:solidFill>
                <a:srgbClr val="073763"/>
              </a:solidFill>
              <a:latin typeface="Montserrat"/>
              <a:ea typeface="Montserrat"/>
              <a:cs typeface="Montserrat"/>
              <a:sym typeface="Montserrat"/>
            </a:endParaRPr>
          </a:p>
        </p:txBody>
      </p:sp>
      <p:sp>
        <p:nvSpPr>
          <p:cNvPr id="1319" name="Google Shape;1319;g74675c7bd6_0_55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74675c7bd6_0_553"/>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Example:</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test_sqrt():</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num = 25</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assert math.sqrt(num) == 5</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testsquare():</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num = 7</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assert 7*7 == 40</a:t>
            </a:r>
            <a:endParaRPr sz="1800">
              <a:solidFill>
                <a:srgbClr val="073763"/>
              </a:solidFill>
              <a:latin typeface="Montserrat"/>
              <a:ea typeface="Montserrat"/>
              <a:cs typeface="Montserrat"/>
              <a:sym typeface="Montserrat"/>
            </a:endParaRPr>
          </a:p>
          <a:p>
            <a:pPr indent="0" lvl="0" marL="25400" marR="25400" rtl="0" algn="l">
              <a:lnSpc>
                <a:spcPct val="100000"/>
              </a:lnSpc>
              <a:spcBef>
                <a:spcPts val="0"/>
              </a:spcBef>
              <a:spcAft>
                <a:spcPts val="0"/>
              </a:spcAft>
              <a:buClr>
                <a:schemeClr val="dk1"/>
              </a:buClr>
              <a:buSzPts val="1100"/>
              <a:buFont typeface="Arial"/>
              <a:buNone/>
            </a:pPr>
            <a:r>
              <a:t/>
            </a:r>
            <a:endParaRPr sz="1800">
              <a:solidFill>
                <a:srgbClr val="073763"/>
              </a:solidFill>
              <a:latin typeface="Montserrat"/>
              <a:ea typeface="Montserrat"/>
              <a:cs typeface="Montserrat"/>
              <a:sym typeface="Montserrat"/>
            </a:endParaRPr>
          </a:p>
          <a:p>
            <a:pPr indent="0" lvl="0" marL="25400" marR="25400" rtl="0" algn="just">
              <a:lnSpc>
                <a:spcPct val="100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Run the test using the following command −</a:t>
            </a:r>
            <a:endParaRPr sz="1800">
              <a:solidFill>
                <a:srgbClr val="073763"/>
              </a:solidFill>
              <a:latin typeface="Montserrat"/>
              <a:ea typeface="Montserrat"/>
              <a:cs typeface="Montserrat"/>
              <a:sym typeface="Montserrat"/>
            </a:endParaRPr>
          </a:p>
          <a:p>
            <a:pPr indent="0" lvl="0" marL="50800" marR="50800" rtl="0" algn="l">
              <a:lnSpc>
                <a:spcPct val="100000"/>
              </a:lnSpc>
              <a:spcBef>
                <a:spcPts val="7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pytest</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800">
              <a:solidFill>
                <a:srgbClr val="073763"/>
              </a:solidFill>
              <a:latin typeface="Montserrat"/>
              <a:ea typeface="Montserrat"/>
              <a:cs typeface="Montserrat"/>
              <a:sym typeface="Montserrat"/>
            </a:endParaRPr>
          </a:p>
        </p:txBody>
      </p:sp>
      <p:grpSp>
        <p:nvGrpSpPr>
          <p:cNvPr id="1321" name="Google Shape;1321;g74675c7bd6_0_553"/>
          <p:cNvGrpSpPr/>
          <p:nvPr/>
        </p:nvGrpSpPr>
        <p:grpSpPr>
          <a:xfrm>
            <a:off x="652150" y="4737850"/>
            <a:ext cx="7863100" cy="343800"/>
            <a:chOff x="652150" y="4737850"/>
            <a:chExt cx="7863100" cy="343800"/>
          </a:xfrm>
        </p:grpSpPr>
        <p:sp>
          <p:nvSpPr>
            <p:cNvPr id="1322" name="Google Shape;1322;g74675c7bd6_0_55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323" name="Google Shape;1323;g74675c7bd6_0_55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324" name="Google Shape;1324;g74675c7bd6_0_55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5" name="Google Shape;1325;g74675c7bd6_0_553"/>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93" name="Shape 193"/>
        <p:cNvGrpSpPr/>
        <p:nvPr/>
      </p:nvGrpSpPr>
      <p:grpSpPr>
        <a:xfrm>
          <a:off x="0" y="0"/>
          <a:ext cx="0" cy="0"/>
          <a:chOff x="0" y="0"/>
          <a:chExt cx="0" cy="0"/>
        </a:xfrm>
      </p:grpSpPr>
      <p:sp>
        <p:nvSpPr>
          <p:cNvPr id="194" name="Google Shape;194;p1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195" name="Google Shape;195;p1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 name="Google Shape;196;p11"/>
          <p:cNvGrpSpPr/>
          <p:nvPr/>
        </p:nvGrpSpPr>
        <p:grpSpPr>
          <a:xfrm>
            <a:off x="652150" y="4737850"/>
            <a:ext cx="7863100" cy="343800"/>
            <a:chOff x="652150" y="4737850"/>
            <a:chExt cx="7863100" cy="343800"/>
          </a:xfrm>
        </p:grpSpPr>
        <p:sp>
          <p:nvSpPr>
            <p:cNvPr id="197" name="Google Shape;197;p1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98" name="Google Shape;198;p1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99" name="Google Shape;199;p11"/>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IN" sz="2400" u="none" cap="none" strike="noStrike">
                <a:solidFill>
                  <a:srgbClr val="073763"/>
                </a:solidFill>
                <a:latin typeface="Montserrat"/>
                <a:ea typeface="Montserrat"/>
                <a:cs typeface="Montserrat"/>
                <a:sym typeface="Montserrat"/>
              </a:rPr>
              <a:t>Manually add Python to Windows Path</a:t>
            </a:r>
            <a:endParaRPr/>
          </a:p>
          <a:p>
            <a:pPr indent="-285750" lvl="0" marL="285750" marR="0" rtl="0" algn="l">
              <a:lnSpc>
                <a:spcPct val="100000"/>
              </a:lnSpc>
              <a:spcBef>
                <a:spcPts val="0"/>
              </a:spcBef>
              <a:spcAft>
                <a:spcPts val="0"/>
              </a:spcAft>
              <a:buClr>
                <a:schemeClr val="dk1"/>
              </a:buClr>
              <a:buSzPts val="3200"/>
              <a:buFont typeface="Arial"/>
              <a:buChar char="•"/>
            </a:pPr>
            <a:r>
              <a:rPr b="1" i="0" lang="en-IN" sz="1800" u="none" cap="none" strike="noStrike">
                <a:solidFill>
                  <a:srgbClr val="073763"/>
                </a:solidFill>
                <a:latin typeface="Montserrat"/>
                <a:ea typeface="Montserrat"/>
                <a:cs typeface="Montserrat"/>
                <a:sym typeface="Montserrat"/>
              </a:rPr>
              <a:t>Step-1: </a:t>
            </a:r>
            <a:r>
              <a:rPr b="0" i="0" lang="en-IN" sz="1800" u="none" cap="none" strike="noStrike">
                <a:solidFill>
                  <a:srgbClr val="073763"/>
                </a:solidFill>
                <a:latin typeface="Montserrat"/>
                <a:ea typeface="Montserrat"/>
                <a:cs typeface="Montserrat"/>
                <a:sym typeface="Montserrat"/>
              </a:rPr>
              <a:t>Get to the Windows Environment Variables screen.</a:t>
            </a:r>
            <a:endParaRPr/>
          </a:p>
          <a:p>
            <a:pPr indent="-285750" lvl="0" marL="285750" marR="0" rtl="0" algn="l">
              <a:lnSpc>
                <a:spcPct val="100000"/>
              </a:lnSpc>
              <a:spcBef>
                <a:spcPts val="0"/>
              </a:spcBef>
              <a:spcAft>
                <a:spcPts val="0"/>
              </a:spcAft>
              <a:buClr>
                <a:schemeClr val="dk1"/>
              </a:buClr>
              <a:buSzPts val="3200"/>
              <a:buFont typeface="Arial"/>
              <a:buChar char="•"/>
            </a:pPr>
            <a:r>
              <a:rPr b="0" i="0" lang="en-IN" sz="1800" u="none" cap="none" strike="noStrike">
                <a:solidFill>
                  <a:srgbClr val="073763"/>
                </a:solidFill>
                <a:latin typeface="Montserrat"/>
                <a:ea typeface="Montserrat"/>
                <a:cs typeface="Montserrat"/>
                <a:sym typeface="Montserrat"/>
              </a:rPr>
              <a:t>Search Edit environment variables for your account and open it.</a:t>
            </a:r>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139700" lvl="0" marL="342900" marR="0" rtl="0" algn="l">
              <a:lnSpc>
                <a:spcPct val="115000"/>
              </a:lnSpc>
              <a:spcBef>
                <a:spcPts val="0"/>
              </a:spcBef>
              <a:spcAft>
                <a:spcPts val="0"/>
              </a:spcAft>
              <a:buClr>
                <a:schemeClr val="dk1"/>
              </a:buClr>
              <a:buSzPts val="3200"/>
              <a:buFont typeface="Arial"/>
              <a:buNone/>
            </a:pPr>
            <a:r>
              <a:t/>
            </a:r>
            <a:endParaRPr b="1" i="0" sz="2400" u="none" cap="none" strike="noStrike">
              <a:solidFill>
                <a:srgbClr val="073763"/>
              </a:solidFill>
              <a:latin typeface="Montserrat"/>
              <a:ea typeface="Montserrat"/>
              <a:cs typeface="Montserrat"/>
              <a:sym typeface="Montserrat"/>
            </a:endParaRPr>
          </a:p>
        </p:txBody>
      </p:sp>
      <p:pic>
        <p:nvPicPr>
          <p:cNvPr id="200" name="Google Shape;200;p11"/>
          <p:cNvPicPr preferRelativeResize="0"/>
          <p:nvPr/>
        </p:nvPicPr>
        <p:blipFill rotWithShape="1">
          <a:blip r:embed="rId3">
            <a:alphaModFix/>
          </a:blip>
          <a:srcRect b="0" l="0" r="0" t="0"/>
          <a:stretch/>
        </p:blipFill>
        <p:spPr>
          <a:xfrm>
            <a:off x="2367976" y="2197525"/>
            <a:ext cx="4359149" cy="23692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329" name="Shape 1329"/>
        <p:cNvGrpSpPr/>
        <p:nvPr/>
      </p:nvGrpSpPr>
      <p:grpSpPr>
        <a:xfrm>
          <a:off x="0" y="0"/>
          <a:ext cx="0" cy="0"/>
          <a:chOff x="0" y="0"/>
          <a:chExt cx="0" cy="0"/>
        </a:xfrm>
      </p:grpSpPr>
      <p:sp>
        <p:nvSpPr>
          <p:cNvPr id="1330" name="Google Shape;1330;g74675c7bd6_0_56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en-IN" sz="2500">
                <a:solidFill>
                  <a:srgbClr val="073763"/>
                </a:solidFill>
                <a:latin typeface="Montserrat"/>
                <a:ea typeface="Montserrat"/>
                <a:cs typeface="Montserrat"/>
                <a:sym typeface="Montserrat"/>
              </a:rPr>
              <a:t>Pytest and PDB</a:t>
            </a:r>
            <a:endParaRPr b="1" sz="2500">
              <a:solidFill>
                <a:srgbClr val="073763"/>
              </a:solidFill>
              <a:latin typeface="Montserrat"/>
              <a:ea typeface="Montserrat"/>
              <a:cs typeface="Montserrat"/>
              <a:sym typeface="Montserrat"/>
            </a:endParaRPr>
          </a:p>
        </p:txBody>
      </p:sp>
      <p:sp>
        <p:nvSpPr>
          <p:cNvPr id="1331" name="Google Shape;1331;g74675c7bd6_0_56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74675c7bd6_0_566"/>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2400">
                <a:solidFill>
                  <a:srgbClr val="073763"/>
                </a:solidFill>
                <a:latin typeface="Montserrat"/>
                <a:ea typeface="Montserrat"/>
                <a:cs typeface="Montserrat"/>
                <a:sym typeface="Montserrat"/>
              </a:rPr>
              <a:t>PDB:</a:t>
            </a:r>
            <a:endParaRPr b="1" sz="2400">
              <a:solidFill>
                <a:srgbClr val="073763"/>
              </a:solidFill>
              <a:latin typeface="Montserrat"/>
              <a:ea typeface="Montserrat"/>
              <a:cs typeface="Montserrat"/>
              <a:sym typeface="Montserrat"/>
            </a:endParaRPr>
          </a:p>
          <a:p>
            <a:pPr indent="0" lvl="0" marL="0" rtl="0" algn="just">
              <a:lnSpc>
                <a:spcPct val="100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In software development jargon, 'debugging' term is popularly used to process of locating and rectifying errors in a program. Python's standard library contains pdb module which is a set of utilities for debugging of Python programs.</a:t>
            </a:r>
            <a:endParaRPr sz="1800">
              <a:solidFill>
                <a:srgbClr val="073763"/>
              </a:solidFill>
              <a:latin typeface="Montserrat"/>
              <a:ea typeface="Montserrat"/>
              <a:cs typeface="Montserrat"/>
              <a:sym typeface="Montserrat"/>
            </a:endParaRPr>
          </a:p>
          <a:p>
            <a:pPr indent="0" lvl="0" marL="0" rtl="0" algn="just">
              <a:lnSpc>
                <a:spcPct val="100000"/>
              </a:lnSpc>
              <a:spcBef>
                <a:spcPts val="8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The debugging functionality is defined in a Pdb class. The module internally makes used of bdb and cmd modules.</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The pdb module has a very convenient command line interface. It is imported at the time of execution of Python script by using –m switch</a:t>
            </a:r>
            <a:endParaRPr sz="1800">
              <a:solidFill>
                <a:srgbClr val="073763"/>
              </a:solidFill>
              <a:latin typeface="Montserrat"/>
              <a:ea typeface="Montserrat"/>
              <a:cs typeface="Montserrat"/>
              <a:sym typeface="Montserrat"/>
            </a:endParaRPr>
          </a:p>
          <a:p>
            <a:pPr indent="-342900" lvl="0" marL="457200" marR="508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python –m pdb script.py</a:t>
            </a:r>
            <a:endParaRPr sz="1800">
              <a:solidFill>
                <a:srgbClr val="073763"/>
              </a:solidFill>
              <a:latin typeface="Montserrat"/>
              <a:ea typeface="Montserrat"/>
              <a:cs typeface="Montserrat"/>
              <a:sym typeface="Montserrat"/>
            </a:endParaRPr>
          </a:p>
          <a:p>
            <a:pPr indent="0" lvl="0" marL="0" marR="5080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To see list of all debugger commands type 'help' in front of the debugger prompt. </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50">
              <a:solidFill>
                <a:schemeClr val="dk1"/>
              </a:solidFill>
              <a:highlight>
                <a:srgbClr val="FFFFFF"/>
              </a:highlight>
            </a:endParaRPr>
          </a:p>
        </p:txBody>
      </p:sp>
      <p:grpSp>
        <p:nvGrpSpPr>
          <p:cNvPr id="1333" name="Google Shape;1333;g74675c7bd6_0_566"/>
          <p:cNvGrpSpPr/>
          <p:nvPr/>
        </p:nvGrpSpPr>
        <p:grpSpPr>
          <a:xfrm>
            <a:off x="652150" y="4737850"/>
            <a:ext cx="7863100" cy="343800"/>
            <a:chOff x="652150" y="4737850"/>
            <a:chExt cx="7863100" cy="343800"/>
          </a:xfrm>
        </p:grpSpPr>
        <p:sp>
          <p:nvSpPr>
            <p:cNvPr id="1334" name="Google Shape;1334;g74675c7bd6_0_56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335" name="Google Shape;1335;g74675c7bd6_0_56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336" name="Google Shape;1336;g74675c7bd6_0_56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7" name="Google Shape;1337;g74675c7bd6_0_566"/>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341" name="Shape 1341"/>
        <p:cNvGrpSpPr/>
        <p:nvPr/>
      </p:nvGrpSpPr>
      <p:grpSpPr>
        <a:xfrm>
          <a:off x="0" y="0"/>
          <a:ext cx="0" cy="0"/>
          <a:chOff x="0" y="0"/>
          <a:chExt cx="0" cy="0"/>
        </a:xfrm>
      </p:grpSpPr>
      <p:sp>
        <p:nvSpPr>
          <p:cNvPr id="1342" name="Google Shape;1342;g74675c7bd6_0_58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en-IN" sz="2500">
                <a:solidFill>
                  <a:srgbClr val="073763"/>
                </a:solidFill>
                <a:latin typeface="Montserrat"/>
                <a:ea typeface="Montserrat"/>
                <a:cs typeface="Montserrat"/>
                <a:sym typeface="Montserrat"/>
              </a:rPr>
              <a:t>Pytest and PDB</a:t>
            </a:r>
            <a:endParaRPr b="1" sz="2500">
              <a:solidFill>
                <a:srgbClr val="073763"/>
              </a:solidFill>
              <a:latin typeface="Montserrat"/>
              <a:ea typeface="Montserrat"/>
              <a:cs typeface="Montserrat"/>
              <a:sym typeface="Montserrat"/>
            </a:endParaRPr>
          </a:p>
        </p:txBody>
      </p:sp>
      <p:sp>
        <p:nvSpPr>
          <p:cNvPr id="1343" name="Google Shape;1343;g74675c7bd6_0_58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74675c7bd6_0_581"/>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2400">
                <a:solidFill>
                  <a:srgbClr val="073763"/>
                </a:solidFill>
                <a:latin typeface="Montserrat"/>
                <a:ea typeface="Montserrat"/>
                <a:cs typeface="Montserrat"/>
                <a:sym typeface="Montserrat"/>
              </a:rPr>
              <a:t>Collection</a:t>
            </a:r>
            <a:endParaRPr b="1" sz="2400">
              <a:solidFill>
                <a:srgbClr val="073763"/>
              </a:solidFill>
              <a:latin typeface="Montserrat"/>
              <a:ea typeface="Montserrat"/>
              <a:cs typeface="Montserrat"/>
              <a:sym typeface="Montserrat"/>
            </a:endParaRPr>
          </a:p>
          <a:p>
            <a:pPr indent="0" lvl="0" marL="0" rtl="0" algn="l">
              <a:lnSpc>
                <a:spcPct val="115000"/>
              </a:lnSpc>
              <a:spcBef>
                <a:spcPts val="23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Collections in Python are containers that are used to store collections of data, for example, </a:t>
            </a:r>
            <a:r>
              <a:rPr b="1" lang="en-IN" sz="1800">
                <a:solidFill>
                  <a:srgbClr val="073763"/>
                </a:solidFill>
                <a:latin typeface="Montserrat"/>
                <a:ea typeface="Montserrat"/>
                <a:cs typeface="Montserrat"/>
                <a:sym typeface="Montserrat"/>
              </a:rPr>
              <a:t>list, dict, set, tuple</a:t>
            </a:r>
            <a:r>
              <a:rPr lang="en-IN" sz="1800">
                <a:solidFill>
                  <a:srgbClr val="073763"/>
                </a:solidFill>
                <a:latin typeface="Montserrat"/>
                <a:ea typeface="Montserrat"/>
                <a:cs typeface="Montserrat"/>
                <a:sym typeface="Montserrat"/>
              </a:rPr>
              <a:t> etc. These are built-in collections. Several modules have been developed that provide additional data structures to store collections of data. One such module is the Python </a:t>
            </a:r>
            <a:r>
              <a:rPr lang="en-IN" sz="1800">
                <a:solidFill>
                  <a:srgbClr val="073763"/>
                </a:solidFill>
                <a:uFill>
                  <a:noFill/>
                </a:uFill>
                <a:latin typeface="Montserrat"/>
                <a:ea typeface="Montserrat"/>
                <a:cs typeface="Montserrat"/>
                <a:sym typeface="Montserrat"/>
                <a:hlinkClick r:id="rId3">
                  <a:extLst>
                    <a:ext uri="{A12FA001-AC4F-418D-AE19-62706E023703}">
                      <ahyp:hlinkClr val="tx"/>
                    </a:ext>
                  </a:extLst>
                </a:hlinkClick>
              </a:rPr>
              <a:t>collections module</a:t>
            </a:r>
            <a:r>
              <a:rPr lang="en-IN" sz="1800">
                <a:solidFill>
                  <a:srgbClr val="073763"/>
                </a:solidFill>
                <a:latin typeface="Montserrat"/>
                <a:ea typeface="Montserrat"/>
                <a:cs typeface="Montserrat"/>
                <a:sym typeface="Montserrat"/>
              </a:rPr>
              <a:t>.</a:t>
            </a:r>
            <a:endParaRPr sz="1800">
              <a:solidFill>
                <a:srgbClr val="073763"/>
              </a:solidFill>
              <a:latin typeface="Montserrat"/>
              <a:ea typeface="Montserrat"/>
              <a:cs typeface="Montserrat"/>
              <a:sym typeface="Montserrat"/>
            </a:endParaRPr>
          </a:p>
          <a:p>
            <a:pPr indent="0" lvl="0" marL="0" rtl="0" algn="l">
              <a:lnSpc>
                <a:spcPct val="115000"/>
              </a:lnSpc>
              <a:spcBef>
                <a:spcPts val="23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Python </a:t>
            </a:r>
            <a:r>
              <a:rPr b="1" lang="en-IN" sz="1800">
                <a:solidFill>
                  <a:srgbClr val="073763"/>
                </a:solidFill>
                <a:latin typeface="Montserrat"/>
                <a:ea typeface="Montserrat"/>
                <a:cs typeface="Montserrat"/>
                <a:sym typeface="Montserrat"/>
              </a:rPr>
              <a:t>collections module</a:t>
            </a:r>
            <a:r>
              <a:rPr lang="en-IN" sz="1800">
                <a:solidFill>
                  <a:srgbClr val="073763"/>
                </a:solidFill>
                <a:latin typeface="Montserrat"/>
                <a:ea typeface="Montserrat"/>
                <a:cs typeface="Montserrat"/>
                <a:sym typeface="Montserrat"/>
              </a:rPr>
              <a:t> was introduced to improve the functionalities of the built-in collection containers. Python collections module was first introduced in its 2.4 release.</a:t>
            </a:r>
            <a:endParaRPr sz="1800">
              <a:solidFill>
                <a:srgbClr val="073763"/>
              </a:solidFill>
              <a:latin typeface="Montserrat"/>
              <a:ea typeface="Montserrat"/>
              <a:cs typeface="Montserrat"/>
              <a:sym typeface="Montserrat"/>
            </a:endParaRPr>
          </a:p>
          <a:p>
            <a:pPr indent="0" lvl="0" marL="0" rtl="0" algn="l">
              <a:lnSpc>
                <a:spcPct val="115000"/>
              </a:lnSpc>
              <a:spcBef>
                <a:spcPts val="2300"/>
              </a:spcBef>
              <a:spcAft>
                <a:spcPts val="0"/>
              </a:spcAft>
              <a:buNone/>
            </a:pPr>
            <a:r>
              <a:t/>
            </a:r>
            <a:endParaRPr b="1" sz="1800">
              <a:solidFill>
                <a:srgbClr val="073763"/>
              </a:solidFill>
              <a:latin typeface="Montserrat"/>
              <a:ea typeface="Montserrat"/>
              <a:cs typeface="Montserrat"/>
              <a:sym typeface="Montserrat"/>
            </a:endParaRPr>
          </a:p>
        </p:txBody>
      </p:sp>
      <p:grpSp>
        <p:nvGrpSpPr>
          <p:cNvPr id="1345" name="Google Shape;1345;g74675c7bd6_0_581"/>
          <p:cNvGrpSpPr/>
          <p:nvPr/>
        </p:nvGrpSpPr>
        <p:grpSpPr>
          <a:xfrm>
            <a:off x="652150" y="4737850"/>
            <a:ext cx="7863100" cy="343800"/>
            <a:chOff x="652150" y="4737850"/>
            <a:chExt cx="7863100" cy="343800"/>
          </a:xfrm>
        </p:grpSpPr>
        <p:sp>
          <p:nvSpPr>
            <p:cNvPr id="1346" name="Google Shape;1346;g74675c7bd6_0_58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347" name="Google Shape;1347;g74675c7bd6_0_58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348" name="Google Shape;1348;g74675c7bd6_0_58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9" name="Google Shape;1349;g74675c7bd6_0_581"/>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353" name="Shape 1353"/>
        <p:cNvGrpSpPr/>
        <p:nvPr/>
      </p:nvGrpSpPr>
      <p:grpSpPr>
        <a:xfrm>
          <a:off x="0" y="0"/>
          <a:ext cx="0" cy="0"/>
          <a:chOff x="0" y="0"/>
          <a:chExt cx="0" cy="0"/>
        </a:xfrm>
      </p:grpSpPr>
      <p:sp>
        <p:nvSpPr>
          <p:cNvPr id="1354" name="Google Shape;1354;g74675c7bd6_0_59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en-IN" sz="2500">
                <a:solidFill>
                  <a:srgbClr val="073763"/>
                </a:solidFill>
                <a:latin typeface="Montserrat"/>
                <a:ea typeface="Montserrat"/>
                <a:cs typeface="Montserrat"/>
                <a:sym typeface="Montserrat"/>
              </a:rPr>
              <a:t>Pytest and PDB</a:t>
            </a:r>
            <a:endParaRPr b="1" sz="2500">
              <a:solidFill>
                <a:srgbClr val="073763"/>
              </a:solidFill>
              <a:latin typeface="Montserrat"/>
              <a:ea typeface="Montserrat"/>
              <a:cs typeface="Montserrat"/>
              <a:sym typeface="Montserrat"/>
            </a:endParaRPr>
          </a:p>
        </p:txBody>
      </p:sp>
      <p:sp>
        <p:nvSpPr>
          <p:cNvPr id="1355" name="Google Shape;1355;g74675c7bd6_0_59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6" name="Google Shape;1356;g74675c7bd6_0_593"/>
          <p:cNvGrpSpPr/>
          <p:nvPr/>
        </p:nvGrpSpPr>
        <p:grpSpPr>
          <a:xfrm>
            <a:off x="652150" y="4737850"/>
            <a:ext cx="7863100" cy="343800"/>
            <a:chOff x="652150" y="4737850"/>
            <a:chExt cx="7863100" cy="343800"/>
          </a:xfrm>
        </p:grpSpPr>
        <p:sp>
          <p:nvSpPr>
            <p:cNvPr id="1357" name="Google Shape;1357;g74675c7bd6_0_59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358" name="Google Shape;1358;g74675c7bd6_0_59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359" name="Google Shape;1359;g74675c7bd6_0_59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0" name="Google Shape;1360;g74675c7bd6_0_593"/>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graphicFrame>
        <p:nvGraphicFramePr>
          <p:cNvPr id="1361" name="Google Shape;1361;g74675c7bd6_0_593"/>
          <p:cNvGraphicFramePr/>
          <p:nvPr/>
        </p:nvGraphicFramePr>
        <p:xfrm>
          <a:off x="11700" y="502875"/>
          <a:ext cx="3000000" cy="3000000"/>
        </p:xfrm>
        <a:graphic>
          <a:graphicData uri="http://schemas.openxmlformats.org/drawingml/2006/table">
            <a:tbl>
              <a:tblPr>
                <a:solidFill>
                  <a:srgbClr val="FFFFFF"/>
                </a:solidFill>
                <a:tableStyleId>{4A8B08B9-DD4E-43B9-933F-94A555899D8D}</a:tableStyleId>
              </a:tblPr>
              <a:tblGrid>
                <a:gridCol w="1955400"/>
                <a:gridCol w="7188600"/>
              </a:tblGrid>
              <a:tr h="314325">
                <a:tc>
                  <a:txBody>
                    <a:bodyPr/>
                    <a:lstStyle/>
                    <a:p>
                      <a:pPr indent="0" lvl="0" marL="0" rtl="0" algn="just">
                        <a:lnSpc>
                          <a:spcPct val="100000"/>
                        </a:lnSpc>
                        <a:spcBef>
                          <a:spcPts val="0"/>
                        </a:spcBef>
                        <a:spcAft>
                          <a:spcPts val="0"/>
                        </a:spcAft>
                        <a:buNone/>
                      </a:pPr>
                      <a:r>
                        <a:rPr lang="en-IN" sz="1800">
                          <a:solidFill>
                            <a:srgbClr val="073763"/>
                          </a:solidFill>
                          <a:uFill>
                            <a:noFill/>
                          </a:uFill>
                          <a:latin typeface="Montserrat"/>
                          <a:ea typeface="Montserrat"/>
                          <a:cs typeface="Montserrat"/>
                          <a:sym typeface="Montserrat"/>
                          <a:hlinkClick r:id="rId3">
                            <a:extLst>
                              <a:ext uri="{A12FA001-AC4F-418D-AE19-62706E023703}">
                                <ahyp:hlinkClr val="tx"/>
                              </a:ext>
                            </a:extLst>
                          </a:hlinkClick>
                        </a:rPr>
                        <a:t>namedtuple()</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IN" sz="1800">
                          <a:solidFill>
                            <a:srgbClr val="073763"/>
                          </a:solidFill>
                          <a:latin typeface="Montserrat"/>
                          <a:ea typeface="Montserrat"/>
                          <a:cs typeface="Montserrat"/>
                          <a:sym typeface="Montserrat"/>
                        </a:rPr>
                        <a:t>factory function for creating tuple subclasses with named fields</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4325">
                <a:tc>
                  <a:txBody>
                    <a:bodyPr/>
                    <a:lstStyle/>
                    <a:p>
                      <a:pPr indent="0" lvl="0" marL="0" rtl="0" algn="just">
                        <a:lnSpc>
                          <a:spcPct val="100000"/>
                        </a:lnSpc>
                        <a:spcBef>
                          <a:spcPts val="0"/>
                        </a:spcBef>
                        <a:spcAft>
                          <a:spcPts val="0"/>
                        </a:spcAft>
                        <a:buNone/>
                      </a:pPr>
                      <a:r>
                        <a:rPr lang="en-IN" sz="1800">
                          <a:solidFill>
                            <a:srgbClr val="073763"/>
                          </a:solidFill>
                          <a:uFill>
                            <a:noFill/>
                          </a:uFill>
                          <a:latin typeface="Montserrat"/>
                          <a:ea typeface="Montserrat"/>
                          <a:cs typeface="Montserrat"/>
                          <a:sym typeface="Montserrat"/>
                          <a:hlinkClick r:id="rId4">
                            <a:extLst>
                              <a:ext uri="{A12FA001-AC4F-418D-AE19-62706E023703}">
                                <ahyp:hlinkClr val="tx"/>
                              </a:ext>
                            </a:extLst>
                          </a:hlinkClick>
                        </a:rPr>
                        <a:t>deque</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IN" sz="1800">
                          <a:solidFill>
                            <a:srgbClr val="073763"/>
                          </a:solidFill>
                          <a:latin typeface="Montserrat"/>
                          <a:ea typeface="Montserrat"/>
                          <a:cs typeface="Montserrat"/>
                          <a:sym typeface="Montserrat"/>
                        </a:rPr>
                        <a:t>list-like container with fast appends and pops on either end</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4325">
                <a:tc>
                  <a:txBody>
                    <a:bodyPr/>
                    <a:lstStyle/>
                    <a:p>
                      <a:pPr indent="0" lvl="0" marL="0" rtl="0" algn="just">
                        <a:lnSpc>
                          <a:spcPct val="100000"/>
                        </a:lnSpc>
                        <a:spcBef>
                          <a:spcPts val="0"/>
                        </a:spcBef>
                        <a:spcAft>
                          <a:spcPts val="0"/>
                        </a:spcAft>
                        <a:buNone/>
                      </a:pPr>
                      <a:r>
                        <a:rPr lang="en-IN" sz="1800">
                          <a:solidFill>
                            <a:srgbClr val="073763"/>
                          </a:solidFill>
                          <a:uFill>
                            <a:noFill/>
                          </a:uFill>
                          <a:latin typeface="Montserrat"/>
                          <a:ea typeface="Montserrat"/>
                          <a:cs typeface="Montserrat"/>
                          <a:sym typeface="Montserrat"/>
                          <a:hlinkClick r:id="rId5">
                            <a:extLst>
                              <a:ext uri="{A12FA001-AC4F-418D-AE19-62706E023703}">
                                <ahyp:hlinkClr val="tx"/>
                              </a:ext>
                            </a:extLst>
                          </a:hlinkClick>
                        </a:rPr>
                        <a:t>ChainMap</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IN" sz="1800">
                          <a:solidFill>
                            <a:srgbClr val="073763"/>
                          </a:solidFill>
                          <a:latin typeface="Montserrat"/>
                          <a:ea typeface="Montserrat"/>
                          <a:cs typeface="Montserrat"/>
                          <a:sym typeface="Montserrat"/>
                        </a:rPr>
                        <a:t>dict-like class for creating a single view of multiple mappings</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4325">
                <a:tc>
                  <a:txBody>
                    <a:bodyPr/>
                    <a:lstStyle/>
                    <a:p>
                      <a:pPr indent="0" lvl="0" marL="0" rtl="0" algn="just">
                        <a:lnSpc>
                          <a:spcPct val="100000"/>
                        </a:lnSpc>
                        <a:spcBef>
                          <a:spcPts val="0"/>
                        </a:spcBef>
                        <a:spcAft>
                          <a:spcPts val="0"/>
                        </a:spcAft>
                        <a:buNone/>
                      </a:pPr>
                      <a:r>
                        <a:rPr lang="en-IN" sz="1800">
                          <a:solidFill>
                            <a:srgbClr val="073763"/>
                          </a:solidFill>
                          <a:uFill>
                            <a:noFill/>
                          </a:uFill>
                          <a:latin typeface="Montserrat"/>
                          <a:ea typeface="Montserrat"/>
                          <a:cs typeface="Montserrat"/>
                          <a:sym typeface="Montserrat"/>
                          <a:hlinkClick r:id="rId6">
                            <a:extLst>
                              <a:ext uri="{A12FA001-AC4F-418D-AE19-62706E023703}">
                                <ahyp:hlinkClr val="tx"/>
                              </a:ext>
                            </a:extLst>
                          </a:hlinkClick>
                        </a:rPr>
                        <a:t>Counter</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IN" sz="1800">
                          <a:solidFill>
                            <a:srgbClr val="073763"/>
                          </a:solidFill>
                          <a:latin typeface="Montserrat"/>
                          <a:ea typeface="Montserrat"/>
                          <a:cs typeface="Montserrat"/>
                          <a:sym typeface="Montserrat"/>
                        </a:rPr>
                        <a:t>dict subclass for counting hashable objects</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4325">
                <a:tc>
                  <a:txBody>
                    <a:bodyPr/>
                    <a:lstStyle/>
                    <a:p>
                      <a:pPr indent="0" lvl="0" marL="0" rtl="0" algn="just">
                        <a:lnSpc>
                          <a:spcPct val="100000"/>
                        </a:lnSpc>
                        <a:spcBef>
                          <a:spcPts val="0"/>
                        </a:spcBef>
                        <a:spcAft>
                          <a:spcPts val="0"/>
                        </a:spcAft>
                        <a:buNone/>
                      </a:pPr>
                      <a:r>
                        <a:rPr lang="en-IN" sz="1800">
                          <a:solidFill>
                            <a:srgbClr val="073763"/>
                          </a:solidFill>
                          <a:uFill>
                            <a:noFill/>
                          </a:uFill>
                          <a:latin typeface="Montserrat"/>
                          <a:ea typeface="Montserrat"/>
                          <a:cs typeface="Montserrat"/>
                          <a:sym typeface="Montserrat"/>
                          <a:hlinkClick r:id="rId7">
                            <a:extLst>
                              <a:ext uri="{A12FA001-AC4F-418D-AE19-62706E023703}">
                                <ahyp:hlinkClr val="tx"/>
                              </a:ext>
                            </a:extLst>
                          </a:hlinkClick>
                        </a:rPr>
                        <a:t>OrderedDict</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IN" sz="1800">
                          <a:solidFill>
                            <a:srgbClr val="073763"/>
                          </a:solidFill>
                          <a:latin typeface="Montserrat"/>
                          <a:ea typeface="Montserrat"/>
                          <a:cs typeface="Montserrat"/>
                          <a:sym typeface="Montserrat"/>
                        </a:rPr>
                        <a:t>dict subclass that remembers the order entries were added</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4325">
                <a:tc>
                  <a:txBody>
                    <a:bodyPr/>
                    <a:lstStyle/>
                    <a:p>
                      <a:pPr indent="0" lvl="0" marL="0" rtl="0" algn="just">
                        <a:lnSpc>
                          <a:spcPct val="100000"/>
                        </a:lnSpc>
                        <a:spcBef>
                          <a:spcPts val="0"/>
                        </a:spcBef>
                        <a:spcAft>
                          <a:spcPts val="0"/>
                        </a:spcAft>
                        <a:buNone/>
                      </a:pPr>
                      <a:r>
                        <a:rPr lang="en-IN" sz="1800">
                          <a:solidFill>
                            <a:srgbClr val="073763"/>
                          </a:solidFill>
                          <a:uFill>
                            <a:noFill/>
                          </a:uFill>
                          <a:latin typeface="Montserrat"/>
                          <a:ea typeface="Montserrat"/>
                          <a:cs typeface="Montserrat"/>
                          <a:sym typeface="Montserrat"/>
                          <a:hlinkClick r:id="rId8">
                            <a:extLst>
                              <a:ext uri="{A12FA001-AC4F-418D-AE19-62706E023703}">
                                <ahyp:hlinkClr val="tx"/>
                              </a:ext>
                            </a:extLst>
                          </a:hlinkClick>
                        </a:rPr>
                        <a:t>defaultdict</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IN" sz="1800">
                          <a:solidFill>
                            <a:srgbClr val="073763"/>
                          </a:solidFill>
                          <a:latin typeface="Montserrat"/>
                          <a:ea typeface="Montserrat"/>
                          <a:cs typeface="Montserrat"/>
                          <a:sym typeface="Montserrat"/>
                        </a:rPr>
                        <a:t>dict subclass that calls a factory function to supply missing values</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4325">
                <a:tc>
                  <a:txBody>
                    <a:bodyPr/>
                    <a:lstStyle/>
                    <a:p>
                      <a:pPr indent="0" lvl="0" marL="0" rtl="0" algn="just">
                        <a:lnSpc>
                          <a:spcPct val="100000"/>
                        </a:lnSpc>
                        <a:spcBef>
                          <a:spcPts val="0"/>
                        </a:spcBef>
                        <a:spcAft>
                          <a:spcPts val="0"/>
                        </a:spcAft>
                        <a:buNone/>
                      </a:pPr>
                      <a:r>
                        <a:rPr lang="en-IN" sz="1800">
                          <a:solidFill>
                            <a:srgbClr val="073763"/>
                          </a:solidFill>
                          <a:uFill>
                            <a:noFill/>
                          </a:uFill>
                          <a:latin typeface="Montserrat"/>
                          <a:ea typeface="Montserrat"/>
                          <a:cs typeface="Montserrat"/>
                          <a:sym typeface="Montserrat"/>
                          <a:hlinkClick r:id="rId9">
                            <a:extLst>
                              <a:ext uri="{A12FA001-AC4F-418D-AE19-62706E023703}">
                                <ahyp:hlinkClr val="tx"/>
                              </a:ext>
                            </a:extLst>
                          </a:hlinkClick>
                        </a:rPr>
                        <a:t>UserDict</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IN" sz="1800">
                          <a:solidFill>
                            <a:srgbClr val="073763"/>
                          </a:solidFill>
                          <a:latin typeface="Montserrat"/>
                          <a:ea typeface="Montserrat"/>
                          <a:cs typeface="Montserrat"/>
                          <a:sym typeface="Montserrat"/>
                        </a:rPr>
                        <a:t>wrapper around dictionary objects for easier dict subclassing</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4325">
                <a:tc>
                  <a:txBody>
                    <a:bodyPr/>
                    <a:lstStyle/>
                    <a:p>
                      <a:pPr indent="0" lvl="0" marL="0" rtl="0" algn="just">
                        <a:lnSpc>
                          <a:spcPct val="100000"/>
                        </a:lnSpc>
                        <a:spcBef>
                          <a:spcPts val="0"/>
                        </a:spcBef>
                        <a:spcAft>
                          <a:spcPts val="0"/>
                        </a:spcAft>
                        <a:buNone/>
                      </a:pPr>
                      <a:r>
                        <a:rPr lang="en-IN" sz="1800">
                          <a:solidFill>
                            <a:srgbClr val="073763"/>
                          </a:solidFill>
                          <a:uFill>
                            <a:noFill/>
                          </a:uFill>
                          <a:latin typeface="Montserrat"/>
                          <a:ea typeface="Montserrat"/>
                          <a:cs typeface="Montserrat"/>
                          <a:sym typeface="Montserrat"/>
                          <a:hlinkClick r:id="rId10">
                            <a:extLst>
                              <a:ext uri="{A12FA001-AC4F-418D-AE19-62706E023703}">
                                <ahyp:hlinkClr val="tx"/>
                              </a:ext>
                            </a:extLst>
                          </a:hlinkClick>
                        </a:rPr>
                        <a:t>UserList</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IN" sz="1800">
                          <a:solidFill>
                            <a:srgbClr val="073763"/>
                          </a:solidFill>
                          <a:latin typeface="Montserrat"/>
                          <a:ea typeface="Montserrat"/>
                          <a:cs typeface="Montserrat"/>
                          <a:sym typeface="Montserrat"/>
                        </a:rPr>
                        <a:t>wrapper around list objects for easier list subclassing</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02950">
                <a:tc>
                  <a:txBody>
                    <a:bodyPr/>
                    <a:lstStyle/>
                    <a:p>
                      <a:pPr indent="0" lvl="0" marL="0" rtl="0" algn="just">
                        <a:lnSpc>
                          <a:spcPct val="100000"/>
                        </a:lnSpc>
                        <a:spcBef>
                          <a:spcPts val="0"/>
                        </a:spcBef>
                        <a:spcAft>
                          <a:spcPts val="0"/>
                        </a:spcAft>
                        <a:buNone/>
                      </a:pPr>
                      <a:r>
                        <a:rPr lang="en-IN" sz="1800">
                          <a:solidFill>
                            <a:srgbClr val="073763"/>
                          </a:solidFill>
                          <a:uFill>
                            <a:noFill/>
                          </a:uFill>
                          <a:latin typeface="Montserrat"/>
                          <a:ea typeface="Montserrat"/>
                          <a:cs typeface="Montserrat"/>
                          <a:sym typeface="Montserrat"/>
                          <a:hlinkClick r:id="rId11">
                            <a:extLst>
                              <a:ext uri="{A12FA001-AC4F-418D-AE19-62706E023703}">
                                <ahyp:hlinkClr val="tx"/>
                              </a:ext>
                            </a:extLst>
                          </a:hlinkClick>
                        </a:rPr>
                        <a:t>UserString</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IN" sz="1800">
                          <a:solidFill>
                            <a:srgbClr val="073763"/>
                          </a:solidFill>
                          <a:latin typeface="Montserrat"/>
                          <a:ea typeface="Montserrat"/>
                          <a:cs typeface="Montserrat"/>
                          <a:sym typeface="Montserrat"/>
                        </a:rPr>
                        <a:t>wrapper around string objects for easier string subclassing</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txBody>
                  <a:tcPr marT="45725" marB="45725"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04" name="Shape 204"/>
        <p:cNvGrpSpPr/>
        <p:nvPr/>
      </p:nvGrpSpPr>
      <p:grpSpPr>
        <a:xfrm>
          <a:off x="0" y="0"/>
          <a:ext cx="0" cy="0"/>
          <a:chOff x="0" y="0"/>
          <a:chExt cx="0" cy="0"/>
        </a:xfrm>
      </p:grpSpPr>
      <p:sp>
        <p:nvSpPr>
          <p:cNvPr id="205" name="Google Shape;205;p12"/>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206" name="Google Shape;206;p1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12"/>
          <p:cNvGrpSpPr/>
          <p:nvPr/>
        </p:nvGrpSpPr>
        <p:grpSpPr>
          <a:xfrm>
            <a:off x="652150" y="4737850"/>
            <a:ext cx="7863100" cy="343800"/>
            <a:chOff x="652150" y="4737850"/>
            <a:chExt cx="7863100" cy="343800"/>
          </a:xfrm>
        </p:grpSpPr>
        <p:sp>
          <p:nvSpPr>
            <p:cNvPr id="208" name="Google Shape;208;p1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209" name="Google Shape;209;p1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10" name="Google Shape;210;p12"/>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dk1"/>
              </a:buClr>
              <a:buSzPts val="3200"/>
              <a:buFont typeface="Arial"/>
              <a:buChar char="•"/>
            </a:pPr>
            <a:r>
              <a:rPr b="1" i="0" lang="en-IN" sz="1800" u="none" cap="none" strike="noStrike">
                <a:solidFill>
                  <a:srgbClr val="073763"/>
                </a:solidFill>
                <a:latin typeface="Montserrat"/>
                <a:ea typeface="Montserrat"/>
                <a:cs typeface="Montserrat"/>
                <a:sym typeface="Montserrat"/>
              </a:rPr>
              <a:t>Step-2: </a:t>
            </a:r>
            <a:r>
              <a:rPr b="0" i="0" lang="en-IN" sz="1800" u="none" cap="none" strike="noStrike">
                <a:solidFill>
                  <a:srgbClr val="073763"/>
                </a:solidFill>
                <a:latin typeface="Montserrat"/>
                <a:ea typeface="Montserrat"/>
                <a:cs typeface="Montserrat"/>
                <a:sym typeface="Montserrat"/>
              </a:rPr>
              <a:t>Click on ‘</a:t>
            </a:r>
            <a:r>
              <a:rPr b="1" i="0" lang="en-IN" sz="1800" u="none" cap="none" strike="noStrike">
                <a:solidFill>
                  <a:srgbClr val="073763"/>
                </a:solidFill>
                <a:latin typeface="Montserrat"/>
                <a:ea typeface="Montserrat"/>
                <a:cs typeface="Montserrat"/>
                <a:sym typeface="Montserrat"/>
              </a:rPr>
              <a:t>New…</a:t>
            </a:r>
            <a:r>
              <a:rPr b="0" i="0" lang="en-IN" sz="1800" u="none" cap="none" strike="noStrike">
                <a:solidFill>
                  <a:srgbClr val="073763"/>
                </a:solidFill>
                <a:latin typeface="Montserrat"/>
                <a:ea typeface="Montserrat"/>
                <a:cs typeface="Montserrat"/>
                <a:sym typeface="Montserrat"/>
              </a:rPr>
              <a:t>‘ which is located under the </a:t>
            </a:r>
            <a:r>
              <a:rPr b="0" i="1" lang="en-IN" sz="1800" u="none" cap="none" strike="noStrike">
                <a:solidFill>
                  <a:srgbClr val="073763"/>
                </a:solidFill>
                <a:latin typeface="Montserrat"/>
                <a:ea typeface="Montserrat"/>
                <a:cs typeface="Montserrat"/>
                <a:sym typeface="Montserrat"/>
              </a:rPr>
              <a:t>User variables</a:t>
            </a:r>
            <a:r>
              <a:rPr b="0" i="0" lang="en-IN" sz="1800" u="none" cap="none" strike="noStrike">
                <a:solidFill>
                  <a:srgbClr val="073763"/>
                </a:solidFill>
                <a:latin typeface="Montserrat"/>
                <a:ea typeface="Montserrat"/>
                <a:cs typeface="Montserrat"/>
                <a:sym typeface="Montserrat"/>
              </a:rPr>
              <a:t> box.</a:t>
            </a:r>
            <a:r>
              <a:rPr b="0" i="0" lang="en-IN" sz="2800" u="none" cap="none" strike="noStrike">
                <a:solidFill>
                  <a:srgbClr val="073763"/>
                </a:solidFill>
                <a:latin typeface="Arial"/>
                <a:ea typeface="Arial"/>
                <a:cs typeface="Arial"/>
                <a:sym typeface="Arial"/>
              </a:rPr>
              <a:t> </a:t>
            </a:r>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139700" lvl="0" marL="342900" marR="0" rtl="0" algn="l">
              <a:lnSpc>
                <a:spcPct val="115000"/>
              </a:lnSpc>
              <a:spcBef>
                <a:spcPts val="0"/>
              </a:spcBef>
              <a:spcAft>
                <a:spcPts val="0"/>
              </a:spcAft>
              <a:buClr>
                <a:schemeClr val="dk1"/>
              </a:buClr>
              <a:buSzPts val="3200"/>
              <a:buFont typeface="Arial"/>
              <a:buNone/>
            </a:pPr>
            <a:r>
              <a:t/>
            </a:r>
            <a:endParaRPr b="1" i="0" sz="2400" u="none" cap="none" strike="noStrike">
              <a:solidFill>
                <a:srgbClr val="073763"/>
              </a:solidFill>
              <a:latin typeface="Montserrat"/>
              <a:ea typeface="Montserrat"/>
              <a:cs typeface="Montserrat"/>
              <a:sym typeface="Montserrat"/>
            </a:endParaRPr>
          </a:p>
        </p:txBody>
      </p:sp>
      <p:pic>
        <p:nvPicPr>
          <p:cNvPr id="211" name="Google Shape;211;p12"/>
          <p:cNvPicPr preferRelativeResize="0"/>
          <p:nvPr/>
        </p:nvPicPr>
        <p:blipFill rotWithShape="1">
          <a:blip r:embed="rId3">
            <a:alphaModFix/>
          </a:blip>
          <a:srcRect b="0" l="0" r="0" t="0"/>
          <a:stretch/>
        </p:blipFill>
        <p:spPr>
          <a:xfrm>
            <a:off x="1534913" y="1807418"/>
            <a:ext cx="5776461" cy="27053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15" name="Shape 215"/>
        <p:cNvGrpSpPr/>
        <p:nvPr/>
      </p:nvGrpSpPr>
      <p:grpSpPr>
        <a:xfrm>
          <a:off x="0" y="0"/>
          <a:ext cx="0" cy="0"/>
          <a:chOff x="0" y="0"/>
          <a:chExt cx="0" cy="0"/>
        </a:xfrm>
      </p:grpSpPr>
      <p:sp>
        <p:nvSpPr>
          <p:cNvPr id="216" name="Google Shape;216;p1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217" name="Google Shape;217;p1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 name="Google Shape;218;p13"/>
          <p:cNvGrpSpPr/>
          <p:nvPr/>
        </p:nvGrpSpPr>
        <p:grpSpPr>
          <a:xfrm>
            <a:off x="652150" y="4737850"/>
            <a:ext cx="7863100" cy="343800"/>
            <a:chOff x="652150" y="4737850"/>
            <a:chExt cx="7863100" cy="343800"/>
          </a:xfrm>
        </p:grpSpPr>
        <p:sp>
          <p:nvSpPr>
            <p:cNvPr id="219" name="Google Shape;219;p1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220" name="Google Shape;220;p1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21" name="Google Shape;221;p13"/>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IN" sz="1800" u="none" cap="none" strike="noStrike">
                <a:solidFill>
                  <a:srgbClr val="073763"/>
                </a:solidFill>
                <a:latin typeface="Montserrat"/>
                <a:ea typeface="Montserrat"/>
                <a:cs typeface="Montserrat"/>
                <a:sym typeface="Montserrat"/>
              </a:rPr>
              <a:t>You should then see the following box, which will allow you to add new variables</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2800"/>
              <a:buFont typeface="Arial"/>
              <a:buNone/>
            </a:pPr>
            <a:r>
              <a:t/>
            </a:r>
            <a:endParaRPr b="0" i="0" sz="1800" u="none" cap="none" strike="noStrike">
              <a:solidFill>
                <a:srgbClr val="073763"/>
              </a:solidFill>
              <a:latin typeface="Montserrat"/>
              <a:ea typeface="Montserrat"/>
              <a:cs typeface="Montserrat"/>
              <a:sym typeface="Montserrat"/>
            </a:endParaRPr>
          </a:p>
        </p:txBody>
      </p:sp>
      <p:pic>
        <p:nvPicPr>
          <p:cNvPr id="222" name="Google Shape;222;p13"/>
          <p:cNvPicPr preferRelativeResize="0"/>
          <p:nvPr/>
        </p:nvPicPr>
        <p:blipFill rotWithShape="1">
          <a:blip r:embed="rId3">
            <a:alphaModFix/>
          </a:blip>
          <a:srcRect b="0" l="0" r="0" t="0"/>
          <a:stretch/>
        </p:blipFill>
        <p:spPr>
          <a:xfrm>
            <a:off x="1478012" y="2026996"/>
            <a:ext cx="6187976" cy="15241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26" name="Shape 226"/>
        <p:cNvGrpSpPr/>
        <p:nvPr/>
      </p:nvGrpSpPr>
      <p:grpSpPr>
        <a:xfrm>
          <a:off x="0" y="0"/>
          <a:ext cx="0" cy="0"/>
          <a:chOff x="0" y="0"/>
          <a:chExt cx="0" cy="0"/>
        </a:xfrm>
      </p:grpSpPr>
      <p:sp>
        <p:nvSpPr>
          <p:cNvPr id="227" name="Google Shape;227;p1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228" name="Google Shape;228;p1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14"/>
          <p:cNvGrpSpPr/>
          <p:nvPr/>
        </p:nvGrpSpPr>
        <p:grpSpPr>
          <a:xfrm>
            <a:off x="652150" y="4737850"/>
            <a:ext cx="7863100" cy="343800"/>
            <a:chOff x="652150" y="4737850"/>
            <a:chExt cx="7863100" cy="343800"/>
          </a:xfrm>
        </p:grpSpPr>
        <p:sp>
          <p:nvSpPr>
            <p:cNvPr id="230" name="Google Shape;230;p1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231" name="Google Shape;231;p1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32" name="Google Shape;232;p14"/>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2800"/>
              <a:buFont typeface="Arial"/>
              <a:buChar char="•"/>
            </a:pPr>
            <a:r>
              <a:rPr b="0" i="0" lang="en-IN" sz="1800" u="none" cap="none" strike="noStrike">
                <a:solidFill>
                  <a:srgbClr val="073763"/>
                </a:solidFill>
                <a:latin typeface="Arial"/>
                <a:ea typeface="Arial"/>
                <a:cs typeface="Arial"/>
                <a:sym typeface="Arial"/>
              </a:rPr>
              <a:t>The Python application path, which is the folder where you originally installed Python.</a:t>
            </a:r>
            <a:endParaRPr/>
          </a:p>
          <a:p>
            <a:pPr indent="-285750" lvl="0" marL="285750" marR="0" rtl="0" algn="l">
              <a:lnSpc>
                <a:spcPct val="100000"/>
              </a:lnSpc>
              <a:spcBef>
                <a:spcPts val="0"/>
              </a:spcBef>
              <a:spcAft>
                <a:spcPts val="0"/>
              </a:spcAft>
              <a:buClr>
                <a:schemeClr val="dk1"/>
              </a:buClr>
              <a:buSzPts val="2800"/>
              <a:buFont typeface="Arial"/>
              <a:buChar char="•"/>
            </a:pPr>
            <a:r>
              <a:rPr b="0" i="0" lang="en-IN" sz="1800" u="none" cap="none" strike="noStrike">
                <a:solidFill>
                  <a:srgbClr val="073763"/>
                </a:solidFill>
                <a:latin typeface="Arial"/>
                <a:ea typeface="Arial"/>
                <a:cs typeface="Arial"/>
                <a:sym typeface="Arial"/>
              </a:rPr>
              <a:t>The Python Scripts path. The Scripts folder should be located within the Python application path.</a:t>
            </a:r>
            <a:endParaRPr/>
          </a:p>
          <a:p>
            <a:pPr indent="0" lvl="0" marL="0" marR="0" rtl="0" algn="l">
              <a:lnSpc>
                <a:spcPct val="100000"/>
              </a:lnSpc>
              <a:spcBef>
                <a:spcPts val="0"/>
              </a:spcBef>
              <a:spcAft>
                <a:spcPts val="0"/>
              </a:spcAft>
              <a:buClr>
                <a:schemeClr val="dk1"/>
              </a:buClr>
              <a:buSzPts val="28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2800"/>
              <a:buFont typeface="Arial"/>
              <a:buNone/>
            </a:pPr>
            <a:r>
              <a:rPr b="0" i="0" lang="en-IN" sz="1800" u="none" cap="none" strike="noStrike">
                <a:solidFill>
                  <a:srgbClr val="073763"/>
                </a:solidFill>
                <a:latin typeface="Montserrat"/>
                <a:ea typeface="Montserrat"/>
                <a:cs typeface="Montserrat"/>
                <a:sym typeface="Montserrat"/>
              </a:rPr>
              <a:t>Your path should look like this:</a:t>
            </a:r>
            <a:endParaRPr/>
          </a:p>
          <a:p>
            <a:pPr indent="-285750" lvl="0" marL="285750" marR="0" rtl="0" algn="l">
              <a:lnSpc>
                <a:spcPct val="100000"/>
              </a:lnSpc>
              <a:spcBef>
                <a:spcPts val="0"/>
              </a:spcBef>
              <a:spcAft>
                <a:spcPts val="0"/>
              </a:spcAft>
              <a:buClr>
                <a:schemeClr val="dk1"/>
              </a:buClr>
              <a:buSzPts val="2800"/>
              <a:buFont typeface="Arial"/>
              <a:buChar char="•"/>
            </a:pPr>
            <a:r>
              <a:rPr b="0" i="0" lang="en-IN" sz="1800" u="none" cap="none" strike="noStrike">
                <a:solidFill>
                  <a:srgbClr val="073763"/>
                </a:solidFill>
                <a:latin typeface="Arial"/>
                <a:ea typeface="Arial"/>
                <a:cs typeface="Arial"/>
                <a:sym typeface="Arial"/>
              </a:rPr>
              <a:t>Python application path: </a:t>
            </a:r>
            <a:r>
              <a:rPr b="0" i="0" lang="en-IN" sz="1800" u="none" cap="none" strike="noStrike">
                <a:solidFill>
                  <a:srgbClr val="073763"/>
                </a:solidFill>
                <a:latin typeface="Montserrat"/>
                <a:ea typeface="Montserrat"/>
                <a:cs typeface="Montserrat"/>
                <a:sym typeface="Montserrat"/>
              </a:rPr>
              <a:t>C:\Users\Ron\AppData\Local\Programs\Python\Python37-32</a:t>
            </a:r>
            <a:endParaRPr/>
          </a:p>
          <a:p>
            <a:pPr indent="-285750" lvl="0" marL="285750" marR="0" rtl="0" algn="l">
              <a:lnSpc>
                <a:spcPct val="100000"/>
              </a:lnSpc>
              <a:spcBef>
                <a:spcPts val="0"/>
              </a:spcBef>
              <a:spcAft>
                <a:spcPts val="0"/>
              </a:spcAft>
              <a:buClr>
                <a:schemeClr val="dk1"/>
              </a:buClr>
              <a:buSzPts val="2800"/>
              <a:buFont typeface="Arial"/>
              <a:buChar char="•"/>
            </a:pPr>
            <a:r>
              <a:rPr b="0" i="0" lang="en-IN" sz="1800" u="none" cap="none" strike="noStrike">
                <a:solidFill>
                  <a:srgbClr val="073763"/>
                </a:solidFill>
                <a:latin typeface="Arial"/>
                <a:ea typeface="Arial"/>
                <a:cs typeface="Arial"/>
                <a:sym typeface="Arial"/>
              </a:rPr>
              <a:t>Python Scripts path:</a:t>
            </a:r>
            <a:endParaRPr b="0" i="0" sz="18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2800"/>
              <a:buFont typeface="Arial"/>
              <a:buNone/>
            </a:pPr>
            <a:r>
              <a:rPr b="0" i="0" lang="en-IN" sz="1800" u="none" cap="none" strike="noStrike">
                <a:solidFill>
                  <a:srgbClr val="073763"/>
                </a:solidFill>
                <a:latin typeface="Montserrat"/>
                <a:ea typeface="Montserrat"/>
                <a:cs typeface="Montserrat"/>
                <a:sym typeface="Montserrat"/>
              </a:rPr>
              <a:t>     C:\Users\Ron\AppData\Local\Programs\Python\Python37-32\Scripts</a:t>
            </a:r>
            <a:endParaRPr/>
          </a:p>
          <a:p>
            <a:pPr indent="0" lvl="0" marL="0" marR="0" rtl="0" algn="l">
              <a:lnSpc>
                <a:spcPct val="100000"/>
              </a:lnSpc>
              <a:spcBef>
                <a:spcPts val="0"/>
              </a:spcBef>
              <a:spcAft>
                <a:spcPts val="0"/>
              </a:spcAft>
              <a:buClr>
                <a:schemeClr val="dk1"/>
              </a:buClr>
              <a:buSzPts val="2800"/>
              <a:buFont typeface="Arial"/>
              <a:buNone/>
            </a:pPr>
            <a:r>
              <a:t/>
            </a:r>
            <a:endParaRPr b="0" i="0" sz="18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36" name="Shape 236"/>
        <p:cNvGrpSpPr/>
        <p:nvPr/>
      </p:nvGrpSpPr>
      <p:grpSpPr>
        <a:xfrm>
          <a:off x="0" y="0"/>
          <a:ext cx="0" cy="0"/>
          <a:chOff x="0" y="0"/>
          <a:chExt cx="0" cy="0"/>
        </a:xfrm>
      </p:grpSpPr>
      <p:sp>
        <p:nvSpPr>
          <p:cNvPr id="237" name="Google Shape;237;p1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238" name="Google Shape;238;p1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 name="Google Shape;239;p15"/>
          <p:cNvGrpSpPr/>
          <p:nvPr/>
        </p:nvGrpSpPr>
        <p:grpSpPr>
          <a:xfrm>
            <a:off x="652150" y="4737850"/>
            <a:ext cx="7863100" cy="343800"/>
            <a:chOff x="652150" y="4737850"/>
            <a:chExt cx="7863100" cy="343800"/>
          </a:xfrm>
        </p:grpSpPr>
        <p:sp>
          <p:nvSpPr>
            <p:cNvPr id="240" name="Google Shape;240;p1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241" name="Google Shape;241;p1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42" name="Google Shape;242;p15"/>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2800"/>
              <a:buFont typeface="Arial"/>
              <a:buChar char="•"/>
            </a:pPr>
            <a:r>
              <a:rPr b="1" i="0" lang="en-IN" sz="1800" u="none" cap="none" strike="noStrike">
                <a:solidFill>
                  <a:srgbClr val="073763"/>
                </a:solidFill>
                <a:latin typeface="Montserrat"/>
                <a:ea typeface="Montserrat"/>
                <a:cs typeface="Montserrat"/>
                <a:sym typeface="Montserrat"/>
              </a:rPr>
              <a:t>Put the values of application and scripts path separated by “;”</a:t>
            </a:r>
            <a:endParaRPr/>
          </a:p>
          <a:p>
            <a:pPr indent="-285750" lvl="0" marL="285750" marR="0" rtl="0" algn="l">
              <a:lnSpc>
                <a:spcPct val="100000"/>
              </a:lnSpc>
              <a:spcBef>
                <a:spcPts val="0"/>
              </a:spcBef>
              <a:spcAft>
                <a:spcPts val="0"/>
              </a:spcAft>
              <a:buClr>
                <a:schemeClr val="dk1"/>
              </a:buClr>
              <a:buSzPts val="2800"/>
              <a:buFont typeface="Arial"/>
              <a:buChar char="•"/>
            </a:pPr>
            <a:r>
              <a:rPr b="1" i="0" lang="en-IN" sz="1800" u="none" cap="none" strike="noStrike">
                <a:solidFill>
                  <a:srgbClr val="073763"/>
                </a:solidFill>
                <a:latin typeface="Montserrat"/>
                <a:ea typeface="Montserrat"/>
                <a:cs typeface="Montserrat"/>
                <a:sym typeface="Montserrat"/>
              </a:rPr>
              <a:t>Press OK</a:t>
            </a:r>
            <a:endParaRPr/>
          </a:p>
        </p:txBody>
      </p:sp>
      <p:pic>
        <p:nvPicPr>
          <p:cNvPr id="243" name="Google Shape;243;p15"/>
          <p:cNvPicPr preferRelativeResize="0"/>
          <p:nvPr/>
        </p:nvPicPr>
        <p:blipFill rotWithShape="1">
          <a:blip r:embed="rId3">
            <a:alphaModFix/>
          </a:blip>
          <a:srcRect b="0" l="0" r="0" t="0"/>
          <a:stretch/>
        </p:blipFill>
        <p:spPr>
          <a:xfrm>
            <a:off x="1508635" y="1881273"/>
            <a:ext cx="5692633" cy="16384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47" name="Shape 247"/>
        <p:cNvGrpSpPr/>
        <p:nvPr/>
      </p:nvGrpSpPr>
      <p:grpSpPr>
        <a:xfrm>
          <a:off x="0" y="0"/>
          <a:ext cx="0" cy="0"/>
          <a:chOff x="0" y="0"/>
          <a:chExt cx="0" cy="0"/>
        </a:xfrm>
      </p:grpSpPr>
      <p:sp>
        <p:nvSpPr>
          <p:cNvPr id="248" name="Google Shape;248;p1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249" name="Google Shape;249;p1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16"/>
          <p:cNvGrpSpPr/>
          <p:nvPr/>
        </p:nvGrpSpPr>
        <p:grpSpPr>
          <a:xfrm>
            <a:off x="652150" y="4737850"/>
            <a:ext cx="7863100" cy="343800"/>
            <a:chOff x="652150" y="4737850"/>
            <a:chExt cx="7863100" cy="343800"/>
          </a:xfrm>
        </p:grpSpPr>
        <p:sp>
          <p:nvSpPr>
            <p:cNvPr id="251" name="Google Shape;251;p1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252" name="Google Shape;252;p1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53" name="Google Shape;253;p16"/>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2800"/>
              <a:buChar char="•"/>
            </a:pPr>
            <a:r>
              <a:rPr b="1" lang="en-IN" sz="1800">
                <a:solidFill>
                  <a:srgbClr val="073763"/>
                </a:solidFill>
                <a:latin typeface="Montserrat"/>
                <a:ea typeface="Montserrat"/>
                <a:cs typeface="Montserrat"/>
                <a:sym typeface="Montserrat"/>
              </a:rPr>
              <a:t>Installing Jupyter Notebook:</a:t>
            </a:r>
            <a:endParaRPr b="1" sz="1800">
              <a:solidFill>
                <a:srgbClr val="073763"/>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Execute command -- “pip install jupyter”</a:t>
            </a:r>
            <a:endParaRPr sz="1800">
              <a:solidFill>
                <a:srgbClr val="073763"/>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For verification that jupyter notebook is installed or not execute command -- “jupyter --version”</a:t>
            </a:r>
            <a:endParaRPr sz="1800">
              <a:solidFill>
                <a:srgbClr val="073763"/>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Output should look like this </a:t>
            </a:r>
            <a:endParaRPr sz="1800">
              <a:solidFill>
                <a:srgbClr val="07376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p:txBody>
      </p:sp>
      <p:pic>
        <p:nvPicPr>
          <p:cNvPr id="254" name="Google Shape;254;p16"/>
          <p:cNvPicPr preferRelativeResize="0"/>
          <p:nvPr/>
        </p:nvPicPr>
        <p:blipFill>
          <a:blip r:embed="rId3">
            <a:alphaModFix/>
          </a:blip>
          <a:stretch>
            <a:fillRect/>
          </a:stretch>
        </p:blipFill>
        <p:spPr>
          <a:xfrm>
            <a:off x="2652425" y="2460800"/>
            <a:ext cx="4403350" cy="207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58" name="Shape 258"/>
        <p:cNvGrpSpPr/>
        <p:nvPr/>
      </p:nvGrpSpPr>
      <p:grpSpPr>
        <a:xfrm>
          <a:off x="0" y="0"/>
          <a:ext cx="0" cy="0"/>
          <a:chOff x="0" y="0"/>
          <a:chExt cx="0" cy="0"/>
        </a:xfrm>
      </p:grpSpPr>
      <p:sp>
        <p:nvSpPr>
          <p:cNvPr id="259" name="Google Shape;259;p1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Python Data Types</a:t>
            </a:r>
            <a:endParaRPr b="1" sz="2500">
              <a:solidFill>
                <a:srgbClr val="073763"/>
              </a:solidFill>
              <a:latin typeface="Montserrat"/>
              <a:ea typeface="Montserrat"/>
              <a:cs typeface="Montserrat"/>
              <a:sym typeface="Montserrat"/>
            </a:endParaRPr>
          </a:p>
        </p:txBody>
      </p:sp>
      <p:sp>
        <p:nvSpPr>
          <p:cNvPr id="260" name="Google Shape;260;p1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17"/>
          <p:cNvGrpSpPr/>
          <p:nvPr/>
        </p:nvGrpSpPr>
        <p:grpSpPr>
          <a:xfrm>
            <a:off x="652150" y="4737850"/>
            <a:ext cx="7863100" cy="343800"/>
            <a:chOff x="652150" y="4737850"/>
            <a:chExt cx="7863100" cy="343800"/>
          </a:xfrm>
        </p:grpSpPr>
        <p:sp>
          <p:nvSpPr>
            <p:cNvPr id="262" name="Google Shape;262;p1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263" name="Google Shape;263;p1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64" name="Google Shape;264;p17"/>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t/>
            </a:r>
            <a:endParaRPr/>
          </a:p>
          <a:p>
            <a:pPr indent="0" lvl="0" marL="0" marR="0" rtl="0" algn="l">
              <a:lnSpc>
                <a:spcPct val="115000"/>
              </a:lnSpc>
              <a:spcBef>
                <a:spcPts val="0"/>
              </a:spcBef>
              <a:spcAft>
                <a:spcPts val="0"/>
              </a:spcAft>
              <a:buClr>
                <a:schemeClr val="dk1"/>
              </a:buClr>
              <a:buSzPts val="3200"/>
              <a:buFont typeface="Arial"/>
              <a:buNone/>
            </a:pPr>
            <a:r>
              <a:t/>
            </a:r>
            <a:endParaRPr b="1" i="0" sz="2400" u="none" cap="none" strike="noStrike">
              <a:solidFill>
                <a:srgbClr val="073763"/>
              </a:solidFill>
              <a:latin typeface="Montserrat"/>
              <a:ea typeface="Montserrat"/>
              <a:cs typeface="Montserrat"/>
              <a:sym typeface="Montserrat"/>
            </a:endParaRPr>
          </a:p>
          <a:p>
            <a:pPr indent="-139700" lvl="0" marL="342900" marR="0" rtl="0" algn="l">
              <a:lnSpc>
                <a:spcPct val="115000"/>
              </a:lnSpc>
              <a:spcBef>
                <a:spcPts val="0"/>
              </a:spcBef>
              <a:spcAft>
                <a:spcPts val="0"/>
              </a:spcAft>
              <a:buClr>
                <a:schemeClr val="dk1"/>
              </a:buClr>
              <a:buSzPts val="3200"/>
              <a:buFont typeface="Arial"/>
              <a:buNone/>
            </a:pPr>
            <a:r>
              <a:t/>
            </a:r>
            <a:endParaRPr b="1" i="0" sz="2400" u="none" cap="none" strike="noStrike">
              <a:solidFill>
                <a:srgbClr val="073763"/>
              </a:solidFill>
              <a:latin typeface="Montserrat"/>
              <a:ea typeface="Montserrat"/>
              <a:cs typeface="Montserrat"/>
              <a:sym typeface="Montserrat"/>
            </a:endParaRPr>
          </a:p>
        </p:txBody>
      </p:sp>
      <p:pic>
        <p:nvPicPr>
          <p:cNvPr id="265" name="Google Shape;265;p17"/>
          <p:cNvPicPr preferRelativeResize="0"/>
          <p:nvPr/>
        </p:nvPicPr>
        <p:blipFill rotWithShape="1">
          <a:blip r:embed="rId3">
            <a:alphaModFix/>
          </a:blip>
          <a:srcRect b="0" l="0" r="0" t="0"/>
          <a:stretch/>
        </p:blipFill>
        <p:spPr>
          <a:xfrm>
            <a:off x="1600106" y="1082580"/>
            <a:ext cx="5967186" cy="28900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69" name="Shape 269"/>
        <p:cNvGrpSpPr/>
        <p:nvPr/>
      </p:nvGrpSpPr>
      <p:grpSpPr>
        <a:xfrm>
          <a:off x="0" y="0"/>
          <a:ext cx="0" cy="0"/>
          <a:chOff x="0" y="0"/>
          <a:chExt cx="0" cy="0"/>
        </a:xfrm>
      </p:grpSpPr>
      <p:sp>
        <p:nvSpPr>
          <p:cNvPr id="270" name="Google Shape;270;p18"/>
          <p:cNvSpPr txBox="1"/>
          <p:nvPr>
            <p:ph type="title"/>
          </p:nvPr>
        </p:nvSpPr>
        <p:spPr>
          <a:xfrm>
            <a:off x="196400" y="0"/>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Python Data Types</a:t>
            </a:r>
            <a:endParaRPr b="1" sz="2500">
              <a:solidFill>
                <a:srgbClr val="073763"/>
              </a:solidFill>
              <a:latin typeface="Montserrat"/>
              <a:ea typeface="Montserrat"/>
              <a:cs typeface="Montserrat"/>
              <a:sym typeface="Montserrat"/>
            </a:endParaRPr>
          </a:p>
        </p:txBody>
      </p:sp>
      <p:sp>
        <p:nvSpPr>
          <p:cNvPr id="271" name="Google Shape;271;p1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 name="Google Shape;272;p18"/>
          <p:cNvGrpSpPr/>
          <p:nvPr/>
        </p:nvGrpSpPr>
        <p:grpSpPr>
          <a:xfrm>
            <a:off x="652150" y="4737850"/>
            <a:ext cx="7863100" cy="343800"/>
            <a:chOff x="652150" y="4737850"/>
            <a:chExt cx="7863100" cy="343800"/>
          </a:xfrm>
        </p:grpSpPr>
        <p:sp>
          <p:nvSpPr>
            <p:cNvPr id="273" name="Google Shape;273;p1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274" name="Google Shape;274;p1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75" name="Google Shape;275;p18"/>
          <p:cNvSpPr txBox="1"/>
          <p:nvPr/>
        </p:nvSpPr>
        <p:spPr>
          <a:xfrm>
            <a:off x="125843" y="452731"/>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1. Integer- </a:t>
            </a:r>
            <a:r>
              <a:rPr b="0" i="0" lang="en-IN" sz="1800" u="none" cap="none" strike="noStrike">
                <a:solidFill>
                  <a:srgbClr val="073763"/>
                </a:solidFill>
                <a:latin typeface="Montserrat"/>
                <a:ea typeface="Montserrat"/>
                <a:cs typeface="Montserrat"/>
                <a:sym typeface="Montserrat"/>
              </a:rPr>
              <a:t>It contains positive or negative whole numbers (without fraction or decimal). In Python there is no limit to how long an integer value can be. </a:t>
            </a: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25, b = 100.</a:t>
            </a:r>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2. Float- </a:t>
            </a:r>
            <a:r>
              <a:rPr b="0" i="0" lang="en-IN" sz="1800" u="none" cap="none" strike="noStrike">
                <a:solidFill>
                  <a:srgbClr val="073763"/>
                </a:solidFill>
                <a:latin typeface="Montserrat"/>
                <a:ea typeface="Montserrat"/>
                <a:cs typeface="Montserrat"/>
                <a:sym typeface="Montserrat"/>
              </a:rPr>
              <a:t>It is a real number with floating point representation. It is specified by a decimal point. </a:t>
            </a:r>
            <a:r>
              <a:rPr b="1" i="0" lang="en-IN" sz="1800" u="none" cap="none" strike="noStrike">
                <a:solidFill>
                  <a:srgbClr val="073763"/>
                </a:solidFill>
                <a:latin typeface="Montserrat"/>
                <a:ea typeface="Montserrat"/>
                <a:cs typeface="Montserrat"/>
                <a:sym typeface="Montserrat"/>
              </a:rPr>
              <a:t>e.g.</a:t>
            </a:r>
            <a:r>
              <a:rPr b="0" i="0" lang="en-IN" sz="1800" u="none" cap="none" strike="noStrike">
                <a:solidFill>
                  <a:srgbClr val="073763"/>
                </a:solidFill>
                <a:latin typeface="Montserrat"/>
                <a:ea typeface="Montserrat"/>
                <a:cs typeface="Montserrat"/>
                <a:sym typeface="Montserrat"/>
              </a:rPr>
              <a:t> 100.0</a:t>
            </a:r>
            <a:r>
              <a:rPr b="1" i="0" lang="en-IN" sz="1800" u="none" cap="none" strike="noStrike">
                <a:solidFill>
                  <a:srgbClr val="073763"/>
                </a:solidFill>
                <a:latin typeface="Montserrat"/>
                <a:ea typeface="Montserrat"/>
                <a:cs typeface="Montserrat"/>
                <a:sym typeface="Montserrat"/>
              </a:rPr>
              <a:t> </a:t>
            </a:r>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3. String- </a:t>
            </a:r>
            <a:r>
              <a:rPr b="0" i="0" lang="en-IN" sz="1800" u="none" cap="none" strike="noStrike">
                <a:solidFill>
                  <a:srgbClr val="073763"/>
                </a:solidFill>
                <a:latin typeface="Montserrat"/>
                <a:ea typeface="Montserrat"/>
                <a:cs typeface="Montserrat"/>
                <a:sym typeface="Montserrat"/>
              </a:rPr>
              <a:t>In Python, Strings are arrays of bytes representing Unicode characters. A string is a collection of one or more characters put in a single quote, double-quote or triple quote. In python there is no character data type, a character is a string of length one. </a:t>
            </a: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‘edyoda’ , ‘This is a string’.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79" name="Shape 279"/>
        <p:cNvGrpSpPr/>
        <p:nvPr/>
      </p:nvGrpSpPr>
      <p:grpSpPr>
        <a:xfrm>
          <a:off x="0" y="0"/>
          <a:ext cx="0" cy="0"/>
          <a:chOff x="0" y="0"/>
          <a:chExt cx="0" cy="0"/>
        </a:xfrm>
      </p:grpSpPr>
      <p:sp>
        <p:nvSpPr>
          <p:cNvPr id="280" name="Google Shape;280;p1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Python Data Types</a:t>
            </a:r>
            <a:endParaRPr b="1" sz="2500">
              <a:solidFill>
                <a:srgbClr val="073763"/>
              </a:solidFill>
              <a:latin typeface="Montserrat"/>
              <a:ea typeface="Montserrat"/>
              <a:cs typeface="Montserrat"/>
              <a:sym typeface="Montserrat"/>
            </a:endParaRPr>
          </a:p>
        </p:txBody>
      </p:sp>
      <p:sp>
        <p:nvSpPr>
          <p:cNvPr id="281" name="Google Shape;281;p1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19"/>
          <p:cNvGrpSpPr/>
          <p:nvPr/>
        </p:nvGrpSpPr>
        <p:grpSpPr>
          <a:xfrm>
            <a:off x="652150" y="4737850"/>
            <a:ext cx="7863100" cy="343800"/>
            <a:chOff x="652150" y="4737850"/>
            <a:chExt cx="7863100" cy="343800"/>
          </a:xfrm>
        </p:grpSpPr>
        <p:sp>
          <p:nvSpPr>
            <p:cNvPr id="283" name="Google Shape;283;p1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284" name="Google Shape;284;p1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85" name="Google Shape;285;p19"/>
          <p:cNvSpPr txBox="1"/>
          <p:nvPr/>
        </p:nvSpPr>
        <p:spPr>
          <a:xfrm>
            <a:off x="182550" y="658294"/>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4. List- </a:t>
            </a:r>
            <a:r>
              <a:rPr b="0" i="0" lang="en-IN" sz="1800" u="none" cap="none" strike="noStrike">
                <a:solidFill>
                  <a:srgbClr val="073763"/>
                </a:solidFill>
                <a:latin typeface="Montserrat"/>
                <a:ea typeface="Montserrat"/>
                <a:cs typeface="Montserrat"/>
                <a:sym typeface="Montserrat"/>
              </a:rPr>
              <a:t>Lists are just like the arrays, declared in other languages. Lists need not be homogeneous always which makes it the most powerful tool in Python. The elements in a list are indexed according to a definite sequence and the indexing of a list is done with 0 being the first index. </a:t>
            </a: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[1, 2, 3, ‘abc’, 25.0]</a:t>
            </a:r>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5. Tuple- </a:t>
            </a:r>
            <a:r>
              <a:rPr b="0" i="0" lang="en-IN" sz="1800" u="none" cap="none" strike="noStrike">
                <a:solidFill>
                  <a:srgbClr val="073763"/>
                </a:solidFill>
                <a:latin typeface="Montserrat"/>
                <a:ea typeface="Montserrat"/>
                <a:cs typeface="Montserrat"/>
                <a:sym typeface="Montserrat"/>
              </a:rPr>
              <a:t>In Python, tuples are created by placing sequence of values separated by ‘comma’ with or without the use of parentheses for grouping of data sequence.   </a:t>
            </a: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(1, 2, 1, abc,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272588" y="1834044"/>
            <a:ext cx="4045200" cy="96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lang="en-IN" sz="4800">
                <a:solidFill>
                  <a:srgbClr val="EFEFEF"/>
                </a:solidFill>
                <a:latin typeface="Montserrat"/>
                <a:ea typeface="Montserrat"/>
                <a:cs typeface="Montserrat"/>
                <a:sym typeface="Montserrat"/>
              </a:rPr>
              <a:t>Modules</a:t>
            </a:r>
            <a:br>
              <a:rPr b="1" lang="en-IN" sz="4800">
                <a:solidFill>
                  <a:srgbClr val="EFEFEF"/>
                </a:solidFill>
                <a:latin typeface="Montserrat"/>
                <a:ea typeface="Montserrat"/>
                <a:cs typeface="Montserrat"/>
                <a:sym typeface="Montserrat"/>
              </a:rPr>
            </a:br>
            <a:r>
              <a:rPr b="1" lang="en-IN" sz="1800">
                <a:solidFill>
                  <a:srgbClr val="EFEFEF"/>
                </a:solidFill>
                <a:latin typeface="Montserrat"/>
                <a:ea typeface="Montserrat"/>
                <a:cs typeface="Montserrat"/>
                <a:sym typeface="Montserrat"/>
              </a:rPr>
              <a:t>For week - 1</a:t>
            </a:r>
            <a:endParaRPr b="1" sz="4800">
              <a:solidFill>
                <a:srgbClr val="EFEFEF"/>
              </a:solidFill>
              <a:latin typeface="Montserrat"/>
              <a:ea typeface="Montserrat"/>
              <a:cs typeface="Montserrat"/>
              <a:sym typeface="Montserrat"/>
            </a:endParaRPr>
          </a:p>
        </p:txBody>
      </p:sp>
      <p:sp>
        <p:nvSpPr>
          <p:cNvPr id="103" name="Google Shape;103;p2"/>
          <p:cNvSpPr txBox="1"/>
          <p:nvPr>
            <p:ph idx="2" type="body"/>
          </p:nvPr>
        </p:nvSpPr>
        <p:spPr>
          <a:xfrm>
            <a:off x="4572000" y="606509"/>
            <a:ext cx="44127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Environment Setup &amp; Python Basics</a:t>
            </a:r>
            <a:endParaRPr/>
          </a:p>
          <a:p>
            <a:pPr indent="-342900" lvl="0" marL="45720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Operators &amp; Conditional Statement</a:t>
            </a:r>
            <a:endParaRPr/>
          </a:p>
          <a:p>
            <a:pPr indent="-342900" lvl="0" marL="457200" marR="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Looping Statement</a:t>
            </a:r>
            <a:endParaRPr/>
          </a:p>
          <a:p>
            <a:pPr indent="-342900" lvl="0" marL="457200" marR="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Python Strings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89" name="Shape 289"/>
        <p:cNvGrpSpPr/>
        <p:nvPr/>
      </p:nvGrpSpPr>
      <p:grpSpPr>
        <a:xfrm>
          <a:off x="0" y="0"/>
          <a:ext cx="0" cy="0"/>
          <a:chOff x="0" y="0"/>
          <a:chExt cx="0" cy="0"/>
        </a:xfrm>
      </p:grpSpPr>
      <p:sp>
        <p:nvSpPr>
          <p:cNvPr id="290" name="Google Shape;290;p20"/>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Python Data Types</a:t>
            </a:r>
            <a:endParaRPr b="1" sz="2500">
              <a:solidFill>
                <a:srgbClr val="073763"/>
              </a:solidFill>
              <a:latin typeface="Montserrat"/>
              <a:ea typeface="Montserrat"/>
              <a:cs typeface="Montserrat"/>
              <a:sym typeface="Montserrat"/>
            </a:endParaRPr>
          </a:p>
        </p:txBody>
      </p:sp>
      <p:sp>
        <p:nvSpPr>
          <p:cNvPr id="291" name="Google Shape;291;p2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p20"/>
          <p:cNvGrpSpPr/>
          <p:nvPr/>
        </p:nvGrpSpPr>
        <p:grpSpPr>
          <a:xfrm>
            <a:off x="652150" y="4737850"/>
            <a:ext cx="7863100" cy="343800"/>
            <a:chOff x="652150" y="4737850"/>
            <a:chExt cx="7863100" cy="343800"/>
          </a:xfrm>
        </p:grpSpPr>
        <p:sp>
          <p:nvSpPr>
            <p:cNvPr id="293" name="Google Shape;293;p2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294" name="Google Shape;294;p2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95" name="Google Shape;295;p20"/>
          <p:cNvSpPr txBox="1"/>
          <p:nvPr/>
        </p:nvSpPr>
        <p:spPr>
          <a:xfrm>
            <a:off x="182550" y="658294"/>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6. Dictionary- </a:t>
            </a:r>
            <a:r>
              <a:rPr b="0" i="0" lang="en-IN" sz="1800" u="none" cap="none" strike="noStrike">
                <a:solidFill>
                  <a:srgbClr val="073763"/>
                </a:solidFill>
                <a:latin typeface="Montserrat"/>
                <a:ea typeface="Montserrat"/>
                <a:cs typeface="Montserrat"/>
                <a:sym typeface="Montserrat"/>
              </a:rPr>
              <a:t>Dictionary in Python is an unordered collection of data values, used to store data values like a map.Dictionary holds Key:Value pair </a:t>
            </a: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{‘name’: ‘abc’, ‘roll no’: 123}</a:t>
            </a:r>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7. Sets- </a:t>
            </a:r>
            <a:r>
              <a:rPr b="0" i="0" lang="en-IN" sz="1800" u="none" cap="none" strike="noStrike">
                <a:solidFill>
                  <a:srgbClr val="073763"/>
                </a:solidFill>
                <a:latin typeface="Montserrat"/>
                <a:ea typeface="Montserrat"/>
                <a:cs typeface="Montserrat"/>
                <a:sym typeface="Montserrat"/>
              </a:rPr>
              <a:t>In Python, Set is an unordered collection of data type that is iterable, mutable and has no duplicate elements. </a:t>
            </a:r>
            <a:r>
              <a:rPr b="1" i="0" lang="en-IN" sz="1800" u="none" cap="none" strike="noStrike">
                <a:solidFill>
                  <a:srgbClr val="073763"/>
                </a:solidFill>
                <a:latin typeface="Montserrat"/>
                <a:ea typeface="Montserrat"/>
                <a:cs typeface="Montserrat"/>
                <a:sym typeface="Montserrat"/>
              </a:rPr>
              <a:t>e.g.</a:t>
            </a:r>
            <a:r>
              <a:rPr b="0" i="0" lang="en-IN" sz="1800" u="none" cap="none" strike="noStrike">
                <a:solidFill>
                  <a:srgbClr val="073763"/>
                </a:solidFill>
                <a:latin typeface="Montserrat"/>
                <a:ea typeface="Montserrat"/>
                <a:cs typeface="Montserrat"/>
                <a:sym typeface="Montserrat"/>
              </a:rPr>
              <a:t> (1, 2, 3, 4)</a:t>
            </a:r>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8.Boolean- </a:t>
            </a:r>
            <a:r>
              <a:rPr b="0" i="0" lang="en-IN" sz="1800" u="none" cap="none" strike="noStrike">
                <a:solidFill>
                  <a:srgbClr val="073763"/>
                </a:solidFill>
                <a:latin typeface="Montserrat"/>
                <a:ea typeface="Montserrat"/>
                <a:cs typeface="Montserrat"/>
                <a:sym typeface="Montserrat"/>
              </a:rPr>
              <a:t>Data type with one of the two built-in values True or False. Boolean objects that are equal to True are truthy (true), and those equal to False are falsy (false). </a:t>
            </a: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check = True, print(True)</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sz="1800">
              <a:solidFill>
                <a:srgbClr val="07376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99" name="Shape 299"/>
        <p:cNvGrpSpPr/>
        <p:nvPr/>
      </p:nvGrpSpPr>
      <p:grpSpPr>
        <a:xfrm>
          <a:off x="0" y="0"/>
          <a:ext cx="0" cy="0"/>
          <a:chOff x="0" y="0"/>
          <a:chExt cx="0" cy="0"/>
        </a:xfrm>
      </p:grpSpPr>
      <p:sp>
        <p:nvSpPr>
          <p:cNvPr id="300" name="Google Shape;300;g83127c839c_0_13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Python Data Types COnversion</a:t>
            </a:r>
            <a:endParaRPr b="1" sz="2500">
              <a:solidFill>
                <a:srgbClr val="073763"/>
              </a:solidFill>
              <a:latin typeface="Montserrat"/>
              <a:ea typeface="Montserrat"/>
              <a:cs typeface="Montserrat"/>
              <a:sym typeface="Montserrat"/>
            </a:endParaRPr>
          </a:p>
        </p:txBody>
      </p:sp>
      <p:sp>
        <p:nvSpPr>
          <p:cNvPr id="301" name="Google Shape;301;g83127c839c_0_13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g83127c839c_0_138"/>
          <p:cNvGrpSpPr/>
          <p:nvPr/>
        </p:nvGrpSpPr>
        <p:grpSpPr>
          <a:xfrm>
            <a:off x="652150" y="4737850"/>
            <a:ext cx="7863100" cy="343800"/>
            <a:chOff x="652150" y="4737850"/>
            <a:chExt cx="7863100" cy="343800"/>
          </a:xfrm>
        </p:grpSpPr>
        <p:sp>
          <p:nvSpPr>
            <p:cNvPr id="303" name="Google Shape;303;g83127c839c_0_13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04" name="Google Shape;304;g83127c839c_0_13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05" name="Google Shape;305;g83127c839c_0_138"/>
          <p:cNvSpPr txBox="1"/>
          <p:nvPr/>
        </p:nvSpPr>
        <p:spPr>
          <a:xfrm>
            <a:off x="182550" y="658294"/>
            <a:ext cx="8730000" cy="38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Python defines type conversion functions to directly convert one data type to another which is useful in day to day and competitive programming. This article is aimed at providing the information about certain conversion functions.</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1. int(a,base)</a:t>
            </a:r>
            <a:r>
              <a:rPr lang="en-IN" sz="1800">
                <a:solidFill>
                  <a:srgbClr val="073763"/>
                </a:solidFill>
                <a:latin typeface="Montserrat"/>
                <a:ea typeface="Montserrat"/>
                <a:cs typeface="Montserrat"/>
                <a:sym typeface="Montserrat"/>
              </a:rPr>
              <a:t> : This function converts</a:t>
            </a:r>
            <a:r>
              <a:rPr b="1" lang="en-IN" sz="1800">
                <a:solidFill>
                  <a:srgbClr val="073763"/>
                </a:solidFill>
                <a:latin typeface="Montserrat"/>
                <a:ea typeface="Montserrat"/>
                <a:cs typeface="Montserrat"/>
                <a:sym typeface="Montserrat"/>
              </a:rPr>
              <a:t> </a:t>
            </a:r>
            <a:r>
              <a:rPr lang="en-IN" sz="1800">
                <a:solidFill>
                  <a:srgbClr val="073763"/>
                </a:solidFill>
                <a:latin typeface="Montserrat"/>
                <a:ea typeface="Montserrat"/>
                <a:cs typeface="Montserrat"/>
                <a:sym typeface="Montserrat"/>
              </a:rPr>
              <a:t>any data type to integer. ‘Base’ specifies the</a:t>
            </a:r>
            <a:r>
              <a:rPr b="1" lang="en-IN" sz="1800">
                <a:solidFill>
                  <a:srgbClr val="073763"/>
                </a:solidFill>
                <a:latin typeface="Montserrat"/>
                <a:ea typeface="Montserrat"/>
                <a:cs typeface="Montserrat"/>
                <a:sym typeface="Montserrat"/>
              </a:rPr>
              <a:t> base</a:t>
            </a:r>
            <a:r>
              <a:rPr lang="en-IN" sz="1800">
                <a:solidFill>
                  <a:srgbClr val="073763"/>
                </a:solidFill>
                <a:latin typeface="Montserrat"/>
                <a:ea typeface="Montserrat"/>
                <a:cs typeface="Montserrat"/>
                <a:sym typeface="Montserrat"/>
              </a:rPr>
              <a:t> in which string is if data type is string.</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2. float()</a:t>
            </a:r>
            <a:r>
              <a:rPr lang="en-IN" sz="1800">
                <a:solidFill>
                  <a:srgbClr val="073763"/>
                </a:solidFill>
                <a:latin typeface="Montserrat"/>
                <a:ea typeface="Montserrat"/>
                <a:cs typeface="Montserrat"/>
                <a:sym typeface="Montserrat"/>
              </a:rPr>
              <a:t> : This function is used to convert any data type to a floating point number.</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3. ord() : </a:t>
            </a:r>
            <a:r>
              <a:rPr lang="en-IN" sz="1800">
                <a:solidFill>
                  <a:srgbClr val="073763"/>
                </a:solidFill>
                <a:latin typeface="Montserrat"/>
                <a:ea typeface="Montserrat"/>
                <a:cs typeface="Montserrat"/>
                <a:sym typeface="Montserrat"/>
              </a:rPr>
              <a:t>This function is used to convert a character to integer.</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4. hex() : </a:t>
            </a:r>
            <a:r>
              <a:rPr lang="en-IN" sz="1800">
                <a:solidFill>
                  <a:srgbClr val="073763"/>
                </a:solidFill>
                <a:latin typeface="Montserrat"/>
                <a:ea typeface="Montserrat"/>
                <a:cs typeface="Montserrat"/>
                <a:sym typeface="Montserrat"/>
              </a:rPr>
              <a:t>This function is to convert integer to hexadecimal string.</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5. oct() : </a:t>
            </a:r>
            <a:r>
              <a:rPr lang="en-IN" sz="1800">
                <a:solidFill>
                  <a:srgbClr val="073763"/>
                </a:solidFill>
                <a:latin typeface="Montserrat"/>
                <a:ea typeface="Montserrat"/>
                <a:cs typeface="Montserrat"/>
                <a:sym typeface="Montserrat"/>
              </a:rPr>
              <a:t>This function is to convert integer to octal string.</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t/>
            </a:r>
            <a:endParaRPr sz="1800">
              <a:solidFill>
                <a:srgbClr val="073763"/>
              </a:solidFill>
              <a:latin typeface="Montserrat"/>
              <a:ea typeface="Montserrat"/>
              <a:cs typeface="Montserrat"/>
              <a:sym typeface="Montserrat"/>
            </a:endParaRPr>
          </a:p>
          <a:p>
            <a:pPr indent="0" lvl="0" marL="0" marR="0" rtl="0" algn="l">
              <a:lnSpc>
                <a:spcPct val="115000"/>
              </a:lnSpc>
              <a:spcBef>
                <a:spcPts val="800"/>
              </a:spcBef>
              <a:spcAft>
                <a:spcPts val="0"/>
              </a:spcAft>
              <a:buClr>
                <a:schemeClr val="dk1"/>
              </a:buClr>
              <a:buSzPts val="3200"/>
              <a:buFont typeface="Arial"/>
              <a:buNone/>
            </a:pPr>
            <a:r>
              <a:t/>
            </a:r>
            <a:endParaRPr b="1" sz="1800">
              <a:solidFill>
                <a:srgbClr val="07376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09" name="Shape 309"/>
        <p:cNvGrpSpPr/>
        <p:nvPr/>
      </p:nvGrpSpPr>
      <p:grpSpPr>
        <a:xfrm>
          <a:off x="0" y="0"/>
          <a:ext cx="0" cy="0"/>
          <a:chOff x="0" y="0"/>
          <a:chExt cx="0" cy="0"/>
        </a:xfrm>
      </p:grpSpPr>
      <p:sp>
        <p:nvSpPr>
          <p:cNvPr id="310" name="Google Shape;310;g83127c839c_0_14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Python Data Types Conversion</a:t>
            </a:r>
            <a:endParaRPr b="1" sz="2500">
              <a:solidFill>
                <a:srgbClr val="073763"/>
              </a:solidFill>
              <a:latin typeface="Montserrat"/>
              <a:ea typeface="Montserrat"/>
              <a:cs typeface="Montserrat"/>
              <a:sym typeface="Montserrat"/>
            </a:endParaRPr>
          </a:p>
        </p:txBody>
      </p:sp>
      <p:sp>
        <p:nvSpPr>
          <p:cNvPr id="311" name="Google Shape;311;g83127c839c_0_14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g83127c839c_0_149"/>
          <p:cNvGrpSpPr/>
          <p:nvPr/>
        </p:nvGrpSpPr>
        <p:grpSpPr>
          <a:xfrm>
            <a:off x="652150" y="4737850"/>
            <a:ext cx="7863100" cy="343800"/>
            <a:chOff x="652150" y="4737850"/>
            <a:chExt cx="7863100" cy="343800"/>
          </a:xfrm>
        </p:grpSpPr>
        <p:sp>
          <p:nvSpPr>
            <p:cNvPr id="313" name="Google Shape;313;g83127c839c_0_14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14" name="Google Shape;314;g83127c839c_0_14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15" name="Google Shape;315;g83127c839c_0_149"/>
          <p:cNvSpPr txBox="1"/>
          <p:nvPr/>
        </p:nvSpPr>
        <p:spPr>
          <a:xfrm>
            <a:off x="182550" y="658294"/>
            <a:ext cx="8730000" cy="38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6. tuple() : </a:t>
            </a:r>
            <a:r>
              <a:rPr lang="en-IN" sz="1800">
                <a:solidFill>
                  <a:srgbClr val="073763"/>
                </a:solidFill>
                <a:latin typeface="Montserrat"/>
                <a:ea typeface="Montserrat"/>
                <a:cs typeface="Montserrat"/>
                <a:sym typeface="Montserrat"/>
              </a:rPr>
              <a:t>This function is used to convert to a tuple.</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7. set() : </a:t>
            </a:r>
            <a:r>
              <a:rPr lang="en-IN" sz="1800">
                <a:solidFill>
                  <a:srgbClr val="073763"/>
                </a:solidFill>
                <a:latin typeface="Montserrat"/>
                <a:ea typeface="Montserrat"/>
                <a:cs typeface="Montserrat"/>
                <a:sym typeface="Montserrat"/>
              </a:rPr>
              <a:t>This function returns the type after converting to set.</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8. list() : </a:t>
            </a:r>
            <a:r>
              <a:rPr lang="en-IN" sz="1800">
                <a:solidFill>
                  <a:srgbClr val="073763"/>
                </a:solidFill>
                <a:latin typeface="Montserrat"/>
                <a:ea typeface="Montserrat"/>
                <a:cs typeface="Montserrat"/>
                <a:sym typeface="Montserrat"/>
              </a:rPr>
              <a:t>This function is used to convert any data type to a list type.</a:t>
            </a:r>
            <a:endParaRPr sz="1800">
              <a:solidFill>
                <a:srgbClr val="073763"/>
              </a:solidFill>
              <a:latin typeface="Montserrat"/>
              <a:ea typeface="Montserrat"/>
              <a:cs typeface="Montserrat"/>
              <a:sym typeface="Montserrat"/>
            </a:endParaRPr>
          </a:p>
          <a:p>
            <a:pPr indent="0" lvl="0" marL="0" marR="0" rtl="0" algn="l">
              <a:lnSpc>
                <a:spcPct val="100000"/>
              </a:lnSpc>
              <a:spcBef>
                <a:spcPts val="800"/>
              </a:spcBef>
              <a:spcAft>
                <a:spcPts val="0"/>
              </a:spcAft>
              <a:buClr>
                <a:schemeClr val="dk1"/>
              </a:buClr>
              <a:buSzPts val="3200"/>
              <a:buFont typeface="Arial"/>
              <a:buNone/>
            </a:pPr>
            <a:r>
              <a:rPr b="1" lang="en-IN" sz="1800">
                <a:solidFill>
                  <a:srgbClr val="073763"/>
                </a:solidFill>
                <a:latin typeface="Montserrat"/>
                <a:ea typeface="Montserrat"/>
                <a:cs typeface="Montserrat"/>
                <a:sym typeface="Montserrat"/>
              </a:rPr>
              <a:t>9. dict() : </a:t>
            </a:r>
            <a:r>
              <a:rPr lang="en-IN" sz="1800">
                <a:solidFill>
                  <a:srgbClr val="073763"/>
                </a:solidFill>
                <a:latin typeface="Montserrat"/>
                <a:ea typeface="Montserrat"/>
                <a:cs typeface="Montserrat"/>
                <a:sym typeface="Montserrat"/>
              </a:rPr>
              <a:t>This function is used to convert a tuple of order (key,value) into a dictionary.</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10. str() : </a:t>
            </a:r>
            <a:r>
              <a:rPr lang="en-IN" sz="1800">
                <a:solidFill>
                  <a:srgbClr val="073763"/>
                </a:solidFill>
                <a:latin typeface="Montserrat"/>
                <a:ea typeface="Montserrat"/>
                <a:cs typeface="Montserrat"/>
                <a:sym typeface="Montserrat"/>
              </a:rPr>
              <a:t>Used to convert integer into a string.</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11. complex(real,imag) : </a:t>
            </a:r>
            <a:r>
              <a:rPr lang="en-IN" sz="1800">
                <a:solidFill>
                  <a:srgbClr val="073763"/>
                </a:solidFill>
                <a:latin typeface="Montserrat"/>
                <a:ea typeface="Montserrat"/>
                <a:cs typeface="Montserrat"/>
                <a:sym typeface="Montserrat"/>
              </a:rPr>
              <a:t>: This function</a:t>
            </a:r>
            <a:r>
              <a:rPr b="1" lang="en-IN" sz="1800">
                <a:solidFill>
                  <a:srgbClr val="073763"/>
                </a:solidFill>
                <a:latin typeface="Montserrat"/>
                <a:ea typeface="Montserrat"/>
                <a:cs typeface="Montserrat"/>
                <a:sym typeface="Montserrat"/>
              </a:rPr>
              <a:t> </a:t>
            </a:r>
            <a:r>
              <a:rPr lang="en-IN" sz="1800">
                <a:solidFill>
                  <a:srgbClr val="073763"/>
                </a:solidFill>
                <a:latin typeface="Montserrat"/>
                <a:ea typeface="Montserrat"/>
                <a:cs typeface="Montserrat"/>
                <a:sym typeface="Montserrat"/>
              </a:rPr>
              <a:t>converts real numbers to complex(real,imag) number.</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e.g.</a:t>
            </a:r>
            <a:r>
              <a:rPr lang="en-IN" sz="1800">
                <a:solidFill>
                  <a:srgbClr val="073763"/>
                </a:solidFill>
                <a:latin typeface="Montserrat"/>
                <a:ea typeface="Montserrat"/>
                <a:cs typeface="Montserrat"/>
                <a:sym typeface="Montserrat"/>
              </a:rPr>
              <a:t> num = 100</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print(str(num))</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Output: </a:t>
            </a:r>
            <a:r>
              <a:rPr lang="en-IN" sz="1800">
                <a:solidFill>
                  <a:srgbClr val="073763"/>
                </a:solidFill>
                <a:latin typeface="Montserrat"/>
                <a:ea typeface="Montserrat"/>
                <a:cs typeface="Montserrat"/>
                <a:sym typeface="Montserrat"/>
              </a:rPr>
              <a:t>‘100’</a:t>
            </a:r>
            <a:endParaRPr sz="1800">
              <a:solidFill>
                <a:srgbClr val="073763"/>
              </a:solidFill>
              <a:latin typeface="Montserrat"/>
              <a:ea typeface="Montserrat"/>
              <a:cs typeface="Montserrat"/>
              <a:sym typeface="Montserrat"/>
            </a:endParaRPr>
          </a:p>
          <a:p>
            <a:pPr indent="0" lvl="0" marL="0" marR="0" rtl="0" algn="l">
              <a:lnSpc>
                <a:spcPct val="100000"/>
              </a:lnSpc>
              <a:spcBef>
                <a:spcPts val="800"/>
              </a:spcBef>
              <a:spcAft>
                <a:spcPts val="0"/>
              </a:spcAft>
              <a:buClr>
                <a:schemeClr val="dk1"/>
              </a:buClr>
              <a:buSzPts val="3200"/>
              <a:buFont typeface="Arial"/>
              <a:buNone/>
            </a:pPr>
            <a:r>
              <a:t/>
            </a:r>
            <a:endParaRPr sz="1200">
              <a:solidFill>
                <a:srgbClr val="07376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19" name="Shape 319"/>
        <p:cNvGrpSpPr/>
        <p:nvPr/>
      </p:nvGrpSpPr>
      <p:grpSpPr>
        <a:xfrm>
          <a:off x="0" y="0"/>
          <a:ext cx="0" cy="0"/>
          <a:chOff x="0" y="0"/>
          <a:chExt cx="0" cy="0"/>
        </a:xfrm>
      </p:grpSpPr>
      <p:sp>
        <p:nvSpPr>
          <p:cNvPr id="320" name="Google Shape;320;p2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Operators &amp; Conditional Statement</a:t>
            </a:r>
            <a:endParaRPr b="1" sz="2500">
              <a:solidFill>
                <a:srgbClr val="073763"/>
              </a:solidFill>
              <a:latin typeface="Montserrat"/>
              <a:ea typeface="Montserrat"/>
              <a:cs typeface="Montserrat"/>
              <a:sym typeface="Montserrat"/>
            </a:endParaRPr>
          </a:p>
        </p:txBody>
      </p:sp>
      <p:sp>
        <p:nvSpPr>
          <p:cNvPr id="321" name="Google Shape;321;p2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p21"/>
          <p:cNvGrpSpPr/>
          <p:nvPr/>
        </p:nvGrpSpPr>
        <p:grpSpPr>
          <a:xfrm>
            <a:off x="652150" y="4737850"/>
            <a:ext cx="7863100" cy="343800"/>
            <a:chOff x="652150" y="4737850"/>
            <a:chExt cx="7863100" cy="343800"/>
          </a:xfrm>
        </p:grpSpPr>
        <p:sp>
          <p:nvSpPr>
            <p:cNvPr id="323" name="Google Shape;323;p2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24" name="Google Shape;324;p2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25" name="Google Shape;325;p21"/>
          <p:cNvSpPr txBox="1"/>
          <p:nvPr/>
        </p:nvSpPr>
        <p:spPr>
          <a:xfrm>
            <a:off x="196400" y="794128"/>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Operators –</a:t>
            </a:r>
            <a:endParaRPr/>
          </a:p>
          <a:p>
            <a:pPr indent="0" lvl="0" marL="0" marR="0" rtl="0" algn="l">
              <a:lnSpc>
                <a:spcPct val="115000"/>
              </a:lnSpc>
              <a:spcBef>
                <a:spcPts val="0"/>
              </a:spcBef>
              <a:spcAft>
                <a:spcPts val="0"/>
              </a:spcAft>
              <a:buClr>
                <a:schemeClr val="dk1"/>
              </a:buClr>
              <a:buSzPts val="3200"/>
              <a:buFont typeface="Arial"/>
              <a:buNone/>
            </a:pPr>
            <a:r>
              <a:t/>
            </a:r>
            <a:endParaRPr b="1" i="0" sz="2400" u="none" cap="none" strike="noStrike">
              <a:solidFill>
                <a:srgbClr val="073763"/>
              </a:solidFill>
              <a:latin typeface="Montserrat"/>
              <a:ea typeface="Montserrat"/>
              <a:cs typeface="Montserrat"/>
              <a:sym typeface="Montserrat"/>
            </a:endParaRPr>
          </a:p>
          <a:p>
            <a:pPr indent="-254000" lvl="0" marL="342900" marR="0" rtl="0" algn="l">
              <a:lnSpc>
                <a:spcPct val="115000"/>
              </a:lnSpc>
              <a:spcBef>
                <a:spcPts val="0"/>
              </a:spcBef>
              <a:spcAft>
                <a:spcPts val="0"/>
              </a:spcAft>
              <a:buClr>
                <a:schemeClr val="dk1"/>
              </a:buClr>
              <a:buSzPts val="1800"/>
              <a:buFont typeface="Arial"/>
              <a:buAutoNum type="arabicPeriod"/>
            </a:pPr>
            <a:r>
              <a:rPr b="1" i="0" lang="en-IN" sz="1800" u="none" cap="none" strike="noStrike">
                <a:solidFill>
                  <a:srgbClr val="073763"/>
                </a:solidFill>
                <a:latin typeface="Montserrat"/>
                <a:ea typeface="Montserrat"/>
                <a:cs typeface="Montserrat"/>
                <a:sym typeface="Montserrat"/>
              </a:rPr>
              <a:t>Arithmetic operators: 	</a:t>
            </a:r>
            <a:r>
              <a:rPr b="0" i="0" lang="en-IN" sz="1800" u="none" cap="none" strike="noStrike">
                <a:solidFill>
                  <a:srgbClr val="073763"/>
                </a:solidFill>
                <a:latin typeface="Montserrat"/>
                <a:ea typeface="Montserrat"/>
                <a:cs typeface="Montserrat"/>
                <a:sym typeface="Montserrat"/>
              </a:rPr>
              <a:t>+, -, *, /(true division), //(floor division), 					%(mod), ** (pow)</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2. Comparison operators: 	</a:t>
            </a:r>
            <a:r>
              <a:rPr b="0" i="0" lang="en-IN" sz="1800" u="none" cap="none" strike="noStrike">
                <a:solidFill>
                  <a:srgbClr val="073763"/>
                </a:solidFill>
                <a:latin typeface="Montserrat"/>
                <a:ea typeface="Montserrat"/>
                <a:cs typeface="Montserrat"/>
                <a:sym typeface="Montserrat"/>
              </a:rPr>
              <a:t>==, !=, &lt;, &gt;, &lt;=, &gt;=, True/False</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3. Membership operators: 	</a:t>
            </a:r>
            <a:r>
              <a:rPr b="0" i="0" lang="en-IN" sz="1800" u="none" cap="none" strike="noStrike">
                <a:solidFill>
                  <a:srgbClr val="073763"/>
                </a:solidFill>
                <a:latin typeface="Montserrat"/>
                <a:ea typeface="Montserrat"/>
                <a:cs typeface="Montserrat"/>
                <a:sym typeface="Montserrat"/>
              </a:rPr>
              <a:t>in &amp; not in</a:t>
            </a:r>
            <a:r>
              <a:rPr b="1" i="0" lang="en-IN" sz="1800" u="none" cap="none" strike="noStrike">
                <a:solidFill>
                  <a:srgbClr val="073763"/>
                </a:solidFill>
                <a:latin typeface="Montserrat"/>
                <a:ea typeface="Montserrat"/>
                <a:cs typeface="Montserrat"/>
                <a:sym typeface="Montserrat"/>
              </a:rPr>
              <a:t> </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4. Identity operators:</a:t>
            </a:r>
            <a:r>
              <a:rPr b="0" i="0" lang="en-IN" sz="1800" u="none" cap="none" strike="noStrike">
                <a:solidFill>
                  <a:srgbClr val="073763"/>
                </a:solidFill>
                <a:latin typeface="Montserrat"/>
                <a:ea typeface="Montserrat"/>
                <a:cs typeface="Montserrat"/>
                <a:sym typeface="Montserrat"/>
              </a:rPr>
              <a:t>          	is &amp; is not</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5. Logical operators:</a:t>
            </a:r>
            <a:r>
              <a:rPr b="0" i="0" lang="en-IN" sz="1800" u="none" cap="none" strike="noStrike">
                <a:solidFill>
                  <a:srgbClr val="073763"/>
                </a:solidFill>
                <a:latin typeface="Montserrat"/>
                <a:ea typeface="Montserrat"/>
                <a:cs typeface="Montserrat"/>
                <a:sym typeface="Montserrat"/>
              </a:rPr>
              <a:t>            	and, or &amp; not </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6. Assignment Operators: 	</a:t>
            </a:r>
            <a:r>
              <a:rPr b="0" i="0" lang="en-IN" sz="1800" u="none" cap="none" strike="noStrike">
                <a:solidFill>
                  <a:srgbClr val="073763"/>
                </a:solidFill>
                <a:latin typeface="Montserrat"/>
                <a:ea typeface="Montserrat"/>
                <a:cs typeface="Montserrat"/>
                <a:sym typeface="Montserrat"/>
              </a:rPr>
              <a:t>=, +=, -= ,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29" name="Shape 329"/>
        <p:cNvGrpSpPr/>
        <p:nvPr/>
      </p:nvGrpSpPr>
      <p:grpSpPr>
        <a:xfrm>
          <a:off x="0" y="0"/>
          <a:ext cx="0" cy="0"/>
          <a:chOff x="0" y="0"/>
          <a:chExt cx="0" cy="0"/>
        </a:xfrm>
      </p:grpSpPr>
      <p:sp>
        <p:nvSpPr>
          <p:cNvPr id="330" name="Google Shape;330;p22"/>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Operators &amp; Conditional Statement</a:t>
            </a:r>
            <a:endParaRPr b="1" sz="2500">
              <a:solidFill>
                <a:srgbClr val="073763"/>
              </a:solidFill>
              <a:latin typeface="Montserrat"/>
              <a:ea typeface="Montserrat"/>
              <a:cs typeface="Montserrat"/>
              <a:sym typeface="Montserrat"/>
            </a:endParaRPr>
          </a:p>
        </p:txBody>
      </p:sp>
      <p:sp>
        <p:nvSpPr>
          <p:cNvPr id="331" name="Google Shape;331;p2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2" name="Google Shape;332;p22"/>
          <p:cNvGrpSpPr/>
          <p:nvPr/>
        </p:nvGrpSpPr>
        <p:grpSpPr>
          <a:xfrm>
            <a:off x="652150" y="4737850"/>
            <a:ext cx="7863100" cy="343800"/>
            <a:chOff x="652150" y="4737850"/>
            <a:chExt cx="7863100" cy="343800"/>
          </a:xfrm>
        </p:grpSpPr>
        <p:sp>
          <p:nvSpPr>
            <p:cNvPr id="333" name="Google Shape;333;p2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34" name="Google Shape;334;p2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35" name="Google Shape;335;p22"/>
          <p:cNvSpPr txBox="1"/>
          <p:nvPr/>
        </p:nvSpPr>
        <p:spPr>
          <a:xfrm>
            <a:off x="196400" y="794128"/>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Conditional Statements:</a:t>
            </a:r>
            <a:r>
              <a:rPr b="1" i="0" lang="en-IN" sz="1800" u="none" cap="none" strike="noStrike">
                <a:solidFill>
                  <a:srgbClr val="073763"/>
                </a:solidFill>
                <a:latin typeface="Montserrat"/>
                <a:ea typeface="Montserrat"/>
                <a:cs typeface="Montserrat"/>
                <a:sym typeface="Montserrat"/>
              </a:rPr>
              <a:t> </a:t>
            </a:r>
            <a:r>
              <a:rPr b="0" i="0" lang="en-IN" sz="1800" u="none" cap="none" strike="noStrike">
                <a:solidFill>
                  <a:srgbClr val="073763"/>
                </a:solidFill>
                <a:latin typeface="Montserrat"/>
                <a:ea typeface="Montserrat"/>
                <a:cs typeface="Montserrat"/>
                <a:sym typeface="Montserrat"/>
              </a:rPr>
              <a:t>Conditional Statement in Python perform different computations or actions depending on whether a specific Boolean constraint evaluates to true or false. Conditional statements are handled by IF statements in Python.</a:t>
            </a:r>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1. If-else statement: </a:t>
            </a:r>
            <a:r>
              <a:rPr b="0" i="0" lang="en-IN" sz="1600" u="none" cap="none" strike="noStrike">
                <a:solidFill>
                  <a:srgbClr val="073763"/>
                </a:solidFill>
                <a:latin typeface="Montserrat"/>
                <a:ea typeface="Montserrat"/>
                <a:cs typeface="Montserrat"/>
                <a:sym typeface="Montserrat"/>
              </a:rPr>
              <a:t>In Python, If Statement is used for decision making. It will run the body of code only when IF statement is true.</a:t>
            </a:r>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e.g. </a:t>
            </a:r>
            <a:r>
              <a:rPr b="0" i="0" lang="en-IN" sz="1600" u="none" cap="none" strike="noStrike">
                <a:solidFill>
                  <a:srgbClr val="073763"/>
                </a:solidFill>
                <a:latin typeface="Montserrat"/>
                <a:ea typeface="Montserrat"/>
                <a:cs typeface="Montserrat"/>
                <a:sym typeface="Montserrat"/>
              </a:rPr>
              <a:t>if (condition):</a:t>
            </a:r>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	statements</a:t>
            </a:r>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        else:</a:t>
            </a:r>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	statements</a:t>
            </a:r>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39" name="Shape 339"/>
        <p:cNvGrpSpPr/>
        <p:nvPr/>
      </p:nvGrpSpPr>
      <p:grpSpPr>
        <a:xfrm>
          <a:off x="0" y="0"/>
          <a:ext cx="0" cy="0"/>
          <a:chOff x="0" y="0"/>
          <a:chExt cx="0" cy="0"/>
        </a:xfrm>
      </p:grpSpPr>
      <p:sp>
        <p:nvSpPr>
          <p:cNvPr id="340" name="Google Shape;340;p2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Operators &amp; Conditional Statement</a:t>
            </a:r>
            <a:endParaRPr b="1" sz="2500">
              <a:solidFill>
                <a:srgbClr val="073763"/>
              </a:solidFill>
              <a:latin typeface="Montserrat"/>
              <a:ea typeface="Montserrat"/>
              <a:cs typeface="Montserrat"/>
              <a:sym typeface="Montserrat"/>
            </a:endParaRPr>
          </a:p>
        </p:txBody>
      </p:sp>
      <p:sp>
        <p:nvSpPr>
          <p:cNvPr id="341" name="Google Shape;341;p2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2" name="Google Shape;342;p23"/>
          <p:cNvGrpSpPr/>
          <p:nvPr/>
        </p:nvGrpSpPr>
        <p:grpSpPr>
          <a:xfrm>
            <a:off x="652150" y="4737850"/>
            <a:ext cx="7863100" cy="343800"/>
            <a:chOff x="652150" y="4737850"/>
            <a:chExt cx="7863100" cy="343800"/>
          </a:xfrm>
        </p:grpSpPr>
        <p:sp>
          <p:nvSpPr>
            <p:cNvPr id="343" name="Google Shape;343;p2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44" name="Google Shape;344;p2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45" name="Google Shape;345;p23"/>
          <p:cNvSpPr txBox="1"/>
          <p:nvPr/>
        </p:nvSpPr>
        <p:spPr>
          <a:xfrm>
            <a:off x="196400" y="794128"/>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2. Nested If-elif-else statement: </a:t>
            </a:r>
            <a:r>
              <a:rPr b="0" i="0" lang="en-IN" sz="1600" u="none" cap="none" strike="noStrike">
                <a:solidFill>
                  <a:srgbClr val="073763"/>
                </a:solidFill>
                <a:latin typeface="Montserrat"/>
                <a:ea typeface="Montserrat"/>
                <a:cs typeface="Montserrat"/>
                <a:sym typeface="Montserrat"/>
              </a:rPr>
              <a:t>By using "</a:t>
            </a:r>
            <a:r>
              <a:rPr b="1" i="0" lang="en-IN" sz="1600" u="none" cap="none" strike="noStrike">
                <a:solidFill>
                  <a:srgbClr val="073763"/>
                </a:solidFill>
                <a:latin typeface="Montserrat"/>
                <a:ea typeface="Montserrat"/>
                <a:cs typeface="Montserrat"/>
                <a:sym typeface="Montserrat"/>
              </a:rPr>
              <a:t>elif</a:t>
            </a:r>
            <a:r>
              <a:rPr b="0" i="0" lang="en-IN" sz="1600" u="none" cap="none" strike="noStrike">
                <a:solidFill>
                  <a:srgbClr val="073763"/>
                </a:solidFill>
                <a:latin typeface="Montserrat"/>
                <a:ea typeface="Montserrat"/>
                <a:cs typeface="Montserrat"/>
                <a:sym typeface="Montserrat"/>
              </a:rPr>
              <a:t>" condition, you are telling the program to print out the third condition or possibility when the other condition goes wrong or incorrect.</a:t>
            </a:r>
            <a:endParaRPr b="1" i="0" sz="16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e.g. </a:t>
            </a:r>
            <a:r>
              <a:rPr b="0" i="0" lang="en-IN" sz="1600" u="none" cap="none" strike="noStrike">
                <a:solidFill>
                  <a:srgbClr val="073763"/>
                </a:solidFill>
                <a:latin typeface="Montserrat"/>
                <a:ea typeface="Montserrat"/>
                <a:cs typeface="Montserrat"/>
                <a:sym typeface="Montserrat"/>
              </a:rPr>
              <a:t>if (condition-1):</a:t>
            </a:r>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	statements</a:t>
            </a:r>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        elif (condition-2):</a:t>
            </a:r>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	statements</a:t>
            </a:r>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        else:</a:t>
            </a:r>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	statements</a:t>
            </a:r>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49" name="Shape 349"/>
        <p:cNvGrpSpPr/>
        <p:nvPr/>
      </p:nvGrpSpPr>
      <p:grpSpPr>
        <a:xfrm>
          <a:off x="0" y="0"/>
          <a:ext cx="0" cy="0"/>
          <a:chOff x="0" y="0"/>
          <a:chExt cx="0" cy="0"/>
        </a:xfrm>
      </p:grpSpPr>
      <p:sp>
        <p:nvSpPr>
          <p:cNvPr id="350" name="Google Shape;350;g83127c839c_0_16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Operators &amp; Conditional Statement</a:t>
            </a:r>
            <a:endParaRPr b="1" sz="2500">
              <a:solidFill>
                <a:srgbClr val="073763"/>
              </a:solidFill>
              <a:latin typeface="Montserrat"/>
              <a:ea typeface="Montserrat"/>
              <a:cs typeface="Montserrat"/>
              <a:sym typeface="Montserrat"/>
            </a:endParaRPr>
          </a:p>
        </p:txBody>
      </p:sp>
      <p:sp>
        <p:nvSpPr>
          <p:cNvPr id="351" name="Google Shape;351;g83127c839c_0_16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2" name="Google Shape;352;g83127c839c_0_161"/>
          <p:cNvGrpSpPr/>
          <p:nvPr/>
        </p:nvGrpSpPr>
        <p:grpSpPr>
          <a:xfrm>
            <a:off x="652150" y="4737850"/>
            <a:ext cx="7863100" cy="343800"/>
            <a:chOff x="652150" y="4737850"/>
            <a:chExt cx="7863100" cy="343800"/>
          </a:xfrm>
        </p:grpSpPr>
        <p:sp>
          <p:nvSpPr>
            <p:cNvPr id="353" name="Google Shape;353;g83127c839c_0_16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54" name="Google Shape;354;g83127c839c_0_16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55" name="Google Shape;355;g83127c839c_0_161"/>
          <p:cNvSpPr txBox="1"/>
          <p:nvPr/>
        </p:nvSpPr>
        <p:spPr>
          <a:xfrm>
            <a:off x="196400" y="794128"/>
            <a:ext cx="8730000" cy="38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Indentation: </a:t>
            </a:r>
            <a:endParaRPr b="1" sz="24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A block is a combination of all these statements. Block can be regarded as the grouping of statements for a specific purpose. Most of the programming languages like C, C++, Java use braces { } to define a block of code. One of the distinctive features of Python is its use of indentation to highlight the blocks of code. Whitespace is used for indentation in Python.</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All statements with the same distance to the right belong to the same block of code. If a block has to be more deeply nested, it is simply indented further to the right. You can understand it better by looking at the following lines of code:</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59" name="Shape 359"/>
        <p:cNvGrpSpPr/>
        <p:nvPr/>
      </p:nvGrpSpPr>
      <p:grpSpPr>
        <a:xfrm>
          <a:off x="0" y="0"/>
          <a:ext cx="0" cy="0"/>
          <a:chOff x="0" y="0"/>
          <a:chExt cx="0" cy="0"/>
        </a:xfrm>
      </p:grpSpPr>
      <p:sp>
        <p:nvSpPr>
          <p:cNvPr id="360" name="Google Shape;360;g83127c839c_0_17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Operators &amp; Conditional Statement</a:t>
            </a:r>
            <a:endParaRPr b="1" sz="2500">
              <a:solidFill>
                <a:srgbClr val="073763"/>
              </a:solidFill>
              <a:latin typeface="Montserrat"/>
              <a:ea typeface="Montserrat"/>
              <a:cs typeface="Montserrat"/>
              <a:sym typeface="Montserrat"/>
            </a:endParaRPr>
          </a:p>
        </p:txBody>
      </p:sp>
      <p:sp>
        <p:nvSpPr>
          <p:cNvPr id="361" name="Google Shape;361;g83127c839c_0_17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2" name="Google Shape;362;g83127c839c_0_171"/>
          <p:cNvGrpSpPr/>
          <p:nvPr/>
        </p:nvGrpSpPr>
        <p:grpSpPr>
          <a:xfrm>
            <a:off x="652150" y="4737850"/>
            <a:ext cx="7863100" cy="343800"/>
            <a:chOff x="652150" y="4737850"/>
            <a:chExt cx="7863100" cy="343800"/>
          </a:xfrm>
        </p:grpSpPr>
        <p:sp>
          <p:nvSpPr>
            <p:cNvPr id="363" name="Google Shape;363;g83127c839c_0_17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64" name="Google Shape;364;g83127c839c_0_17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65" name="Google Shape;365;g83127c839c_0_171"/>
          <p:cNvSpPr txBox="1"/>
          <p:nvPr/>
        </p:nvSpPr>
        <p:spPr>
          <a:xfrm>
            <a:off x="196400" y="794128"/>
            <a:ext cx="8730000" cy="38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1" lang="en-IN" sz="1800">
                <a:solidFill>
                  <a:srgbClr val="073763"/>
                </a:solidFill>
                <a:latin typeface="Montserrat"/>
                <a:ea typeface="Montserrat"/>
                <a:cs typeface="Montserrat"/>
                <a:sym typeface="Montserrat"/>
              </a:rPr>
              <a:t>e.g.</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#indentation level 0</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if (condition1):</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#indentation level 1</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statements</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if (condition2):</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#indentation level 2</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statements</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#again indentation level 1</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statements</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#again indentation level 0</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statements</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69" name="Shape 369"/>
        <p:cNvGrpSpPr/>
        <p:nvPr/>
      </p:nvGrpSpPr>
      <p:grpSpPr>
        <a:xfrm>
          <a:off x="0" y="0"/>
          <a:ext cx="0" cy="0"/>
          <a:chOff x="0" y="0"/>
          <a:chExt cx="0" cy="0"/>
        </a:xfrm>
      </p:grpSpPr>
      <p:sp>
        <p:nvSpPr>
          <p:cNvPr id="370" name="Google Shape;370;p24"/>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371" name="Google Shape;371;p2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2" name="Google Shape;372;p24"/>
          <p:cNvGrpSpPr/>
          <p:nvPr/>
        </p:nvGrpSpPr>
        <p:grpSpPr>
          <a:xfrm>
            <a:off x="652150" y="4737850"/>
            <a:ext cx="7863100" cy="343800"/>
            <a:chOff x="652150" y="4737850"/>
            <a:chExt cx="7863100" cy="343800"/>
          </a:xfrm>
        </p:grpSpPr>
        <p:sp>
          <p:nvSpPr>
            <p:cNvPr id="373" name="Google Shape;373;p2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74" name="Google Shape;374;p2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75" name="Google Shape;375;p24"/>
          <p:cNvSpPr txBox="1"/>
          <p:nvPr/>
        </p:nvSpPr>
        <p:spPr>
          <a:xfrm>
            <a:off x="196400" y="600729"/>
            <a:ext cx="8730000" cy="401322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1. For loop:</a:t>
            </a:r>
            <a:r>
              <a:rPr b="1" i="0" lang="en-IN" sz="1800" u="none" cap="none" strike="noStrike">
                <a:solidFill>
                  <a:srgbClr val="073763"/>
                </a:solidFill>
                <a:latin typeface="Montserrat"/>
                <a:ea typeface="Montserrat"/>
                <a:cs typeface="Montserrat"/>
                <a:sym typeface="Montserrat"/>
              </a:rPr>
              <a:t> </a:t>
            </a:r>
            <a:r>
              <a:rPr b="0" i="0" lang="en-IN" sz="1800" u="none" cap="none" strike="noStrike">
                <a:solidFill>
                  <a:srgbClr val="073763"/>
                </a:solidFill>
                <a:latin typeface="Montserrat"/>
                <a:ea typeface="Montserrat"/>
                <a:cs typeface="Montserrat"/>
                <a:sym typeface="Montserrat"/>
              </a:rPr>
              <a:t>For loops are used for sequential traversal.</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for [user_defined_vatiable] in [iterable_datatype]:</a:t>
            </a:r>
            <a:endParaRPr/>
          </a:p>
          <a:p>
            <a:pPr indent="0" lvl="0"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		</a:t>
            </a:r>
            <a:r>
              <a:rPr b="1" i="0" lang="en-IN" sz="1800" u="none" cap="none" strike="noStrike">
                <a:solidFill>
                  <a:srgbClr val="073763"/>
                </a:solidFill>
                <a:latin typeface="Montserrat"/>
                <a:ea typeface="Montserrat"/>
                <a:cs typeface="Montserrat"/>
                <a:sym typeface="Montserrat"/>
              </a:rPr>
              <a:t>#</a:t>
            </a:r>
            <a:r>
              <a:rPr b="0" i="0" lang="en-IN" sz="1800" u="none" cap="none" strike="noStrike">
                <a:solidFill>
                  <a:srgbClr val="073763"/>
                </a:solidFill>
                <a:latin typeface="Montserrat"/>
                <a:ea typeface="Montserrat"/>
                <a:cs typeface="Montserrat"/>
                <a:sym typeface="Montserrat"/>
              </a:rPr>
              <a:t> code inside for loop</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statements</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a:t>
            </a:r>
            <a:r>
              <a:rPr b="0" i="0" lang="en-IN" sz="1800" u="none" cap="none" strike="noStrike">
                <a:solidFill>
                  <a:srgbClr val="073763"/>
                </a:solidFill>
                <a:latin typeface="Montserrat"/>
                <a:ea typeface="Montserrat"/>
                <a:cs typeface="Montserrat"/>
                <a:sym typeface="Montserrat"/>
              </a:rPr>
              <a:t> code outside for loop</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Code:</a:t>
            </a:r>
            <a:endParaRPr/>
          </a:p>
          <a:p>
            <a:pPr indent="0" lvl="0" marL="0" marR="0" rtl="0" algn="l">
              <a:lnSpc>
                <a:spcPct val="115000"/>
              </a:lnSpc>
              <a:spcBef>
                <a:spcPts val="0"/>
              </a:spcBef>
              <a:spcAft>
                <a:spcPts val="0"/>
              </a:spcAft>
              <a:buClr>
                <a:schemeClr val="dk1"/>
              </a:buClr>
              <a:buSzPts val="3200"/>
              <a:buFont typeface="Arial"/>
              <a:buNone/>
            </a:pPr>
            <a:r>
              <a:rPr i="0" lang="en-IN" u="none" cap="none" strike="noStrike">
                <a:solidFill>
                  <a:srgbClr val="073763"/>
                </a:solidFill>
                <a:latin typeface="Montserrat"/>
                <a:ea typeface="Montserrat"/>
                <a:cs typeface="Montserrat"/>
                <a:sym typeface="Montserrat"/>
              </a:rPr>
              <a:t>List = [1,2,3]</a:t>
            </a:r>
            <a:endParaRPr b="1" i="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i="0" lang="en-IN" u="none" cap="none" strike="noStrike">
                <a:solidFill>
                  <a:srgbClr val="073763"/>
                </a:solidFill>
                <a:latin typeface="Montserrat"/>
                <a:ea typeface="Montserrat"/>
                <a:cs typeface="Montserrat"/>
                <a:sym typeface="Montserrat"/>
              </a:rPr>
              <a:t>for i in list:</a:t>
            </a:r>
            <a:endParaRPr>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i="0" lang="en-IN" u="none" cap="none" strike="noStrike">
                <a:solidFill>
                  <a:srgbClr val="073763"/>
                </a:solidFill>
                <a:latin typeface="Montserrat"/>
                <a:ea typeface="Montserrat"/>
                <a:cs typeface="Montserrat"/>
                <a:sym typeface="Montserrat"/>
              </a:rPr>
              <a:t>      print(i)</a:t>
            </a:r>
            <a:endParaRPr>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i="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u="none" cap="none" strike="noStrike">
                <a:solidFill>
                  <a:srgbClr val="073763"/>
                </a:solidFill>
                <a:latin typeface="Montserrat"/>
                <a:ea typeface="Montserrat"/>
                <a:cs typeface="Montserrat"/>
                <a:sym typeface="Montserrat"/>
              </a:rPr>
              <a:t>Output:</a:t>
            </a:r>
            <a:endParaRPr>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i="0" lang="en-IN" u="none" cap="none" strike="noStrike">
                <a:solidFill>
                  <a:srgbClr val="073763"/>
                </a:solidFill>
                <a:latin typeface="Montserrat"/>
                <a:ea typeface="Montserrat"/>
                <a:cs typeface="Montserrat"/>
                <a:sym typeface="Montserrat"/>
              </a:rPr>
              <a:t>1</a:t>
            </a:r>
            <a:endParaRPr>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i="0" lang="en-IN" u="none" cap="none" strike="noStrike">
                <a:solidFill>
                  <a:srgbClr val="073763"/>
                </a:solidFill>
                <a:latin typeface="Montserrat"/>
                <a:ea typeface="Montserrat"/>
                <a:cs typeface="Montserrat"/>
                <a:sym typeface="Montserrat"/>
              </a:rPr>
              <a:t>2</a:t>
            </a:r>
            <a:endParaRPr>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i="0" lang="en-IN" u="none" cap="none" strike="noStrike">
                <a:solidFill>
                  <a:srgbClr val="073763"/>
                </a:solidFill>
                <a:latin typeface="Montserrat"/>
                <a:ea typeface="Montserrat"/>
                <a:cs typeface="Montserrat"/>
                <a:sym typeface="Montserrat"/>
              </a:rPr>
              <a:t>3</a:t>
            </a:r>
            <a:endParaRPr b="1" i="0" u="none" cap="none" strike="noStrike">
              <a:solidFill>
                <a:srgbClr val="073763"/>
              </a:solidFill>
              <a:latin typeface="Montserrat"/>
              <a:ea typeface="Montserrat"/>
              <a:cs typeface="Montserrat"/>
              <a:sym typeface="Montserrat"/>
            </a:endParaRPr>
          </a:p>
        </p:txBody>
      </p:sp>
      <p:sp>
        <p:nvSpPr>
          <p:cNvPr id="376" name="Google Shape;376;p24"/>
          <p:cNvSpPr/>
          <p:nvPr/>
        </p:nvSpPr>
        <p:spPr>
          <a:xfrm>
            <a:off x="0" y="90100"/>
            <a:ext cx="65" cy="276999"/>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80" name="Shape 380"/>
        <p:cNvGrpSpPr/>
        <p:nvPr/>
      </p:nvGrpSpPr>
      <p:grpSpPr>
        <a:xfrm>
          <a:off x="0" y="0"/>
          <a:ext cx="0" cy="0"/>
          <a:chOff x="0" y="0"/>
          <a:chExt cx="0" cy="0"/>
        </a:xfrm>
      </p:grpSpPr>
      <p:sp>
        <p:nvSpPr>
          <p:cNvPr id="381" name="Google Shape;381;p25"/>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382" name="Google Shape;382;p2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 name="Google Shape;383;p25"/>
          <p:cNvGrpSpPr/>
          <p:nvPr/>
        </p:nvGrpSpPr>
        <p:grpSpPr>
          <a:xfrm>
            <a:off x="652150" y="4737850"/>
            <a:ext cx="7863100" cy="343800"/>
            <a:chOff x="652150" y="4737850"/>
            <a:chExt cx="7863100" cy="343800"/>
          </a:xfrm>
        </p:grpSpPr>
        <p:sp>
          <p:nvSpPr>
            <p:cNvPr id="384" name="Google Shape;384;p2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85" name="Google Shape;385;p2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86" name="Google Shape;386;p25"/>
          <p:cNvSpPr txBox="1"/>
          <p:nvPr/>
        </p:nvSpPr>
        <p:spPr>
          <a:xfrm>
            <a:off x="196400" y="496004"/>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2. While loop: </a:t>
            </a:r>
            <a:r>
              <a:rPr b="0" i="0" lang="en-IN" sz="1800" u="none" cap="none" strike="noStrike">
                <a:solidFill>
                  <a:schemeClr val="dk1"/>
                </a:solidFill>
                <a:latin typeface="Montserrat"/>
                <a:ea typeface="Montserrat"/>
                <a:cs typeface="Montserrat"/>
                <a:sym typeface="Montserrat"/>
              </a:rPr>
              <a:t>while loop is used to execute a block of statements repeatedly until a given a condition is satisfied. And when the condition becomes false, the line immediately after the loop in program is executed.</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while (condition):</a:t>
            </a:r>
            <a:endParaRPr/>
          </a:p>
          <a:p>
            <a:pPr indent="0" lvl="0"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		</a:t>
            </a:r>
            <a:r>
              <a:rPr b="1" i="0" lang="en-IN" sz="1800" u="none" cap="none" strike="noStrike">
                <a:solidFill>
                  <a:srgbClr val="073763"/>
                </a:solidFill>
                <a:latin typeface="Montserrat"/>
                <a:ea typeface="Montserrat"/>
                <a:cs typeface="Montserrat"/>
                <a:sym typeface="Montserrat"/>
              </a:rPr>
              <a:t>#</a:t>
            </a:r>
            <a:r>
              <a:rPr b="0" i="0" lang="en-IN" sz="1800" u="none" cap="none" strike="noStrike">
                <a:solidFill>
                  <a:srgbClr val="073763"/>
                </a:solidFill>
                <a:latin typeface="Montserrat"/>
                <a:ea typeface="Montserrat"/>
                <a:cs typeface="Montserrat"/>
                <a:sym typeface="Montserrat"/>
              </a:rPr>
              <a:t> code inside while loop if condition is true</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statements</a:t>
            </a:r>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a:t>
            </a:r>
            <a:r>
              <a:rPr b="0" i="0" lang="en-IN" sz="1800" u="none" cap="none" strike="noStrike">
                <a:solidFill>
                  <a:srgbClr val="073763"/>
                </a:solidFill>
                <a:latin typeface="Montserrat"/>
                <a:ea typeface="Montserrat"/>
                <a:cs typeface="Montserrat"/>
                <a:sym typeface="Montserrat"/>
              </a:rPr>
              <a:t> code outside while loop when condition is false</a:t>
            </a:r>
            <a:endParaRPr/>
          </a:p>
          <a:p>
            <a:pPr indent="0" lvl="0" marL="0" marR="0" rtl="0" algn="l">
              <a:lnSpc>
                <a:spcPct val="115000"/>
              </a:lnSpc>
              <a:spcBef>
                <a:spcPts val="0"/>
              </a:spcBef>
              <a:spcAft>
                <a:spcPts val="0"/>
              </a:spcAft>
              <a:buClr>
                <a:schemeClr val="dk1"/>
              </a:buClr>
              <a:buSzPts val="3200"/>
              <a:buFont typeface="Arial"/>
              <a:buNone/>
            </a:pPr>
            <a:r>
              <a:rPr b="1" i="0" lang="en-IN" sz="1200" u="none" cap="none" strike="noStrike">
                <a:solidFill>
                  <a:srgbClr val="073763"/>
                </a:solidFill>
                <a:latin typeface="Montserrat"/>
                <a:ea typeface="Montserrat"/>
                <a:cs typeface="Montserrat"/>
                <a:sym typeface="Montserrat"/>
              </a:rPr>
              <a:t>Code:</a:t>
            </a:r>
            <a:endParaRPr/>
          </a:p>
          <a:p>
            <a:pPr indent="0" lvl="0" marL="0" marR="0" rtl="0" algn="l">
              <a:lnSpc>
                <a:spcPct val="115000"/>
              </a:lnSpc>
              <a:spcBef>
                <a:spcPts val="0"/>
              </a:spcBef>
              <a:spcAft>
                <a:spcPts val="0"/>
              </a:spcAft>
              <a:buClr>
                <a:schemeClr val="dk1"/>
              </a:buClr>
              <a:buSzPts val="3200"/>
              <a:buFont typeface="Arial"/>
              <a:buNone/>
            </a:pPr>
            <a:r>
              <a:rPr b="0" i="0" lang="en-IN" sz="1200" u="none" cap="none" strike="noStrike">
                <a:solidFill>
                  <a:srgbClr val="073763"/>
                </a:solidFill>
                <a:latin typeface="Montserrat"/>
                <a:ea typeface="Montserrat"/>
                <a:cs typeface="Montserrat"/>
                <a:sym typeface="Montserrat"/>
              </a:rPr>
              <a:t>count = 0</a:t>
            </a:r>
            <a:endParaRPr/>
          </a:p>
          <a:p>
            <a:pPr indent="0" lvl="0" marL="0" marR="0" rtl="0" algn="l">
              <a:lnSpc>
                <a:spcPct val="115000"/>
              </a:lnSpc>
              <a:spcBef>
                <a:spcPts val="0"/>
              </a:spcBef>
              <a:spcAft>
                <a:spcPts val="0"/>
              </a:spcAft>
              <a:buClr>
                <a:schemeClr val="dk1"/>
              </a:buClr>
              <a:buSzPts val="3200"/>
              <a:buFont typeface="Arial"/>
              <a:buNone/>
            </a:pPr>
            <a:r>
              <a:rPr b="0" i="0" lang="en-IN" sz="1200" u="none" cap="none" strike="noStrike">
                <a:solidFill>
                  <a:srgbClr val="073763"/>
                </a:solidFill>
                <a:latin typeface="Montserrat"/>
                <a:ea typeface="Montserrat"/>
                <a:cs typeface="Montserrat"/>
                <a:sym typeface="Montserrat"/>
              </a:rPr>
              <a:t>while (count&lt;2):</a:t>
            </a:r>
            <a:endParaRPr/>
          </a:p>
          <a:p>
            <a:pPr indent="0" lvl="0" marL="0" marR="0" rtl="0" algn="l">
              <a:lnSpc>
                <a:spcPct val="115000"/>
              </a:lnSpc>
              <a:spcBef>
                <a:spcPts val="0"/>
              </a:spcBef>
              <a:spcAft>
                <a:spcPts val="0"/>
              </a:spcAft>
              <a:buClr>
                <a:schemeClr val="dk1"/>
              </a:buClr>
              <a:buSzPts val="3200"/>
              <a:buFont typeface="Arial"/>
              <a:buNone/>
            </a:pPr>
            <a:r>
              <a:rPr b="0" i="0" lang="en-IN" sz="1200" u="none" cap="none" strike="noStrike">
                <a:solidFill>
                  <a:srgbClr val="073763"/>
                </a:solidFill>
                <a:latin typeface="Montserrat"/>
                <a:ea typeface="Montserrat"/>
                <a:cs typeface="Montserrat"/>
                <a:sym typeface="Montserrat"/>
              </a:rPr>
              <a:t>       print(count)</a:t>
            </a:r>
            <a:endParaRPr/>
          </a:p>
          <a:p>
            <a:pPr indent="0" lvl="0" marL="0" marR="0" rtl="0" algn="l">
              <a:lnSpc>
                <a:spcPct val="115000"/>
              </a:lnSpc>
              <a:spcBef>
                <a:spcPts val="0"/>
              </a:spcBef>
              <a:spcAft>
                <a:spcPts val="0"/>
              </a:spcAft>
              <a:buClr>
                <a:schemeClr val="dk1"/>
              </a:buClr>
              <a:buSzPts val="3200"/>
              <a:buFont typeface="Arial"/>
              <a:buNone/>
            </a:pPr>
            <a:r>
              <a:rPr b="0" i="0" lang="en-IN" sz="1200" u="none" cap="none" strike="noStrike">
                <a:solidFill>
                  <a:srgbClr val="073763"/>
                </a:solidFill>
                <a:latin typeface="Montserrat"/>
                <a:ea typeface="Montserrat"/>
                <a:cs typeface="Montserrat"/>
                <a:sym typeface="Montserrat"/>
              </a:rPr>
              <a:t>       count += 1</a:t>
            </a:r>
            <a:endParaRPr/>
          </a:p>
          <a:p>
            <a:pPr indent="0" lvl="0" marL="0" marR="0" rtl="0" algn="l">
              <a:lnSpc>
                <a:spcPct val="115000"/>
              </a:lnSpc>
              <a:spcBef>
                <a:spcPts val="0"/>
              </a:spcBef>
              <a:spcAft>
                <a:spcPts val="0"/>
              </a:spcAft>
              <a:buClr>
                <a:schemeClr val="dk1"/>
              </a:buClr>
              <a:buSzPts val="3200"/>
              <a:buFont typeface="Arial"/>
              <a:buNone/>
            </a:pPr>
            <a:r>
              <a:rPr b="1" i="0" lang="en-IN" sz="1200" u="none" cap="none" strike="noStrike">
                <a:solidFill>
                  <a:srgbClr val="073763"/>
                </a:solidFill>
                <a:latin typeface="Montserrat"/>
                <a:ea typeface="Montserrat"/>
                <a:cs typeface="Montserrat"/>
                <a:sym typeface="Montserrat"/>
              </a:rPr>
              <a:t>Output:</a:t>
            </a:r>
            <a:endParaRPr/>
          </a:p>
          <a:p>
            <a:pPr indent="0" lvl="0" marL="0" marR="0" rtl="0" algn="l">
              <a:lnSpc>
                <a:spcPct val="115000"/>
              </a:lnSpc>
              <a:spcBef>
                <a:spcPts val="0"/>
              </a:spcBef>
              <a:spcAft>
                <a:spcPts val="0"/>
              </a:spcAft>
              <a:buClr>
                <a:schemeClr val="dk1"/>
              </a:buClr>
              <a:buSzPts val="3200"/>
              <a:buFont typeface="Arial"/>
              <a:buNone/>
            </a:pPr>
            <a:r>
              <a:rPr b="0" i="0" lang="en-IN" sz="1200" u="none" cap="none" strike="noStrike">
                <a:solidFill>
                  <a:srgbClr val="073763"/>
                </a:solidFill>
                <a:latin typeface="Montserrat"/>
                <a:ea typeface="Montserrat"/>
                <a:cs typeface="Montserrat"/>
                <a:sym typeface="Montserrat"/>
              </a:rPr>
              <a:t>0</a:t>
            </a:r>
            <a:endParaRPr/>
          </a:p>
          <a:p>
            <a:pPr indent="0" lvl="0" marL="0" marR="0" rtl="0" algn="l">
              <a:lnSpc>
                <a:spcPct val="115000"/>
              </a:lnSpc>
              <a:spcBef>
                <a:spcPts val="0"/>
              </a:spcBef>
              <a:spcAft>
                <a:spcPts val="0"/>
              </a:spcAft>
              <a:buClr>
                <a:schemeClr val="dk1"/>
              </a:buClr>
              <a:buSzPts val="3200"/>
              <a:buFont typeface="Arial"/>
              <a:buNone/>
            </a:pPr>
            <a:r>
              <a:rPr b="0" i="0" lang="en-IN" sz="1200" u="none" cap="none" strike="noStrike">
                <a:solidFill>
                  <a:srgbClr val="073763"/>
                </a:solidFill>
                <a:latin typeface="Montserrat"/>
                <a:ea typeface="Montserrat"/>
                <a:cs typeface="Montserrat"/>
                <a:sym typeface="Montserrat"/>
              </a:rPr>
              <a:t>1</a:t>
            </a:r>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
        <p:nvSpPr>
          <p:cNvPr id="387" name="Google Shape;387;p25"/>
          <p:cNvSpPr/>
          <p:nvPr/>
        </p:nvSpPr>
        <p:spPr>
          <a:xfrm>
            <a:off x="0" y="90100"/>
            <a:ext cx="65" cy="276999"/>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7" name="Shape 107"/>
        <p:cNvGrpSpPr/>
        <p:nvPr/>
      </p:nvGrpSpPr>
      <p:grpSpPr>
        <a:xfrm>
          <a:off x="0" y="0"/>
          <a:ext cx="0" cy="0"/>
          <a:chOff x="0" y="0"/>
          <a:chExt cx="0" cy="0"/>
        </a:xfrm>
      </p:grpSpPr>
      <p:sp>
        <p:nvSpPr>
          <p:cNvPr id="108" name="Google Shape;108;p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109" name="Google Shape;109;p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3"/>
          <p:cNvGrpSpPr/>
          <p:nvPr/>
        </p:nvGrpSpPr>
        <p:grpSpPr>
          <a:xfrm>
            <a:off x="652150" y="4737850"/>
            <a:ext cx="7863100" cy="343800"/>
            <a:chOff x="652150" y="4737850"/>
            <a:chExt cx="7863100" cy="343800"/>
          </a:xfrm>
        </p:grpSpPr>
        <p:sp>
          <p:nvSpPr>
            <p:cNvPr id="111" name="Google Shape;111;p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100" u="none" cap="none" strike="noStrike">
                  <a:solidFill>
                    <a:srgbClr val="FFFFFF"/>
                  </a:solidFill>
                  <a:latin typeface="Verdana"/>
                  <a:ea typeface="Verdana"/>
                  <a:cs typeface="Verdana"/>
                  <a:sym typeface="Verdana"/>
                </a:rPr>
                <a:t>Essential Python for Data Science</a:t>
              </a:r>
              <a:endParaRPr/>
            </a:p>
          </p:txBody>
        </p:sp>
        <p:sp>
          <p:nvSpPr>
            <p:cNvPr id="112" name="Google Shape;112;p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3" name="Google Shape;113;p3"/>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dk1"/>
              </a:buClr>
              <a:buSzPts val="3200"/>
              <a:buFont typeface="Arial"/>
              <a:buChar char="•"/>
            </a:pPr>
            <a:r>
              <a:rPr b="1" i="0" lang="en-IN" sz="2400" u="none" cap="none" strike="noStrike">
                <a:solidFill>
                  <a:srgbClr val="073763"/>
                </a:solidFill>
                <a:latin typeface="Montserrat"/>
                <a:ea typeface="Montserrat"/>
                <a:cs typeface="Montserrat"/>
                <a:sym typeface="Montserrat"/>
              </a:rPr>
              <a:t>Download Python -&gt;</a:t>
            </a:r>
            <a:r>
              <a:rPr b="1" i="0" lang="en-IN" sz="1800" u="none" cap="none" strike="noStrike">
                <a:solidFill>
                  <a:srgbClr val="073763"/>
                </a:solidFill>
                <a:latin typeface="Montserrat"/>
                <a:ea typeface="Montserrat"/>
                <a:cs typeface="Montserrat"/>
                <a:sym typeface="Montserrat"/>
              </a:rPr>
              <a:t> </a:t>
            </a:r>
            <a:r>
              <a:rPr b="0" i="0" lang="en-IN" sz="18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https://www.python.org/downloads/</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chemeClr val="dk1"/>
              </a:solidFill>
              <a:latin typeface="Montserrat"/>
              <a:ea typeface="Montserrat"/>
              <a:cs typeface="Montserrat"/>
              <a:sym typeface="Montserrat"/>
            </a:endParaRPr>
          </a:p>
        </p:txBody>
      </p:sp>
      <p:pic>
        <p:nvPicPr>
          <p:cNvPr id="114" name="Google Shape;114;p3"/>
          <p:cNvPicPr preferRelativeResize="0"/>
          <p:nvPr/>
        </p:nvPicPr>
        <p:blipFill rotWithShape="1">
          <a:blip r:embed="rId4">
            <a:alphaModFix/>
          </a:blip>
          <a:srcRect b="0" l="0" r="0" t="0"/>
          <a:stretch/>
        </p:blipFill>
        <p:spPr>
          <a:xfrm>
            <a:off x="808074" y="1316120"/>
            <a:ext cx="7109637" cy="323983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91" name="Shape 391"/>
        <p:cNvGrpSpPr/>
        <p:nvPr/>
      </p:nvGrpSpPr>
      <p:grpSpPr>
        <a:xfrm>
          <a:off x="0" y="0"/>
          <a:ext cx="0" cy="0"/>
          <a:chOff x="0" y="0"/>
          <a:chExt cx="0" cy="0"/>
        </a:xfrm>
      </p:grpSpPr>
      <p:sp>
        <p:nvSpPr>
          <p:cNvPr id="392" name="Google Shape;392;g83127c839c_0_18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393" name="Google Shape;393;g83127c839c_0_18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4" name="Google Shape;394;g83127c839c_0_180"/>
          <p:cNvGrpSpPr/>
          <p:nvPr/>
        </p:nvGrpSpPr>
        <p:grpSpPr>
          <a:xfrm>
            <a:off x="652150" y="4737850"/>
            <a:ext cx="7863100" cy="343800"/>
            <a:chOff x="652150" y="4737850"/>
            <a:chExt cx="7863100" cy="343800"/>
          </a:xfrm>
        </p:grpSpPr>
        <p:sp>
          <p:nvSpPr>
            <p:cNvPr id="395" name="Google Shape;395;g83127c839c_0_18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396" name="Google Shape;396;g83127c839c_0_18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97" name="Google Shape;397;g83127c839c_0_180"/>
          <p:cNvSpPr txBox="1"/>
          <p:nvPr/>
        </p:nvSpPr>
        <p:spPr>
          <a:xfrm>
            <a:off x="196400" y="60072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3</a:t>
            </a:r>
            <a:r>
              <a:rPr b="1" i="0" lang="en-IN" sz="2400" u="none" cap="none" strike="noStrike">
                <a:solidFill>
                  <a:srgbClr val="073763"/>
                </a:solidFill>
                <a:latin typeface="Montserrat"/>
                <a:ea typeface="Montserrat"/>
                <a:cs typeface="Montserrat"/>
                <a:sym typeface="Montserrat"/>
              </a:rPr>
              <a:t>. </a:t>
            </a:r>
            <a:r>
              <a:rPr b="1" lang="en-IN" sz="2400">
                <a:solidFill>
                  <a:srgbClr val="073763"/>
                </a:solidFill>
                <a:latin typeface="Montserrat"/>
                <a:ea typeface="Montserrat"/>
                <a:cs typeface="Montserrat"/>
                <a:sym typeface="Montserrat"/>
              </a:rPr>
              <a:t>Nested </a:t>
            </a:r>
            <a:r>
              <a:rPr b="1" i="0" lang="en-IN" sz="2400" u="none" cap="none" strike="noStrike">
                <a:solidFill>
                  <a:srgbClr val="073763"/>
                </a:solidFill>
                <a:latin typeface="Montserrat"/>
                <a:ea typeface="Montserrat"/>
                <a:cs typeface="Montserrat"/>
                <a:sym typeface="Montserrat"/>
              </a:rPr>
              <a:t>loop:</a:t>
            </a:r>
            <a:r>
              <a:rPr b="1" lang="en-IN" sz="1800">
                <a:solidFill>
                  <a:srgbClr val="073763"/>
                </a:solidFill>
                <a:latin typeface="Montserrat"/>
                <a:ea typeface="Montserrat"/>
                <a:cs typeface="Montserrat"/>
                <a:sym typeface="Montserrat"/>
              </a:rPr>
              <a:t> </a:t>
            </a:r>
            <a:endParaRPr b="1"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Nested loop means using another loop inside a loop</a:t>
            </a:r>
            <a:r>
              <a:rPr b="0" i="0" lang="en-IN" sz="1800" u="none" cap="none" strike="noStrike">
                <a:solidFill>
                  <a:schemeClr val="dk1"/>
                </a:solidFill>
                <a:latin typeface="Montserrat"/>
                <a:ea typeface="Montserrat"/>
                <a:cs typeface="Montserrat"/>
                <a:sym typeface="Montserrat"/>
              </a:rPr>
              <a:t>.</a:t>
            </a:r>
            <a:endParaRPr/>
          </a:p>
          <a:p>
            <a:pPr indent="0" lvl="0" marL="0" marR="0" rtl="0" algn="l">
              <a:lnSpc>
                <a:spcPct val="115000"/>
              </a:lnSpc>
              <a:spcBef>
                <a:spcPts val="0"/>
              </a:spcBef>
              <a:spcAft>
                <a:spcPts val="0"/>
              </a:spcAft>
              <a:buClr>
                <a:schemeClr val="dk1"/>
              </a:buClr>
              <a:buSzPts val="3200"/>
              <a:buFont typeface="Arial"/>
              <a:buNone/>
            </a:pPr>
            <a:r>
              <a:t/>
            </a:r>
            <a:endParaRPr b="1"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while (condition):</a:t>
            </a:r>
            <a:endParaRPr/>
          </a:p>
          <a:p>
            <a:pPr indent="0" lvl="0"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		</a:t>
            </a:r>
            <a:r>
              <a:rPr b="1" i="0" lang="en-IN" sz="1800" u="none" cap="none" strike="noStrike">
                <a:solidFill>
                  <a:srgbClr val="073763"/>
                </a:solidFill>
                <a:latin typeface="Montserrat"/>
                <a:ea typeface="Montserrat"/>
                <a:cs typeface="Montserrat"/>
                <a:sym typeface="Montserrat"/>
              </a:rPr>
              <a:t>#</a:t>
            </a:r>
            <a:r>
              <a:rPr b="0" i="0" lang="en-IN" sz="1800" u="none" cap="none" strike="noStrike">
                <a:solidFill>
                  <a:srgbClr val="073763"/>
                </a:solidFill>
                <a:latin typeface="Montserrat"/>
                <a:ea typeface="Montserrat"/>
                <a:cs typeface="Montserrat"/>
                <a:sym typeface="Montserrat"/>
              </a:rPr>
              <a:t> code inside while loop if condition is true</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for [user_defined_vatiable] in [iterable_datatype]:</a:t>
            </a:r>
            <a:endParaRPr>
              <a:solidFill>
                <a:schemeClr val="dk1"/>
              </a:solidFill>
            </a:endParaRPr>
          </a:p>
          <a:p>
            <a:pPr indent="0" lvl="0" marL="0" marR="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 this for loop is a nested loop inside a while loop</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statements </a:t>
            </a:r>
            <a:r>
              <a:rPr lang="en-IN" sz="1800">
                <a:solidFill>
                  <a:srgbClr val="073763"/>
                </a:solidFill>
                <a:latin typeface="Montserrat"/>
                <a:ea typeface="Montserrat"/>
                <a:cs typeface="Montserrat"/>
                <a:sym typeface="Montserrat"/>
              </a:rPr>
              <a:t>#inside for loop</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statements # outside for loop and inside while loop</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a:t>
            </a:r>
            <a:r>
              <a:rPr b="1" lang="en-IN" sz="1800">
                <a:solidFill>
                  <a:srgbClr val="073763"/>
                </a:solidFill>
                <a:latin typeface="Montserrat"/>
                <a:ea typeface="Montserrat"/>
                <a:cs typeface="Montserrat"/>
                <a:sym typeface="Montserrat"/>
              </a:rPr>
              <a:t> </a:t>
            </a:r>
            <a:r>
              <a:rPr b="1" i="0" lang="en-IN" sz="1800" u="none" cap="none" strike="noStrike">
                <a:solidFill>
                  <a:srgbClr val="073763"/>
                </a:solidFill>
                <a:latin typeface="Montserrat"/>
                <a:ea typeface="Montserrat"/>
                <a:cs typeface="Montserrat"/>
                <a:sym typeface="Montserrat"/>
              </a:rPr>
              <a:t>#</a:t>
            </a:r>
            <a:r>
              <a:rPr b="0" i="0" lang="en-IN" sz="1800" u="none" cap="none" strike="noStrike">
                <a:solidFill>
                  <a:srgbClr val="073763"/>
                </a:solidFill>
                <a:latin typeface="Montserrat"/>
                <a:ea typeface="Montserrat"/>
                <a:cs typeface="Montserrat"/>
                <a:sym typeface="Montserrat"/>
              </a:rPr>
              <a:t> code outside while loop when condition is false</a:t>
            </a:r>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
        <p:nvSpPr>
          <p:cNvPr id="398" name="Google Shape;398;g83127c839c_0_18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02" name="Shape 402"/>
        <p:cNvGrpSpPr/>
        <p:nvPr/>
      </p:nvGrpSpPr>
      <p:grpSpPr>
        <a:xfrm>
          <a:off x="0" y="0"/>
          <a:ext cx="0" cy="0"/>
          <a:chOff x="0" y="0"/>
          <a:chExt cx="0" cy="0"/>
        </a:xfrm>
      </p:grpSpPr>
      <p:sp>
        <p:nvSpPr>
          <p:cNvPr id="403" name="Google Shape;403;g83127c839c_0_19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404" name="Google Shape;404;g83127c839c_0_19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5" name="Google Shape;405;g83127c839c_0_190"/>
          <p:cNvGrpSpPr/>
          <p:nvPr/>
        </p:nvGrpSpPr>
        <p:grpSpPr>
          <a:xfrm>
            <a:off x="652150" y="4737850"/>
            <a:ext cx="7863100" cy="343800"/>
            <a:chOff x="652150" y="4737850"/>
            <a:chExt cx="7863100" cy="343800"/>
          </a:xfrm>
        </p:grpSpPr>
        <p:sp>
          <p:nvSpPr>
            <p:cNvPr id="406" name="Google Shape;406;g83127c839c_0_19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407" name="Google Shape;407;g83127c839c_0_19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08" name="Google Shape;408;g83127c839c_0_190"/>
          <p:cNvSpPr txBox="1"/>
          <p:nvPr/>
        </p:nvSpPr>
        <p:spPr>
          <a:xfrm>
            <a:off x="196400" y="60072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4</a:t>
            </a:r>
            <a:r>
              <a:rPr b="1" i="0" lang="en-IN" sz="2400" u="none" cap="none" strike="noStrike">
                <a:solidFill>
                  <a:srgbClr val="073763"/>
                </a:solidFill>
                <a:latin typeface="Montserrat"/>
                <a:ea typeface="Montserrat"/>
                <a:cs typeface="Montserrat"/>
                <a:sym typeface="Montserrat"/>
              </a:rPr>
              <a:t>. </a:t>
            </a:r>
            <a:r>
              <a:rPr b="1" lang="en-IN" sz="2400">
                <a:solidFill>
                  <a:srgbClr val="073763"/>
                </a:solidFill>
                <a:latin typeface="Montserrat"/>
                <a:ea typeface="Montserrat"/>
                <a:cs typeface="Montserrat"/>
                <a:sym typeface="Montserrat"/>
              </a:rPr>
              <a:t>Break statement</a:t>
            </a:r>
            <a:r>
              <a:rPr b="1" i="0" lang="en-IN" sz="2400" u="none" cap="none" strike="noStrike">
                <a:solidFill>
                  <a:srgbClr val="073763"/>
                </a:solidFill>
                <a:latin typeface="Montserrat"/>
                <a:ea typeface="Montserrat"/>
                <a:cs typeface="Montserrat"/>
                <a:sym typeface="Montserrat"/>
              </a:rPr>
              <a:t>:</a:t>
            </a:r>
            <a:r>
              <a:rPr b="1" lang="en-IN" sz="2400">
                <a:solidFill>
                  <a:srgbClr val="073763"/>
                </a:solidFill>
                <a:latin typeface="Montserrat"/>
                <a:ea typeface="Montserrat"/>
                <a:cs typeface="Montserrat"/>
                <a:sym typeface="Montserrat"/>
              </a:rPr>
              <a:t> </a:t>
            </a:r>
            <a:endParaRPr b="1" sz="24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The break statement is used to terminate the loop. After that, the control will pass to the statements that are present after the loop, if available. If the break statement is present in the nested loop, then it terminates only those loops which contains break statement.</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b="1" lang="en-IN" sz="1800">
                <a:solidFill>
                  <a:srgbClr val="073763"/>
                </a:solidFill>
                <a:latin typeface="Montserrat"/>
                <a:ea typeface="Montserrat"/>
                <a:cs typeface="Montserrat"/>
                <a:sym typeface="Montserrat"/>
              </a:rPr>
              <a:t>Syntax:</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t/>
            </a:r>
            <a:endParaRPr b="1"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for [user_defined_vatiable] in [iterable_datatype]:</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statements</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a:t>	</a:t>
            </a:r>
            <a:r>
              <a:rPr lang="en-IN" sz="1800">
                <a:solidFill>
                  <a:srgbClr val="073763"/>
                </a:solidFill>
                <a:latin typeface="Montserrat"/>
                <a:ea typeface="Montserrat"/>
                <a:cs typeface="Montserrat"/>
                <a:sym typeface="Montserrat"/>
              </a:rPr>
              <a:t>some conditions:</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break</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
        <p:nvSpPr>
          <p:cNvPr id="409" name="Google Shape;409;g83127c839c_0_19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13" name="Shape 413"/>
        <p:cNvGrpSpPr/>
        <p:nvPr/>
      </p:nvGrpSpPr>
      <p:grpSpPr>
        <a:xfrm>
          <a:off x="0" y="0"/>
          <a:ext cx="0" cy="0"/>
          <a:chOff x="0" y="0"/>
          <a:chExt cx="0" cy="0"/>
        </a:xfrm>
      </p:grpSpPr>
      <p:sp>
        <p:nvSpPr>
          <p:cNvPr id="414" name="Google Shape;414;g83127c839c_0_20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415" name="Google Shape;415;g83127c839c_0_20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6" name="Google Shape;416;g83127c839c_0_201"/>
          <p:cNvGrpSpPr/>
          <p:nvPr/>
        </p:nvGrpSpPr>
        <p:grpSpPr>
          <a:xfrm>
            <a:off x="652150" y="4737850"/>
            <a:ext cx="7863100" cy="343800"/>
            <a:chOff x="652150" y="4737850"/>
            <a:chExt cx="7863100" cy="343800"/>
          </a:xfrm>
        </p:grpSpPr>
        <p:sp>
          <p:nvSpPr>
            <p:cNvPr id="417" name="Google Shape;417;g83127c839c_0_20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418" name="Google Shape;418;g83127c839c_0_20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19" name="Google Shape;419;g83127c839c_0_201"/>
          <p:cNvSpPr txBox="1"/>
          <p:nvPr/>
        </p:nvSpPr>
        <p:spPr>
          <a:xfrm>
            <a:off x="196400" y="60072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
        <p:nvSpPr>
          <p:cNvPr id="420" name="Google Shape;420;g83127c839c_0_20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21" name="Google Shape;421;g83127c839c_0_201"/>
          <p:cNvPicPr preferRelativeResize="0"/>
          <p:nvPr/>
        </p:nvPicPr>
        <p:blipFill>
          <a:blip r:embed="rId3">
            <a:alphaModFix/>
          </a:blip>
          <a:stretch>
            <a:fillRect/>
          </a:stretch>
        </p:blipFill>
        <p:spPr>
          <a:xfrm>
            <a:off x="2460175" y="704238"/>
            <a:ext cx="4207775" cy="3806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25" name="Shape 425"/>
        <p:cNvGrpSpPr/>
        <p:nvPr/>
      </p:nvGrpSpPr>
      <p:grpSpPr>
        <a:xfrm>
          <a:off x="0" y="0"/>
          <a:ext cx="0" cy="0"/>
          <a:chOff x="0" y="0"/>
          <a:chExt cx="0" cy="0"/>
        </a:xfrm>
      </p:grpSpPr>
      <p:sp>
        <p:nvSpPr>
          <p:cNvPr id="426" name="Google Shape;426;g83127c839c_0_212"/>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427" name="Google Shape;427;g83127c839c_0_21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8" name="Google Shape;428;g83127c839c_0_212"/>
          <p:cNvGrpSpPr/>
          <p:nvPr/>
        </p:nvGrpSpPr>
        <p:grpSpPr>
          <a:xfrm>
            <a:off x="652150" y="4737850"/>
            <a:ext cx="7863100" cy="343800"/>
            <a:chOff x="652150" y="4737850"/>
            <a:chExt cx="7863100" cy="343800"/>
          </a:xfrm>
        </p:grpSpPr>
        <p:sp>
          <p:nvSpPr>
            <p:cNvPr id="429" name="Google Shape;429;g83127c839c_0_21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430" name="Google Shape;430;g83127c839c_0_21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31" name="Google Shape;431;g83127c839c_0_212"/>
          <p:cNvSpPr txBox="1"/>
          <p:nvPr/>
        </p:nvSpPr>
        <p:spPr>
          <a:xfrm>
            <a:off x="196400" y="60072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4</a:t>
            </a:r>
            <a:r>
              <a:rPr b="1" i="0" lang="en-IN" sz="2400" u="none" cap="none" strike="noStrike">
                <a:solidFill>
                  <a:srgbClr val="073763"/>
                </a:solidFill>
                <a:latin typeface="Montserrat"/>
                <a:ea typeface="Montserrat"/>
                <a:cs typeface="Montserrat"/>
                <a:sym typeface="Montserrat"/>
              </a:rPr>
              <a:t>. </a:t>
            </a:r>
            <a:r>
              <a:rPr b="1" lang="en-IN" sz="2400">
                <a:solidFill>
                  <a:srgbClr val="073763"/>
                </a:solidFill>
                <a:latin typeface="Montserrat"/>
                <a:ea typeface="Montserrat"/>
                <a:cs typeface="Montserrat"/>
                <a:sym typeface="Montserrat"/>
              </a:rPr>
              <a:t>Continue </a:t>
            </a:r>
            <a:r>
              <a:rPr b="1" lang="en-IN" sz="2400">
                <a:solidFill>
                  <a:srgbClr val="073763"/>
                </a:solidFill>
                <a:latin typeface="Montserrat"/>
                <a:ea typeface="Montserrat"/>
                <a:cs typeface="Montserrat"/>
                <a:sym typeface="Montserrat"/>
              </a:rPr>
              <a:t>statement</a:t>
            </a:r>
            <a:r>
              <a:rPr b="1" i="0" lang="en-IN" sz="2400" u="none" cap="none" strike="noStrike">
                <a:solidFill>
                  <a:srgbClr val="073763"/>
                </a:solidFill>
                <a:latin typeface="Montserrat"/>
                <a:ea typeface="Montserrat"/>
                <a:cs typeface="Montserrat"/>
                <a:sym typeface="Montserrat"/>
              </a:rPr>
              <a:t>:</a:t>
            </a:r>
            <a:r>
              <a:rPr b="1" lang="en-IN" sz="2400">
                <a:solidFill>
                  <a:srgbClr val="073763"/>
                </a:solidFill>
                <a:latin typeface="Montserrat"/>
                <a:ea typeface="Montserrat"/>
                <a:cs typeface="Montserrat"/>
                <a:sym typeface="Montserrat"/>
              </a:rPr>
              <a:t> </a:t>
            </a:r>
            <a:endParaRPr b="1" sz="24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Continue is also a loop control statement just like the break statement. continue statement is opposite to that of break statement, instead of terminating the loop, it forces to execute the next iteration of the loop.</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When the continue statement is executed in the loop, the code inside the loop following the continue statement will be skipped and the next iteration of the loop will begin.</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b="1" lang="en-IN" sz="1800">
                <a:solidFill>
                  <a:srgbClr val="073763"/>
                </a:solidFill>
                <a:latin typeface="Montserrat"/>
                <a:ea typeface="Montserrat"/>
                <a:cs typeface="Montserrat"/>
                <a:sym typeface="Montserrat"/>
              </a:rPr>
              <a:t>Syntax:</a:t>
            </a:r>
            <a:endParaRPr b="1"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for [user_defined_vatiable] in [iterable_datatype]:</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statements</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a:t>	</a:t>
            </a:r>
            <a:r>
              <a:rPr lang="en-IN" sz="1800">
                <a:solidFill>
                  <a:srgbClr val="073763"/>
                </a:solidFill>
                <a:latin typeface="Montserrat"/>
                <a:ea typeface="Montserrat"/>
                <a:cs typeface="Montserrat"/>
                <a:sym typeface="Montserrat"/>
              </a:rPr>
              <a:t>some conditions:</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continue</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
        <p:nvSpPr>
          <p:cNvPr id="432" name="Google Shape;432;g83127c839c_0_212"/>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36" name="Shape 436"/>
        <p:cNvGrpSpPr/>
        <p:nvPr/>
      </p:nvGrpSpPr>
      <p:grpSpPr>
        <a:xfrm>
          <a:off x="0" y="0"/>
          <a:ext cx="0" cy="0"/>
          <a:chOff x="0" y="0"/>
          <a:chExt cx="0" cy="0"/>
        </a:xfrm>
      </p:grpSpPr>
      <p:sp>
        <p:nvSpPr>
          <p:cNvPr id="437" name="Google Shape;437;g83127c839c_0_22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438" name="Google Shape;438;g83127c839c_0_22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9" name="Google Shape;439;g83127c839c_0_223"/>
          <p:cNvGrpSpPr/>
          <p:nvPr/>
        </p:nvGrpSpPr>
        <p:grpSpPr>
          <a:xfrm>
            <a:off x="652150" y="4737850"/>
            <a:ext cx="7863100" cy="343800"/>
            <a:chOff x="652150" y="4737850"/>
            <a:chExt cx="7863100" cy="343800"/>
          </a:xfrm>
        </p:grpSpPr>
        <p:sp>
          <p:nvSpPr>
            <p:cNvPr id="440" name="Google Shape;440;g83127c839c_0_22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441" name="Google Shape;441;g83127c839c_0_22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42" name="Google Shape;442;g83127c839c_0_223"/>
          <p:cNvSpPr txBox="1"/>
          <p:nvPr/>
        </p:nvSpPr>
        <p:spPr>
          <a:xfrm>
            <a:off x="196400" y="60072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
        <p:nvSpPr>
          <p:cNvPr id="443" name="Google Shape;443;g83127c839c_0_22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44" name="Google Shape;444;g83127c839c_0_223"/>
          <p:cNvPicPr preferRelativeResize="0"/>
          <p:nvPr/>
        </p:nvPicPr>
        <p:blipFill>
          <a:blip r:embed="rId3">
            <a:alphaModFix/>
          </a:blip>
          <a:stretch>
            <a:fillRect/>
          </a:stretch>
        </p:blipFill>
        <p:spPr>
          <a:xfrm>
            <a:off x="2536375" y="680601"/>
            <a:ext cx="4090900" cy="3782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48" name="Shape 448"/>
        <p:cNvGrpSpPr/>
        <p:nvPr/>
      </p:nvGrpSpPr>
      <p:grpSpPr>
        <a:xfrm>
          <a:off x="0" y="0"/>
          <a:ext cx="0" cy="0"/>
          <a:chOff x="0" y="0"/>
          <a:chExt cx="0" cy="0"/>
        </a:xfrm>
      </p:grpSpPr>
      <p:sp>
        <p:nvSpPr>
          <p:cNvPr id="449" name="Google Shape;449;g83127c839c_0_235"/>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450" name="Google Shape;450;g83127c839c_0_23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1" name="Google Shape;451;g83127c839c_0_235"/>
          <p:cNvGrpSpPr/>
          <p:nvPr/>
        </p:nvGrpSpPr>
        <p:grpSpPr>
          <a:xfrm>
            <a:off x="652150" y="4737850"/>
            <a:ext cx="7863100" cy="343800"/>
            <a:chOff x="652150" y="4737850"/>
            <a:chExt cx="7863100" cy="343800"/>
          </a:xfrm>
        </p:grpSpPr>
        <p:sp>
          <p:nvSpPr>
            <p:cNvPr id="452" name="Google Shape;452;g83127c839c_0_23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453" name="Google Shape;453;g83127c839c_0_23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54" name="Google Shape;454;g83127c839c_0_235"/>
          <p:cNvSpPr txBox="1"/>
          <p:nvPr/>
        </p:nvSpPr>
        <p:spPr>
          <a:xfrm>
            <a:off x="196400" y="60072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4</a:t>
            </a:r>
            <a:r>
              <a:rPr b="1" i="0" lang="en-IN" sz="2400" u="none" cap="none" strike="noStrike">
                <a:solidFill>
                  <a:srgbClr val="073763"/>
                </a:solidFill>
                <a:latin typeface="Montserrat"/>
                <a:ea typeface="Montserrat"/>
                <a:cs typeface="Montserrat"/>
                <a:sym typeface="Montserrat"/>
              </a:rPr>
              <a:t>. </a:t>
            </a:r>
            <a:r>
              <a:rPr b="1" lang="en-IN" sz="2400">
                <a:solidFill>
                  <a:srgbClr val="073763"/>
                </a:solidFill>
                <a:latin typeface="Montserrat"/>
                <a:ea typeface="Montserrat"/>
                <a:cs typeface="Montserrat"/>
                <a:sym typeface="Montserrat"/>
              </a:rPr>
              <a:t>Pass </a:t>
            </a:r>
            <a:r>
              <a:rPr b="1" lang="en-IN" sz="2400">
                <a:solidFill>
                  <a:srgbClr val="073763"/>
                </a:solidFill>
                <a:latin typeface="Montserrat"/>
                <a:ea typeface="Montserrat"/>
                <a:cs typeface="Montserrat"/>
                <a:sym typeface="Montserrat"/>
              </a:rPr>
              <a:t>statement</a:t>
            </a:r>
            <a:r>
              <a:rPr b="1" i="0" lang="en-IN" sz="2400" u="none" cap="none" strike="noStrike">
                <a:solidFill>
                  <a:srgbClr val="073763"/>
                </a:solidFill>
                <a:latin typeface="Montserrat"/>
                <a:ea typeface="Montserrat"/>
                <a:cs typeface="Montserrat"/>
                <a:sym typeface="Montserrat"/>
              </a:rPr>
              <a:t>:</a:t>
            </a:r>
            <a:r>
              <a:rPr b="1" lang="en-IN" sz="2400">
                <a:solidFill>
                  <a:srgbClr val="073763"/>
                </a:solidFill>
                <a:latin typeface="Montserrat"/>
                <a:ea typeface="Montserrat"/>
                <a:cs typeface="Montserrat"/>
                <a:sym typeface="Montserrat"/>
              </a:rPr>
              <a:t> </a:t>
            </a:r>
            <a:endParaRPr b="1" sz="24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As the name suggests pass statement simply does nothing. The pass statement in Python is used when a statement is required syntactically but you do not want any command or code to execute. It is like null operation, as nothing will happen is it is executed. Pass statement can also be used for writing empty loops. Pass is also used for empty control statement, function and classes.</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b="1" lang="en-IN" sz="1800">
                <a:solidFill>
                  <a:srgbClr val="073763"/>
                </a:solidFill>
                <a:latin typeface="Montserrat"/>
                <a:ea typeface="Montserrat"/>
                <a:cs typeface="Montserrat"/>
                <a:sym typeface="Montserrat"/>
              </a:rPr>
              <a:t>Syntax:</a:t>
            </a:r>
            <a:endParaRPr b="1"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3200"/>
              <a:buFont typeface="Arial"/>
              <a:buNone/>
            </a:pPr>
            <a:r>
              <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for [user_defined_vatiable] in [iterable_datatype]:</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pass</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
        <p:nvSpPr>
          <p:cNvPr id="455" name="Google Shape;455;g83127c839c_0_235"/>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59" name="Shape 459"/>
        <p:cNvGrpSpPr/>
        <p:nvPr/>
      </p:nvGrpSpPr>
      <p:grpSpPr>
        <a:xfrm>
          <a:off x="0" y="0"/>
          <a:ext cx="0" cy="0"/>
          <a:chOff x="0" y="0"/>
          <a:chExt cx="0" cy="0"/>
        </a:xfrm>
      </p:grpSpPr>
      <p:sp>
        <p:nvSpPr>
          <p:cNvPr id="460" name="Google Shape;460;g83127c839c_0_24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461" name="Google Shape;461;g83127c839c_0_24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2" name="Google Shape;462;g83127c839c_0_246"/>
          <p:cNvGrpSpPr/>
          <p:nvPr/>
        </p:nvGrpSpPr>
        <p:grpSpPr>
          <a:xfrm>
            <a:off x="652150" y="4737850"/>
            <a:ext cx="7863100" cy="343800"/>
            <a:chOff x="652150" y="4737850"/>
            <a:chExt cx="7863100" cy="343800"/>
          </a:xfrm>
        </p:grpSpPr>
        <p:sp>
          <p:nvSpPr>
            <p:cNvPr id="463" name="Google Shape;463;g83127c839c_0_24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464" name="Google Shape;464;g83127c839c_0_24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65" name="Google Shape;465;g83127c839c_0_246"/>
          <p:cNvSpPr txBox="1"/>
          <p:nvPr/>
        </p:nvSpPr>
        <p:spPr>
          <a:xfrm>
            <a:off x="196400" y="60072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4</a:t>
            </a:r>
            <a:r>
              <a:rPr b="1" i="0" lang="en-IN" sz="2400" u="none" cap="none" strike="noStrike">
                <a:solidFill>
                  <a:srgbClr val="073763"/>
                </a:solidFill>
                <a:latin typeface="Montserrat"/>
                <a:ea typeface="Montserrat"/>
                <a:cs typeface="Montserrat"/>
                <a:sym typeface="Montserrat"/>
              </a:rPr>
              <a:t>. </a:t>
            </a:r>
            <a:r>
              <a:rPr b="1" lang="en-IN" sz="2400">
                <a:solidFill>
                  <a:srgbClr val="073763"/>
                </a:solidFill>
                <a:latin typeface="Montserrat"/>
                <a:ea typeface="Montserrat"/>
                <a:cs typeface="Montserrat"/>
                <a:sym typeface="Montserrat"/>
              </a:rPr>
              <a:t>Else block</a:t>
            </a:r>
            <a:r>
              <a:rPr b="1" i="0" lang="en-IN" sz="2400" u="none" cap="none" strike="noStrike">
                <a:solidFill>
                  <a:srgbClr val="073763"/>
                </a:solidFill>
                <a:latin typeface="Montserrat"/>
                <a:ea typeface="Montserrat"/>
                <a:cs typeface="Montserrat"/>
                <a:sym typeface="Montserrat"/>
              </a:rPr>
              <a:t>:</a:t>
            </a:r>
            <a:r>
              <a:rPr b="1" lang="en-IN" sz="2400">
                <a:solidFill>
                  <a:srgbClr val="073763"/>
                </a:solidFill>
                <a:latin typeface="Montserrat"/>
                <a:ea typeface="Montserrat"/>
                <a:cs typeface="Montserrat"/>
                <a:sym typeface="Montserrat"/>
              </a:rPr>
              <a:t> </a:t>
            </a:r>
            <a:endParaRPr b="1" sz="24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As you have learned before, the else clause is used along with the if statement. Python allows the else keyword to be used with the for and while loops too. The else block appears after the body of the loop. The statements in the else block will be executed after all iterations are completed. The program exits the loop only after the else block is executed.</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b="1" lang="en-IN" sz="1800">
                <a:solidFill>
                  <a:srgbClr val="073763"/>
                </a:solidFill>
                <a:latin typeface="Montserrat"/>
                <a:ea typeface="Montserrat"/>
                <a:cs typeface="Montserrat"/>
                <a:sym typeface="Montserrat"/>
              </a:rPr>
              <a:t>Syntax:</a:t>
            </a:r>
            <a:endParaRPr b="1"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for [user_defined_vatiable] in [iterable_datatype]:</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statement # inside for loop</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else:</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	#else block</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#outside loop</a:t>
            </a:r>
            <a:endParaRPr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
        <p:nvSpPr>
          <p:cNvPr id="466" name="Google Shape;466;g83127c839c_0_24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70" name="Shape 470"/>
        <p:cNvGrpSpPr/>
        <p:nvPr/>
      </p:nvGrpSpPr>
      <p:grpSpPr>
        <a:xfrm>
          <a:off x="0" y="0"/>
          <a:ext cx="0" cy="0"/>
          <a:chOff x="0" y="0"/>
          <a:chExt cx="0" cy="0"/>
        </a:xfrm>
      </p:grpSpPr>
      <p:sp>
        <p:nvSpPr>
          <p:cNvPr id="471" name="Google Shape;471;g83127c839c_0_257"/>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472" name="Google Shape;472;g83127c839c_0_25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3" name="Google Shape;473;g83127c839c_0_257"/>
          <p:cNvGrpSpPr/>
          <p:nvPr/>
        </p:nvGrpSpPr>
        <p:grpSpPr>
          <a:xfrm>
            <a:off x="652150" y="4737850"/>
            <a:ext cx="7863100" cy="343800"/>
            <a:chOff x="652150" y="4737850"/>
            <a:chExt cx="7863100" cy="343800"/>
          </a:xfrm>
        </p:grpSpPr>
        <p:sp>
          <p:nvSpPr>
            <p:cNvPr id="474" name="Google Shape;474;g83127c839c_0_25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475" name="Google Shape;475;g83127c839c_0_25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76" name="Google Shape;476;g83127c839c_0_257"/>
          <p:cNvSpPr txBox="1"/>
          <p:nvPr/>
        </p:nvSpPr>
        <p:spPr>
          <a:xfrm>
            <a:off x="196400" y="60072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4</a:t>
            </a:r>
            <a:r>
              <a:rPr b="1" i="0" lang="en-IN" sz="2400" u="none" cap="none" strike="noStrike">
                <a:solidFill>
                  <a:srgbClr val="073763"/>
                </a:solidFill>
                <a:latin typeface="Montserrat"/>
                <a:ea typeface="Montserrat"/>
                <a:cs typeface="Montserrat"/>
                <a:sym typeface="Montserrat"/>
              </a:rPr>
              <a:t>. </a:t>
            </a:r>
            <a:r>
              <a:rPr b="1" lang="en-IN" sz="2400">
                <a:solidFill>
                  <a:srgbClr val="073763"/>
                </a:solidFill>
                <a:latin typeface="Montserrat"/>
                <a:ea typeface="Montserrat"/>
                <a:cs typeface="Montserrat"/>
                <a:sym typeface="Montserrat"/>
              </a:rPr>
              <a:t>Range Function</a:t>
            </a:r>
            <a:r>
              <a:rPr b="1" i="0" lang="en-IN" sz="2400" u="none" cap="none" strike="noStrike">
                <a:solidFill>
                  <a:srgbClr val="073763"/>
                </a:solidFill>
                <a:latin typeface="Montserrat"/>
                <a:ea typeface="Montserrat"/>
                <a:cs typeface="Montserrat"/>
                <a:sym typeface="Montserrat"/>
              </a:rPr>
              <a:t>:</a:t>
            </a:r>
            <a:r>
              <a:rPr b="1" lang="en-IN" sz="2400">
                <a:solidFill>
                  <a:srgbClr val="073763"/>
                </a:solidFill>
                <a:latin typeface="Montserrat"/>
                <a:ea typeface="Montserrat"/>
                <a:cs typeface="Montserrat"/>
                <a:sym typeface="Montserrat"/>
              </a:rPr>
              <a:t> </a:t>
            </a:r>
            <a:endParaRPr b="1" sz="24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200"/>
              <a:buFont typeface="Arial"/>
              <a:buNone/>
            </a:pPr>
            <a:r>
              <a:rPr lang="en-IN" sz="1800">
                <a:solidFill>
                  <a:srgbClr val="073763"/>
                </a:solidFill>
                <a:latin typeface="Montserrat"/>
                <a:ea typeface="Montserrat"/>
                <a:cs typeface="Montserrat"/>
                <a:sym typeface="Montserrat"/>
              </a:rPr>
              <a:t>In simple terms, range() allows user to generate a series of numbers within a given range. Depending on how many arguments user is passing to the function, user can decide where that series of numbers will begin and end as well as how big the difference will be between one number and the next.range() takes mainly three arguments.</a:t>
            </a:r>
            <a:endParaRPr b="1"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Roboto"/>
              <a:buChar char="●"/>
            </a:pPr>
            <a:r>
              <a:rPr b="1" lang="en-IN" sz="1800">
                <a:solidFill>
                  <a:srgbClr val="073763"/>
                </a:solidFill>
                <a:latin typeface="Montserrat"/>
                <a:ea typeface="Montserrat"/>
                <a:cs typeface="Montserrat"/>
                <a:sym typeface="Montserrat"/>
              </a:rPr>
              <a:t>start</a:t>
            </a:r>
            <a:r>
              <a:rPr lang="en-IN" sz="1800">
                <a:solidFill>
                  <a:srgbClr val="073763"/>
                </a:solidFill>
                <a:latin typeface="Montserrat"/>
                <a:ea typeface="Montserrat"/>
                <a:cs typeface="Montserrat"/>
                <a:sym typeface="Montserrat"/>
              </a:rPr>
              <a:t>: integer starting from which the sequence of integers is to be returned</a:t>
            </a:r>
            <a:endParaRPr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Roboto"/>
              <a:buChar char="●"/>
            </a:pPr>
            <a:r>
              <a:rPr b="1" lang="en-IN" sz="1800">
                <a:solidFill>
                  <a:srgbClr val="073763"/>
                </a:solidFill>
                <a:latin typeface="Montserrat"/>
                <a:ea typeface="Montserrat"/>
                <a:cs typeface="Montserrat"/>
                <a:sym typeface="Montserrat"/>
              </a:rPr>
              <a:t>stop:</a:t>
            </a:r>
            <a:r>
              <a:rPr lang="en-IN" sz="1800">
                <a:solidFill>
                  <a:srgbClr val="073763"/>
                </a:solidFill>
                <a:latin typeface="Montserrat"/>
                <a:ea typeface="Montserrat"/>
                <a:cs typeface="Montserrat"/>
                <a:sym typeface="Montserrat"/>
              </a:rPr>
              <a:t> integer before which the sequence of integers is to be returned.</a:t>
            </a:r>
            <a:br>
              <a:rPr lang="en-IN" sz="1800">
                <a:solidFill>
                  <a:srgbClr val="073763"/>
                </a:solidFill>
                <a:latin typeface="Montserrat"/>
                <a:ea typeface="Montserrat"/>
                <a:cs typeface="Montserrat"/>
                <a:sym typeface="Montserrat"/>
              </a:rPr>
            </a:br>
            <a:r>
              <a:rPr lang="en-IN" sz="1800">
                <a:solidFill>
                  <a:srgbClr val="073763"/>
                </a:solidFill>
                <a:latin typeface="Montserrat"/>
                <a:ea typeface="Montserrat"/>
                <a:cs typeface="Montserrat"/>
                <a:sym typeface="Montserrat"/>
              </a:rPr>
              <a:t>The range of integers end at stop – 1.</a:t>
            </a:r>
            <a:endParaRPr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Roboto"/>
              <a:buChar char="●"/>
            </a:pPr>
            <a:r>
              <a:rPr b="1" lang="en-IN" sz="1800">
                <a:solidFill>
                  <a:srgbClr val="073763"/>
                </a:solidFill>
                <a:latin typeface="Montserrat"/>
                <a:ea typeface="Montserrat"/>
                <a:cs typeface="Montserrat"/>
                <a:sym typeface="Montserrat"/>
              </a:rPr>
              <a:t>step: </a:t>
            </a:r>
            <a:r>
              <a:rPr lang="en-IN" sz="1800">
                <a:solidFill>
                  <a:srgbClr val="073763"/>
                </a:solidFill>
                <a:latin typeface="Montserrat"/>
                <a:ea typeface="Montserrat"/>
                <a:cs typeface="Montserrat"/>
                <a:sym typeface="Montserrat"/>
              </a:rPr>
              <a:t>integer value which determines the increment between each integer in the sequence</a:t>
            </a:r>
            <a:endParaRPr sz="1800">
              <a:solidFill>
                <a:srgbClr val="073763"/>
              </a:solidFill>
              <a:latin typeface="Montserrat"/>
              <a:ea typeface="Montserrat"/>
              <a:cs typeface="Montserrat"/>
              <a:sym typeface="Montserrat"/>
            </a:endParaRPr>
          </a:p>
          <a:p>
            <a:pPr indent="0" lvl="0" marL="0" marR="0" rtl="0" algn="l">
              <a:lnSpc>
                <a:spcPct val="100000"/>
              </a:lnSpc>
              <a:spcBef>
                <a:spcPts val="3600"/>
              </a:spcBef>
              <a:spcAft>
                <a:spcPts val="0"/>
              </a:spcAft>
              <a:buClr>
                <a:schemeClr val="dk1"/>
              </a:buClr>
              <a:buSzPts val="3200"/>
              <a:buFont typeface="Arial"/>
              <a:buNone/>
            </a:pPr>
            <a:r>
              <a:t/>
            </a:r>
            <a:endParaRPr b="1"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p:txBody>
      </p:sp>
      <p:sp>
        <p:nvSpPr>
          <p:cNvPr id="477" name="Google Shape;477;g83127c839c_0_257"/>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81" name="Shape 481"/>
        <p:cNvGrpSpPr/>
        <p:nvPr/>
      </p:nvGrpSpPr>
      <p:grpSpPr>
        <a:xfrm>
          <a:off x="0" y="0"/>
          <a:ext cx="0" cy="0"/>
          <a:chOff x="0" y="0"/>
          <a:chExt cx="0" cy="0"/>
        </a:xfrm>
      </p:grpSpPr>
      <p:sp>
        <p:nvSpPr>
          <p:cNvPr id="482" name="Google Shape;482;g83127c839c_0_269"/>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Looping Statements</a:t>
            </a:r>
            <a:endParaRPr b="1" sz="2500">
              <a:solidFill>
                <a:srgbClr val="073763"/>
              </a:solidFill>
              <a:latin typeface="Montserrat"/>
              <a:ea typeface="Montserrat"/>
              <a:cs typeface="Montserrat"/>
              <a:sym typeface="Montserrat"/>
            </a:endParaRPr>
          </a:p>
        </p:txBody>
      </p:sp>
      <p:sp>
        <p:nvSpPr>
          <p:cNvPr id="483" name="Google Shape;483;g83127c839c_0_26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4" name="Google Shape;484;g83127c839c_0_269"/>
          <p:cNvGrpSpPr/>
          <p:nvPr/>
        </p:nvGrpSpPr>
        <p:grpSpPr>
          <a:xfrm>
            <a:off x="652150" y="4737850"/>
            <a:ext cx="7863100" cy="343800"/>
            <a:chOff x="652150" y="4737850"/>
            <a:chExt cx="7863100" cy="343800"/>
          </a:xfrm>
        </p:grpSpPr>
        <p:sp>
          <p:nvSpPr>
            <p:cNvPr id="485" name="Google Shape;485;g83127c839c_0_26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486" name="Google Shape;486;g83127c839c_0_26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87" name="Google Shape;487;g83127c839c_0_269"/>
          <p:cNvSpPr txBox="1"/>
          <p:nvPr/>
        </p:nvSpPr>
        <p:spPr>
          <a:xfrm>
            <a:off x="196400" y="60072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4</a:t>
            </a:r>
            <a:r>
              <a:rPr b="1" i="0" lang="en-IN" sz="1800" u="none" cap="none" strike="noStrike">
                <a:solidFill>
                  <a:srgbClr val="073763"/>
                </a:solidFill>
                <a:latin typeface="Montserrat"/>
                <a:ea typeface="Montserrat"/>
                <a:cs typeface="Montserrat"/>
                <a:sym typeface="Montserrat"/>
              </a:rPr>
              <a:t>. </a:t>
            </a:r>
            <a:r>
              <a:rPr b="1" lang="en-IN" sz="1800">
                <a:solidFill>
                  <a:srgbClr val="073763"/>
                </a:solidFill>
                <a:latin typeface="Montserrat"/>
                <a:ea typeface="Montserrat"/>
                <a:cs typeface="Montserrat"/>
                <a:sym typeface="Montserrat"/>
              </a:rPr>
              <a:t>Enumerate </a:t>
            </a:r>
            <a:r>
              <a:rPr b="1" lang="en-IN" sz="1800">
                <a:solidFill>
                  <a:srgbClr val="073763"/>
                </a:solidFill>
                <a:latin typeface="Montserrat"/>
                <a:ea typeface="Montserrat"/>
                <a:cs typeface="Montserrat"/>
                <a:sym typeface="Montserrat"/>
              </a:rPr>
              <a:t>Function</a:t>
            </a:r>
            <a:r>
              <a:rPr b="1" i="0" lang="en-IN" sz="1800" u="none" cap="none" strike="noStrike">
                <a:solidFill>
                  <a:srgbClr val="073763"/>
                </a:solidFill>
                <a:latin typeface="Montserrat"/>
                <a:ea typeface="Montserrat"/>
                <a:cs typeface="Montserrat"/>
                <a:sym typeface="Montserrat"/>
              </a:rPr>
              <a:t>:</a:t>
            </a:r>
            <a:r>
              <a:rPr b="1" lang="en-IN" sz="1800">
                <a:solidFill>
                  <a:srgbClr val="073763"/>
                </a:solidFill>
                <a:latin typeface="Montserrat"/>
                <a:ea typeface="Montserrat"/>
                <a:cs typeface="Montserrat"/>
                <a:sym typeface="Montserrat"/>
              </a:rPr>
              <a:t> </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A lot of times when dealing with iterators, we also get a need to keep a count of iterations. Python eases the programmers’ task by providing a built-in function enumerate() for this task.</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Enumerate() method adds a counter to an iterable and returns it in a form of enumerate object. This enumerate object can then be used directly in for loops or be converted into a list of tuples using list() method.</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Syntax: </a:t>
            </a:r>
            <a:r>
              <a:rPr lang="en-IN" sz="1800">
                <a:solidFill>
                  <a:srgbClr val="073763"/>
                </a:solidFill>
                <a:latin typeface="Montserrat"/>
                <a:ea typeface="Montserrat"/>
                <a:cs typeface="Montserrat"/>
                <a:sym typeface="Montserrat"/>
              </a:rPr>
              <a:t>enumerate(iterable, start)</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Parameters:</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i) Iterable:</a:t>
            </a:r>
            <a:r>
              <a:rPr lang="en-IN" sz="1800">
                <a:solidFill>
                  <a:srgbClr val="073763"/>
                </a:solidFill>
                <a:latin typeface="Montserrat"/>
                <a:ea typeface="Montserrat"/>
                <a:cs typeface="Montserrat"/>
                <a:sym typeface="Montserrat"/>
              </a:rPr>
              <a:t> any object that support iteration</a:t>
            </a:r>
            <a:r>
              <a:rPr b="1" lang="en-IN" sz="1800">
                <a:solidFill>
                  <a:srgbClr val="073763"/>
                </a:solidFill>
                <a:latin typeface="Montserrat"/>
                <a:ea typeface="Montserrat"/>
                <a:cs typeface="Montserrat"/>
                <a:sym typeface="Montserrat"/>
              </a:rPr>
              <a:t> </a:t>
            </a:r>
            <a:endParaRPr b="1"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ii) start:</a:t>
            </a:r>
            <a:r>
              <a:rPr lang="en-IN" sz="1800">
                <a:solidFill>
                  <a:srgbClr val="073763"/>
                </a:solidFill>
                <a:latin typeface="Montserrat"/>
                <a:ea typeface="Montserrat"/>
                <a:cs typeface="Montserrat"/>
                <a:sym typeface="Montserrat"/>
              </a:rPr>
              <a:t> the index value from which the counter is to be start by default it is 0.</a:t>
            </a:r>
            <a:endParaRPr sz="1800">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i="0" sz="1800" u="none" cap="none" strike="noStrike">
              <a:solidFill>
                <a:srgbClr val="073763"/>
              </a:solidFill>
              <a:latin typeface="Montserrat"/>
              <a:ea typeface="Montserrat"/>
              <a:cs typeface="Montserrat"/>
              <a:sym typeface="Montserrat"/>
            </a:endParaRPr>
          </a:p>
        </p:txBody>
      </p:sp>
      <p:sp>
        <p:nvSpPr>
          <p:cNvPr id="488" name="Google Shape;488;g83127c839c_0_269"/>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92" name="Shape 492"/>
        <p:cNvGrpSpPr/>
        <p:nvPr/>
      </p:nvGrpSpPr>
      <p:grpSpPr>
        <a:xfrm>
          <a:off x="0" y="0"/>
          <a:ext cx="0" cy="0"/>
          <a:chOff x="0" y="0"/>
          <a:chExt cx="0" cy="0"/>
        </a:xfrm>
      </p:grpSpPr>
      <p:sp>
        <p:nvSpPr>
          <p:cNvPr id="493" name="Google Shape;493;p2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494" name="Google Shape;494;p2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26"/>
          <p:cNvGrpSpPr/>
          <p:nvPr/>
        </p:nvGrpSpPr>
        <p:grpSpPr>
          <a:xfrm>
            <a:off x="652150" y="4737850"/>
            <a:ext cx="7863100" cy="343800"/>
            <a:chOff x="652150" y="4737850"/>
            <a:chExt cx="7863100" cy="343800"/>
          </a:xfrm>
        </p:grpSpPr>
        <p:sp>
          <p:nvSpPr>
            <p:cNvPr id="496" name="Google Shape;496;p2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497" name="Google Shape;497;p2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98" name="Google Shape;498;p26"/>
          <p:cNvSpPr txBox="1"/>
          <p:nvPr/>
        </p:nvSpPr>
        <p:spPr>
          <a:xfrm>
            <a:off x="182550" y="787039"/>
            <a:ext cx="8730000" cy="382691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t/>
            </a:r>
            <a:endParaRPr b="1" i="0" sz="24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24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a:t>
            </a:r>
            <a:endParaRPr/>
          </a:p>
          <a:p>
            <a:pPr indent="-139700" lvl="0" marL="342900" marR="0" rtl="0" algn="l">
              <a:lnSpc>
                <a:spcPct val="115000"/>
              </a:lnSpc>
              <a:spcBef>
                <a:spcPts val="0"/>
              </a:spcBef>
              <a:spcAft>
                <a:spcPts val="0"/>
              </a:spcAft>
              <a:buClr>
                <a:schemeClr val="dk1"/>
              </a:buClr>
              <a:buSzPts val="3200"/>
              <a:buFont typeface="Arial"/>
              <a:buNone/>
            </a:pPr>
            <a:r>
              <a:t/>
            </a:r>
            <a:endParaRPr b="1" i="0" sz="2400" u="none" cap="none" strike="noStrike">
              <a:solidFill>
                <a:srgbClr val="073763"/>
              </a:solidFill>
              <a:latin typeface="Montserrat"/>
              <a:ea typeface="Montserrat"/>
              <a:cs typeface="Montserrat"/>
              <a:sym typeface="Montserrat"/>
            </a:endParaRPr>
          </a:p>
          <a:p>
            <a:pPr indent="-139700" lvl="0" marL="342900" marR="0" rtl="0" algn="l">
              <a:lnSpc>
                <a:spcPct val="115000"/>
              </a:lnSpc>
              <a:spcBef>
                <a:spcPts val="0"/>
              </a:spcBef>
              <a:spcAft>
                <a:spcPts val="0"/>
              </a:spcAft>
              <a:buClr>
                <a:schemeClr val="dk1"/>
              </a:buClr>
              <a:buSzPts val="3200"/>
              <a:buFont typeface="Arial"/>
              <a:buNone/>
            </a:pPr>
            <a:r>
              <a:t/>
            </a:r>
            <a:endParaRPr b="1" i="0" sz="2400" u="none" cap="none" strike="noStrike">
              <a:solidFill>
                <a:srgbClr val="073763"/>
              </a:solidFill>
              <a:latin typeface="Montserrat"/>
              <a:ea typeface="Montserrat"/>
              <a:cs typeface="Montserrat"/>
              <a:sym typeface="Montserrat"/>
            </a:endParaRPr>
          </a:p>
          <a:p>
            <a:pPr indent="0" lvl="2"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                       </a:t>
            </a:r>
            <a:r>
              <a:rPr b="1" i="0" lang="en-IN" sz="1800" u="none" cap="none" strike="noStrike">
                <a:solidFill>
                  <a:srgbClr val="073763"/>
                </a:solidFill>
                <a:latin typeface="Montserrat"/>
                <a:ea typeface="Montserrat"/>
                <a:cs typeface="Montserrat"/>
                <a:sym typeface="Montserrat"/>
              </a:rPr>
              <a:t>1. Int                                         1. List  </a:t>
            </a:r>
            <a:endParaRPr/>
          </a:p>
          <a:p>
            <a:pPr indent="0" lvl="2"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2. Float                                    2. Set</a:t>
            </a:r>
            <a:endParaRPr/>
          </a:p>
          <a:p>
            <a:pPr indent="0" lvl="2"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3. Str                                        3. Dictionary</a:t>
            </a:r>
            <a:endParaRPr/>
          </a:p>
          <a:p>
            <a:pPr indent="0" lvl="2"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                              4. Tuple                                  </a:t>
            </a:r>
            <a:endParaRPr b="1" i="0" sz="2400" u="none" cap="none" strike="noStrike">
              <a:solidFill>
                <a:srgbClr val="073763"/>
              </a:solidFill>
              <a:latin typeface="Montserrat"/>
              <a:ea typeface="Montserrat"/>
              <a:cs typeface="Montserrat"/>
              <a:sym typeface="Montserrat"/>
            </a:endParaRPr>
          </a:p>
        </p:txBody>
      </p:sp>
      <p:sp>
        <p:nvSpPr>
          <p:cNvPr id="499" name="Google Shape;499;p26"/>
          <p:cNvSpPr/>
          <p:nvPr/>
        </p:nvSpPr>
        <p:spPr>
          <a:xfrm>
            <a:off x="3869800" y="1396409"/>
            <a:ext cx="1404399" cy="446568"/>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800" u="none" cap="none" strike="noStrike">
                <a:solidFill>
                  <a:srgbClr val="073763"/>
                </a:solidFill>
                <a:latin typeface="Arial"/>
                <a:ea typeface="Arial"/>
                <a:cs typeface="Arial"/>
                <a:sym typeface="Arial"/>
              </a:rPr>
              <a:t>Data Types</a:t>
            </a:r>
            <a:endParaRPr/>
          </a:p>
        </p:txBody>
      </p:sp>
      <p:sp>
        <p:nvSpPr>
          <p:cNvPr id="500" name="Google Shape;500;p26"/>
          <p:cNvSpPr/>
          <p:nvPr/>
        </p:nvSpPr>
        <p:spPr>
          <a:xfrm>
            <a:off x="5200650" y="2336006"/>
            <a:ext cx="1807500" cy="609213"/>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rgbClr val="073763"/>
                </a:solidFill>
                <a:latin typeface="Arial"/>
                <a:ea typeface="Arial"/>
                <a:cs typeface="Arial"/>
                <a:sym typeface="Arial"/>
              </a:rPr>
              <a:t>Mutable Data Types</a:t>
            </a:r>
            <a:endParaRPr/>
          </a:p>
          <a:p>
            <a:pPr indent="0" lvl="0" marL="0" marR="0" rtl="0" algn="ctr">
              <a:lnSpc>
                <a:spcPct val="100000"/>
              </a:lnSpc>
              <a:spcBef>
                <a:spcPts val="0"/>
              </a:spcBef>
              <a:spcAft>
                <a:spcPts val="0"/>
              </a:spcAft>
              <a:buNone/>
            </a:pPr>
            <a:r>
              <a:rPr b="0" i="0" lang="en-IN" sz="800" u="none" cap="none" strike="noStrike">
                <a:solidFill>
                  <a:srgbClr val="073763"/>
                </a:solidFill>
                <a:latin typeface="Montserrat"/>
                <a:ea typeface="Montserrat"/>
                <a:cs typeface="Montserrat"/>
                <a:sym typeface="Montserrat"/>
              </a:rPr>
              <a:t>(No method to perform add/update/delete operation)</a:t>
            </a:r>
            <a:endParaRPr/>
          </a:p>
        </p:txBody>
      </p:sp>
      <p:sp>
        <p:nvSpPr>
          <p:cNvPr id="501" name="Google Shape;501;p26"/>
          <p:cNvSpPr/>
          <p:nvPr/>
        </p:nvSpPr>
        <p:spPr>
          <a:xfrm>
            <a:off x="1714500" y="2336006"/>
            <a:ext cx="2034316" cy="609213"/>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rgbClr val="073763"/>
                </a:solidFill>
                <a:latin typeface="Arial"/>
                <a:ea typeface="Arial"/>
                <a:cs typeface="Arial"/>
                <a:sym typeface="Arial"/>
              </a:rPr>
              <a:t>Immutable Data Types</a:t>
            </a:r>
            <a:endParaRPr/>
          </a:p>
          <a:p>
            <a:pPr indent="0" lvl="0" marL="0" marR="0" rtl="0" algn="ctr">
              <a:lnSpc>
                <a:spcPct val="100000"/>
              </a:lnSpc>
              <a:spcBef>
                <a:spcPts val="0"/>
              </a:spcBef>
              <a:spcAft>
                <a:spcPts val="0"/>
              </a:spcAft>
              <a:buNone/>
            </a:pPr>
            <a:r>
              <a:rPr b="0" i="0" lang="en-IN" sz="800" u="none" cap="none" strike="noStrike">
                <a:solidFill>
                  <a:srgbClr val="073763"/>
                </a:solidFill>
                <a:latin typeface="Montserrat"/>
                <a:ea typeface="Montserrat"/>
                <a:cs typeface="Montserrat"/>
                <a:sym typeface="Montserrat"/>
              </a:rPr>
              <a:t>(python will provide methods to perform add/update delete operation )</a:t>
            </a:r>
            <a:endParaRPr b="0" i="0" sz="800" u="none" cap="none" strike="noStrike">
              <a:solidFill>
                <a:srgbClr val="073763"/>
              </a:solidFill>
              <a:latin typeface="Montserrat"/>
              <a:ea typeface="Montserrat"/>
              <a:cs typeface="Montserrat"/>
              <a:sym typeface="Montserrat"/>
            </a:endParaRPr>
          </a:p>
        </p:txBody>
      </p:sp>
      <p:cxnSp>
        <p:nvCxnSpPr>
          <p:cNvPr id="502" name="Google Shape;502;p26"/>
          <p:cNvCxnSpPr>
            <a:stCxn id="499" idx="2"/>
          </p:cNvCxnSpPr>
          <p:nvPr/>
        </p:nvCxnSpPr>
        <p:spPr>
          <a:xfrm>
            <a:off x="4572000" y="1842977"/>
            <a:ext cx="0" cy="223200"/>
          </a:xfrm>
          <a:prstGeom prst="straightConnector1">
            <a:avLst/>
          </a:prstGeom>
          <a:noFill/>
          <a:ln cap="flat" cmpd="sng" w="9525">
            <a:solidFill>
              <a:schemeClr val="dk1"/>
            </a:solidFill>
            <a:prstDash val="solid"/>
            <a:round/>
            <a:headEnd len="sm" w="sm" type="none"/>
            <a:tailEnd len="sm" w="sm" type="none"/>
          </a:ln>
        </p:spPr>
      </p:cxnSp>
      <p:cxnSp>
        <p:nvCxnSpPr>
          <p:cNvPr id="503" name="Google Shape;503;p26"/>
          <p:cNvCxnSpPr>
            <a:endCxn id="501" idx="0"/>
          </p:cNvCxnSpPr>
          <p:nvPr/>
        </p:nvCxnSpPr>
        <p:spPr>
          <a:xfrm flipH="1">
            <a:off x="2731658" y="2066306"/>
            <a:ext cx="1829700" cy="269700"/>
          </a:xfrm>
          <a:prstGeom prst="bentConnector2">
            <a:avLst/>
          </a:prstGeom>
          <a:noFill/>
          <a:ln cap="flat" cmpd="sng" w="9525">
            <a:solidFill>
              <a:schemeClr val="dk1"/>
            </a:solidFill>
            <a:prstDash val="solid"/>
            <a:round/>
            <a:headEnd len="sm" w="sm" type="none"/>
            <a:tailEnd len="med" w="med" type="triangle"/>
          </a:ln>
        </p:spPr>
      </p:cxnSp>
      <p:sp>
        <p:nvSpPr>
          <p:cNvPr id="504" name="Google Shape;504;p26"/>
          <p:cNvSpPr/>
          <p:nvPr/>
        </p:nvSpPr>
        <p:spPr>
          <a:xfrm>
            <a:off x="0" y="136266"/>
            <a:ext cx="65" cy="184666"/>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505" name="Google Shape;505;p26"/>
          <p:cNvCxnSpPr>
            <a:endCxn id="500" idx="0"/>
          </p:cNvCxnSpPr>
          <p:nvPr/>
        </p:nvCxnSpPr>
        <p:spPr>
          <a:xfrm>
            <a:off x="4561500" y="2066306"/>
            <a:ext cx="1542900" cy="269700"/>
          </a:xfrm>
          <a:prstGeom prst="bentConnector2">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8" name="Shape 118"/>
        <p:cNvGrpSpPr/>
        <p:nvPr/>
      </p:nvGrpSpPr>
      <p:grpSpPr>
        <a:xfrm>
          <a:off x="0" y="0"/>
          <a:ext cx="0" cy="0"/>
          <a:chOff x="0" y="0"/>
          <a:chExt cx="0" cy="0"/>
        </a:xfrm>
      </p:grpSpPr>
      <p:sp>
        <p:nvSpPr>
          <p:cNvPr id="119" name="Google Shape;119;p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120" name="Google Shape;120;p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4"/>
          <p:cNvGrpSpPr/>
          <p:nvPr/>
        </p:nvGrpSpPr>
        <p:grpSpPr>
          <a:xfrm>
            <a:off x="652150" y="4737850"/>
            <a:ext cx="7863100" cy="343800"/>
            <a:chOff x="652150" y="4737850"/>
            <a:chExt cx="7863100" cy="343800"/>
          </a:xfrm>
        </p:grpSpPr>
        <p:sp>
          <p:nvSpPr>
            <p:cNvPr id="122" name="Google Shape;122;p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100" u="none" cap="none" strike="noStrike">
                  <a:solidFill>
                    <a:srgbClr val="FFFFFF"/>
                  </a:solidFill>
                  <a:latin typeface="Verdana"/>
                  <a:ea typeface="Verdana"/>
                  <a:cs typeface="Verdana"/>
                  <a:sym typeface="Verdana"/>
                </a:rPr>
                <a:t>Essential Python for Data Science</a:t>
              </a:r>
              <a:endParaRPr/>
            </a:p>
          </p:txBody>
        </p:sp>
        <p:sp>
          <p:nvSpPr>
            <p:cNvPr id="123" name="Google Shape;123;p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4" name="Google Shape;124;p4"/>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dk1"/>
              </a:buClr>
              <a:buSzPts val="3200"/>
              <a:buFont typeface="Arial"/>
              <a:buChar char="•"/>
            </a:pPr>
            <a:r>
              <a:rPr b="1" i="0" lang="en-IN" sz="1800" u="none" cap="none" strike="noStrike">
                <a:solidFill>
                  <a:srgbClr val="073763"/>
                </a:solidFill>
                <a:latin typeface="Montserrat"/>
                <a:ea typeface="Montserrat"/>
                <a:cs typeface="Montserrat"/>
                <a:sym typeface="Montserrat"/>
              </a:rPr>
              <a:t>For downloading different version.</a:t>
            </a:r>
            <a:endParaRPr b="1" i="0" sz="1800" u="none" cap="none" strike="noStrike">
              <a:solidFill>
                <a:schemeClr val="dk1"/>
              </a:solidFill>
              <a:latin typeface="Montserrat"/>
              <a:ea typeface="Montserrat"/>
              <a:cs typeface="Montserrat"/>
              <a:sym typeface="Montserrat"/>
            </a:endParaRPr>
          </a:p>
        </p:txBody>
      </p:sp>
      <p:pic>
        <p:nvPicPr>
          <p:cNvPr id="125" name="Google Shape;125;p4"/>
          <p:cNvPicPr preferRelativeResize="0"/>
          <p:nvPr/>
        </p:nvPicPr>
        <p:blipFill rotWithShape="1">
          <a:blip r:embed="rId3">
            <a:alphaModFix/>
          </a:blip>
          <a:srcRect b="0" l="0" r="0" t="0"/>
          <a:stretch/>
        </p:blipFill>
        <p:spPr>
          <a:xfrm>
            <a:off x="1197934" y="1398677"/>
            <a:ext cx="6507126" cy="295778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09" name="Shape 509"/>
        <p:cNvGrpSpPr/>
        <p:nvPr/>
      </p:nvGrpSpPr>
      <p:grpSpPr>
        <a:xfrm>
          <a:off x="0" y="0"/>
          <a:ext cx="0" cy="0"/>
          <a:chOff x="0" y="0"/>
          <a:chExt cx="0" cy="0"/>
        </a:xfrm>
      </p:grpSpPr>
      <p:sp>
        <p:nvSpPr>
          <p:cNvPr id="510" name="Google Shape;510;p27"/>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511" name="Google Shape;511;p2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2" name="Google Shape;512;p27"/>
          <p:cNvGrpSpPr/>
          <p:nvPr/>
        </p:nvGrpSpPr>
        <p:grpSpPr>
          <a:xfrm>
            <a:off x="652150" y="4737850"/>
            <a:ext cx="7863100" cy="343800"/>
            <a:chOff x="652150" y="4737850"/>
            <a:chExt cx="7863100" cy="343800"/>
          </a:xfrm>
        </p:grpSpPr>
        <p:sp>
          <p:nvSpPr>
            <p:cNvPr id="513" name="Google Shape;513;p2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514" name="Google Shape;514;p2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15" name="Google Shape;515;p27"/>
          <p:cNvSpPr txBox="1"/>
          <p:nvPr/>
        </p:nvSpPr>
        <p:spPr>
          <a:xfrm>
            <a:off x="132605" y="514889"/>
            <a:ext cx="8730000" cy="401322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1. String:</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A string is a sequence of characters. It can be declared in python by using double quotes. Strings are ordered(indexing and slicing operations can be perform).Strings are immutable, i.e., they cannot be changed.</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a = “This is a string.”</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Operations on string:</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1. lower() :</a:t>
            </a:r>
            <a:r>
              <a:rPr b="0" i="0" lang="en-IN" sz="1600" u="none" cap="none" strike="noStrike">
                <a:solidFill>
                  <a:srgbClr val="073763"/>
                </a:solidFill>
                <a:latin typeface="Montserrat"/>
                <a:ea typeface="Montserrat"/>
                <a:cs typeface="Montserrat"/>
                <a:sym typeface="Montserrat"/>
              </a:rPr>
              <a:t> Converts the string in lowercase.</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e.g. </a:t>
            </a:r>
            <a:r>
              <a:rPr b="0" i="0" lang="en-IN" sz="1600" u="none" cap="none" strike="noStrike">
                <a:solidFill>
                  <a:srgbClr val="073763"/>
                </a:solidFill>
                <a:latin typeface="Montserrat"/>
                <a:ea typeface="Montserrat"/>
                <a:cs typeface="Montserrat"/>
                <a:sym typeface="Montserrat"/>
              </a:rPr>
              <a:t>a.lower() // </a:t>
            </a:r>
            <a:r>
              <a:rPr b="1" i="0" lang="en-IN" sz="1600" u="none" cap="none" strike="noStrike">
                <a:solidFill>
                  <a:srgbClr val="073763"/>
                </a:solidFill>
                <a:latin typeface="Montserrat"/>
                <a:ea typeface="Montserrat"/>
                <a:cs typeface="Montserrat"/>
                <a:sym typeface="Montserrat"/>
              </a:rPr>
              <a:t>output: ‘</a:t>
            </a:r>
            <a:r>
              <a:rPr b="0" i="0" lang="en-IN" sz="1600" u="none" cap="none" strike="noStrike">
                <a:solidFill>
                  <a:srgbClr val="073763"/>
                </a:solidFill>
                <a:latin typeface="Montserrat"/>
                <a:ea typeface="Montserrat"/>
                <a:cs typeface="Montserrat"/>
                <a:sym typeface="Montserrat"/>
              </a:rPr>
              <a:t>this is a string</a:t>
            </a:r>
            <a:r>
              <a:rPr b="1" i="0" lang="en-IN" sz="1600" u="none" cap="none" strike="noStrike">
                <a:solidFill>
                  <a:srgbClr val="073763"/>
                </a:solidFill>
                <a:latin typeface="Montserrat"/>
                <a:ea typeface="Montserrat"/>
                <a:cs typeface="Montserrat"/>
                <a:sym typeface="Montserrat"/>
              </a:rPr>
              <a:t>’</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2. Upper() : </a:t>
            </a:r>
            <a:r>
              <a:rPr b="0" i="0" lang="en-IN" sz="1600" u="none" cap="none" strike="noStrike">
                <a:solidFill>
                  <a:srgbClr val="073763"/>
                </a:solidFill>
                <a:latin typeface="Montserrat"/>
                <a:ea typeface="Montserrat"/>
                <a:cs typeface="Montserrat"/>
                <a:sym typeface="Montserrat"/>
              </a:rPr>
              <a:t>Converts the string in uppercase.</a:t>
            </a:r>
            <a:endParaRPr b="1" i="0" sz="16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e.g. </a:t>
            </a:r>
            <a:r>
              <a:rPr b="0" i="0" lang="en-IN" sz="1600" u="none" cap="none" strike="noStrike">
                <a:solidFill>
                  <a:srgbClr val="073763"/>
                </a:solidFill>
                <a:latin typeface="Montserrat"/>
                <a:ea typeface="Montserrat"/>
                <a:cs typeface="Montserrat"/>
                <a:sym typeface="Montserrat"/>
              </a:rPr>
              <a:t>a.upper() // </a:t>
            </a:r>
            <a:r>
              <a:rPr b="1" i="0" lang="en-IN" sz="1600" u="none" cap="none" strike="noStrike">
                <a:solidFill>
                  <a:srgbClr val="073763"/>
                </a:solidFill>
                <a:latin typeface="Montserrat"/>
                <a:ea typeface="Montserrat"/>
                <a:cs typeface="Montserrat"/>
                <a:sym typeface="Montserrat"/>
              </a:rPr>
              <a:t>output: ‘</a:t>
            </a:r>
            <a:r>
              <a:rPr b="0" i="0" lang="en-IN" sz="1600" u="none" cap="none" strike="noStrike">
                <a:solidFill>
                  <a:srgbClr val="073763"/>
                </a:solidFill>
                <a:latin typeface="Montserrat"/>
                <a:ea typeface="Montserrat"/>
                <a:cs typeface="Montserrat"/>
                <a:sym typeface="Montserrat"/>
              </a:rPr>
              <a:t>THIS IS A STRING</a:t>
            </a:r>
            <a:r>
              <a:rPr b="1" i="0" lang="en-IN" sz="1600" u="none" cap="none" strike="noStrike">
                <a:solidFill>
                  <a:srgbClr val="073763"/>
                </a:solidFill>
                <a:latin typeface="Montserrat"/>
                <a:ea typeface="Montserrat"/>
                <a:cs typeface="Montserrat"/>
                <a:sym typeface="Montserrat"/>
              </a:rPr>
              <a:t>’</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p:txBody>
      </p:sp>
      <p:sp>
        <p:nvSpPr>
          <p:cNvPr id="516" name="Google Shape;516;p27"/>
          <p:cNvSpPr/>
          <p:nvPr/>
        </p:nvSpPr>
        <p:spPr>
          <a:xfrm>
            <a:off x="0" y="90100"/>
            <a:ext cx="65" cy="276999"/>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20" name="Shape 520"/>
        <p:cNvGrpSpPr/>
        <p:nvPr/>
      </p:nvGrpSpPr>
      <p:grpSpPr>
        <a:xfrm>
          <a:off x="0" y="0"/>
          <a:ext cx="0" cy="0"/>
          <a:chOff x="0" y="0"/>
          <a:chExt cx="0" cy="0"/>
        </a:xfrm>
      </p:grpSpPr>
      <p:sp>
        <p:nvSpPr>
          <p:cNvPr id="521" name="Google Shape;521;p28"/>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522" name="Google Shape;522;p2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3" name="Google Shape;523;p28"/>
          <p:cNvGrpSpPr/>
          <p:nvPr/>
        </p:nvGrpSpPr>
        <p:grpSpPr>
          <a:xfrm>
            <a:off x="652150" y="4737850"/>
            <a:ext cx="7863100" cy="343800"/>
            <a:chOff x="652150" y="4737850"/>
            <a:chExt cx="7863100" cy="343800"/>
          </a:xfrm>
        </p:grpSpPr>
        <p:sp>
          <p:nvSpPr>
            <p:cNvPr id="524" name="Google Shape;524;p2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525" name="Google Shape;525;p2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26" name="Google Shape;526;p28"/>
          <p:cNvSpPr txBox="1"/>
          <p:nvPr/>
        </p:nvSpPr>
        <p:spPr>
          <a:xfrm>
            <a:off x="132605" y="514889"/>
            <a:ext cx="8730000" cy="401322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3. isupper()/islower() :</a:t>
            </a:r>
            <a:r>
              <a:rPr b="0" i="0" lang="en-IN" sz="1600" u="none" cap="none" strike="noStrike">
                <a:solidFill>
                  <a:srgbClr val="073763"/>
                </a:solidFill>
                <a:latin typeface="Montserrat"/>
                <a:ea typeface="Montserrat"/>
                <a:cs typeface="Montserrat"/>
                <a:sym typeface="Montserrat"/>
              </a:rPr>
              <a:t> This gives true/false according to case of string lower or upper.</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4. index() : </a:t>
            </a:r>
            <a:r>
              <a:rPr b="0" i="0" lang="en-IN" sz="1600" u="none" cap="none" strike="noStrike">
                <a:solidFill>
                  <a:srgbClr val="073763"/>
                </a:solidFill>
                <a:latin typeface="Montserrat"/>
                <a:ea typeface="Montserrat"/>
                <a:cs typeface="Montserrat"/>
                <a:sym typeface="Montserrat"/>
              </a:rPr>
              <a:t>Gives the index value of parameter passed in function.</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1" i="0" sz="16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5. replace() : </a:t>
            </a:r>
            <a:r>
              <a:rPr b="0" i="0" lang="en-IN" sz="1600" u="none" cap="none" strike="noStrike">
                <a:solidFill>
                  <a:srgbClr val="073763"/>
                </a:solidFill>
                <a:latin typeface="Montserrat"/>
                <a:ea typeface="Montserrat"/>
                <a:cs typeface="Montserrat"/>
                <a:sym typeface="Montserrat"/>
              </a:rPr>
              <a:t>Replaces a word/letter in string.</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e.g. </a:t>
            </a:r>
            <a:r>
              <a:rPr b="0" i="0" lang="en-IN" sz="1600" u="none" cap="none" strike="noStrike">
                <a:solidFill>
                  <a:srgbClr val="073763"/>
                </a:solidFill>
                <a:latin typeface="Montserrat"/>
                <a:ea typeface="Montserrat"/>
                <a:cs typeface="Montserrat"/>
                <a:sym typeface="Montserrat"/>
              </a:rPr>
              <a:t>variable_name.replace(“old:str”,”new:str”)</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0" i="0" sz="16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6. format() : </a:t>
            </a:r>
            <a:r>
              <a:rPr b="0" i="0" lang="en-IN" sz="1600" u="none" cap="none" strike="noStrike">
                <a:solidFill>
                  <a:srgbClr val="073763"/>
                </a:solidFill>
                <a:latin typeface="Montserrat"/>
                <a:ea typeface="Montserrat"/>
                <a:cs typeface="Montserrat"/>
                <a:sym typeface="Montserrat"/>
              </a:rPr>
              <a:t>We can use format function for formatting string in print statement .</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e.g.</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num1 = 50</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0" i="0" lang="en-IN" sz="1600" u="none" cap="none" strike="noStrike">
                <a:solidFill>
                  <a:srgbClr val="073763"/>
                </a:solidFill>
                <a:latin typeface="Montserrat"/>
                <a:ea typeface="Montserrat"/>
                <a:cs typeface="Montserrat"/>
                <a:sym typeface="Montserrat"/>
              </a:rPr>
              <a:t>print(“Value of num1 is {}”.format(num1))</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For more such functions prefer python docs.</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Link </a:t>
            </a:r>
            <a:r>
              <a:rPr b="1" lang="en-IN" sz="1600">
                <a:solidFill>
                  <a:srgbClr val="073763"/>
                </a:solidFill>
                <a:latin typeface="Montserrat"/>
                <a:ea typeface="Montserrat"/>
                <a:cs typeface="Montserrat"/>
                <a:sym typeface="Montserrat"/>
              </a:rPr>
              <a:t>=&gt;</a:t>
            </a:r>
            <a:r>
              <a:rPr b="1" i="0" lang="en-IN" sz="1600" u="none" cap="none" strike="noStrike">
                <a:solidFill>
                  <a:srgbClr val="073763"/>
                </a:solidFill>
                <a:latin typeface="Montserrat"/>
                <a:ea typeface="Montserrat"/>
                <a:cs typeface="Montserrat"/>
                <a:sym typeface="Montserrat"/>
              </a:rPr>
              <a:t> </a:t>
            </a:r>
            <a:r>
              <a:rPr b="0" i="0" lang="en-IN" sz="1800" u="sng" cap="none" strike="noStrike">
                <a:solidFill>
                  <a:srgbClr val="073763"/>
                </a:solidFill>
                <a:latin typeface="Montserrat"/>
                <a:ea typeface="Montserrat"/>
                <a:cs typeface="Montserrat"/>
                <a:sym typeface="Montserrat"/>
                <a:hlinkClick r:id="rId3">
                  <a:extLst>
                    <a:ext uri="{A12FA001-AC4F-418D-AE19-62706E023703}">
                      <ahyp:hlinkClr val="tx"/>
                    </a:ext>
                  </a:extLst>
                </a:hlinkClick>
              </a:rPr>
              <a:t>https://docs.python.org/3/library/stdtypes.html#string-methods</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p:txBody>
      </p:sp>
      <p:sp>
        <p:nvSpPr>
          <p:cNvPr id="527" name="Google Shape;527;p28"/>
          <p:cNvSpPr/>
          <p:nvPr/>
        </p:nvSpPr>
        <p:spPr>
          <a:xfrm>
            <a:off x="0" y="90100"/>
            <a:ext cx="65" cy="276999"/>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83127c839c_0_94"/>
          <p:cNvSpPr txBox="1"/>
          <p:nvPr>
            <p:ph type="title"/>
          </p:nvPr>
        </p:nvSpPr>
        <p:spPr>
          <a:xfrm>
            <a:off x="272588" y="1834044"/>
            <a:ext cx="4045200" cy="96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lang="en-IN" sz="4800">
                <a:solidFill>
                  <a:srgbClr val="EFEFEF"/>
                </a:solidFill>
                <a:latin typeface="Montserrat"/>
                <a:ea typeface="Montserrat"/>
                <a:cs typeface="Montserrat"/>
                <a:sym typeface="Montserrat"/>
              </a:rPr>
              <a:t>Modules</a:t>
            </a:r>
            <a:br>
              <a:rPr b="1" lang="en-IN" sz="4800">
                <a:solidFill>
                  <a:srgbClr val="EFEFEF"/>
                </a:solidFill>
                <a:latin typeface="Montserrat"/>
                <a:ea typeface="Montserrat"/>
                <a:cs typeface="Montserrat"/>
                <a:sym typeface="Montserrat"/>
              </a:rPr>
            </a:br>
            <a:r>
              <a:rPr b="1" lang="en-IN" sz="1800">
                <a:solidFill>
                  <a:srgbClr val="EFEFEF"/>
                </a:solidFill>
                <a:latin typeface="Montserrat"/>
                <a:ea typeface="Montserrat"/>
                <a:cs typeface="Montserrat"/>
                <a:sym typeface="Montserrat"/>
              </a:rPr>
              <a:t>For week - 2</a:t>
            </a:r>
            <a:endParaRPr b="1" sz="4800">
              <a:solidFill>
                <a:srgbClr val="EFEFEF"/>
              </a:solidFill>
              <a:latin typeface="Montserrat"/>
              <a:ea typeface="Montserrat"/>
              <a:cs typeface="Montserrat"/>
              <a:sym typeface="Montserrat"/>
            </a:endParaRPr>
          </a:p>
        </p:txBody>
      </p:sp>
      <p:sp>
        <p:nvSpPr>
          <p:cNvPr id="533" name="Google Shape;533;g83127c839c_0_94"/>
          <p:cNvSpPr txBox="1"/>
          <p:nvPr>
            <p:ph idx="2" type="body"/>
          </p:nvPr>
        </p:nvSpPr>
        <p:spPr>
          <a:xfrm>
            <a:off x="4572000" y="898134"/>
            <a:ext cx="44127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List and Tuple</a:t>
            </a:r>
            <a:endParaRPr/>
          </a:p>
          <a:p>
            <a:pPr indent="-342900" lvl="0" marL="45720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Dict</a:t>
            </a:r>
            <a:endParaRPr/>
          </a:p>
          <a:p>
            <a:pPr indent="-342900" lvl="0" marL="457200" marR="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Set | Math &amp; Random</a:t>
            </a:r>
            <a:endParaRPr/>
          </a:p>
          <a:p>
            <a:pPr indent="-342900" lvl="0" marL="457200" marR="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User defined functions</a:t>
            </a:r>
            <a:endParaRPr sz="2000">
              <a:solidFill>
                <a:srgbClr val="172746"/>
              </a:solidFill>
              <a:latin typeface="Montserrat"/>
              <a:ea typeface="Montserrat"/>
              <a:cs typeface="Montserrat"/>
              <a:sym typeface="Montserrat"/>
            </a:endParaRPr>
          </a:p>
          <a:p>
            <a:pPr indent="-355600" lvl="0" marL="457200" marR="0" rtl="0" algn="l">
              <a:lnSpc>
                <a:spcPct val="150000"/>
              </a:lnSpc>
              <a:spcBef>
                <a:spcPts val="0"/>
              </a:spcBef>
              <a:spcAft>
                <a:spcPts val="0"/>
              </a:spcAft>
              <a:buClr>
                <a:srgbClr val="172746"/>
              </a:buClr>
              <a:buSzPts val="2000"/>
              <a:buFont typeface="Montserrat"/>
              <a:buChar char="●"/>
            </a:pPr>
            <a:r>
              <a:rPr lang="en-IN" sz="2000">
                <a:solidFill>
                  <a:srgbClr val="172746"/>
                </a:solidFill>
                <a:latin typeface="Montserrat"/>
                <a:ea typeface="Montserrat"/>
                <a:cs typeface="Montserrat"/>
                <a:sym typeface="Montserrat"/>
              </a:rPr>
              <a:t>User defined functions | Modules | Packages</a:t>
            </a:r>
            <a:endParaRPr sz="2000">
              <a:solidFill>
                <a:srgbClr val="172746"/>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37" name="Shape 537"/>
        <p:cNvGrpSpPr/>
        <p:nvPr/>
      </p:nvGrpSpPr>
      <p:grpSpPr>
        <a:xfrm>
          <a:off x="0" y="0"/>
          <a:ext cx="0" cy="0"/>
          <a:chOff x="0" y="0"/>
          <a:chExt cx="0" cy="0"/>
        </a:xfrm>
      </p:grpSpPr>
      <p:sp>
        <p:nvSpPr>
          <p:cNvPr id="538" name="Google Shape;538;p29"/>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539" name="Google Shape;539;p2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0" name="Google Shape;540;p29"/>
          <p:cNvGrpSpPr/>
          <p:nvPr/>
        </p:nvGrpSpPr>
        <p:grpSpPr>
          <a:xfrm>
            <a:off x="652150" y="4737850"/>
            <a:ext cx="7863100" cy="343800"/>
            <a:chOff x="652150" y="4737850"/>
            <a:chExt cx="7863100" cy="343800"/>
          </a:xfrm>
        </p:grpSpPr>
        <p:sp>
          <p:nvSpPr>
            <p:cNvPr id="541" name="Google Shape;541;p2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542" name="Google Shape;542;p2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43" name="Google Shape;543;p29"/>
          <p:cNvSpPr txBox="1"/>
          <p:nvPr/>
        </p:nvSpPr>
        <p:spPr>
          <a:xfrm>
            <a:off x="125516" y="565139"/>
            <a:ext cx="8730000" cy="401322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2. List:</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Lists are mutable sequences, typically used to store collections of heterogeneous items. Lists are ordered means indexing and slicing.</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l = [1, 2, 3, “abc”, [0, 1], {‘name’:’abc’, ’roll no’:123}, (a, b, c)]</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Operations on list:</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1. Add : </a:t>
            </a:r>
            <a:r>
              <a:rPr b="0" i="0" lang="en-IN" sz="1800" u="none" cap="none" strike="noStrike">
                <a:solidFill>
                  <a:srgbClr val="073763"/>
                </a:solidFill>
                <a:latin typeface="Montserrat"/>
                <a:ea typeface="Montserrat"/>
                <a:cs typeface="Montserrat"/>
                <a:sym typeface="Montserrat"/>
              </a:rPr>
              <a:t>To add item in a list.</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i) append(): </a:t>
            </a:r>
            <a:r>
              <a:rPr b="0" i="0" lang="en-IN" sz="1800" u="none" cap="none" strike="noStrike">
                <a:solidFill>
                  <a:srgbClr val="073763"/>
                </a:solidFill>
                <a:latin typeface="Montserrat"/>
                <a:ea typeface="Montserrat"/>
                <a:cs typeface="Montserrat"/>
                <a:sym typeface="Montserrat"/>
              </a:rPr>
              <a:t>To add an item at the end of list.</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l.append(item)</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0" i="0" sz="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ii) extend(): </a:t>
            </a:r>
            <a:r>
              <a:rPr b="0" i="0" lang="en-IN" sz="1800" u="none" cap="none" strike="noStrike">
                <a:solidFill>
                  <a:srgbClr val="073763"/>
                </a:solidFill>
                <a:latin typeface="Montserrat"/>
                <a:ea typeface="Montserrat"/>
                <a:cs typeface="Montserrat"/>
                <a:sym typeface="Montserrat"/>
              </a:rPr>
              <a:t>To add many items at the end of list.</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l.extend(item1,item2..etc.)</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p:txBody>
      </p:sp>
      <p:sp>
        <p:nvSpPr>
          <p:cNvPr id="544" name="Google Shape;544;p29"/>
          <p:cNvSpPr/>
          <p:nvPr/>
        </p:nvSpPr>
        <p:spPr>
          <a:xfrm>
            <a:off x="0" y="90100"/>
            <a:ext cx="65" cy="276999"/>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5" name="Google Shape;545;p29"/>
          <p:cNvSpPr/>
          <p:nvPr/>
        </p:nvSpPr>
        <p:spPr>
          <a:xfrm>
            <a:off x="0" y="136267"/>
            <a:ext cx="65" cy="184666"/>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49" name="Shape 549"/>
        <p:cNvGrpSpPr/>
        <p:nvPr/>
      </p:nvGrpSpPr>
      <p:grpSpPr>
        <a:xfrm>
          <a:off x="0" y="0"/>
          <a:ext cx="0" cy="0"/>
          <a:chOff x="0" y="0"/>
          <a:chExt cx="0" cy="0"/>
        </a:xfrm>
      </p:grpSpPr>
      <p:sp>
        <p:nvSpPr>
          <p:cNvPr id="550" name="Google Shape;550;p3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551" name="Google Shape;551;p3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2" name="Google Shape;552;p30"/>
          <p:cNvGrpSpPr/>
          <p:nvPr/>
        </p:nvGrpSpPr>
        <p:grpSpPr>
          <a:xfrm>
            <a:off x="652150" y="4737850"/>
            <a:ext cx="7863100" cy="343800"/>
            <a:chOff x="652150" y="4737850"/>
            <a:chExt cx="7863100" cy="343800"/>
          </a:xfrm>
        </p:grpSpPr>
        <p:sp>
          <p:nvSpPr>
            <p:cNvPr id="553" name="Google Shape;553;p3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554" name="Google Shape;554;p3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55" name="Google Shape;555;p30"/>
          <p:cNvSpPr txBox="1"/>
          <p:nvPr/>
        </p:nvSpPr>
        <p:spPr>
          <a:xfrm>
            <a:off x="125516" y="565139"/>
            <a:ext cx="8730000" cy="401322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iii) insert(): </a:t>
            </a:r>
            <a:r>
              <a:rPr b="0" i="0" lang="en-IN" sz="1800" u="none" cap="none" strike="noStrike">
                <a:solidFill>
                  <a:srgbClr val="073763"/>
                </a:solidFill>
                <a:latin typeface="Montserrat"/>
                <a:ea typeface="Montserrat"/>
                <a:cs typeface="Montserrat"/>
                <a:sym typeface="Montserrat"/>
              </a:rPr>
              <a:t>insert an item at given index.</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l.insert(index_value, item)</a:t>
            </a:r>
            <a:r>
              <a:rPr b="1" i="0" lang="en-IN" sz="1800" u="none" cap="none" strike="noStrike">
                <a:solidFill>
                  <a:srgbClr val="073763"/>
                </a:solidFill>
                <a:latin typeface="Montserrat"/>
                <a:ea typeface="Montserrat"/>
                <a:cs typeface="Montserrat"/>
                <a:sym typeface="Montserrat"/>
              </a:rPr>
              <a:t> </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1" i="0" sz="14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2. Update: </a:t>
            </a:r>
            <a:r>
              <a:rPr b="0" i="0" lang="en-IN" sz="1800" u="none" cap="none" strike="noStrike">
                <a:solidFill>
                  <a:srgbClr val="073763"/>
                </a:solidFill>
                <a:latin typeface="Montserrat"/>
                <a:ea typeface="Montserrat"/>
                <a:cs typeface="Montserrat"/>
                <a:sym typeface="Montserrat"/>
              </a:rPr>
              <a:t>To update or replace items in a list.</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e.g. </a:t>
            </a:r>
            <a:r>
              <a:rPr b="0" i="0" lang="en-IN" sz="1800" u="none" cap="none" strike="noStrike">
                <a:solidFill>
                  <a:srgbClr val="073763"/>
                </a:solidFill>
                <a:latin typeface="Montserrat"/>
                <a:ea typeface="Montserrat"/>
                <a:cs typeface="Montserrat"/>
                <a:sym typeface="Montserrat"/>
              </a:rPr>
              <a:t>l[index] = new_value</a:t>
            </a:r>
            <a:endParaRPr b="1" i="0" sz="1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2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3. Delete: </a:t>
            </a:r>
            <a:r>
              <a:rPr b="0" i="0" lang="en-IN" sz="1800" u="none" cap="none" strike="noStrike">
                <a:solidFill>
                  <a:srgbClr val="073763"/>
                </a:solidFill>
                <a:latin typeface="Montserrat"/>
                <a:ea typeface="Montserrat"/>
                <a:cs typeface="Montserrat"/>
                <a:sym typeface="Montserrat"/>
              </a:rPr>
              <a:t>To remove an item/element from list.</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1" i="0" sz="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i) delete(index_value): </a:t>
            </a:r>
            <a:r>
              <a:rPr b="0" i="0" lang="en-IN" sz="1800" u="none" cap="none" strike="noStrike">
                <a:solidFill>
                  <a:srgbClr val="073763"/>
                </a:solidFill>
                <a:latin typeface="Montserrat"/>
                <a:ea typeface="Montserrat"/>
                <a:cs typeface="Montserrat"/>
                <a:sym typeface="Montserrat"/>
              </a:rPr>
              <a:t>To remove an item from a given index value.</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ii) remove(item): </a:t>
            </a:r>
            <a:r>
              <a:rPr b="0" i="0" lang="en-IN" sz="1800" u="none" cap="none" strike="noStrike">
                <a:solidFill>
                  <a:srgbClr val="073763"/>
                </a:solidFill>
                <a:latin typeface="Montserrat"/>
                <a:ea typeface="Montserrat"/>
                <a:cs typeface="Montserrat"/>
                <a:sym typeface="Montserrat"/>
              </a:rPr>
              <a:t>To remove a specific item.</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800" u="none" cap="none" strike="noStrike">
                <a:solidFill>
                  <a:srgbClr val="073763"/>
                </a:solidFill>
                <a:latin typeface="Montserrat"/>
                <a:ea typeface="Montserrat"/>
                <a:cs typeface="Montserrat"/>
                <a:sym typeface="Montserrat"/>
              </a:rPr>
              <a:t>iii) clear(): </a:t>
            </a:r>
            <a:r>
              <a:rPr b="0" i="0" lang="en-IN" sz="1800" u="none" cap="none" strike="noStrike">
                <a:solidFill>
                  <a:srgbClr val="073763"/>
                </a:solidFill>
                <a:latin typeface="Montserrat"/>
                <a:ea typeface="Montserrat"/>
                <a:cs typeface="Montserrat"/>
                <a:sym typeface="Montserrat"/>
              </a:rPr>
              <a:t>To remove/delete all element from list.</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t/>
            </a:r>
            <a:endParaRPr b="0" i="0" sz="8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For more such functions prefer python docs.</a:t>
            </a:r>
            <a:endParaRPr>
              <a:solidFill>
                <a:srgbClr val="073763"/>
              </a:solidFill>
            </a:endParaRPr>
          </a:p>
          <a:p>
            <a:pPr indent="0" lvl="0" marL="0" marR="0" rtl="0" algn="l">
              <a:lnSpc>
                <a:spcPct val="115000"/>
              </a:lnSpc>
              <a:spcBef>
                <a:spcPts val="0"/>
              </a:spcBef>
              <a:spcAft>
                <a:spcPts val="0"/>
              </a:spcAft>
              <a:buClr>
                <a:schemeClr val="dk1"/>
              </a:buClr>
              <a:buSzPts val="3200"/>
              <a:buFont typeface="Arial"/>
              <a:buNone/>
            </a:pPr>
            <a:r>
              <a:rPr b="1" i="0" lang="en-IN" sz="1600" u="none" cap="none" strike="noStrike">
                <a:solidFill>
                  <a:srgbClr val="073763"/>
                </a:solidFill>
                <a:latin typeface="Montserrat"/>
                <a:ea typeface="Montserrat"/>
                <a:cs typeface="Montserrat"/>
                <a:sym typeface="Montserrat"/>
              </a:rPr>
              <a:t>Link 🡪</a:t>
            </a:r>
            <a:r>
              <a:rPr b="1" i="0" lang="en-IN" sz="1400" u="none" cap="none" strike="noStrike">
                <a:solidFill>
                  <a:srgbClr val="073763"/>
                </a:solidFill>
                <a:latin typeface="Montserrat"/>
                <a:ea typeface="Montserrat"/>
                <a:cs typeface="Montserrat"/>
                <a:sym typeface="Montserrat"/>
              </a:rPr>
              <a:t> </a:t>
            </a:r>
            <a:r>
              <a:rPr b="0" i="0" lang="en-IN" sz="1400" u="sng" cap="none" strike="noStrike">
                <a:solidFill>
                  <a:srgbClr val="073763"/>
                </a:solidFill>
                <a:latin typeface="Montserrat"/>
                <a:ea typeface="Montserrat"/>
                <a:cs typeface="Montserrat"/>
                <a:sym typeface="Montserrat"/>
                <a:hlinkClick r:id="rId3">
                  <a:extLst>
                    <a:ext uri="{A12FA001-AC4F-418D-AE19-62706E023703}">
                      <ahyp:hlinkClr val="tx"/>
                    </a:ext>
                  </a:extLst>
                </a:hlinkClick>
              </a:rPr>
              <a:t>https://docs.python.org/3/library/stdtypes.html#sequence-types-list-tuple-range</a:t>
            </a:r>
            <a:endParaRPr b="1" i="0" sz="1400" u="none" cap="none" strike="noStrike">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t/>
            </a:r>
            <a:endParaRPr b="1" i="0" sz="1800" u="none" cap="none" strike="noStrike">
              <a:solidFill>
                <a:srgbClr val="073763"/>
              </a:solidFill>
              <a:latin typeface="Montserrat"/>
              <a:ea typeface="Montserrat"/>
              <a:cs typeface="Montserrat"/>
              <a:sym typeface="Montserrat"/>
            </a:endParaRPr>
          </a:p>
        </p:txBody>
      </p:sp>
      <p:sp>
        <p:nvSpPr>
          <p:cNvPr id="556" name="Google Shape;556;p30"/>
          <p:cNvSpPr/>
          <p:nvPr/>
        </p:nvSpPr>
        <p:spPr>
          <a:xfrm>
            <a:off x="0" y="90100"/>
            <a:ext cx="65" cy="276999"/>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7" name="Google Shape;557;p30"/>
          <p:cNvSpPr/>
          <p:nvPr/>
        </p:nvSpPr>
        <p:spPr>
          <a:xfrm>
            <a:off x="0" y="136267"/>
            <a:ext cx="65" cy="184666"/>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61" name="Shape 561"/>
        <p:cNvGrpSpPr/>
        <p:nvPr/>
      </p:nvGrpSpPr>
      <p:grpSpPr>
        <a:xfrm>
          <a:off x="0" y="0"/>
          <a:ext cx="0" cy="0"/>
          <a:chOff x="0" y="0"/>
          <a:chExt cx="0" cy="0"/>
        </a:xfrm>
      </p:grpSpPr>
      <p:sp>
        <p:nvSpPr>
          <p:cNvPr id="562" name="Google Shape;562;g83127c839c_0_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563" name="Google Shape;563;g83127c839c_0_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4" name="Google Shape;564;g83127c839c_0_1"/>
          <p:cNvGrpSpPr/>
          <p:nvPr/>
        </p:nvGrpSpPr>
        <p:grpSpPr>
          <a:xfrm>
            <a:off x="652150" y="4737850"/>
            <a:ext cx="7863100" cy="343800"/>
            <a:chOff x="652150" y="4737850"/>
            <a:chExt cx="7863100" cy="343800"/>
          </a:xfrm>
        </p:grpSpPr>
        <p:sp>
          <p:nvSpPr>
            <p:cNvPr id="565" name="Google Shape;565;g83127c839c_0_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566" name="Google Shape;566;g83127c839c_0_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67" name="Google Shape;567;g83127c839c_0_1"/>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3</a:t>
            </a:r>
            <a:r>
              <a:rPr b="1" i="0" lang="en-IN" sz="2400" u="none" cap="none" strike="noStrike">
                <a:solidFill>
                  <a:srgbClr val="073763"/>
                </a:solidFill>
                <a:latin typeface="Montserrat"/>
                <a:ea typeface="Montserrat"/>
                <a:cs typeface="Montserrat"/>
                <a:sym typeface="Montserrat"/>
              </a:rPr>
              <a:t>. </a:t>
            </a:r>
            <a:r>
              <a:rPr b="1" lang="en-IN" sz="2400">
                <a:solidFill>
                  <a:srgbClr val="073763"/>
                </a:solidFill>
                <a:latin typeface="Montserrat"/>
                <a:ea typeface="Montserrat"/>
                <a:cs typeface="Montserrat"/>
                <a:sym typeface="Montserrat"/>
              </a:rPr>
              <a:t>Tuple</a:t>
            </a:r>
            <a:r>
              <a:rPr b="1" i="0" lang="en-IN" sz="2400" u="none" cap="none" strike="noStrike">
                <a:solidFill>
                  <a:srgbClr val="073763"/>
                </a:solidFill>
                <a:latin typeface="Montserrat"/>
                <a:ea typeface="Montserrat"/>
                <a:cs typeface="Montserrat"/>
                <a:sym typeface="Montserrat"/>
              </a:rPr>
              <a:t>:</a:t>
            </a:r>
            <a:endParaRPr>
              <a:solidFill>
                <a:srgbClr val="073763"/>
              </a:solidFill>
            </a:endParaRPr>
          </a:p>
          <a:p>
            <a:pPr indent="0" lvl="0" marL="25400" marR="25400" rtl="0" algn="just">
              <a:lnSpc>
                <a:spcPct val="115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A tuple is a sequence of immutable(can not update/change values in it) Python objects. Tuples are sequences, just like lists. The differences between tuples and lists are, the tuples cannot be changed unlike lists and tuples use parentheses, whereas lists use square brackets.</a:t>
            </a:r>
            <a:endParaRPr sz="1800">
              <a:solidFill>
                <a:srgbClr val="073763"/>
              </a:solidFill>
              <a:latin typeface="Montserrat"/>
              <a:ea typeface="Montserrat"/>
              <a:cs typeface="Montserrat"/>
              <a:sym typeface="Montserrat"/>
            </a:endParaRPr>
          </a:p>
          <a:p>
            <a:pPr indent="0" lvl="0" marL="25400" marR="25400" rtl="0" algn="just">
              <a:lnSpc>
                <a:spcPct val="115000"/>
              </a:lnSpc>
              <a:spcBef>
                <a:spcPts val="7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Creating a tuple is as simple as putting different comma-separated values. Optionally you can put these comma-separated values between parentheses also.</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e.g. </a:t>
            </a:r>
            <a:r>
              <a:rPr lang="en-IN" sz="1800">
                <a:solidFill>
                  <a:srgbClr val="073763"/>
                </a:solidFill>
                <a:latin typeface="Montserrat"/>
                <a:ea typeface="Montserrat"/>
                <a:cs typeface="Montserrat"/>
                <a:sym typeface="Montserrat"/>
              </a:rPr>
              <a:t>t = (‘physics’, 50)</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1200"/>
              </a:spcAft>
              <a:buClr>
                <a:schemeClr val="dk1"/>
              </a:buClr>
              <a:buSzPts val="1100"/>
              <a:buFont typeface="Arial"/>
              <a:buNone/>
            </a:pPr>
            <a:r>
              <a:rPr b="1" lang="en-IN" sz="1800">
                <a:solidFill>
                  <a:srgbClr val="073763"/>
                </a:solidFill>
                <a:latin typeface="Montserrat"/>
                <a:ea typeface="Montserrat"/>
                <a:cs typeface="Montserrat"/>
                <a:sym typeface="Montserrat"/>
              </a:rPr>
              <a:t>NOTE: </a:t>
            </a:r>
            <a:r>
              <a:rPr lang="en-IN" sz="1800">
                <a:solidFill>
                  <a:srgbClr val="073763"/>
                </a:solidFill>
                <a:latin typeface="Montserrat"/>
                <a:ea typeface="Montserrat"/>
                <a:cs typeface="Montserrat"/>
                <a:sym typeface="Montserrat"/>
              </a:rPr>
              <a:t>Tuples</a:t>
            </a:r>
            <a:r>
              <a:rPr b="1" lang="en-IN" sz="1800">
                <a:solidFill>
                  <a:srgbClr val="073763"/>
                </a:solidFill>
                <a:latin typeface="Montserrat"/>
                <a:ea typeface="Montserrat"/>
                <a:cs typeface="Montserrat"/>
                <a:sym typeface="Montserrat"/>
              </a:rPr>
              <a:t> </a:t>
            </a:r>
            <a:r>
              <a:rPr lang="en-IN" sz="1800">
                <a:solidFill>
                  <a:srgbClr val="073763"/>
                </a:solidFill>
                <a:latin typeface="Montserrat"/>
                <a:ea typeface="Montserrat"/>
                <a:cs typeface="Montserrat"/>
                <a:sym typeface="Montserrat"/>
              </a:rPr>
              <a:t>are ordered(indexing and slicing operations can be perform)</a:t>
            </a:r>
            <a:endParaRPr sz="1800">
              <a:solidFill>
                <a:srgbClr val="073763"/>
              </a:solidFill>
              <a:latin typeface="Montserrat"/>
              <a:ea typeface="Montserrat"/>
              <a:cs typeface="Montserrat"/>
              <a:sym typeface="Montserrat"/>
            </a:endParaRPr>
          </a:p>
        </p:txBody>
      </p:sp>
      <p:sp>
        <p:nvSpPr>
          <p:cNvPr id="568" name="Google Shape;568;g83127c839c_0_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9" name="Google Shape;569;g83127c839c_0_1"/>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73" name="Shape 573"/>
        <p:cNvGrpSpPr/>
        <p:nvPr/>
      </p:nvGrpSpPr>
      <p:grpSpPr>
        <a:xfrm>
          <a:off x="0" y="0"/>
          <a:ext cx="0" cy="0"/>
          <a:chOff x="0" y="0"/>
          <a:chExt cx="0" cy="0"/>
        </a:xfrm>
      </p:grpSpPr>
      <p:sp>
        <p:nvSpPr>
          <p:cNvPr id="574" name="Google Shape;574;p3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575" name="Google Shape;575;p3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6" name="Google Shape;576;p31"/>
          <p:cNvGrpSpPr/>
          <p:nvPr/>
        </p:nvGrpSpPr>
        <p:grpSpPr>
          <a:xfrm>
            <a:off x="652150" y="4737850"/>
            <a:ext cx="7863100" cy="343800"/>
            <a:chOff x="652150" y="4737850"/>
            <a:chExt cx="7863100" cy="343800"/>
          </a:xfrm>
        </p:grpSpPr>
        <p:sp>
          <p:nvSpPr>
            <p:cNvPr id="577" name="Google Shape;577;p3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578" name="Google Shape;578;p3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79" name="Google Shape;579;p31"/>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4</a:t>
            </a:r>
            <a:r>
              <a:rPr b="1" i="0" lang="en-IN" sz="2400" u="none" cap="none" strike="noStrike">
                <a:solidFill>
                  <a:srgbClr val="073763"/>
                </a:solidFill>
                <a:latin typeface="Montserrat"/>
                <a:ea typeface="Montserrat"/>
                <a:cs typeface="Montserrat"/>
                <a:sym typeface="Montserrat"/>
              </a:rPr>
              <a:t>. Dictionary:</a:t>
            </a:r>
            <a:endParaRPr>
              <a:solidFill>
                <a:srgbClr val="073763"/>
              </a:solidFill>
            </a:endParaRPr>
          </a:p>
          <a:p>
            <a:pPr indent="0" lvl="0" marL="0" rtl="0" algn="just">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dictionaries are indexed by </a:t>
            </a:r>
            <a:r>
              <a:rPr i="1" lang="en-IN" sz="1800">
                <a:solidFill>
                  <a:srgbClr val="073763"/>
                </a:solidFill>
                <a:latin typeface="Montserrat"/>
                <a:ea typeface="Montserrat"/>
                <a:cs typeface="Montserrat"/>
                <a:sym typeface="Montserrat"/>
              </a:rPr>
              <a:t>keys</a:t>
            </a:r>
            <a:r>
              <a:rPr lang="en-IN" sz="1800">
                <a:solidFill>
                  <a:srgbClr val="073763"/>
                </a:solidFill>
                <a:latin typeface="Montserrat"/>
                <a:ea typeface="Montserrat"/>
                <a:cs typeface="Montserrat"/>
                <a:sym typeface="Montserrat"/>
              </a:rPr>
              <a:t>, which can be any immutable type; strings and numbers can always be keys. Tuples can be used as keys if they contain only strings, numbers, or tuples; if a tuple contains any mutable object either directly or indirectly, it cannot be used as a key. You can’t use lists as keys, since lists can be modified in place using index assignments, slice assignments, or methods like append() and extend().</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It is best to think of a dictionary as a set of </a:t>
            </a:r>
            <a:r>
              <a:rPr i="1" lang="en-IN" sz="1800">
                <a:solidFill>
                  <a:srgbClr val="073763"/>
                </a:solidFill>
                <a:latin typeface="Montserrat"/>
                <a:ea typeface="Montserrat"/>
                <a:cs typeface="Montserrat"/>
                <a:sym typeface="Montserrat"/>
              </a:rPr>
              <a:t>key: value</a:t>
            </a:r>
            <a:r>
              <a:rPr lang="en-IN" sz="1800">
                <a:solidFill>
                  <a:srgbClr val="073763"/>
                </a:solidFill>
                <a:latin typeface="Montserrat"/>
                <a:ea typeface="Montserrat"/>
                <a:cs typeface="Montserrat"/>
                <a:sym typeface="Montserrat"/>
              </a:rPr>
              <a:t> pairs, with the requirement that the keys are unique (within one dictionary). </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e.g. </a:t>
            </a:r>
            <a:r>
              <a:rPr lang="en-IN" sz="1800">
                <a:solidFill>
                  <a:srgbClr val="073763"/>
                </a:solidFill>
                <a:latin typeface="Montserrat"/>
                <a:ea typeface="Montserrat"/>
                <a:cs typeface="Montserrat"/>
                <a:sym typeface="Montserrat"/>
              </a:rPr>
              <a:t>d = {‘name’:’abc’, ‘roll number’: 123}</a:t>
            </a:r>
            <a:endParaRPr sz="1800">
              <a:solidFill>
                <a:srgbClr val="073763"/>
              </a:solidFill>
              <a:latin typeface="Montserrat"/>
              <a:ea typeface="Montserrat"/>
              <a:cs typeface="Montserrat"/>
              <a:sym typeface="Montserrat"/>
            </a:endParaRPr>
          </a:p>
          <a:p>
            <a:pPr indent="0" lvl="0" marL="0" marR="0" rtl="0" algn="l">
              <a:lnSpc>
                <a:spcPct val="115000"/>
              </a:lnSpc>
              <a:spcBef>
                <a:spcPts val="1200"/>
              </a:spcBef>
              <a:spcAft>
                <a:spcPts val="0"/>
              </a:spcAft>
              <a:buClr>
                <a:schemeClr val="dk1"/>
              </a:buClr>
              <a:buSzPts val="3200"/>
              <a:buFont typeface="Arial"/>
              <a:buNone/>
            </a:pPr>
            <a:r>
              <a:t/>
            </a:r>
            <a:endParaRPr b="1" sz="1800">
              <a:solidFill>
                <a:srgbClr val="073763"/>
              </a:solidFill>
              <a:latin typeface="Montserrat"/>
              <a:ea typeface="Montserrat"/>
              <a:cs typeface="Montserrat"/>
              <a:sym typeface="Montserrat"/>
            </a:endParaRPr>
          </a:p>
        </p:txBody>
      </p:sp>
      <p:sp>
        <p:nvSpPr>
          <p:cNvPr id="580" name="Google Shape;580;p31"/>
          <p:cNvSpPr/>
          <p:nvPr/>
        </p:nvSpPr>
        <p:spPr>
          <a:xfrm>
            <a:off x="0" y="90100"/>
            <a:ext cx="0" cy="276900"/>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1" name="Google Shape;581;p31"/>
          <p:cNvSpPr/>
          <p:nvPr/>
        </p:nvSpPr>
        <p:spPr>
          <a:xfrm>
            <a:off x="0" y="136267"/>
            <a:ext cx="0" cy="184800"/>
          </a:xfrm>
          <a:prstGeom prst="rect">
            <a:avLst/>
          </a:prstGeom>
          <a:solidFill>
            <a:srgbClr val="F7F7F7"/>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85" name="Shape 585"/>
        <p:cNvGrpSpPr/>
        <p:nvPr/>
      </p:nvGrpSpPr>
      <p:grpSpPr>
        <a:xfrm>
          <a:off x="0" y="0"/>
          <a:ext cx="0" cy="0"/>
          <a:chOff x="0" y="0"/>
          <a:chExt cx="0" cy="0"/>
        </a:xfrm>
      </p:grpSpPr>
      <p:sp>
        <p:nvSpPr>
          <p:cNvPr id="586" name="Google Shape;586;g8336af427b_0_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587" name="Google Shape;587;g8336af427b_0_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8" name="Google Shape;588;g8336af427b_0_0"/>
          <p:cNvGrpSpPr/>
          <p:nvPr/>
        </p:nvGrpSpPr>
        <p:grpSpPr>
          <a:xfrm>
            <a:off x="652150" y="4737850"/>
            <a:ext cx="7863100" cy="343800"/>
            <a:chOff x="652150" y="4737850"/>
            <a:chExt cx="7863100" cy="343800"/>
          </a:xfrm>
        </p:grpSpPr>
        <p:sp>
          <p:nvSpPr>
            <p:cNvPr id="589" name="Google Shape;589;g8336af427b_0_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590" name="Google Shape;590;g8336af427b_0_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91" name="Google Shape;591;g8336af427b_0_0"/>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my_dict = {'name':'Jack', 'age': 26}</a:t>
            </a:r>
            <a:endParaRPr sz="1800">
              <a:solidFill>
                <a:srgbClr val="073763"/>
              </a:solidFill>
              <a:latin typeface="Montserrat"/>
              <a:ea typeface="Montserrat"/>
              <a:cs typeface="Montserrat"/>
              <a:sym typeface="Montserrat"/>
            </a:endParaRPr>
          </a:p>
          <a:p>
            <a:pPr indent="-342900" lvl="0" marL="457200" rtl="0" algn="just">
              <a:lnSpc>
                <a:spcPct val="100000"/>
              </a:lnSpc>
              <a:spcBef>
                <a:spcPts val="120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Access dictionary elements:</a:t>
            </a:r>
            <a:endParaRPr b="1" sz="1800">
              <a:solidFill>
                <a:srgbClr val="073763"/>
              </a:solidFill>
              <a:latin typeface="Montserrat"/>
              <a:ea typeface="Montserrat"/>
              <a:cs typeface="Montserrat"/>
              <a:sym typeface="Montserrat"/>
            </a:endParaRPr>
          </a:p>
          <a:p>
            <a:pPr indent="0" lvl="0" marL="45720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print(my_dict[‘name’])</a:t>
            </a:r>
            <a:endParaRPr b="1" sz="1800">
              <a:solidFill>
                <a:srgbClr val="073763"/>
              </a:solidFill>
              <a:latin typeface="Montserrat"/>
              <a:ea typeface="Montserrat"/>
              <a:cs typeface="Montserrat"/>
              <a:sym typeface="Montserrat"/>
            </a:endParaRPr>
          </a:p>
          <a:p>
            <a:pPr indent="-342900" lvl="0" marL="457200" rtl="0" algn="just">
              <a:lnSpc>
                <a:spcPct val="100000"/>
              </a:lnSpc>
              <a:spcBef>
                <a:spcPts val="120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Update key values:</a:t>
            </a:r>
            <a:endParaRPr b="1" sz="1800">
              <a:solidFill>
                <a:srgbClr val="073763"/>
              </a:solidFill>
              <a:latin typeface="Montserrat"/>
              <a:ea typeface="Montserrat"/>
              <a:cs typeface="Montserrat"/>
              <a:sym typeface="Montserrat"/>
            </a:endParaRPr>
          </a:p>
          <a:p>
            <a:pPr indent="0" lvl="0" marL="45720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my_dict[‘name’] = ‘David’</a:t>
            </a:r>
            <a:endParaRPr b="1" sz="1800">
              <a:solidFill>
                <a:srgbClr val="073763"/>
              </a:solidFill>
              <a:latin typeface="Montserrat"/>
              <a:ea typeface="Montserrat"/>
              <a:cs typeface="Montserrat"/>
              <a:sym typeface="Montserrat"/>
            </a:endParaRPr>
          </a:p>
          <a:p>
            <a:pPr indent="-342900" lvl="0" marL="457200" rtl="0" algn="just">
              <a:lnSpc>
                <a:spcPct val="100000"/>
              </a:lnSpc>
              <a:spcBef>
                <a:spcPts val="120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Delete a particular key:</a:t>
            </a:r>
            <a:endParaRPr b="1" sz="1800">
              <a:solidFill>
                <a:srgbClr val="073763"/>
              </a:solidFill>
              <a:latin typeface="Montserrat"/>
              <a:ea typeface="Montserrat"/>
              <a:cs typeface="Montserrat"/>
              <a:sym typeface="Montserrat"/>
            </a:endParaRPr>
          </a:p>
          <a:p>
            <a:pPr indent="0" lvl="0" marL="45720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del my_dic[‘age’]</a:t>
            </a:r>
            <a:endParaRPr b="1" sz="1800">
              <a:solidFill>
                <a:srgbClr val="073763"/>
              </a:solidFill>
              <a:latin typeface="Montserrat"/>
              <a:ea typeface="Montserrat"/>
              <a:cs typeface="Montserrat"/>
              <a:sym typeface="Montserrat"/>
            </a:endParaRPr>
          </a:p>
          <a:p>
            <a:pPr indent="-342900" lvl="0" marL="457200" rtl="0" algn="just">
              <a:lnSpc>
                <a:spcPct val="100000"/>
              </a:lnSpc>
              <a:spcBef>
                <a:spcPts val="120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Delete/clear all elements:</a:t>
            </a:r>
            <a:endParaRPr b="1" sz="1800">
              <a:solidFill>
                <a:srgbClr val="073763"/>
              </a:solidFill>
              <a:latin typeface="Montserrat"/>
              <a:ea typeface="Montserrat"/>
              <a:cs typeface="Montserrat"/>
              <a:sym typeface="Montserrat"/>
            </a:endParaRPr>
          </a:p>
          <a:p>
            <a:pPr indent="0" lvl="0" marL="45720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my_dict.clear()</a:t>
            </a:r>
            <a:endParaRPr sz="1800">
              <a:solidFill>
                <a:srgbClr val="073763"/>
              </a:solidFill>
              <a:latin typeface="Montserrat"/>
              <a:ea typeface="Montserrat"/>
              <a:cs typeface="Montserrat"/>
              <a:sym typeface="Montserrat"/>
            </a:endParaRPr>
          </a:p>
          <a:p>
            <a:pPr indent="0" lvl="0" marL="0" marR="0" rtl="0" algn="l">
              <a:lnSpc>
                <a:spcPct val="115000"/>
              </a:lnSpc>
              <a:spcBef>
                <a:spcPts val="1200"/>
              </a:spcBef>
              <a:spcAft>
                <a:spcPts val="0"/>
              </a:spcAft>
              <a:buClr>
                <a:schemeClr val="dk1"/>
              </a:buClr>
              <a:buSzPts val="3200"/>
              <a:buFont typeface="Arial"/>
              <a:buNone/>
            </a:pPr>
            <a:r>
              <a:t/>
            </a:r>
            <a:endParaRPr b="1" sz="1800">
              <a:solidFill>
                <a:srgbClr val="073763"/>
              </a:solidFill>
              <a:latin typeface="Montserrat"/>
              <a:ea typeface="Montserrat"/>
              <a:cs typeface="Montserrat"/>
              <a:sym typeface="Montserrat"/>
            </a:endParaRPr>
          </a:p>
        </p:txBody>
      </p:sp>
      <p:sp>
        <p:nvSpPr>
          <p:cNvPr id="592" name="Google Shape;592;g8336af427b_0_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3" name="Google Shape;593;g8336af427b_0_0"/>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97" name="Shape 597"/>
        <p:cNvGrpSpPr/>
        <p:nvPr/>
      </p:nvGrpSpPr>
      <p:grpSpPr>
        <a:xfrm>
          <a:off x="0" y="0"/>
          <a:ext cx="0" cy="0"/>
          <a:chOff x="0" y="0"/>
          <a:chExt cx="0" cy="0"/>
        </a:xfrm>
      </p:grpSpPr>
      <p:sp>
        <p:nvSpPr>
          <p:cNvPr id="598" name="Google Shape;598;g8336af427b_0_12"/>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599" name="Google Shape;599;g8336af427b_0_1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0" name="Google Shape;600;g8336af427b_0_12"/>
          <p:cNvGrpSpPr/>
          <p:nvPr/>
        </p:nvGrpSpPr>
        <p:grpSpPr>
          <a:xfrm>
            <a:off x="652150" y="4737850"/>
            <a:ext cx="7863100" cy="343800"/>
            <a:chOff x="652150" y="4737850"/>
            <a:chExt cx="7863100" cy="343800"/>
          </a:xfrm>
        </p:grpSpPr>
        <p:sp>
          <p:nvSpPr>
            <p:cNvPr id="601" name="Google Shape;601;g8336af427b_0_1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602" name="Google Shape;602;g8336af427b_0_1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03" name="Google Shape;603;g8336af427b_0_12"/>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IN" sz="2400">
                <a:solidFill>
                  <a:srgbClr val="073763"/>
                </a:solidFill>
                <a:latin typeface="Montserrat"/>
                <a:ea typeface="Montserrat"/>
                <a:cs typeface="Montserrat"/>
                <a:sym typeface="Montserrat"/>
              </a:rPr>
              <a:t>Dictionary Methods:</a:t>
            </a:r>
            <a:endParaRPr sz="1800">
              <a:solidFill>
                <a:srgbClr val="073763"/>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clear(): </a:t>
            </a:r>
            <a:r>
              <a:rPr lang="en-IN" sz="1800">
                <a:solidFill>
                  <a:srgbClr val="073763"/>
                </a:solidFill>
                <a:latin typeface="Montserrat"/>
                <a:ea typeface="Montserrat"/>
                <a:cs typeface="Montserrat"/>
                <a:sym typeface="Montserrat"/>
              </a:rPr>
              <a:t>Remove all items from the dictionary.</a:t>
            </a:r>
            <a:endParaRPr sz="1800">
              <a:solidFill>
                <a:srgbClr val="073763"/>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copy(): </a:t>
            </a:r>
            <a:r>
              <a:rPr lang="en-IN" sz="1800">
                <a:solidFill>
                  <a:srgbClr val="073763"/>
                </a:solidFill>
                <a:latin typeface="Montserrat"/>
                <a:ea typeface="Montserrat"/>
                <a:cs typeface="Montserrat"/>
                <a:sym typeface="Montserrat"/>
              </a:rPr>
              <a:t>Return a shallow copy of the dictionary.</a:t>
            </a:r>
            <a:endParaRPr sz="1800">
              <a:solidFill>
                <a:srgbClr val="073763"/>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fromkeys(seq[, v]): </a:t>
            </a:r>
            <a:r>
              <a:rPr lang="en-IN" sz="1800">
                <a:solidFill>
                  <a:srgbClr val="073763"/>
                </a:solidFill>
                <a:latin typeface="Montserrat"/>
                <a:ea typeface="Montserrat"/>
                <a:cs typeface="Montserrat"/>
                <a:sym typeface="Montserrat"/>
              </a:rPr>
              <a:t>Return a new dictionary with keys from seq and value equal to v (defaults to None).</a:t>
            </a:r>
            <a:endParaRPr sz="1800">
              <a:solidFill>
                <a:srgbClr val="073763"/>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get(key[,d]): </a:t>
            </a:r>
            <a:r>
              <a:rPr lang="en-IN" sz="1800">
                <a:solidFill>
                  <a:srgbClr val="073763"/>
                </a:solidFill>
                <a:latin typeface="Montserrat"/>
                <a:ea typeface="Montserrat"/>
                <a:cs typeface="Montserrat"/>
                <a:sym typeface="Montserrat"/>
              </a:rPr>
              <a:t>Return the value of key. If key does not exist, return d (defaults to None).</a:t>
            </a:r>
            <a:endParaRPr sz="1800">
              <a:solidFill>
                <a:srgbClr val="073763"/>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items(): </a:t>
            </a:r>
            <a:r>
              <a:rPr lang="en-IN" sz="1800">
                <a:solidFill>
                  <a:srgbClr val="073763"/>
                </a:solidFill>
                <a:latin typeface="Montserrat"/>
                <a:ea typeface="Montserrat"/>
                <a:cs typeface="Montserrat"/>
                <a:sym typeface="Montserrat"/>
              </a:rPr>
              <a:t>Return a new view of the dictionary's items (key, value).</a:t>
            </a:r>
            <a:endParaRPr sz="1800">
              <a:solidFill>
                <a:srgbClr val="073763"/>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keys(): </a:t>
            </a:r>
            <a:r>
              <a:rPr lang="en-IN" sz="1800">
                <a:solidFill>
                  <a:srgbClr val="073763"/>
                </a:solidFill>
                <a:latin typeface="Montserrat"/>
                <a:ea typeface="Montserrat"/>
                <a:cs typeface="Montserrat"/>
                <a:sym typeface="Montserrat"/>
              </a:rPr>
              <a:t>Return a new view of the dictionary's keys.</a:t>
            </a:r>
            <a:endParaRPr sz="1800">
              <a:solidFill>
                <a:srgbClr val="073763"/>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pop(key[,d]): </a:t>
            </a:r>
            <a:r>
              <a:rPr lang="en-IN" sz="1800">
                <a:solidFill>
                  <a:srgbClr val="073763"/>
                </a:solidFill>
                <a:latin typeface="Montserrat"/>
                <a:ea typeface="Montserrat"/>
                <a:cs typeface="Montserrat"/>
                <a:sym typeface="Montserrat"/>
              </a:rPr>
              <a:t>Remove the item with key and return its value or d if key is not found. If d is not provided and key is not found, raises KeyError.</a:t>
            </a:r>
            <a:endParaRPr sz="1800">
              <a:solidFill>
                <a:srgbClr val="07376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b="1" sz="1800">
              <a:solidFill>
                <a:srgbClr val="073763"/>
              </a:solidFill>
              <a:latin typeface="Montserrat"/>
              <a:ea typeface="Montserrat"/>
              <a:cs typeface="Montserrat"/>
              <a:sym typeface="Montserrat"/>
            </a:endParaRPr>
          </a:p>
        </p:txBody>
      </p:sp>
      <p:sp>
        <p:nvSpPr>
          <p:cNvPr id="604" name="Google Shape;604;g8336af427b_0_12"/>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5" name="Google Shape;605;g8336af427b_0_12"/>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09" name="Shape 609"/>
        <p:cNvGrpSpPr/>
        <p:nvPr/>
      </p:nvGrpSpPr>
      <p:grpSpPr>
        <a:xfrm>
          <a:off x="0" y="0"/>
          <a:ext cx="0" cy="0"/>
          <a:chOff x="0" y="0"/>
          <a:chExt cx="0" cy="0"/>
        </a:xfrm>
      </p:grpSpPr>
      <p:sp>
        <p:nvSpPr>
          <p:cNvPr id="610" name="Google Shape;610;g8336af427b_0_24"/>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611" name="Google Shape;611;g8336af427b_0_2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2" name="Google Shape;612;g8336af427b_0_24"/>
          <p:cNvGrpSpPr/>
          <p:nvPr/>
        </p:nvGrpSpPr>
        <p:grpSpPr>
          <a:xfrm>
            <a:off x="652150" y="4737850"/>
            <a:ext cx="7863100" cy="343800"/>
            <a:chOff x="652150" y="4737850"/>
            <a:chExt cx="7863100" cy="343800"/>
          </a:xfrm>
        </p:grpSpPr>
        <p:sp>
          <p:nvSpPr>
            <p:cNvPr id="613" name="Google Shape;613;g8336af427b_0_2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614" name="Google Shape;614;g8336af427b_0_2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15" name="Google Shape;615;g8336af427b_0_24"/>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8. </a:t>
            </a:r>
            <a:r>
              <a:rPr b="1" lang="en-IN" sz="1800">
                <a:solidFill>
                  <a:srgbClr val="073763"/>
                </a:solidFill>
                <a:latin typeface="Montserrat"/>
                <a:ea typeface="Montserrat"/>
                <a:cs typeface="Montserrat"/>
                <a:sym typeface="Montserrat"/>
              </a:rPr>
              <a:t>popitem(): </a:t>
            </a:r>
            <a:r>
              <a:rPr lang="en-IN" sz="1800">
                <a:solidFill>
                  <a:srgbClr val="073763"/>
                </a:solidFill>
                <a:latin typeface="Montserrat"/>
                <a:ea typeface="Montserrat"/>
                <a:cs typeface="Montserrat"/>
                <a:sym typeface="Montserrat"/>
              </a:rPr>
              <a:t>Remove and return an arbitary item (key, value). Raises KeyError if the dictionary is empty.</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9. </a:t>
            </a:r>
            <a:r>
              <a:rPr b="1" lang="en-IN" sz="1800">
                <a:solidFill>
                  <a:srgbClr val="073763"/>
                </a:solidFill>
                <a:latin typeface="Montserrat"/>
                <a:ea typeface="Montserrat"/>
                <a:cs typeface="Montserrat"/>
                <a:sym typeface="Montserrat"/>
              </a:rPr>
              <a:t>setdefault(key[,d]): </a:t>
            </a:r>
            <a:r>
              <a:rPr lang="en-IN" sz="1800">
                <a:solidFill>
                  <a:srgbClr val="073763"/>
                </a:solidFill>
                <a:latin typeface="Montserrat"/>
                <a:ea typeface="Montserrat"/>
                <a:cs typeface="Montserrat"/>
                <a:sym typeface="Montserrat"/>
              </a:rPr>
              <a:t>If key is in the dictionary, return its value. If not, insert key with a value of d and return d (defaults to None).</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10. </a:t>
            </a:r>
            <a:r>
              <a:rPr b="1" lang="en-IN" sz="1800">
                <a:solidFill>
                  <a:srgbClr val="073763"/>
                </a:solidFill>
                <a:latin typeface="Montserrat"/>
                <a:ea typeface="Montserrat"/>
                <a:cs typeface="Montserrat"/>
                <a:sym typeface="Montserrat"/>
              </a:rPr>
              <a:t>update([other]): </a:t>
            </a:r>
            <a:r>
              <a:rPr lang="en-IN" sz="1800">
                <a:solidFill>
                  <a:srgbClr val="073763"/>
                </a:solidFill>
                <a:latin typeface="Montserrat"/>
                <a:ea typeface="Montserrat"/>
                <a:cs typeface="Montserrat"/>
                <a:sym typeface="Montserrat"/>
              </a:rPr>
              <a:t>Update the dictionary with the key/value pairs from other, overwriting existing keys.</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rPr lang="en-IN" sz="1800">
                <a:solidFill>
                  <a:srgbClr val="073763"/>
                </a:solidFill>
                <a:latin typeface="Montserrat"/>
                <a:ea typeface="Montserrat"/>
                <a:cs typeface="Montserrat"/>
                <a:sym typeface="Montserrat"/>
              </a:rPr>
              <a:t>11. </a:t>
            </a:r>
            <a:r>
              <a:rPr b="1" lang="en-IN" sz="1800">
                <a:solidFill>
                  <a:srgbClr val="073763"/>
                </a:solidFill>
                <a:latin typeface="Montserrat"/>
                <a:ea typeface="Montserrat"/>
                <a:cs typeface="Montserrat"/>
                <a:sym typeface="Montserrat"/>
              </a:rPr>
              <a:t>values(): </a:t>
            </a:r>
            <a:r>
              <a:rPr lang="en-IN" sz="1800">
                <a:solidFill>
                  <a:srgbClr val="073763"/>
                </a:solidFill>
                <a:latin typeface="Montserrat"/>
                <a:ea typeface="Montserrat"/>
                <a:cs typeface="Montserrat"/>
                <a:sym typeface="Montserrat"/>
              </a:rPr>
              <a:t>Return a new view of the dictionary's values</a:t>
            </a:r>
            <a:endParaRPr b="1" sz="1800">
              <a:solidFill>
                <a:srgbClr val="073763"/>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b="1" sz="1800">
              <a:solidFill>
                <a:srgbClr val="07376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b="1" sz="1800">
              <a:solidFill>
                <a:srgbClr val="073763"/>
              </a:solidFill>
              <a:latin typeface="Montserrat"/>
              <a:ea typeface="Montserrat"/>
              <a:cs typeface="Montserrat"/>
              <a:sym typeface="Montserrat"/>
            </a:endParaRPr>
          </a:p>
        </p:txBody>
      </p:sp>
      <p:sp>
        <p:nvSpPr>
          <p:cNvPr id="616" name="Google Shape;616;g8336af427b_0_24"/>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7" name="Google Shape;617;g8336af427b_0_24"/>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9" name="Shape 129"/>
        <p:cNvGrpSpPr/>
        <p:nvPr/>
      </p:nvGrpSpPr>
      <p:grpSpPr>
        <a:xfrm>
          <a:off x="0" y="0"/>
          <a:ext cx="0" cy="0"/>
          <a:chOff x="0" y="0"/>
          <a:chExt cx="0" cy="0"/>
        </a:xfrm>
      </p:grpSpPr>
      <p:sp>
        <p:nvSpPr>
          <p:cNvPr id="130" name="Google Shape;130;p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131" name="Google Shape;131;p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5"/>
          <p:cNvGrpSpPr/>
          <p:nvPr/>
        </p:nvGrpSpPr>
        <p:grpSpPr>
          <a:xfrm>
            <a:off x="652150" y="4737850"/>
            <a:ext cx="7863100" cy="343800"/>
            <a:chOff x="652150" y="4737850"/>
            <a:chExt cx="7863100" cy="343800"/>
          </a:xfrm>
        </p:grpSpPr>
        <p:sp>
          <p:nvSpPr>
            <p:cNvPr id="133" name="Google Shape;133;p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100" u="none" cap="none" strike="noStrike">
                  <a:solidFill>
                    <a:srgbClr val="FFFFFF"/>
                  </a:solidFill>
                  <a:latin typeface="Verdana"/>
                  <a:ea typeface="Verdana"/>
                  <a:cs typeface="Verdana"/>
                  <a:sym typeface="Verdana"/>
                </a:rPr>
                <a:t>Essential Python for Data Science</a:t>
              </a:r>
              <a:endParaRPr/>
            </a:p>
          </p:txBody>
        </p:sp>
        <p:sp>
          <p:nvSpPr>
            <p:cNvPr id="134" name="Google Shape;134;p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35" name="Google Shape;135;p5"/>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dk1"/>
              </a:buClr>
              <a:buSzPts val="3200"/>
              <a:buFont typeface="Arial"/>
              <a:buChar char="•"/>
            </a:pPr>
            <a:r>
              <a:rPr b="1" i="0" lang="en-IN" sz="1800" u="none" cap="none" strike="noStrike">
                <a:solidFill>
                  <a:srgbClr val="073763"/>
                </a:solidFill>
                <a:latin typeface="Montserrat"/>
                <a:ea typeface="Montserrat"/>
                <a:cs typeface="Montserrat"/>
                <a:sym typeface="Montserrat"/>
              </a:rPr>
              <a:t>Click on download button specific to version. Then download file from here as per your system.</a:t>
            </a:r>
            <a:endParaRPr b="1" i="0" sz="1800" u="none" cap="none" strike="noStrike">
              <a:solidFill>
                <a:schemeClr val="dk1"/>
              </a:solidFill>
              <a:latin typeface="Montserrat"/>
              <a:ea typeface="Montserrat"/>
              <a:cs typeface="Montserrat"/>
              <a:sym typeface="Montserrat"/>
            </a:endParaRPr>
          </a:p>
        </p:txBody>
      </p:sp>
      <p:pic>
        <p:nvPicPr>
          <p:cNvPr id="136" name="Google Shape;136;p5"/>
          <p:cNvPicPr preferRelativeResize="0"/>
          <p:nvPr/>
        </p:nvPicPr>
        <p:blipFill rotWithShape="1">
          <a:blip r:embed="rId3">
            <a:alphaModFix/>
          </a:blip>
          <a:srcRect b="0" l="0" r="0" t="0"/>
          <a:stretch/>
        </p:blipFill>
        <p:spPr>
          <a:xfrm>
            <a:off x="1241532" y="1835996"/>
            <a:ext cx="6684335" cy="277796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21" name="Shape 621"/>
        <p:cNvGrpSpPr/>
        <p:nvPr/>
      </p:nvGrpSpPr>
      <p:grpSpPr>
        <a:xfrm>
          <a:off x="0" y="0"/>
          <a:ext cx="0" cy="0"/>
          <a:chOff x="0" y="0"/>
          <a:chExt cx="0" cy="0"/>
        </a:xfrm>
      </p:grpSpPr>
      <p:sp>
        <p:nvSpPr>
          <p:cNvPr id="622" name="Google Shape;622;g83127c839c_0_14"/>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623" name="Google Shape;623;g83127c839c_0_1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4" name="Google Shape;624;g83127c839c_0_14"/>
          <p:cNvGrpSpPr/>
          <p:nvPr/>
        </p:nvGrpSpPr>
        <p:grpSpPr>
          <a:xfrm>
            <a:off x="652150" y="4737850"/>
            <a:ext cx="7863100" cy="343800"/>
            <a:chOff x="652150" y="4737850"/>
            <a:chExt cx="7863100" cy="343800"/>
          </a:xfrm>
        </p:grpSpPr>
        <p:sp>
          <p:nvSpPr>
            <p:cNvPr id="625" name="Google Shape;625;g83127c839c_0_1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626" name="Google Shape;626;g83127c839c_0_1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27" name="Google Shape;627;g83127c839c_0_14"/>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200"/>
              <a:buFont typeface="Arial"/>
              <a:buNone/>
            </a:pPr>
            <a:r>
              <a:rPr b="1" lang="en-IN" sz="2400">
                <a:solidFill>
                  <a:srgbClr val="073763"/>
                </a:solidFill>
                <a:latin typeface="Montserrat"/>
                <a:ea typeface="Montserrat"/>
                <a:cs typeface="Montserrat"/>
                <a:sym typeface="Montserrat"/>
              </a:rPr>
              <a:t>5</a:t>
            </a:r>
            <a:r>
              <a:rPr b="1" i="0" lang="en-IN" sz="2400" u="none" cap="none" strike="noStrike">
                <a:solidFill>
                  <a:srgbClr val="073763"/>
                </a:solidFill>
                <a:latin typeface="Montserrat"/>
                <a:ea typeface="Montserrat"/>
                <a:cs typeface="Montserrat"/>
                <a:sym typeface="Montserrat"/>
              </a:rPr>
              <a:t>. </a:t>
            </a:r>
            <a:r>
              <a:rPr b="1" lang="en-IN" sz="2400">
                <a:solidFill>
                  <a:srgbClr val="073763"/>
                </a:solidFill>
                <a:latin typeface="Montserrat"/>
                <a:ea typeface="Montserrat"/>
                <a:cs typeface="Montserrat"/>
                <a:sym typeface="Montserrat"/>
              </a:rPr>
              <a:t>Set</a:t>
            </a:r>
            <a:r>
              <a:rPr b="1" i="0" lang="en-IN" sz="2400" u="none" cap="none" strike="noStrike">
                <a:solidFill>
                  <a:srgbClr val="073763"/>
                </a:solidFill>
                <a:latin typeface="Montserrat"/>
                <a:ea typeface="Montserrat"/>
                <a:cs typeface="Montserrat"/>
                <a:sym typeface="Montserrat"/>
              </a:rPr>
              <a:t>:</a:t>
            </a:r>
            <a:endParaRPr>
              <a:solidFill>
                <a:srgbClr val="073763"/>
              </a:solidFill>
            </a:endParaRPr>
          </a:p>
          <a:p>
            <a:pPr indent="0" lvl="0" marL="25400" marR="25400" rtl="0" algn="just">
              <a:lnSpc>
                <a:spcPct val="100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A set is a collection which is unordered and unindexed. In Python sets are written with curly brackets.</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e.g. </a:t>
            </a:r>
            <a:r>
              <a:rPr lang="en-IN" sz="1800">
                <a:solidFill>
                  <a:srgbClr val="073763"/>
                </a:solidFill>
                <a:latin typeface="Montserrat"/>
                <a:ea typeface="Montserrat"/>
                <a:cs typeface="Montserrat"/>
                <a:sym typeface="Montserrat"/>
              </a:rPr>
              <a:t>set = {"apple", "banana", "cherry"}</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NOTE: </a:t>
            </a:r>
            <a:r>
              <a:rPr lang="en-IN" sz="1800">
                <a:solidFill>
                  <a:srgbClr val="073763"/>
                </a:solidFill>
                <a:latin typeface="Montserrat"/>
                <a:ea typeface="Montserrat"/>
                <a:cs typeface="Montserrat"/>
                <a:sym typeface="Montserrat"/>
              </a:rPr>
              <a:t>Sets are unordered, so you cannot be sure in which order the items will appear.</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You cannot access items in a set by referring to an index, since sets are unordered the items has no index.Once a set is created, you cannot change its items, but you can add new items. To add one item to a set use the add() method.To add more than one item to a set use the update() method.</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1200"/>
              </a:spcAft>
              <a:buClr>
                <a:schemeClr val="dk1"/>
              </a:buClr>
              <a:buSzPts val="1100"/>
              <a:buFont typeface="Arial"/>
              <a:buNone/>
            </a:pPr>
            <a:r>
              <a:t/>
            </a:r>
            <a:endParaRPr sz="1150">
              <a:solidFill>
                <a:srgbClr val="073763"/>
              </a:solidFill>
              <a:highlight>
                <a:srgbClr val="FFFFCC"/>
              </a:highlight>
              <a:latin typeface="Verdana"/>
              <a:ea typeface="Verdana"/>
              <a:cs typeface="Verdana"/>
              <a:sym typeface="Verdana"/>
            </a:endParaRPr>
          </a:p>
        </p:txBody>
      </p:sp>
      <p:sp>
        <p:nvSpPr>
          <p:cNvPr id="628" name="Google Shape;628;g83127c839c_0_14"/>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9" name="Google Shape;629;g83127c839c_0_14"/>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33" name="Shape 633"/>
        <p:cNvGrpSpPr/>
        <p:nvPr/>
      </p:nvGrpSpPr>
      <p:grpSpPr>
        <a:xfrm>
          <a:off x="0" y="0"/>
          <a:ext cx="0" cy="0"/>
          <a:chOff x="0" y="0"/>
          <a:chExt cx="0" cy="0"/>
        </a:xfrm>
      </p:grpSpPr>
      <p:sp>
        <p:nvSpPr>
          <p:cNvPr id="634" name="Google Shape;634;g83127c839c_0_28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635" name="Google Shape;635;g83127c839c_0_28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6" name="Google Shape;636;g83127c839c_0_283"/>
          <p:cNvGrpSpPr/>
          <p:nvPr/>
        </p:nvGrpSpPr>
        <p:grpSpPr>
          <a:xfrm>
            <a:off x="652150" y="4737850"/>
            <a:ext cx="7863100" cy="343800"/>
            <a:chOff x="652150" y="4737850"/>
            <a:chExt cx="7863100" cy="343800"/>
          </a:xfrm>
        </p:grpSpPr>
        <p:sp>
          <p:nvSpPr>
            <p:cNvPr id="637" name="Google Shape;637;g83127c839c_0_28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638" name="Google Shape;638;g83127c839c_0_28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39" name="Google Shape;639;g83127c839c_0_283"/>
          <p:cNvSpPr txBox="1"/>
          <p:nvPr/>
        </p:nvSpPr>
        <p:spPr>
          <a:xfrm>
            <a:off x="104441" y="321064"/>
            <a:ext cx="8730000" cy="4013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Operations:</a:t>
            </a:r>
            <a:endParaRPr b="1" sz="1800">
              <a:solidFill>
                <a:srgbClr val="073763"/>
              </a:solidFill>
              <a:latin typeface="Montserrat"/>
              <a:ea typeface="Montserrat"/>
              <a:cs typeface="Montserrat"/>
              <a:sym typeface="Montserrat"/>
            </a:endParaRPr>
          </a:p>
          <a:p>
            <a:pPr indent="-342900" lvl="0" marL="457200" rtl="0" algn="just">
              <a:lnSpc>
                <a:spcPct val="100000"/>
              </a:lnSpc>
              <a:spcBef>
                <a:spcPts val="120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Union: </a:t>
            </a:r>
            <a:r>
              <a:rPr lang="en-IN" sz="1800">
                <a:solidFill>
                  <a:srgbClr val="073763"/>
                </a:solidFill>
                <a:latin typeface="Montserrat"/>
                <a:ea typeface="Montserrat"/>
                <a:cs typeface="Montserrat"/>
                <a:sym typeface="Montserrat"/>
              </a:rPr>
              <a:t>Gives all element from both sets without </a:t>
            </a:r>
            <a:r>
              <a:rPr lang="en-IN" sz="1800">
                <a:solidFill>
                  <a:srgbClr val="073763"/>
                </a:solidFill>
                <a:latin typeface="Montserrat"/>
                <a:ea typeface="Montserrat"/>
                <a:cs typeface="Montserrat"/>
                <a:sym typeface="Montserrat"/>
              </a:rPr>
              <a:t>repetition</a:t>
            </a:r>
            <a:r>
              <a:rPr lang="en-IN" sz="1800">
                <a:solidFill>
                  <a:srgbClr val="073763"/>
                </a:solidFill>
                <a:latin typeface="Montserrat"/>
                <a:ea typeface="Montserrat"/>
                <a:cs typeface="Montserrat"/>
                <a:sym typeface="Montserrat"/>
              </a:rPr>
              <a:t>.</a:t>
            </a:r>
            <a:endParaRPr b="1" sz="1800">
              <a:solidFill>
                <a:srgbClr val="073763"/>
              </a:solidFill>
              <a:latin typeface="Montserrat"/>
              <a:ea typeface="Montserrat"/>
              <a:cs typeface="Montserrat"/>
              <a:sym typeface="Montserrat"/>
            </a:endParaRPr>
          </a:p>
          <a:p>
            <a:pPr indent="-342900" lvl="0" marL="457200" rtl="0" algn="just">
              <a:lnSpc>
                <a:spcPct val="100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Intersection: </a:t>
            </a:r>
            <a:r>
              <a:rPr lang="en-IN" sz="1800">
                <a:solidFill>
                  <a:srgbClr val="073763"/>
                </a:solidFill>
                <a:latin typeface="Montserrat"/>
                <a:ea typeface="Montserrat"/>
                <a:cs typeface="Montserrat"/>
                <a:sym typeface="Montserrat"/>
              </a:rPr>
              <a:t>Gives only common element from both sets.</a:t>
            </a:r>
            <a:endParaRPr b="1" sz="1800">
              <a:solidFill>
                <a:srgbClr val="073763"/>
              </a:solidFill>
              <a:latin typeface="Montserrat"/>
              <a:ea typeface="Montserrat"/>
              <a:cs typeface="Montserrat"/>
              <a:sym typeface="Montserrat"/>
            </a:endParaRPr>
          </a:p>
          <a:p>
            <a:pPr indent="-342900" lvl="0" marL="457200" rtl="0" algn="just">
              <a:lnSpc>
                <a:spcPct val="100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Difference: </a:t>
            </a:r>
            <a:r>
              <a:rPr lang="en-IN" sz="1800">
                <a:solidFill>
                  <a:srgbClr val="073763"/>
                </a:solidFill>
                <a:latin typeface="Montserrat"/>
                <a:ea typeface="Montserrat"/>
                <a:cs typeface="Montserrat"/>
                <a:sym typeface="Montserrat"/>
              </a:rPr>
              <a:t>Gives element of 1st set which are not present in 2nd set.</a:t>
            </a:r>
            <a:endParaRPr b="1" sz="1800">
              <a:solidFill>
                <a:srgbClr val="073763"/>
              </a:solidFill>
              <a:latin typeface="Montserrat"/>
              <a:ea typeface="Montserrat"/>
              <a:cs typeface="Montserrat"/>
              <a:sym typeface="Montserrat"/>
            </a:endParaRPr>
          </a:p>
          <a:p>
            <a:pPr indent="-342900" lvl="0" marL="457200" rtl="0" algn="just">
              <a:lnSpc>
                <a:spcPct val="100000"/>
              </a:lnSpc>
              <a:spcBef>
                <a:spcPts val="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Symmetric Difference: </a:t>
            </a:r>
            <a:r>
              <a:rPr lang="en-IN" sz="1800">
                <a:solidFill>
                  <a:srgbClr val="073763"/>
                </a:solidFill>
                <a:latin typeface="Montserrat"/>
                <a:ea typeface="Montserrat"/>
                <a:cs typeface="Montserrat"/>
                <a:sym typeface="Montserrat"/>
              </a:rPr>
              <a:t>Gives all those </a:t>
            </a:r>
            <a:r>
              <a:rPr lang="en-IN" sz="1800">
                <a:solidFill>
                  <a:srgbClr val="073763"/>
                </a:solidFill>
                <a:latin typeface="Montserrat"/>
                <a:ea typeface="Montserrat"/>
                <a:cs typeface="Montserrat"/>
                <a:sym typeface="Montserrat"/>
              </a:rPr>
              <a:t>elements</a:t>
            </a:r>
            <a:r>
              <a:rPr lang="en-IN" sz="1800">
                <a:solidFill>
                  <a:srgbClr val="073763"/>
                </a:solidFill>
                <a:latin typeface="Montserrat"/>
                <a:ea typeface="Montserrat"/>
                <a:cs typeface="Montserrat"/>
                <a:sym typeface="Montserrat"/>
              </a:rPr>
              <a:t> which are not common </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None/>
            </a:pPr>
            <a:r>
              <a:rPr b="1" lang="en-IN" sz="1800">
                <a:solidFill>
                  <a:srgbClr val="073763"/>
                </a:solidFill>
                <a:latin typeface="Montserrat"/>
                <a:ea typeface="Montserrat"/>
                <a:cs typeface="Montserrat"/>
                <a:sym typeface="Montserrat"/>
              </a:rPr>
              <a:t>e.g. </a:t>
            </a:r>
            <a:r>
              <a:rPr lang="en-IN" sz="1800">
                <a:solidFill>
                  <a:srgbClr val="073763"/>
                </a:solidFill>
                <a:latin typeface="Montserrat"/>
                <a:ea typeface="Montserrat"/>
                <a:cs typeface="Montserrat"/>
                <a:sym typeface="Montserrat"/>
              </a:rPr>
              <a:t>A = {0, 2, 4, 6, 8}, B = {1, 2, 3, 4, 5}</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Union : [0, 1, 2, 3, 4, 5, 6, 8]</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Intersection : [2, 4]</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Difference : [8, 0, 6]</a:t>
            </a:r>
            <a:endParaRPr sz="1800">
              <a:solidFill>
                <a:srgbClr val="073763"/>
              </a:solidFill>
              <a:latin typeface="Montserrat"/>
              <a:ea typeface="Montserrat"/>
              <a:cs typeface="Montserrat"/>
              <a:sym typeface="Montserrat"/>
            </a:endParaRPr>
          </a:p>
          <a:p>
            <a:pPr indent="0" lvl="0" marL="0" marR="101600" rtl="0" algn="l">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Symmetric difference : [0, 1, 3, 5, 6, 8]</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None/>
            </a:pPr>
            <a:r>
              <a:t/>
            </a:r>
            <a:endParaRPr sz="1150">
              <a:solidFill>
                <a:schemeClr val="dk1"/>
              </a:solidFill>
              <a:highlight>
                <a:srgbClr val="E0E0E0"/>
              </a:highlight>
              <a:latin typeface="Courier New"/>
              <a:ea typeface="Courier New"/>
              <a:cs typeface="Courier New"/>
              <a:sym typeface="Courier New"/>
            </a:endParaRPr>
          </a:p>
          <a:p>
            <a:pPr indent="0" lvl="0" marL="0" rtl="0" algn="just">
              <a:lnSpc>
                <a:spcPct val="100000"/>
              </a:lnSpc>
              <a:spcBef>
                <a:spcPts val="1200"/>
              </a:spcBef>
              <a:spcAft>
                <a:spcPts val="1200"/>
              </a:spcAft>
              <a:buNone/>
            </a:pPr>
            <a:r>
              <a:t/>
            </a:r>
            <a:endParaRPr sz="1800">
              <a:solidFill>
                <a:srgbClr val="073763"/>
              </a:solidFill>
              <a:latin typeface="Montserrat"/>
              <a:ea typeface="Montserrat"/>
              <a:cs typeface="Montserrat"/>
              <a:sym typeface="Montserrat"/>
            </a:endParaRPr>
          </a:p>
        </p:txBody>
      </p:sp>
      <p:sp>
        <p:nvSpPr>
          <p:cNvPr id="640" name="Google Shape;640;g83127c839c_0_28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1" name="Google Shape;641;g83127c839c_0_283"/>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45" name="Shape 645"/>
        <p:cNvGrpSpPr/>
        <p:nvPr/>
      </p:nvGrpSpPr>
      <p:grpSpPr>
        <a:xfrm>
          <a:off x="0" y="0"/>
          <a:ext cx="0" cy="0"/>
          <a:chOff x="0" y="0"/>
          <a:chExt cx="0" cy="0"/>
        </a:xfrm>
      </p:grpSpPr>
      <p:sp>
        <p:nvSpPr>
          <p:cNvPr id="646" name="Google Shape;646;g83127c839c_0_29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647" name="Google Shape;647;g83127c839c_0_29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8" name="Google Shape;648;g83127c839c_0_296"/>
          <p:cNvGrpSpPr/>
          <p:nvPr/>
        </p:nvGrpSpPr>
        <p:grpSpPr>
          <a:xfrm>
            <a:off x="652150" y="4737850"/>
            <a:ext cx="7863100" cy="343800"/>
            <a:chOff x="652150" y="4737850"/>
            <a:chExt cx="7863100" cy="343800"/>
          </a:xfrm>
        </p:grpSpPr>
        <p:sp>
          <p:nvSpPr>
            <p:cNvPr id="649" name="Google Shape;649;g83127c839c_0_29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650" name="Google Shape;650;g83127c839c_0_29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51" name="Google Shape;651;g83127c839c_0_296"/>
          <p:cNvSpPr txBox="1"/>
          <p:nvPr/>
        </p:nvSpPr>
        <p:spPr>
          <a:xfrm>
            <a:off x="104441" y="321064"/>
            <a:ext cx="8730000" cy="4013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b="1" lang="en-IN" sz="1800">
                <a:solidFill>
                  <a:srgbClr val="073763"/>
                </a:solidFill>
                <a:latin typeface="Montserrat"/>
                <a:ea typeface="Montserrat"/>
                <a:cs typeface="Montserrat"/>
                <a:sym typeface="Montserrat"/>
              </a:rPr>
              <a:t>Math Module:</a:t>
            </a:r>
            <a:endParaRPr b="1"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This module provides access to the mathematical functions defined by the C standard.</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These functions cannot be used with complex numbers; use the functions of the same name from the </a:t>
            </a:r>
            <a:r>
              <a:rPr lang="en-IN" sz="1800">
                <a:solidFill>
                  <a:srgbClr val="073763"/>
                </a:solidFill>
                <a:uFill>
                  <a:noFill/>
                </a:uFill>
                <a:latin typeface="Montserrat"/>
                <a:ea typeface="Montserrat"/>
                <a:cs typeface="Montserrat"/>
                <a:sym typeface="Montserrat"/>
                <a:hlinkClick r:id="rId3">
                  <a:extLst>
                    <a:ext uri="{A12FA001-AC4F-418D-AE19-62706E023703}">
                      <ahyp:hlinkClr val="tx"/>
                    </a:ext>
                  </a:extLst>
                </a:hlinkClick>
              </a:rPr>
              <a:t>cmath</a:t>
            </a:r>
            <a:r>
              <a:rPr lang="en-IN" sz="1800">
                <a:solidFill>
                  <a:srgbClr val="073763"/>
                </a:solidFill>
                <a:latin typeface="Montserrat"/>
                <a:ea typeface="Montserrat"/>
                <a:cs typeface="Montserrat"/>
                <a:sym typeface="Montserrat"/>
              </a:rPr>
              <a:t> module if you require support for complex numbers. The distinction between functions which support complex numbers and those which don’t is made since most users do not want to learn quite as much mathematics as required to understand complex numbers.</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for more math function visit here: </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Clr>
                <a:schemeClr val="dk1"/>
              </a:buClr>
              <a:buSzPts val="1100"/>
              <a:buFont typeface="Arial"/>
              <a:buNone/>
            </a:pPr>
            <a:r>
              <a:rPr lang="en-IN" sz="1800" u="sng">
                <a:solidFill>
                  <a:srgbClr val="073763"/>
                </a:solidFill>
                <a:latin typeface="Montserrat"/>
                <a:ea typeface="Montserrat"/>
                <a:cs typeface="Montserrat"/>
                <a:sym typeface="Montserrat"/>
                <a:hlinkClick r:id="rId4">
                  <a:extLst>
                    <a:ext uri="{A12FA001-AC4F-418D-AE19-62706E023703}">
                      <ahyp:hlinkClr val="tx"/>
                    </a:ext>
                  </a:extLst>
                </a:hlinkClick>
              </a:rPr>
              <a:t>https://docs.python.org/3/library/math.html</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1200"/>
              </a:spcAft>
              <a:buNone/>
            </a:pPr>
            <a:r>
              <a:t/>
            </a:r>
            <a:endParaRPr b="1" sz="1800">
              <a:solidFill>
                <a:srgbClr val="073763"/>
              </a:solidFill>
              <a:latin typeface="Montserrat"/>
              <a:ea typeface="Montserrat"/>
              <a:cs typeface="Montserrat"/>
              <a:sym typeface="Montserrat"/>
            </a:endParaRPr>
          </a:p>
        </p:txBody>
      </p:sp>
      <p:sp>
        <p:nvSpPr>
          <p:cNvPr id="652" name="Google Shape;652;g83127c839c_0_29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3" name="Google Shape;653;g83127c839c_0_296"/>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57" name="Shape 657"/>
        <p:cNvGrpSpPr/>
        <p:nvPr/>
      </p:nvGrpSpPr>
      <p:grpSpPr>
        <a:xfrm>
          <a:off x="0" y="0"/>
          <a:ext cx="0" cy="0"/>
          <a:chOff x="0" y="0"/>
          <a:chExt cx="0" cy="0"/>
        </a:xfrm>
      </p:grpSpPr>
      <p:sp>
        <p:nvSpPr>
          <p:cNvPr id="658" name="Google Shape;658;g83127c839c_0_31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Data Types</a:t>
            </a:r>
            <a:endParaRPr b="1" sz="2500">
              <a:solidFill>
                <a:srgbClr val="073763"/>
              </a:solidFill>
              <a:latin typeface="Montserrat"/>
              <a:ea typeface="Montserrat"/>
              <a:cs typeface="Montserrat"/>
              <a:sym typeface="Montserrat"/>
            </a:endParaRPr>
          </a:p>
        </p:txBody>
      </p:sp>
      <p:sp>
        <p:nvSpPr>
          <p:cNvPr id="659" name="Google Shape;659;g83127c839c_0_31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0" name="Google Shape;660;g83127c839c_0_310"/>
          <p:cNvGrpSpPr/>
          <p:nvPr/>
        </p:nvGrpSpPr>
        <p:grpSpPr>
          <a:xfrm>
            <a:off x="652150" y="4737850"/>
            <a:ext cx="7863100" cy="343800"/>
            <a:chOff x="652150" y="4737850"/>
            <a:chExt cx="7863100" cy="343800"/>
          </a:xfrm>
        </p:grpSpPr>
        <p:sp>
          <p:nvSpPr>
            <p:cNvPr id="661" name="Google Shape;661;g83127c839c_0_31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662" name="Google Shape;662;g83127c839c_0_31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63" name="Google Shape;663;g83127c839c_0_310"/>
          <p:cNvSpPr txBox="1"/>
          <p:nvPr/>
        </p:nvSpPr>
        <p:spPr>
          <a:xfrm>
            <a:off x="139441" y="565189"/>
            <a:ext cx="8730000" cy="4013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b="1" lang="en-IN" sz="1800">
                <a:solidFill>
                  <a:srgbClr val="073763"/>
                </a:solidFill>
                <a:latin typeface="Montserrat"/>
                <a:ea typeface="Montserrat"/>
                <a:cs typeface="Montserrat"/>
                <a:sym typeface="Montserrat"/>
              </a:rPr>
              <a:t>Random </a:t>
            </a:r>
            <a:r>
              <a:rPr b="1" lang="en-IN" sz="1800">
                <a:solidFill>
                  <a:srgbClr val="073763"/>
                </a:solidFill>
                <a:latin typeface="Montserrat"/>
                <a:ea typeface="Montserrat"/>
                <a:cs typeface="Montserrat"/>
                <a:sym typeface="Montserrat"/>
              </a:rPr>
              <a:t>Module:</a:t>
            </a:r>
            <a:endParaRPr b="1"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This module implements pseudo-random number generators for various distributions. For integers, there is uniform selection from a range. For sequences, there is uniform selection of a random element, a function to generate a random permutation of a list in-place, and a function for random sampling without replacement.On the real line, there are functions to compute uniform, normal (Gaussian), lognormal, negative exponential, gamma, and beta distributions. For generating distributions of angles, the von Mises distribution is available.</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None/>
            </a:pPr>
            <a:r>
              <a:rPr lang="en-IN" sz="1800">
                <a:solidFill>
                  <a:srgbClr val="073763"/>
                </a:solidFill>
                <a:latin typeface="Montserrat"/>
                <a:ea typeface="Montserrat"/>
                <a:cs typeface="Montserrat"/>
                <a:sym typeface="Montserrat"/>
              </a:rPr>
              <a:t>for more random function visit here: </a:t>
            </a:r>
            <a:endParaRPr sz="1800">
              <a:solidFill>
                <a:srgbClr val="073763"/>
              </a:solidFill>
              <a:latin typeface="Montserrat"/>
              <a:ea typeface="Montserrat"/>
              <a:cs typeface="Montserrat"/>
              <a:sym typeface="Montserrat"/>
            </a:endParaRPr>
          </a:p>
          <a:p>
            <a:pPr indent="0" lvl="0" marL="0" rtl="0" algn="just">
              <a:spcBef>
                <a:spcPts val="1200"/>
              </a:spcBef>
              <a:spcAft>
                <a:spcPts val="0"/>
              </a:spcAft>
              <a:buNone/>
            </a:pPr>
            <a:r>
              <a:rPr lang="en-IN" sz="1800" u="sng">
                <a:solidFill>
                  <a:srgbClr val="073763"/>
                </a:solidFill>
                <a:latin typeface="Montserrat"/>
                <a:ea typeface="Montserrat"/>
                <a:cs typeface="Montserrat"/>
                <a:sym typeface="Montserrat"/>
                <a:hlinkClick r:id="rId3">
                  <a:extLst>
                    <a:ext uri="{A12FA001-AC4F-418D-AE19-62706E023703}">
                      <ahyp:hlinkClr val="tx"/>
                    </a:ext>
                  </a:extLst>
                </a:hlinkClick>
              </a:rPr>
              <a:t>https://docs.python.org/3/library/random.html</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1200"/>
              </a:spcAft>
              <a:buNone/>
            </a:pPr>
            <a:r>
              <a:t/>
            </a:r>
            <a:endParaRPr b="1" sz="1800">
              <a:solidFill>
                <a:srgbClr val="073763"/>
              </a:solidFill>
              <a:latin typeface="Montserrat"/>
              <a:ea typeface="Montserrat"/>
              <a:cs typeface="Montserrat"/>
              <a:sym typeface="Montserrat"/>
            </a:endParaRPr>
          </a:p>
        </p:txBody>
      </p:sp>
      <p:sp>
        <p:nvSpPr>
          <p:cNvPr id="664" name="Google Shape;664;g83127c839c_0_31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5" name="Google Shape;665;g83127c839c_0_310"/>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69" name="Shape 669"/>
        <p:cNvGrpSpPr/>
        <p:nvPr/>
      </p:nvGrpSpPr>
      <p:grpSpPr>
        <a:xfrm>
          <a:off x="0" y="0"/>
          <a:ext cx="0" cy="0"/>
          <a:chOff x="0" y="0"/>
          <a:chExt cx="0" cy="0"/>
        </a:xfrm>
      </p:grpSpPr>
      <p:sp>
        <p:nvSpPr>
          <p:cNvPr id="670" name="Google Shape;670;g83127c839c_0_3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Function</a:t>
            </a:r>
            <a:endParaRPr b="1" sz="2500">
              <a:solidFill>
                <a:srgbClr val="073763"/>
              </a:solidFill>
              <a:latin typeface="Montserrat"/>
              <a:ea typeface="Montserrat"/>
              <a:cs typeface="Montserrat"/>
              <a:sym typeface="Montserrat"/>
            </a:endParaRPr>
          </a:p>
        </p:txBody>
      </p:sp>
      <p:sp>
        <p:nvSpPr>
          <p:cNvPr id="671" name="Google Shape;671;g83127c839c_0_3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2" name="Google Shape;672;g83127c839c_0_31"/>
          <p:cNvGrpSpPr/>
          <p:nvPr/>
        </p:nvGrpSpPr>
        <p:grpSpPr>
          <a:xfrm>
            <a:off x="652150" y="4737850"/>
            <a:ext cx="7863100" cy="343800"/>
            <a:chOff x="652150" y="4737850"/>
            <a:chExt cx="7863100" cy="343800"/>
          </a:xfrm>
        </p:grpSpPr>
        <p:sp>
          <p:nvSpPr>
            <p:cNvPr id="673" name="Google Shape;673;g83127c839c_0_3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674" name="Google Shape;674;g83127c839c_0_3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75" name="Google Shape;675;g83127c839c_0_31"/>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A function is a block of organized, reusable code that is used to perform a single, related action. Functions provide better modularity for your application and a high degree of code reusing.</a:t>
            </a:r>
            <a:endParaRPr sz="1800">
              <a:solidFill>
                <a:srgbClr val="073763"/>
              </a:solidFill>
              <a:latin typeface="Montserrat"/>
              <a:ea typeface="Montserrat"/>
              <a:cs typeface="Montserrat"/>
              <a:sym typeface="Montserrat"/>
            </a:endParaRPr>
          </a:p>
          <a:p>
            <a:pPr indent="0" lvl="0" marL="25400" marR="25400" rtl="0" algn="just">
              <a:lnSpc>
                <a:spcPct val="115000"/>
              </a:lnSpc>
              <a:spcBef>
                <a:spcPts val="7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As you already know, Python gives you many built-in functions like print(), etc. but you can also create your own functions. These functions are called user-defined functions.</a:t>
            </a:r>
            <a:endParaRPr sz="1800">
              <a:solidFill>
                <a:srgbClr val="073763"/>
              </a:solidFill>
              <a:latin typeface="Montserrat"/>
              <a:ea typeface="Montserrat"/>
              <a:cs typeface="Montserrat"/>
              <a:sym typeface="Montserrat"/>
            </a:endParaRPr>
          </a:p>
          <a:p>
            <a:pPr indent="0" lvl="0" marL="25400" marR="25400" rtl="0" algn="just">
              <a:lnSpc>
                <a:spcPct val="115000"/>
              </a:lnSpc>
              <a:spcBef>
                <a:spcPts val="7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Syntax:</a:t>
            </a:r>
            <a:endParaRPr b="1" sz="1800">
              <a:solidFill>
                <a:srgbClr val="073763"/>
              </a:solidFill>
              <a:latin typeface="Montserrat"/>
              <a:ea typeface="Montserrat"/>
              <a:cs typeface="Montserrat"/>
              <a:sym typeface="Montserrat"/>
            </a:endParaRPr>
          </a:p>
          <a:p>
            <a:pPr indent="0" lvl="0" marL="25400" marR="25400" rtl="0" algn="just">
              <a:lnSpc>
                <a:spcPct val="115000"/>
              </a:lnSpc>
              <a:spcBef>
                <a:spcPts val="7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def function_name(arguments):</a:t>
            </a:r>
            <a:endParaRPr sz="1800">
              <a:solidFill>
                <a:srgbClr val="073763"/>
              </a:solidFill>
              <a:latin typeface="Montserrat"/>
              <a:ea typeface="Montserrat"/>
              <a:cs typeface="Montserrat"/>
              <a:sym typeface="Montserrat"/>
            </a:endParaRPr>
          </a:p>
          <a:p>
            <a:pPr indent="0" lvl="0" marL="25400" marR="25400" rtl="0" algn="just">
              <a:lnSpc>
                <a:spcPct val="115000"/>
              </a:lnSpc>
              <a:spcBef>
                <a:spcPts val="7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 write all your code here</a:t>
            </a:r>
            <a:endParaRPr sz="1800">
              <a:solidFill>
                <a:srgbClr val="073763"/>
              </a:solidFill>
              <a:latin typeface="Montserrat"/>
              <a:ea typeface="Montserrat"/>
              <a:cs typeface="Montserrat"/>
              <a:sym typeface="Montserrat"/>
            </a:endParaRPr>
          </a:p>
          <a:p>
            <a:pPr indent="0" lvl="0" marL="25400" marR="25400" rtl="0" algn="just">
              <a:lnSpc>
                <a:spcPct val="115000"/>
              </a:lnSpc>
              <a:spcBef>
                <a:spcPts val="7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outside of function</a:t>
            </a:r>
            <a:endParaRPr sz="1800">
              <a:solidFill>
                <a:srgbClr val="073763"/>
              </a:solidFill>
              <a:latin typeface="Montserrat"/>
              <a:ea typeface="Montserrat"/>
              <a:cs typeface="Montserrat"/>
              <a:sym typeface="Montserrat"/>
            </a:endParaRPr>
          </a:p>
          <a:p>
            <a:pPr indent="0" lvl="0" marL="0" rtl="0" algn="just">
              <a:lnSpc>
                <a:spcPct val="100000"/>
              </a:lnSpc>
              <a:spcBef>
                <a:spcPts val="1200"/>
              </a:spcBef>
              <a:spcAft>
                <a:spcPts val="1200"/>
              </a:spcAft>
              <a:buClr>
                <a:schemeClr val="dk1"/>
              </a:buClr>
              <a:buSzPts val="1100"/>
              <a:buFont typeface="Arial"/>
              <a:buNone/>
            </a:pPr>
            <a:r>
              <a:t/>
            </a:r>
            <a:endParaRPr sz="1800">
              <a:solidFill>
                <a:srgbClr val="073763"/>
              </a:solidFill>
              <a:highlight>
                <a:srgbClr val="FFFFCC"/>
              </a:highlight>
              <a:latin typeface="Montserrat"/>
              <a:ea typeface="Montserrat"/>
              <a:cs typeface="Montserrat"/>
              <a:sym typeface="Montserrat"/>
            </a:endParaRPr>
          </a:p>
        </p:txBody>
      </p:sp>
      <p:sp>
        <p:nvSpPr>
          <p:cNvPr id="676" name="Google Shape;676;g83127c839c_0_3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7" name="Google Shape;677;g83127c839c_0_31"/>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81" name="Shape 681"/>
        <p:cNvGrpSpPr/>
        <p:nvPr/>
      </p:nvGrpSpPr>
      <p:grpSpPr>
        <a:xfrm>
          <a:off x="0" y="0"/>
          <a:ext cx="0" cy="0"/>
          <a:chOff x="0" y="0"/>
          <a:chExt cx="0" cy="0"/>
        </a:xfrm>
      </p:grpSpPr>
      <p:sp>
        <p:nvSpPr>
          <p:cNvPr id="682" name="Google Shape;682;g83127c839c_0_4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User Defined </a:t>
            </a:r>
            <a:r>
              <a:rPr b="1" lang="en-IN" sz="2500">
                <a:solidFill>
                  <a:srgbClr val="073763"/>
                </a:solidFill>
                <a:latin typeface="Montserrat"/>
                <a:ea typeface="Montserrat"/>
                <a:cs typeface="Montserrat"/>
                <a:sym typeface="Montserrat"/>
              </a:rPr>
              <a:t>Functions</a:t>
            </a:r>
            <a:endParaRPr b="1" sz="2500">
              <a:solidFill>
                <a:srgbClr val="073763"/>
              </a:solidFill>
              <a:latin typeface="Montserrat"/>
              <a:ea typeface="Montserrat"/>
              <a:cs typeface="Montserrat"/>
              <a:sym typeface="Montserrat"/>
            </a:endParaRPr>
          </a:p>
        </p:txBody>
      </p:sp>
      <p:sp>
        <p:nvSpPr>
          <p:cNvPr id="683" name="Google Shape;683;g83127c839c_0_4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4" name="Google Shape;684;g83127c839c_0_43"/>
          <p:cNvGrpSpPr/>
          <p:nvPr/>
        </p:nvGrpSpPr>
        <p:grpSpPr>
          <a:xfrm>
            <a:off x="652150" y="4737850"/>
            <a:ext cx="7863100" cy="343800"/>
            <a:chOff x="652150" y="4737850"/>
            <a:chExt cx="7863100" cy="343800"/>
          </a:xfrm>
        </p:grpSpPr>
        <p:sp>
          <p:nvSpPr>
            <p:cNvPr id="685" name="Google Shape;685;g83127c839c_0_4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686" name="Google Shape;686;g83127c839c_0_4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87" name="Google Shape;687;g83127c839c_0_43"/>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Defining a Function:</a:t>
            </a:r>
            <a:endParaRPr b="1" sz="2400">
              <a:solidFill>
                <a:srgbClr val="073763"/>
              </a:solidFill>
              <a:latin typeface="Montserrat"/>
              <a:ea typeface="Montserrat"/>
              <a:cs typeface="Montserrat"/>
              <a:sym typeface="Montserrat"/>
            </a:endParaRPr>
          </a:p>
          <a:p>
            <a:pPr indent="0" lvl="0" marL="25400" marR="25400" rtl="0" algn="just">
              <a:lnSpc>
                <a:spcPct val="115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You can define functions to provide the required functionality. Here are simple rules to define a function in Python.</a:t>
            </a:r>
            <a:endParaRPr sz="1800">
              <a:solidFill>
                <a:srgbClr val="073763"/>
              </a:solidFill>
              <a:latin typeface="Montserrat"/>
              <a:ea typeface="Montserrat"/>
              <a:cs typeface="Montserrat"/>
              <a:sym typeface="Montserrat"/>
            </a:endParaRPr>
          </a:p>
          <a:p>
            <a:pPr indent="-342900" lvl="0" marL="457200" rtl="0" algn="l">
              <a:lnSpc>
                <a:spcPct val="115000"/>
              </a:lnSpc>
              <a:spcBef>
                <a:spcPts val="7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Function blocks begin with the keyword def followed by the function name and parentheses ( ).</a:t>
            </a:r>
            <a:endParaRPr sz="1800">
              <a:solidFill>
                <a:srgbClr val="073763"/>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Any input parameters or arguments should be placed within these parentheses.</a:t>
            </a:r>
            <a:endParaRPr sz="1800">
              <a:solidFill>
                <a:srgbClr val="073763"/>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The code block within every function starts with a colon (:) and is indented.</a:t>
            </a:r>
            <a:endParaRPr sz="1800">
              <a:solidFill>
                <a:srgbClr val="073763"/>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The statement return [expression] exits a function.</a:t>
            </a:r>
            <a:endParaRPr sz="1800">
              <a:solidFill>
                <a:srgbClr val="073763"/>
              </a:solidFill>
              <a:highlight>
                <a:srgbClr val="FFFFCC"/>
              </a:highlight>
              <a:latin typeface="Montserrat"/>
              <a:ea typeface="Montserrat"/>
              <a:cs typeface="Montserrat"/>
              <a:sym typeface="Montserrat"/>
            </a:endParaRPr>
          </a:p>
        </p:txBody>
      </p:sp>
      <p:sp>
        <p:nvSpPr>
          <p:cNvPr id="688" name="Google Shape;688;g83127c839c_0_4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9" name="Google Shape;689;g83127c839c_0_43"/>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93" name="Shape 693"/>
        <p:cNvGrpSpPr/>
        <p:nvPr/>
      </p:nvGrpSpPr>
      <p:grpSpPr>
        <a:xfrm>
          <a:off x="0" y="0"/>
          <a:ext cx="0" cy="0"/>
          <a:chOff x="0" y="0"/>
          <a:chExt cx="0" cy="0"/>
        </a:xfrm>
      </p:grpSpPr>
      <p:sp>
        <p:nvSpPr>
          <p:cNvPr id="694" name="Google Shape;694;g83127c839c_0_322"/>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User Defined Functions</a:t>
            </a:r>
            <a:endParaRPr b="1" sz="2500">
              <a:solidFill>
                <a:srgbClr val="073763"/>
              </a:solidFill>
              <a:latin typeface="Montserrat"/>
              <a:ea typeface="Montserrat"/>
              <a:cs typeface="Montserrat"/>
              <a:sym typeface="Montserrat"/>
            </a:endParaRPr>
          </a:p>
        </p:txBody>
      </p:sp>
      <p:sp>
        <p:nvSpPr>
          <p:cNvPr id="695" name="Google Shape;695;g83127c839c_0_32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6" name="Google Shape;696;g83127c839c_0_322"/>
          <p:cNvGrpSpPr/>
          <p:nvPr/>
        </p:nvGrpSpPr>
        <p:grpSpPr>
          <a:xfrm>
            <a:off x="652150" y="4737850"/>
            <a:ext cx="7863100" cy="343800"/>
            <a:chOff x="652150" y="4737850"/>
            <a:chExt cx="7863100" cy="343800"/>
          </a:xfrm>
        </p:grpSpPr>
        <p:sp>
          <p:nvSpPr>
            <p:cNvPr id="697" name="Google Shape;697;g83127c839c_0_32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698" name="Google Shape;698;g83127c839c_0_32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99" name="Google Shape;699;g83127c839c_0_322"/>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2400">
                <a:solidFill>
                  <a:srgbClr val="073763"/>
                </a:solidFill>
                <a:latin typeface="Montserrat"/>
                <a:ea typeface="Montserrat"/>
                <a:cs typeface="Montserrat"/>
                <a:sym typeface="Montserrat"/>
              </a:rPr>
              <a:t>Scope of Variable:</a:t>
            </a:r>
            <a:endParaRPr b="1" sz="24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Global variables are the one that are defined and declared outside a function and we need to use them inside a function. Local variables are defined inside a function.</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e.g.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a = “this is a global variable”</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def local():</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	b = “this is a local variable”</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	print(a) # we can use a inside/outside function</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print(a) # we cannot use b outside the function</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sz="1800">
              <a:solidFill>
                <a:srgbClr val="073763"/>
              </a:solidFill>
              <a:latin typeface="Montserrat"/>
              <a:ea typeface="Montserrat"/>
              <a:cs typeface="Montserrat"/>
              <a:sym typeface="Montserrat"/>
            </a:endParaRPr>
          </a:p>
        </p:txBody>
      </p:sp>
      <p:sp>
        <p:nvSpPr>
          <p:cNvPr id="700" name="Google Shape;700;g83127c839c_0_322"/>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1" name="Google Shape;701;g83127c839c_0_322"/>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05" name="Shape 705"/>
        <p:cNvGrpSpPr/>
        <p:nvPr/>
      </p:nvGrpSpPr>
      <p:grpSpPr>
        <a:xfrm>
          <a:off x="0" y="0"/>
          <a:ext cx="0" cy="0"/>
          <a:chOff x="0" y="0"/>
          <a:chExt cx="0" cy="0"/>
        </a:xfrm>
      </p:grpSpPr>
      <p:sp>
        <p:nvSpPr>
          <p:cNvPr id="706" name="Google Shape;706;g83127c839c_0_335"/>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User Defined Functions</a:t>
            </a:r>
            <a:endParaRPr b="1" sz="2500">
              <a:solidFill>
                <a:srgbClr val="073763"/>
              </a:solidFill>
              <a:latin typeface="Montserrat"/>
              <a:ea typeface="Montserrat"/>
              <a:cs typeface="Montserrat"/>
              <a:sym typeface="Montserrat"/>
            </a:endParaRPr>
          </a:p>
        </p:txBody>
      </p:sp>
      <p:sp>
        <p:nvSpPr>
          <p:cNvPr id="707" name="Google Shape;707;g83127c839c_0_33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8" name="Google Shape;708;g83127c839c_0_335"/>
          <p:cNvGrpSpPr/>
          <p:nvPr/>
        </p:nvGrpSpPr>
        <p:grpSpPr>
          <a:xfrm>
            <a:off x="652150" y="4737850"/>
            <a:ext cx="7863100" cy="343800"/>
            <a:chOff x="652150" y="4737850"/>
            <a:chExt cx="7863100" cy="343800"/>
          </a:xfrm>
        </p:grpSpPr>
        <p:sp>
          <p:nvSpPr>
            <p:cNvPr id="709" name="Google Shape;709;g83127c839c_0_33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710" name="Google Shape;710;g83127c839c_0_33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11" name="Google Shape;711;g83127c839c_0_335"/>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using global keyword we can make a local variable global.</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b="1" lang="en-IN" sz="1800">
                <a:solidFill>
                  <a:srgbClr val="073763"/>
                </a:solidFill>
                <a:latin typeface="Montserrat"/>
                <a:ea typeface="Montserrat"/>
                <a:cs typeface="Montserrat"/>
                <a:sym typeface="Montserrat"/>
              </a:rPr>
              <a:t>e.g. </a:t>
            </a:r>
            <a:endParaRPr b="1"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IN" sz="1800">
                <a:solidFill>
                  <a:srgbClr val="073763"/>
                </a:solidFill>
                <a:latin typeface="Montserrat"/>
                <a:ea typeface="Montserrat"/>
                <a:cs typeface="Montserrat"/>
                <a:sym typeface="Montserrat"/>
              </a:rPr>
              <a:t>def func_name():</a:t>
            </a:r>
            <a:endParaRPr sz="1800">
              <a:solidFill>
                <a:srgbClr val="073763"/>
              </a:solidFill>
              <a:latin typeface="Montserrat"/>
              <a:ea typeface="Montserrat"/>
              <a:cs typeface="Montserrat"/>
              <a:sym typeface="Montserrat"/>
            </a:endParaRPr>
          </a:p>
          <a:p>
            <a:pPr indent="457200" lvl="0" marL="0" rtl="0" algn="l">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global b</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IN" sz="1800">
                <a:solidFill>
                  <a:srgbClr val="073763"/>
                </a:solidFill>
                <a:latin typeface="Montserrat"/>
                <a:ea typeface="Montserrat"/>
                <a:cs typeface="Montserrat"/>
                <a:sym typeface="Montserrat"/>
              </a:rPr>
              <a:t>	b = ‘This is a local varibale without ‘global b’ statement but now it is global varibale ”</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IN" sz="1800">
                <a:solidFill>
                  <a:srgbClr val="073763"/>
                </a:solidFill>
                <a:latin typeface="Montserrat"/>
                <a:ea typeface="Montserrat"/>
                <a:cs typeface="Montserrat"/>
                <a:sym typeface="Montserrat"/>
              </a:rPr>
              <a:t>#outside the func we can use b</a:t>
            </a:r>
            <a:endParaRPr sz="1800">
              <a:solidFill>
                <a:srgbClr val="073763"/>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print(b)</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t/>
            </a:r>
            <a:endParaRPr b="1" sz="24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sz="1800">
              <a:solidFill>
                <a:srgbClr val="073763"/>
              </a:solidFill>
              <a:latin typeface="Montserrat"/>
              <a:ea typeface="Montserrat"/>
              <a:cs typeface="Montserrat"/>
              <a:sym typeface="Montserrat"/>
            </a:endParaRPr>
          </a:p>
        </p:txBody>
      </p:sp>
      <p:sp>
        <p:nvSpPr>
          <p:cNvPr id="712" name="Google Shape;712;g83127c839c_0_335"/>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3" name="Google Shape;713;g83127c839c_0_335"/>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17" name="Shape 717"/>
        <p:cNvGrpSpPr/>
        <p:nvPr/>
      </p:nvGrpSpPr>
      <p:grpSpPr>
        <a:xfrm>
          <a:off x="0" y="0"/>
          <a:ext cx="0" cy="0"/>
          <a:chOff x="0" y="0"/>
          <a:chExt cx="0" cy="0"/>
        </a:xfrm>
      </p:grpSpPr>
      <p:sp>
        <p:nvSpPr>
          <p:cNvPr id="718" name="Google Shape;718;g83127c839c_0_6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Function</a:t>
            </a:r>
            <a:endParaRPr b="1" sz="2500">
              <a:solidFill>
                <a:srgbClr val="073763"/>
              </a:solidFill>
              <a:latin typeface="Montserrat"/>
              <a:ea typeface="Montserrat"/>
              <a:cs typeface="Montserrat"/>
              <a:sym typeface="Montserrat"/>
            </a:endParaRPr>
          </a:p>
        </p:txBody>
      </p:sp>
      <p:sp>
        <p:nvSpPr>
          <p:cNvPr id="719" name="Google Shape;719;g83127c839c_0_6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0" name="Google Shape;720;g83127c839c_0_66"/>
          <p:cNvGrpSpPr/>
          <p:nvPr/>
        </p:nvGrpSpPr>
        <p:grpSpPr>
          <a:xfrm>
            <a:off x="652150" y="4737850"/>
            <a:ext cx="7863100" cy="343800"/>
            <a:chOff x="652150" y="4737850"/>
            <a:chExt cx="7863100" cy="343800"/>
          </a:xfrm>
        </p:grpSpPr>
        <p:sp>
          <p:nvSpPr>
            <p:cNvPr id="721" name="Google Shape;721;g83127c839c_0_6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722" name="Google Shape;722;g83127c839c_0_6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23" name="Google Shape;723;g83127c839c_0_66"/>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*args :</a:t>
            </a:r>
            <a:endParaRPr b="1" sz="2400">
              <a:solidFill>
                <a:srgbClr val="073763"/>
              </a:solidFill>
              <a:latin typeface="Montserrat"/>
              <a:ea typeface="Montserrat"/>
              <a:cs typeface="Montserrat"/>
              <a:sym typeface="Montserrat"/>
            </a:endParaRPr>
          </a:p>
          <a:p>
            <a:pPr indent="0" lvl="0" marL="457200" rtl="0" algn="l">
              <a:lnSpc>
                <a:spcPct val="100000"/>
              </a:lnSpc>
              <a:spcBef>
                <a:spcPts val="400"/>
              </a:spcBef>
              <a:spcAft>
                <a:spcPts val="0"/>
              </a:spcAft>
              <a:buNone/>
            </a:pPr>
            <a:r>
              <a:rPr lang="en-IN" sz="1800">
                <a:solidFill>
                  <a:srgbClr val="073763"/>
                </a:solidFill>
                <a:latin typeface="Montserrat"/>
                <a:ea typeface="Montserrat"/>
                <a:cs typeface="Montserrat"/>
                <a:sym typeface="Montserrat"/>
              </a:rPr>
              <a:t>The special syntax </a:t>
            </a:r>
            <a:r>
              <a:rPr i="1" lang="en-IN" sz="1800">
                <a:solidFill>
                  <a:srgbClr val="073763"/>
                </a:solidFill>
                <a:latin typeface="Montserrat"/>
                <a:ea typeface="Montserrat"/>
                <a:cs typeface="Montserrat"/>
                <a:sym typeface="Montserrat"/>
              </a:rPr>
              <a:t>*args</a:t>
            </a:r>
            <a:r>
              <a:rPr lang="en-IN" sz="1800">
                <a:solidFill>
                  <a:srgbClr val="073763"/>
                </a:solidFill>
                <a:latin typeface="Montserrat"/>
                <a:ea typeface="Montserrat"/>
                <a:cs typeface="Montserrat"/>
                <a:sym typeface="Montserrat"/>
              </a:rPr>
              <a:t> in function definitions in python is used to pass a variable number of arguments to a function. It is used to pass a non-keyworded, variable-length argument list.</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e.g. </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def myFun(*argv):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for arg in argv: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print (arg)</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myFun(‘Hello’, ‘Welcome’, ‘to’, ‘Edyoda’)</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b="1" sz="1200">
              <a:solidFill>
                <a:srgbClr val="073763"/>
              </a:solidFill>
              <a:highlight>
                <a:srgbClr val="FFFFFF"/>
              </a:highlight>
              <a:latin typeface="Montserrat"/>
              <a:ea typeface="Montserrat"/>
              <a:cs typeface="Montserrat"/>
              <a:sym typeface="Montserrat"/>
            </a:endParaRPr>
          </a:p>
        </p:txBody>
      </p:sp>
      <p:sp>
        <p:nvSpPr>
          <p:cNvPr id="724" name="Google Shape;724;g83127c839c_0_6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5" name="Google Shape;725;g83127c839c_0_66"/>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29" name="Shape 729"/>
        <p:cNvGrpSpPr/>
        <p:nvPr/>
      </p:nvGrpSpPr>
      <p:grpSpPr>
        <a:xfrm>
          <a:off x="0" y="0"/>
          <a:ext cx="0" cy="0"/>
          <a:chOff x="0" y="0"/>
          <a:chExt cx="0" cy="0"/>
        </a:xfrm>
      </p:grpSpPr>
      <p:sp>
        <p:nvSpPr>
          <p:cNvPr id="730" name="Google Shape;730;g83127c839c_0_8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Function</a:t>
            </a:r>
            <a:endParaRPr b="1" sz="2500">
              <a:solidFill>
                <a:srgbClr val="073763"/>
              </a:solidFill>
              <a:latin typeface="Montserrat"/>
              <a:ea typeface="Montserrat"/>
              <a:cs typeface="Montserrat"/>
              <a:sym typeface="Montserrat"/>
            </a:endParaRPr>
          </a:p>
        </p:txBody>
      </p:sp>
      <p:sp>
        <p:nvSpPr>
          <p:cNvPr id="731" name="Google Shape;731;g83127c839c_0_8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2" name="Google Shape;732;g83127c839c_0_81"/>
          <p:cNvGrpSpPr/>
          <p:nvPr/>
        </p:nvGrpSpPr>
        <p:grpSpPr>
          <a:xfrm>
            <a:off x="652150" y="4737850"/>
            <a:ext cx="7863100" cy="343800"/>
            <a:chOff x="652150" y="4737850"/>
            <a:chExt cx="7863100" cy="343800"/>
          </a:xfrm>
        </p:grpSpPr>
        <p:sp>
          <p:nvSpPr>
            <p:cNvPr id="733" name="Google Shape;733;g83127c839c_0_8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734" name="Google Shape;734;g83127c839c_0_8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35" name="Google Shape;735;g83127c839c_0_81"/>
          <p:cNvSpPr txBox="1"/>
          <p:nvPr/>
        </p:nvSpPr>
        <p:spPr>
          <a:xfrm>
            <a:off x="104441" y="482914"/>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a:t>
            </a:r>
            <a:r>
              <a:rPr b="1" lang="en-IN" sz="2400">
                <a:solidFill>
                  <a:srgbClr val="073763"/>
                </a:solidFill>
                <a:latin typeface="Montserrat"/>
                <a:ea typeface="Montserrat"/>
                <a:cs typeface="Montserrat"/>
                <a:sym typeface="Montserrat"/>
              </a:rPr>
              <a:t>*kwargs :</a:t>
            </a:r>
            <a:endParaRPr b="1" sz="2400">
              <a:solidFill>
                <a:srgbClr val="073763"/>
              </a:solidFill>
              <a:latin typeface="Montserrat"/>
              <a:ea typeface="Montserrat"/>
              <a:cs typeface="Montserrat"/>
              <a:sym typeface="Montserrat"/>
            </a:endParaRPr>
          </a:p>
          <a:p>
            <a:pPr indent="0" lvl="0" marL="457200" rtl="0" algn="l">
              <a:lnSpc>
                <a:spcPct val="100000"/>
              </a:lnSpc>
              <a:spcBef>
                <a:spcPts val="400"/>
              </a:spcBef>
              <a:spcAft>
                <a:spcPts val="0"/>
              </a:spcAft>
              <a:buNone/>
            </a:pPr>
            <a:r>
              <a:rPr lang="en-IN" sz="1800">
                <a:solidFill>
                  <a:srgbClr val="073763"/>
                </a:solidFill>
                <a:latin typeface="Montserrat"/>
                <a:ea typeface="Montserrat"/>
                <a:cs typeface="Montserrat"/>
                <a:sym typeface="Montserrat"/>
              </a:rPr>
              <a:t>The special syntax </a:t>
            </a:r>
            <a:r>
              <a:rPr i="1" lang="en-IN" sz="1800">
                <a:solidFill>
                  <a:srgbClr val="073763"/>
                </a:solidFill>
                <a:latin typeface="Montserrat"/>
                <a:ea typeface="Montserrat"/>
                <a:cs typeface="Montserrat"/>
                <a:sym typeface="Montserrat"/>
              </a:rPr>
              <a:t>**kwargs</a:t>
            </a:r>
            <a:r>
              <a:rPr lang="en-IN" sz="1800">
                <a:solidFill>
                  <a:srgbClr val="073763"/>
                </a:solidFill>
                <a:latin typeface="Montserrat"/>
                <a:ea typeface="Montserrat"/>
                <a:cs typeface="Montserrat"/>
                <a:sym typeface="Montserrat"/>
              </a:rPr>
              <a:t> in function definitions in python is used to pass a keyworded, variable-length argument list. We use the name </a:t>
            </a:r>
            <a:r>
              <a:rPr i="1" lang="en-IN" sz="1800">
                <a:solidFill>
                  <a:srgbClr val="073763"/>
                </a:solidFill>
                <a:latin typeface="Montserrat"/>
                <a:ea typeface="Montserrat"/>
                <a:cs typeface="Montserrat"/>
                <a:sym typeface="Montserrat"/>
              </a:rPr>
              <a:t>kwargs</a:t>
            </a:r>
            <a:r>
              <a:rPr lang="en-IN" sz="1800">
                <a:solidFill>
                  <a:srgbClr val="073763"/>
                </a:solidFill>
                <a:latin typeface="Montserrat"/>
                <a:ea typeface="Montserrat"/>
                <a:cs typeface="Montserrat"/>
                <a:sym typeface="Montserrat"/>
              </a:rPr>
              <a:t> with the double star. The reason is because the double star allows us to pass through keyword arguments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e.g. </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def myFun(**kwargs):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    for key, value in kwargs.items():</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        print ("%s == %s" %(key, value))</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myFun(first ='assessments', mid ='edyoda', last='com') </a:t>
            </a:r>
            <a:r>
              <a:rPr lang="en-IN" sz="1100">
                <a:solidFill>
                  <a:srgbClr val="073763"/>
                </a:solidFill>
                <a:latin typeface="Montserrat"/>
                <a:ea typeface="Montserrat"/>
                <a:cs typeface="Montserrat"/>
                <a:sym typeface="Montserrat"/>
              </a:rPr>
              <a:t>	</a:t>
            </a:r>
            <a:endParaRPr sz="11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b="1" sz="1200">
              <a:solidFill>
                <a:srgbClr val="073763"/>
              </a:solidFill>
              <a:latin typeface="Montserrat"/>
              <a:ea typeface="Montserrat"/>
              <a:cs typeface="Montserrat"/>
              <a:sym typeface="Montserrat"/>
            </a:endParaRPr>
          </a:p>
        </p:txBody>
      </p:sp>
      <p:sp>
        <p:nvSpPr>
          <p:cNvPr id="736" name="Google Shape;736;g83127c839c_0_8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7" name="Google Shape;737;g83127c839c_0_81"/>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40" name="Shape 140"/>
        <p:cNvGrpSpPr/>
        <p:nvPr/>
      </p:nvGrpSpPr>
      <p:grpSpPr>
        <a:xfrm>
          <a:off x="0" y="0"/>
          <a:ext cx="0" cy="0"/>
          <a:chOff x="0" y="0"/>
          <a:chExt cx="0" cy="0"/>
        </a:xfrm>
      </p:grpSpPr>
      <p:sp>
        <p:nvSpPr>
          <p:cNvPr id="141" name="Google Shape;141;p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142" name="Google Shape;142;p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 name="Google Shape;143;p6"/>
          <p:cNvGrpSpPr/>
          <p:nvPr/>
        </p:nvGrpSpPr>
        <p:grpSpPr>
          <a:xfrm>
            <a:off x="652150" y="4737850"/>
            <a:ext cx="7863100" cy="343800"/>
            <a:chOff x="652150" y="4737850"/>
            <a:chExt cx="7863100" cy="343800"/>
          </a:xfrm>
        </p:grpSpPr>
        <p:sp>
          <p:nvSpPr>
            <p:cNvPr id="144" name="Google Shape;144;p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100" u="none" cap="none" strike="noStrike">
                  <a:solidFill>
                    <a:srgbClr val="FFFFFF"/>
                  </a:solidFill>
                  <a:latin typeface="Verdana"/>
                  <a:ea typeface="Verdana"/>
                  <a:cs typeface="Verdana"/>
                  <a:sym typeface="Verdana"/>
                </a:rPr>
                <a:t>Essential Python for Data Science</a:t>
              </a:r>
              <a:endParaRPr/>
            </a:p>
          </p:txBody>
        </p:sp>
        <p:sp>
          <p:nvSpPr>
            <p:cNvPr id="145" name="Google Shape;145;p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46" name="Google Shape;146;p6"/>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dk1"/>
              </a:buClr>
              <a:buSzPts val="3200"/>
              <a:buFont typeface="Arial"/>
              <a:buChar char="•"/>
            </a:pPr>
            <a:r>
              <a:rPr b="1" i="0" lang="en-IN" sz="1800" u="none" cap="none" strike="noStrike">
                <a:solidFill>
                  <a:srgbClr val="073763"/>
                </a:solidFill>
                <a:latin typeface="Montserrat"/>
                <a:ea typeface="Montserrat"/>
                <a:cs typeface="Montserrat"/>
                <a:sym typeface="Montserrat"/>
              </a:rPr>
              <a:t>Installation Process: </a:t>
            </a:r>
            <a:r>
              <a:rPr b="0" i="0" lang="en-IN" sz="1800" u="none" cap="none" strike="noStrike">
                <a:solidFill>
                  <a:srgbClr val="073763"/>
                </a:solidFill>
                <a:latin typeface="Montserrat"/>
                <a:ea typeface="Montserrat"/>
                <a:cs typeface="Montserrat"/>
                <a:sym typeface="Montserrat"/>
              </a:rPr>
              <a:t>click on add python x.x to path.</a:t>
            </a:r>
            <a:endParaRPr b="1" i="0" sz="1800" u="none" cap="none" strike="noStrike">
              <a:solidFill>
                <a:schemeClr val="dk1"/>
              </a:solidFill>
              <a:latin typeface="Montserrat"/>
              <a:ea typeface="Montserrat"/>
              <a:cs typeface="Montserrat"/>
              <a:sym typeface="Montserrat"/>
            </a:endParaRPr>
          </a:p>
        </p:txBody>
      </p:sp>
      <p:pic>
        <p:nvPicPr>
          <p:cNvPr descr="Windows installation dialog" id="147" name="Google Shape;147;p6"/>
          <p:cNvPicPr preferRelativeResize="0"/>
          <p:nvPr/>
        </p:nvPicPr>
        <p:blipFill rotWithShape="1">
          <a:blip r:embed="rId3">
            <a:alphaModFix/>
          </a:blip>
          <a:srcRect b="0" l="0" r="0" t="0"/>
          <a:stretch/>
        </p:blipFill>
        <p:spPr>
          <a:xfrm>
            <a:off x="2143221" y="1406592"/>
            <a:ext cx="4857558" cy="299062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41" name="Shape 741"/>
        <p:cNvGrpSpPr/>
        <p:nvPr/>
      </p:nvGrpSpPr>
      <p:grpSpPr>
        <a:xfrm>
          <a:off x="0" y="0"/>
          <a:ext cx="0" cy="0"/>
          <a:chOff x="0" y="0"/>
          <a:chExt cx="0" cy="0"/>
        </a:xfrm>
      </p:grpSpPr>
      <p:sp>
        <p:nvSpPr>
          <p:cNvPr id="742" name="Google Shape;742;g83127c839c_0_34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Function</a:t>
            </a:r>
            <a:endParaRPr b="1" sz="2500">
              <a:solidFill>
                <a:srgbClr val="073763"/>
              </a:solidFill>
              <a:latin typeface="Montserrat"/>
              <a:ea typeface="Montserrat"/>
              <a:cs typeface="Montserrat"/>
              <a:sym typeface="Montserrat"/>
            </a:endParaRPr>
          </a:p>
        </p:txBody>
      </p:sp>
      <p:sp>
        <p:nvSpPr>
          <p:cNvPr id="743" name="Google Shape;743;g83127c839c_0_34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4" name="Google Shape;744;g83127c839c_0_346"/>
          <p:cNvGrpSpPr/>
          <p:nvPr/>
        </p:nvGrpSpPr>
        <p:grpSpPr>
          <a:xfrm>
            <a:off x="652150" y="4737850"/>
            <a:ext cx="7863100" cy="343800"/>
            <a:chOff x="652150" y="4737850"/>
            <a:chExt cx="7863100" cy="343800"/>
          </a:xfrm>
        </p:grpSpPr>
        <p:sp>
          <p:nvSpPr>
            <p:cNvPr id="745" name="Google Shape;745;g83127c839c_0_34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746" name="Google Shape;746;g83127c839c_0_34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47" name="Google Shape;747;g83127c839c_0_346"/>
          <p:cNvSpPr txBox="1"/>
          <p:nvPr/>
        </p:nvSpPr>
        <p:spPr>
          <a:xfrm>
            <a:off x="104441" y="482914"/>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2400">
                <a:solidFill>
                  <a:srgbClr val="073763"/>
                </a:solidFill>
                <a:latin typeface="Montserrat"/>
                <a:ea typeface="Montserrat"/>
                <a:cs typeface="Montserrat"/>
                <a:sym typeface="Montserrat"/>
              </a:rPr>
              <a:t>Recursive Functions:</a:t>
            </a:r>
            <a:endParaRPr b="1" sz="24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he process in which a function calls itself directly or indirectly is called recursion and the corresponding function is called as recursive function. Using recursive algorithm, certain problems can be solved quite easily. Examples of such problems are Towers of Hanoi (TOH), Inorder/Preorder/Postorder Tree Traversals, DFS of Graph, etc.</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e.g. </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200">
                <a:solidFill>
                  <a:srgbClr val="073763"/>
                </a:solidFill>
                <a:latin typeface="Montserrat"/>
                <a:ea typeface="Montserrat"/>
                <a:cs typeface="Montserrat"/>
                <a:sym typeface="Montserrat"/>
              </a:rPr>
              <a:t>def factorial(num):</a:t>
            </a:r>
            <a:endParaRPr sz="12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200">
                <a:solidFill>
                  <a:srgbClr val="073763"/>
                </a:solidFill>
                <a:latin typeface="Montserrat"/>
                <a:ea typeface="Montserrat"/>
                <a:cs typeface="Montserrat"/>
                <a:sym typeface="Montserrat"/>
              </a:rPr>
              <a:t>	if num ==1:</a:t>
            </a:r>
            <a:endParaRPr sz="1200">
              <a:solidFill>
                <a:srgbClr val="073763"/>
              </a:solidFill>
              <a:latin typeface="Montserrat"/>
              <a:ea typeface="Montserrat"/>
              <a:cs typeface="Montserrat"/>
              <a:sym typeface="Montserrat"/>
            </a:endParaRPr>
          </a:p>
          <a:p>
            <a:pPr indent="457200" lvl="0" marL="457200" rtl="0" algn="l">
              <a:lnSpc>
                <a:spcPct val="100000"/>
              </a:lnSpc>
              <a:spcBef>
                <a:spcPts val="1200"/>
              </a:spcBef>
              <a:spcAft>
                <a:spcPts val="0"/>
              </a:spcAft>
              <a:buNone/>
            </a:pPr>
            <a:r>
              <a:rPr lang="en-IN" sz="1200">
                <a:solidFill>
                  <a:srgbClr val="073763"/>
                </a:solidFill>
                <a:latin typeface="Montserrat"/>
                <a:ea typeface="Montserrat"/>
                <a:cs typeface="Montserrat"/>
                <a:sym typeface="Montserrat"/>
              </a:rPr>
              <a:t>return 1</a:t>
            </a:r>
            <a:endParaRPr sz="1200">
              <a:solidFill>
                <a:srgbClr val="073763"/>
              </a:solidFill>
              <a:latin typeface="Montserrat"/>
              <a:ea typeface="Montserrat"/>
              <a:cs typeface="Montserrat"/>
              <a:sym typeface="Montserrat"/>
            </a:endParaRPr>
          </a:p>
          <a:p>
            <a:pPr indent="457200" lvl="0" marL="0" rtl="0" algn="l">
              <a:lnSpc>
                <a:spcPct val="100000"/>
              </a:lnSpc>
              <a:spcBef>
                <a:spcPts val="1200"/>
              </a:spcBef>
              <a:spcAft>
                <a:spcPts val="0"/>
              </a:spcAft>
              <a:buNone/>
            </a:pPr>
            <a:r>
              <a:rPr lang="en-IN" sz="1200">
                <a:solidFill>
                  <a:srgbClr val="073763"/>
                </a:solidFill>
                <a:latin typeface="Montserrat"/>
                <a:ea typeface="Montserrat"/>
                <a:cs typeface="Montserrat"/>
                <a:sym typeface="Montserrat"/>
              </a:rPr>
              <a:t>else:</a:t>
            </a:r>
            <a:endParaRPr sz="12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200">
                <a:solidFill>
                  <a:srgbClr val="073763"/>
                </a:solidFill>
                <a:latin typeface="Montserrat"/>
                <a:ea typeface="Montserrat"/>
                <a:cs typeface="Montserrat"/>
                <a:sym typeface="Montserrat"/>
              </a:rPr>
              <a:t>		return (num*factorial(num-1))</a:t>
            </a:r>
            <a:endParaRPr sz="12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b="1" sz="1800">
              <a:solidFill>
                <a:srgbClr val="073763"/>
              </a:solidFill>
              <a:latin typeface="Montserrat"/>
              <a:ea typeface="Montserrat"/>
              <a:cs typeface="Montserrat"/>
              <a:sym typeface="Montserrat"/>
            </a:endParaRPr>
          </a:p>
        </p:txBody>
      </p:sp>
      <p:sp>
        <p:nvSpPr>
          <p:cNvPr id="748" name="Google Shape;748;g83127c839c_0_34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9" name="Google Shape;749;g83127c839c_0_346"/>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53" name="Shape 753"/>
        <p:cNvGrpSpPr/>
        <p:nvPr/>
      </p:nvGrpSpPr>
      <p:grpSpPr>
        <a:xfrm>
          <a:off x="0" y="0"/>
          <a:ext cx="0" cy="0"/>
          <a:chOff x="0" y="0"/>
          <a:chExt cx="0" cy="0"/>
        </a:xfrm>
      </p:grpSpPr>
      <p:sp>
        <p:nvSpPr>
          <p:cNvPr id="754" name="Google Shape;754;g83127c839c_0_55"/>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Modules</a:t>
            </a:r>
            <a:endParaRPr b="1" sz="2500">
              <a:solidFill>
                <a:srgbClr val="073763"/>
              </a:solidFill>
              <a:latin typeface="Montserrat"/>
              <a:ea typeface="Montserrat"/>
              <a:cs typeface="Montserrat"/>
              <a:sym typeface="Montserrat"/>
            </a:endParaRPr>
          </a:p>
        </p:txBody>
      </p:sp>
      <p:sp>
        <p:nvSpPr>
          <p:cNvPr id="755" name="Google Shape;755;g83127c839c_0_5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83127c839c_0_55"/>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00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A module allows you to logically organize your Python code. Grouping related code into a module makes the code easier to understand and use. A module is a Python object with arbitrarily named attributes that you can bind and reference.</a:t>
            </a:r>
            <a:endParaRPr sz="1800">
              <a:solidFill>
                <a:srgbClr val="073763"/>
              </a:solidFill>
              <a:latin typeface="Montserrat"/>
              <a:ea typeface="Montserrat"/>
              <a:cs typeface="Montserrat"/>
              <a:sym typeface="Montserrat"/>
            </a:endParaRPr>
          </a:p>
          <a:p>
            <a:pPr indent="0" lvl="0" marL="25400" marR="25400" rtl="0" algn="just">
              <a:lnSpc>
                <a:spcPct val="100000"/>
              </a:lnSpc>
              <a:spcBef>
                <a:spcPts val="7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Simply, a module is a file consisting of Python code. A module can define functions, classes and variables. A module can also include runnable code.</a:t>
            </a:r>
            <a:endParaRPr sz="1800">
              <a:solidFill>
                <a:srgbClr val="073763"/>
              </a:solidFill>
              <a:latin typeface="Montserrat"/>
              <a:ea typeface="Montserrat"/>
              <a:cs typeface="Montserrat"/>
              <a:sym typeface="Montserrat"/>
            </a:endParaRPr>
          </a:p>
          <a:p>
            <a:pPr indent="0" lvl="0" marL="25400" marR="25400" rtl="0" algn="just">
              <a:lnSpc>
                <a:spcPct val="100000"/>
              </a:lnSpc>
              <a:spcBef>
                <a:spcPts val="7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e.g. </a:t>
            </a:r>
            <a:r>
              <a:rPr lang="en-IN" sz="1800">
                <a:solidFill>
                  <a:srgbClr val="073763"/>
                </a:solidFill>
                <a:latin typeface="Montserrat"/>
                <a:ea typeface="Montserrat"/>
                <a:cs typeface="Montserrat"/>
                <a:sym typeface="Montserrat"/>
              </a:rPr>
              <a:t>The Python code for a module named </a:t>
            </a:r>
            <a:r>
              <a:rPr i="1" lang="en-IN" sz="1800">
                <a:solidFill>
                  <a:srgbClr val="073763"/>
                </a:solidFill>
                <a:latin typeface="Montserrat"/>
                <a:ea typeface="Montserrat"/>
                <a:cs typeface="Montserrat"/>
                <a:sym typeface="Montserrat"/>
              </a:rPr>
              <a:t>aname</a:t>
            </a:r>
            <a:r>
              <a:rPr lang="en-IN" sz="1800">
                <a:solidFill>
                  <a:srgbClr val="073763"/>
                </a:solidFill>
                <a:latin typeface="Montserrat"/>
                <a:ea typeface="Montserrat"/>
                <a:cs typeface="Montserrat"/>
                <a:sym typeface="Montserrat"/>
              </a:rPr>
              <a:t> normally resides in a file named </a:t>
            </a:r>
            <a:r>
              <a:rPr i="1" lang="en-IN" sz="1800">
                <a:solidFill>
                  <a:srgbClr val="073763"/>
                </a:solidFill>
                <a:latin typeface="Montserrat"/>
                <a:ea typeface="Montserrat"/>
                <a:cs typeface="Montserrat"/>
                <a:sym typeface="Montserrat"/>
              </a:rPr>
              <a:t>name.py</a:t>
            </a:r>
            <a:r>
              <a:rPr lang="en-IN" sz="1800">
                <a:solidFill>
                  <a:srgbClr val="073763"/>
                </a:solidFill>
                <a:latin typeface="Montserrat"/>
                <a:ea typeface="Montserrat"/>
                <a:cs typeface="Montserrat"/>
                <a:sym typeface="Montserrat"/>
              </a:rPr>
              <a:t>. Here's an example of a simple module, module.py</a:t>
            </a:r>
            <a:endParaRPr sz="1800">
              <a:solidFill>
                <a:srgbClr val="073763"/>
              </a:solidFill>
              <a:latin typeface="Montserrat"/>
              <a:ea typeface="Montserrat"/>
              <a:cs typeface="Montserrat"/>
              <a:sym typeface="Montserrat"/>
            </a:endParaRPr>
          </a:p>
          <a:p>
            <a:pPr indent="0" lvl="0" marL="0" rtl="0" algn="l">
              <a:lnSpc>
                <a:spcPct val="100000"/>
              </a:lnSpc>
              <a:spcBef>
                <a:spcPts val="700"/>
              </a:spcBef>
              <a:spcAft>
                <a:spcPts val="0"/>
              </a:spcAft>
              <a:buNone/>
            </a:pPr>
            <a:r>
              <a:rPr lang="en-IN" sz="1800">
                <a:solidFill>
                  <a:srgbClr val="073763"/>
                </a:solidFill>
                <a:latin typeface="Montserrat"/>
                <a:ea typeface="Montserrat"/>
                <a:cs typeface="Montserrat"/>
                <a:sym typeface="Montserrat"/>
              </a:rPr>
              <a:t>def print_func( name):</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   print "Hello : ", name</a:t>
            </a:r>
            <a:endParaRPr sz="1800">
              <a:solidFill>
                <a:srgbClr val="073763"/>
              </a:solidFill>
              <a:latin typeface="Montserrat"/>
              <a:ea typeface="Montserrat"/>
              <a:cs typeface="Montserrat"/>
              <a:sym typeface="Montserrat"/>
            </a:endParaRPr>
          </a:p>
          <a:p>
            <a:pPr indent="0" lvl="0" marL="25400" marR="25400" rtl="0" algn="l">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return</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1200"/>
              </a:spcAft>
              <a:buNone/>
            </a:pPr>
            <a:r>
              <a:t/>
            </a:r>
            <a:endParaRPr sz="1800">
              <a:solidFill>
                <a:srgbClr val="073763"/>
              </a:solidFill>
              <a:latin typeface="Montserrat"/>
              <a:ea typeface="Montserrat"/>
              <a:cs typeface="Montserrat"/>
              <a:sym typeface="Montserrat"/>
            </a:endParaRPr>
          </a:p>
        </p:txBody>
      </p:sp>
      <p:grpSp>
        <p:nvGrpSpPr>
          <p:cNvPr id="757" name="Google Shape;757;g83127c839c_0_55"/>
          <p:cNvGrpSpPr/>
          <p:nvPr/>
        </p:nvGrpSpPr>
        <p:grpSpPr>
          <a:xfrm>
            <a:off x="652150" y="4737850"/>
            <a:ext cx="7863100" cy="343800"/>
            <a:chOff x="652150" y="4737850"/>
            <a:chExt cx="7863100" cy="343800"/>
          </a:xfrm>
        </p:grpSpPr>
        <p:sp>
          <p:nvSpPr>
            <p:cNvPr id="758" name="Google Shape;758;g83127c839c_0_5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759" name="Google Shape;759;g83127c839c_0_5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60" name="Google Shape;760;g83127c839c_0_55"/>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1" name="Google Shape;761;g83127c839c_0_55"/>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65" name="Shape 765"/>
        <p:cNvGrpSpPr/>
        <p:nvPr/>
      </p:nvGrpSpPr>
      <p:grpSpPr>
        <a:xfrm>
          <a:off x="0" y="0"/>
          <a:ext cx="0" cy="0"/>
          <a:chOff x="0" y="0"/>
          <a:chExt cx="0" cy="0"/>
        </a:xfrm>
      </p:grpSpPr>
      <p:sp>
        <p:nvSpPr>
          <p:cNvPr id="766" name="Google Shape;766;g83127c839c_0_10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Modules</a:t>
            </a:r>
            <a:endParaRPr b="1" sz="2500">
              <a:solidFill>
                <a:srgbClr val="073763"/>
              </a:solidFill>
              <a:latin typeface="Montserrat"/>
              <a:ea typeface="Montserrat"/>
              <a:cs typeface="Montserrat"/>
              <a:sym typeface="Montserrat"/>
            </a:endParaRPr>
          </a:p>
        </p:txBody>
      </p:sp>
      <p:sp>
        <p:nvSpPr>
          <p:cNvPr id="767" name="Google Shape;767;g83127c839c_0_10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83127c839c_0_101"/>
          <p:cNvSpPr txBox="1"/>
          <p:nvPr/>
        </p:nvSpPr>
        <p:spPr>
          <a:xfrm>
            <a:off x="104441" y="56513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In a new file you can import </a:t>
            </a:r>
            <a:r>
              <a:rPr lang="en-IN" sz="1800">
                <a:solidFill>
                  <a:srgbClr val="073763"/>
                </a:solidFill>
                <a:latin typeface="Montserrat"/>
                <a:ea typeface="Montserrat"/>
                <a:cs typeface="Montserrat"/>
                <a:sym typeface="Montserrat"/>
              </a:rPr>
              <a:t>previously</a:t>
            </a:r>
            <a:r>
              <a:rPr lang="en-IN" sz="1800">
                <a:solidFill>
                  <a:srgbClr val="073763"/>
                </a:solidFill>
                <a:latin typeface="Montserrat"/>
                <a:ea typeface="Montserrat"/>
                <a:cs typeface="Montserrat"/>
                <a:sym typeface="Montserrat"/>
              </a:rPr>
              <a:t> created module named “modul.py”</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and we can use it’s methods/functions also.</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e.g.</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from module import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print_func(‘edyoda’)</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Output: </a:t>
            </a:r>
            <a:r>
              <a:rPr lang="en-IN" sz="1800">
                <a:solidFill>
                  <a:srgbClr val="073763"/>
                </a:solidFill>
                <a:latin typeface="Montserrat"/>
                <a:ea typeface="Montserrat"/>
                <a:cs typeface="Montserrat"/>
                <a:sym typeface="Montserrat"/>
              </a:rPr>
              <a:t>Hello : edyoda</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sz="1800">
              <a:solidFill>
                <a:srgbClr val="073763"/>
              </a:solidFill>
              <a:latin typeface="Montserrat"/>
              <a:ea typeface="Montserrat"/>
              <a:cs typeface="Montserrat"/>
              <a:sym typeface="Montserrat"/>
            </a:endParaRPr>
          </a:p>
        </p:txBody>
      </p:sp>
      <p:grpSp>
        <p:nvGrpSpPr>
          <p:cNvPr id="769" name="Google Shape;769;g83127c839c_0_101"/>
          <p:cNvGrpSpPr/>
          <p:nvPr/>
        </p:nvGrpSpPr>
        <p:grpSpPr>
          <a:xfrm>
            <a:off x="652150" y="4737850"/>
            <a:ext cx="7863100" cy="343800"/>
            <a:chOff x="652150" y="4737850"/>
            <a:chExt cx="7863100" cy="343800"/>
          </a:xfrm>
        </p:grpSpPr>
        <p:sp>
          <p:nvSpPr>
            <p:cNvPr id="770" name="Google Shape;770;g83127c839c_0_10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771" name="Google Shape;771;g83127c839c_0_10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72" name="Google Shape;772;g83127c839c_0_10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3" name="Google Shape;773;g83127c839c_0_101"/>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77" name="Shape 777"/>
        <p:cNvGrpSpPr/>
        <p:nvPr/>
      </p:nvGrpSpPr>
      <p:grpSpPr>
        <a:xfrm>
          <a:off x="0" y="0"/>
          <a:ext cx="0" cy="0"/>
          <a:chOff x="0" y="0"/>
          <a:chExt cx="0" cy="0"/>
        </a:xfrm>
      </p:grpSpPr>
      <p:sp>
        <p:nvSpPr>
          <p:cNvPr id="778" name="Google Shape;778;g83127c839c_0_11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Packages</a:t>
            </a:r>
            <a:endParaRPr b="1" sz="2500">
              <a:solidFill>
                <a:srgbClr val="073763"/>
              </a:solidFill>
              <a:latin typeface="Montserrat"/>
              <a:ea typeface="Montserrat"/>
              <a:cs typeface="Montserrat"/>
              <a:sym typeface="Montserrat"/>
            </a:endParaRPr>
          </a:p>
        </p:txBody>
      </p:sp>
      <p:sp>
        <p:nvSpPr>
          <p:cNvPr id="779" name="Google Shape;779;g83127c839c_0_11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83127c839c_0_113"/>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6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A package is a collection of Python modules, i.e., a package is a directory of Python modules containing an additional __init__.py file. The __init__.py distinguishes a package from a directory that just happens to contain a bunch of Python scripts. Packages can be nested to any depth, provided that the corresponding directories contain their own __init__.py file.</a:t>
            </a:r>
            <a:endParaRPr sz="1800">
              <a:solidFill>
                <a:srgbClr val="073763"/>
              </a:solidFill>
              <a:latin typeface="Montserrat"/>
              <a:ea typeface="Montserrat"/>
              <a:cs typeface="Montserrat"/>
              <a:sym typeface="Montserrat"/>
            </a:endParaRPr>
          </a:p>
          <a:p>
            <a:pPr indent="0" lvl="0" marL="0" rtl="0" algn="just">
              <a:lnSpc>
                <a:spcPct val="115000"/>
              </a:lnSpc>
              <a:spcBef>
                <a:spcPts val="800"/>
              </a:spcBef>
              <a:spcAft>
                <a:spcPts val="800"/>
              </a:spcAft>
              <a:buNone/>
            </a:pPr>
            <a:r>
              <a:rPr lang="en-IN" sz="1800">
                <a:solidFill>
                  <a:srgbClr val="073763"/>
                </a:solidFill>
                <a:latin typeface="Montserrat"/>
                <a:ea typeface="Montserrat"/>
                <a:cs typeface="Montserrat"/>
                <a:sym typeface="Montserrat"/>
              </a:rPr>
              <a:t>When you import a module or a package, the corresponding object created by Python is always of type module. This means that the distinction between module and package is just at the file system level. Note, however, when you import a package, only variables/functions/classes in the __init__.py file of that package are directly visible, not sub-packages or modules.</a:t>
            </a:r>
            <a:endParaRPr sz="1800">
              <a:solidFill>
                <a:srgbClr val="073763"/>
              </a:solidFill>
              <a:latin typeface="Montserrat"/>
              <a:ea typeface="Montserrat"/>
              <a:cs typeface="Montserrat"/>
              <a:sym typeface="Montserrat"/>
            </a:endParaRPr>
          </a:p>
        </p:txBody>
      </p:sp>
      <p:grpSp>
        <p:nvGrpSpPr>
          <p:cNvPr id="781" name="Google Shape;781;g83127c839c_0_113"/>
          <p:cNvGrpSpPr/>
          <p:nvPr/>
        </p:nvGrpSpPr>
        <p:grpSpPr>
          <a:xfrm>
            <a:off x="652150" y="4737850"/>
            <a:ext cx="7863100" cy="343800"/>
            <a:chOff x="652150" y="4737850"/>
            <a:chExt cx="7863100" cy="343800"/>
          </a:xfrm>
        </p:grpSpPr>
        <p:sp>
          <p:nvSpPr>
            <p:cNvPr id="782" name="Google Shape;782;g83127c839c_0_11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783" name="Google Shape;783;g83127c839c_0_11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84" name="Google Shape;784;g83127c839c_0_11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5" name="Google Shape;785;g83127c839c_0_113"/>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89" name="Shape 789"/>
        <p:cNvGrpSpPr/>
        <p:nvPr/>
      </p:nvGrpSpPr>
      <p:grpSpPr>
        <a:xfrm>
          <a:off x="0" y="0"/>
          <a:ext cx="0" cy="0"/>
          <a:chOff x="0" y="0"/>
          <a:chExt cx="0" cy="0"/>
        </a:xfrm>
      </p:grpSpPr>
      <p:sp>
        <p:nvSpPr>
          <p:cNvPr id="790" name="Google Shape;790;g83127c839c_0_12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Packages</a:t>
            </a:r>
            <a:endParaRPr b="1" sz="2500">
              <a:solidFill>
                <a:srgbClr val="073763"/>
              </a:solidFill>
              <a:latin typeface="Montserrat"/>
              <a:ea typeface="Montserrat"/>
              <a:cs typeface="Montserrat"/>
              <a:sym typeface="Montserrat"/>
            </a:endParaRPr>
          </a:p>
        </p:txBody>
      </p:sp>
      <p:sp>
        <p:nvSpPr>
          <p:cNvPr id="791" name="Google Shape;791;g83127c839c_0_12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83127c839c_0_126"/>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e.g.</a:t>
            </a:r>
            <a:endParaRPr b="1" sz="1800">
              <a:solidFill>
                <a:srgbClr val="073763"/>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package_name/</a:t>
            </a:r>
            <a:endParaRPr sz="1800">
              <a:solidFill>
                <a:srgbClr val="073763"/>
              </a:solidFill>
              <a:latin typeface="Montserrat"/>
              <a:ea typeface="Montserrat"/>
              <a:cs typeface="Montserrat"/>
              <a:sym typeface="Montserrat"/>
            </a:endParaRPr>
          </a:p>
          <a:p>
            <a:pPr indent="457200" lvl="0" marL="0" rtl="0" algn="l">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__init__.py</a:t>
            </a:r>
            <a:endParaRPr sz="1800">
              <a:solidFill>
                <a:srgbClr val="073763"/>
              </a:solidFill>
              <a:latin typeface="Montserrat"/>
              <a:ea typeface="Montserrat"/>
              <a:cs typeface="Montserrat"/>
              <a:sym typeface="Montserrat"/>
            </a:endParaRPr>
          </a:p>
          <a:p>
            <a:pPr indent="457200" lvl="0" marL="0" rtl="0" algn="l">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print_module.py</a:t>
            </a:r>
            <a:endParaRPr sz="1800">
              <a:solidFill>
                <a:srgbClr val="073763"/>
              </a:solidFill>
              <a:latin typeface="Montserrat"/>
              <a:ea typeface="Montserrat"/>
              <a:cs typeface="Montserrat"/>
              <a:sym typeface="Montserrat"/>
            </a:endParaRPr>
          </a:p>
          <a:p>
            <a:pPr indent="457200" lvl="0" marL="0" rtl="0" algn="l">
              <a:spcBef>
                <a:spcPts val="1200"/>
              </a:spcBef>
              <a:spcAft>
                <a:spcPts val="0"/>
              </a:spcAft>
              <a:buNone/>
            </a:pPr>
            <a:r>
              <a:rPr lang="en-IN" sz="1800">
                <a:solidFill>
                  <a:srgbClr val="073763"/>
                </a:solidFill>
                <a:latin typeface="Montserrat"/>
                <a:ea typeface="Montserrat"/>
                <a:cs typeface="Montserrat"/>
                <a:sym typeface="Montserrat"/>
              </a:rPr>
              <a:t>another_module.py</a:t>
            </a:r>
            <a:endParaRPr sz="1800">
              <a:solidFill>
                <a:srgbClr val="073763"/>
              </a:solidFill>
              <a:latin typeface="Montserrat"/>
              <a:ea typeface="Montserrat"/>
              <a:cs typeface="Montserrat"/>
              <a:sym typeface="Montserrat"/>
            </a:endParaRPr>
          </a:p>
          <a:p>
            <a:pPr indent="457200" lvl="0" marL="0" rtl="0" algn="l">
              <a:spcBef>
                <a:spcPts val="12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Previously created package. We can import that package directly.</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e.g.</a:t>
            </a:r>
            <a:r>
              <a:rPr lang="en-IN" sz="1800">
                <a:solidFill>
                  <a:srgbClr val="073763"/>
                </a:solidFill>
                <a:latin typeface="Montserrat"/>
                <a:ea typeface="Montserrat"/>
                <a:cs typeface="Montserrat"/>
                <a:sym typeface="Montserrat"/>
              </a:rPr>
              <a:t> import package_name</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sz="1800">
              <a:solidFill>
                <a:srgbClr val="073763"/>
              </a:solidFill>
              <a:latin typeface="Montserrat"/>
              <a:ea typeface="Montserrat"/>
              <a:cs typeface="Montserrat"/>
              <a:sym typeface="Montserrat"/>
            </a:endParaRPr>
          </a:p>
        </p:txBody>
      </p:sp>
      <p:grpSp>
        <p:nvGrpSpPr>
          <p:cNvPr id="793" name="Google Shape;793;g83127c839c_0_126"/>
          <p:cNvGrpSpPr/>
          <p:nvPr/>
        </p:nvGrpSpPr>
        <p:grpSpPr>
          <a:xfrm>
            <a:off x="652150" y="4737850"/>
            <a:ext cx="7863100" cy="343800"/>
            <a:chOff x="652150" y="4737850"/>
            <a:chExt cx="7863100" cy="343800"/>
          </a:xfrm>
        </p:grpSpPr>
        <p:sp>
          <p:nvSpPr>
            <p:cNvPr id="794" name="Google Shape;794;g83127c839c_0_12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795" name="Google Shape;795;g83127c839c_0_12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96" name="Google Shape;796;g83127c839c_0_12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7" name="Google Shape;797;g83127c839c_0_126"/>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01" name="Shape 801"/>
        <p:cNvGrpSpPr/>
        <p:nvPr/>
      </p:nvGrpSpPr>
      <p:grpSpPr>
        <a:xfrm>
          <a:off x="0" y="0"/>
          <a:ext cx="0" cy="0"/>
          <a:chOff x="0" y="0"/>
          <a:chExt cx="0" cy="0"/>
        </a:xfrm>
      </p:grpSpPr>
      <p:sp>
        <p:nvSpPr>
          <p:cNvPr id="802" name="Google Shape;802;g74675c7bd6_0_11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File Operations</a:t>
            </a:r>
            <a:endParaRPr b="1" sz="2500">
              <a:solidFill>
                <a:srgbClr val="073763"/>
              </a:solidFill>
              <a:latin typeface="Montserrat"/>
              <a:ea typeface="Montserrat"/>
              <a:cs typeface="Montserrat"/>
              <a:sym typeface="Montserrat"/>
            </a:endParaRPr>
          </a:p>
        </p:txBody>
      </p:sp>
      <p:sp>
        <p:nvSpPr>
          <p:cNvPr id="803" name="Google Shape;803;g74675c7bd6_0_11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74675c7bd6_0_110"/>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File Handling</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There are 5 Major operations that can be performed on a file are:</a:t>
            </a:r>
            <a:endParaRPr sz="1800">
              <a:solidFill>
                <a:srgbClr val="073763"/>
              </a:solidFill>
              <a:latin typeface="Montserrat"/>
              <a:ea typeface="Montserrat"/>
              <a:cs typeface="Montserrat"/>
              <a:sym typeface="Montserrat"/>
            </a:endParaRPr>
          </a:p>
          <a:p>
            <a:pPr indent="-342900" lvl="0" marL="457200" rtl="0" algn="l">
              <a:lnSpc>
                <a:spcPct val="100000"/>
              </a:lnSpc>
              <a:spcBef>
                <a:spcPts val="1200"/>
              </a:spcBef>
              <a:spcAft>
                <a:spcPts val="0"/>
              </a:spcAft>
              <a:buClr>
                <a:srgbClr val="073763"/>
              </a:buClr>
              <a:buSzPts val="1800"/>
              <a:buFont typeface="Montserrat"/>
              <a:buAutoNum type="arabicPeriod"/>
            </a:pPr>
            <a:r>
              <a:rPr lang="en-IN" sz="1800">
                <a:solidFill>
                  <a:srgbClr val="073763"/>
                </a:solidFill>
                <a:latin typeface="Montserrat"/>
                <a:ea typeface="Montserrat"/>
                <a:cs typeface="Montserrat"/>
                <a:sym typeface="Montserrat"/>
              </a:rPr>
              <a:t>Creation of File</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AutoNum type="arabicPeriod"/>
            </a:pPr>
            <a:r>
              <a:rPr lang="en-IN" sz="1800">
                <a:solidFill>
                  <a:srgbClr val="073763"/>
                </a:solidFill>
                <a:latin typeface="Montserrat"/>
                <a:ea typeface="Montserrat"/>
                <a:cs typeface="Montserrat"/>
                <a:sym typeface="Montserrat"/>
              </a:rPr>
              <a:t>Opening an existing file</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AutoNum type="arabicPeriod"/>
            </a:pPr>
            <a:r>
              <a:rPr lang="en-IN" sz="1800">
                <a:solidFill>
                  <a:srgbClr val="073763"/>
                </a:solidFill>
                <a:latin typeface="Montserrat"/>
                <a:ea typeface="Montserrat"/>
                <a:cs typeface="Montserrat"/>
                <a:sym typeface="Montserrat"/>
              </a:rPr>
              <a:t>Reading data from a file</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AutoNum type="arabicPeriod"/>
            </a:pPr>
            <a:r>
              <a:rPr lang="en-IN" sz="1800">
                <a:solidFill>
                  <a:srgbClr val="073763"/>
                </a:solidFill>
                <a:latin typeface="Montserrat"/>
                <a:ea typeface="Montserrat"/>
                <a:cs typeface="Montserrat"/>
                <a:sym typeface="Montserrat"/>
              </a:rPr>
              <a:t>Writing data in a file</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AutoNum type="arabicPeriod"/>
            </a:pPr>
            <a:r>
              <a:rPr lang="en-IN" sz="1800">
                <a:solidFill>
                  <a:srgbClr val="073763"/>
                </a:solidFill>
                <a:latin typeface="Montserrat"/>
                <a:ea typeface="Montserrat"/>
                <a:cs typeface="Montserrat"/>
                <a:sym typeface="Montserrat"/>
              </a:rPr>
              <a:t>Closing a file</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Python too support file handling and allow users to handle files i.e., to read and write files, along with many other file handling, to operate on files.</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rPr b="1" lang="en-IN" sz="1800">
                <a:solidFill>
                  <a:srgbClr val="073763"/>
                </a:solidFill>
                <a:latin typeface="Montserrat"/>
                <a:ea typeface="Montserrat"/>
                <a:cs typeface="Montserrat"/>
                <a:sym typeface="Montserrat"/>
              </a:rPr>
              <a:t>Syntax : </a:t>
            </a:r>
            <a:r>
              <a:rPr lang="en-IN" sz="1800">
                <a:solidFill>
                  <a:srgbClr val="073763"/>
                </a:solidFill>
                <a:latin typeface="Montserrat"/>
                <a:ea typeface="Montserrat"/>
                <a:cs typeface="Montserrat"/>
                <a:sym typeface="Montserrat"/>
              </a:rPr>
              <a:t>open(filename, mode)</a:t>
            </a:r>
            <a:endParaRPr sz="1800">
              <a:solidFill>
                <a:srgbClr val="073763"/>
              </a:solidFill>
              <a:latin typeface="Montserrat"/>
              <a:ea typeface="Montserrat"/>
              <a:cs typeface="Montserrat"/>
              <a:sym typeface="Montserrat"/>
            </a:endParaRPr>
          </a:p>
        </p:txBody>
      </p:sp>
      <p:grpSp>
        <p:nvGrpSpPr>
          <p:cNvPr id="805" name="Google Shape;805;g74675c7bd6_0_110"/>
          <p:cNvGrpSpPr/>
          <p:nvPr/>
        </p:nvGrpSpPr>
        <p:grpSpPr>
          <a:xfrm>
            <a:off x="652150" y="4737850"/>
            <a:ext cx="7863100" cy="343800"/>
            <a:chOff x="652150" y="4737850"/>
            <a:chExt cx="7863100" cy="343800"/>
          </a:xfrm>
        </p:grpSpPr>
        <p:sp>
          <p:nvSpPr>
            <p:cNvPr id="806" name="Google Shape;806;g74675c7bd6_0_11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807" name="Google Shape;807;g74675c7bd6_0_11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08" name="Google Shape;808;g74675c7bd6_0_11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9" name="Google Shape;809;g74675c7bd6_0_110"/>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13" name="Shape 813"/>
        <p:cNvGrpSpPr/>
        <p:nvPr/>
      </p:nvGrpSpPr>
      <p:grpSpPr>
        <a:xfrm>
          <a:off x="0" y="0"/>
          <a:ext cx="0" cy="0"/>
          <a:chOff x="0" y="0"/>
          <a:chExt cx="0" cy="0"/>
        </a:xfrm>
      </p:grpSpPr>
      <p:sp>
        <p:nvSpPr>
          <p:cNvPr id="814" name="Google Shape;814;g74675c7bd6_0_12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File Operations</a:t>
            </a:r>
            <a:endParaRPr b="1" sz="2500">
              <a:solidFill>
                <a:srgbClr val="073763"/>
              </a:solidFill>
              <a:latin typeface="Montserrat"/>
              <a:ea typeface="Montserrat"/>
              <a:cs typeface="Montserrat"/>
              <a:sym typeface="Montserrat"/>
            </a:endParaRPr>
          </a:p>
        </p:txBody>
      </p:sp>
      <p:sp>
        <p:nvSpPr>
          <p:cNvPr id="815" name="Google Shape;815;g74675c7bd6_0_12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74675c7bd6_0_121"/>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File Handling</a:t>
            </a:r>
            <a:endParaRPr sz="1800">
              <a:solidFill>
                <a:srgbClr val="073763"/>
              </a:solidFill>
              <a:latin typeface="Montserrat"/>
              <a:ea typeface="Montserrat"/>
              <a:cs typeface="Montserrat"/>
              <a:sym typeface="Montserrat"/>
            </a:endParaRPr>
          </a:p>
          <a:p>
            <a:pPr indent="0" lvl="0" marL="45720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Mode for opening a file: </a:t>
            </a:r>
            <a:endParaRPr sz="1800">
              <a:solidFill>
                <a:srgbClr val="073763"/>
              </a:solidFill>
              <a:latin typeface="Montserrat"/>
              <a:ea typeface="Montserrat"/>
              <a:cs typeface="Montserrat"/>
              <a:sym typeface="Montserrat"/>
            </a:endParaRPr>
          </a:p>
          <a:p>
            <a:pPr indent="-342900" lvl="0" marL="457200" rtl="0" algn="l">
              <a:lnSpc>
                <a:spcPct val="100000"/>
              </a:lnSpc>
              <a:spcBef>
                <a:spcPts val="12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“r”, for reaing.</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“w”, for eriting</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“a”, for appending</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“r+”, for reading and writing</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Create File:</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file = open(‘fielname’, ‘w’)</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file.write(data)</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rPr lang="en-IN" sz="1800">
                <a:solidFill>
                  <a:srgbClr val="073763"/>
                </a:solidFill>
                <a:latin typeface="Montserrat"/>
                <a:ea typeface="Montserrat"/>
                <a:cs typeface="Montserrat"/>
                <a:sym typeface="Montserrat"/>
              </a:rPr>
              <a:t>fiel.close()</a:t>
            </a:r>
            <a:endParaRPr sz="1800">
              <a:solidFill>
                <a:srgbClr val="073763"/>
              </a:solidFill>
              <a:latin typeface="Montserrat"/>
              <a:ea typeface="Montserrat"/>
              <a:cs typeface="Montserrat"/>
              <a:sym typeface="Montserrat"/>
            </a:endParaRPr>
          </a:p>
        </p:txBody>
      </p:sp>
      <p:grpSp>
        <p:nvGrpSpPr>
          <p:cNvPr id="817" name="Google Shape;817;g74675c7bd6_0_121"/>
          <p:cNvGrpSpPr/>
          <p:nvPr/>
        </p:nvGrpSpPr>
        <p:grpSpPr>
          <a:xfrm>
            <a:off x="652150" y="4737850"/>
            <a:ext cx="7863100" cy="343800"/>
            <a:chOff x="652150" y="4737850"/>
            <a:chExt cx="7863100" cy="343800"/>
          </a:xfrm>
        </p:grpSpPr>
        <p:sp>
          <p:nvSpPr>
            <p:cNvPr id="818" name="Google Shape;818;g74675c7bd6_0_12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819" name="Google Shape;819;g74675c7bd6_0_12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20" name="Google Shape;820;g74675c7bd6_0_12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1" name="Google Shape;821;g74675c7bd6_0_121"/>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25" name="Shape 825"/>
        <p:cNvGrpSpPr/>
        <p:nvPr/>
      </p:nvGrpSpPr>
      <p:grpSpPr>
        <a:xfrm>
          <a:off x="0" y="0"/>
          <a:ext cx="0" cy="0"/>
          <a:chOff x="0" y="0"/>
          <a:chExt cx="0" cy="0"/>
        </a:xfrm>
      </p:grpSpPr>
      <p:sp>
        <p:nvSpPr>
          <p:cNvPr id="826" name="Google Shape;826;g74675c7bd6_0_132"/>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File Operations</a:t>
            </a:r>
            <a:endParaRPr b="1" sz="2500">
              <a:solidFill>
                <a:srgbClr val="073763"/>
              </a:solidFill>
              <a:latin typeface="Montserrat"/>
              <a:ea typeface="Montserrat"/>
              <a:cs typeface="Montserrat"/>
              <a:sym typeface="Montserrat"/>
            </a:endParaRPr>
          </a:p>
        </p:txBody>
      </p:sp>
      <p:sp>
        <p:nvSpPr>
          <p:cNvPr id="827" name="Google Shape;827;g74675c7bd6_0_13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74675c7bd6_0_132"/>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Read File:</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file = open(‘fielname’, ‘r’)</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print(file.read())</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fiel.close()</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 </a:t>
            </a:r>
            <a:r>
              <a:rPr b="1" lang="en-IN" sz="1800">
                <a:solidFill>
                  <a:srgbClr val="073763"/>
                </a:solidFill>
                <a:latin typeface="Montserrat"/>
                <a:ea typeface="Montserrat"/>
                <a:cs typeface="Montserrat"/>
                <a:sym typeface="Montserrat"/>
              </a:rPr>
              <a:t>Append File:</a:t>
            </a:r>
            <a:endParaRPr b="1" sz="1800">
              <a:solidFill>
                <a:srgbClr val="073763"/>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file = open(‘fielname’, ‘w’)</a:t>
            </a:r>
            <a:endParaRPr sz="1800">
              <a:solidFill>
                <a:srgbClr val="073763"/>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file.write(data)  # this extra line will be added with existing data</a:t>
            </a:r>
            <a:endParaRPr sz="1800">
              <a:solidFill>
                <a:srgbClr val="073763"/>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fiel.close()</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sz="1800">
              <a:solidFill>
                <a:srgbClr val="073763"/>
              </a:solidFill>
              <a:latin typeface="Montserrat"/>
              <a:ea typeface="Montserrat"/>
              <a:cs typeface="Montserrat"/>
              <a:sym typeface="Montserrat"/>
            </a:endParaRPr>
          </a:p>
        </p:txBody>
      </p:sp>
      <p:grpSp>
        <p:nvGrpSpPr>
          <p:cNvPr id="829" name="Google Shape;829;g74675c7bd6_0_132"/>
          <p:cNvGrpSpPr/>
          <p:nvPr/>
        </p:nvGrpSpPr>
        <p:grpSpPr>
          <a:xfrm>
            <a:off x="652150" y="4737850"/>
            <a:ext cx="7863100" cy="343800"/>
            <a:chOff x="652150" y="4737850"/>
            <a:chExt cx="7863100" cy="343800"/>
          </a:xfrm>
        </p:grpSpPr>
        <p:sp>
          <p:nvSpPr>
            <p:cNvPr id="830" name="Google Shape;830;g74675c7bd6_0_13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831" name="Google Shape;831;g74675c7bd6_0_13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32" name="Google Shape;832;g74675c7bd6_0_132"/>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3" name="Google Shape;833;g74675c7bd6_0_132"/>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37" name="Shape 837"/>
        <p:cNvGrpSpPr/>
        <p:nvPr/>
      </p:nvGrpSpPr>
      <p:grpSpPr>
        <a:xfrm>
          <a:off x="0" y="0"/>
          <a:ext cx="0" cy="0"/>
          <a:chOff x="0" y="0"/>
          <a:chExt cx="0" cy="0"/>
        </a:xfrm>
      </p:grpSpPr>
      <p:sp>
        <p:nvSpPr>
          <p:cNvPr id="838" name="Google Shape;838;g74675c7bd6_0_14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File Operations</a:t>
            </a:r>
            <a:endParaRPr b="1" sz="2500">
              <a:solidFill>
                <a:srgbClr val="073763"/>
              </a:solidFill>
              <a:latin typeface="Montserrat"/>
              <a:ea typeface="Montserrat"/>
              <a:cs typeface="Montserrat"/>
              <a:sym typeface="Montserrat"/>
            </a:endParaRPr>
          </a:p>
        </p:txBody>
      </p:sp>
      <p:sp>
        <p:nvSpPr>
          <p:cNvPr id="839" name="Google Shape;839;g74675c7bd6_0_14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74675c7bd6_0_143"/>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Using with() function:</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code:</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with open(filename) as file:</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	data = file.read()</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print(data)</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important function: readline(), writelines() etc.</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rPr lang="en-IN" sz="1800">
                <a:solidFill>
                  <a:srgbClr val="073763"/>
                </a:solidFill>
                <a:latin typeface="Montserrat"/>
                <a:ea typeface="Montserrat"/>
                <a:cs typeface="Montserrat"/>
                <a:sym typeface="Montserrat"/>
              </a:rPr>
              <a:t>for more buit-in functions visit here: </a:t>
            </a:r>
            <a:r>
              <a:rPr lang="en-IN" sz="1800" u="sng">
                <a:solidFill>
                  <a:srgbClr val="073763"/>
                </a:solidFill>
                <a:latin typeface="Montserrat"/>
                <a:ea typeface="Montserrat"/>
                <a:cs typeface="Montserrat"/>
                <a:sym typeface="Montserrat"/>
                <a:hlinkClick r:id="rId3">
                  <a:extLst>
                    <a:ext uri="{A12FA001-AC4F-418D-AE19-62706E023703}">
                      <ahyp:hlinkClr val="tx"/>
                    </a:ext>
                  </a:extLst>
                </a:hlinkClick>
              </a:rPr>
              <a:t>https://docs.python.org/3/tutorial/inputoutput.html#reading-and-writing-files</a:t>
            </a:r>
            <a:endParaRPr sz="1800">
              <a:solidFill>
                <a:srgbClr val="073763"/>
              </a:solidFill>
              <a:latin typeface="Montserrat"/>
              <a:ea typeface="Montserrat"/>
              <a:cs typeface="Montserrat"/>
              <a:sym typeface="Montserrat"/>
            </a:endParaRPr>
          </a:p>
        </p:txBody>
      </p:sp>
      <p:grpSp>
        <p:nvGrpSpPr>
          <p:cNvPr id="841" name="Google Shape;841;g74675c7bd6_0_143"/>
          <p:cNvGrpSpPr/>
          <p:nvPr/>
        </p:nvGrpSpPr>
        <p:grpSpPr>
          <a:xfrm>
            <a:off x="652150" y="4737850"/>
            <a:ext cx="7863100" cy="343800"/>
            <a:chOff x="652150" y="4737850"/>
            <a:chExt cx="7863100" cy="343800"/>
          </a:xfrm>
        </p:grpSpPr>
        <p:sp>
          <p:nvSpPr>
            <p:cNvPr id="842" name="Google Shape;842;g74675c7bd6_0_14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843" name="Google Shape;843;g74675c7bd6_0_14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44" name="Google Shape;844;g74675c7bd6_0_14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5" name="Google Shape;845;g74675c7bd6_0_143"/>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74675c7bd6_0_0"/>
          <p:cNvSpPr txBox="1"/>
          <p:nvPr>
            <p:ph type="title"/>
          </p:nvPr>
        </p:nvSpPr>
        <p:spPr>
          <a:xfrm>
            <a:off x="272588" y="1834044"/>
            <a:ext cx="4045200" cy="96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lang="en-IN" sz="4800">
                <a:solidFill>
                  <a:srgbClr val="EFEFEF"/>
                </a:solidFill>
                <a:latin typeface="Montserrat"/>
                <a:ea typeface="Montserrat"/>
                <a:cs typeface="Montserrat"/>
                <a:sym typeface="Montserrat"/>
              </a:rPr>
              <a:t>Modules</a:t>
            </a:r>
            <a:br>
              <a:rPr b="1" lang="en-IN" sz="4800">
                <a:solidFill>
                  <a:srgbClr val="EFEFEF"/>
                </a:solidFill>
                <a:latin typeface="Montserrat"/>
                <a:ea typeface="Montserrat"/>
                <a:cs typeface="Montserrat"/>
                <a:sym typeface="Montserrat"/>
              </a:rPr>
            </a:br>
            <a:r>
              <a:rPr b="1" lang="en-IN" sz="1800">
                <a:solidFill>
                  <a:srgbClr val="EFEFEF"/>
                </a:solidFill>
                <a:latin typeface="Montserrat"/>
                <a:ea typeface="Montserrat"/>
                <a:cs typeface="Montserrat"/>
                <a:sym typeface="Montserrat"/>
              </a:rPr>
              <a:t>For week - 3</a:t>
            </a:r>
            <a:endParaRPr b="1" sz="4800">
              <a:solidFill>
                <a:srgbClr val="EFEFEF"/>
              </a:solidFill>
              <a:latin typeface="Montserrat"/>
              <a:ea typeface="Montserrat"/>
              <a:cs typeface="Montserrat"/>
              <a:sym typeface="Montserrat"/>
            </a:endParaRPr>
          </a:p>
        </p:txBody>
      </p:sp>
      <p:sp>
        <p:nvSpPr>
          <p:cNvPr id="851" name="Google Shape;851;g74675c7bd6_0_0"/>
          <p:cNvSpPr txBox="1"/>
          <p:nvPr>
            <p:ph idx="2" type="body"/>
          </p:nvPr>
        </p:nvSpPr>
        <p:spPr>
          <a:xfrm>
            <a:off x="4572000" y="898134"/>
            <a:ext cx="44127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Regular Expressions</a:t>
            </a:r>
            <a:endParaRPr/>
          </a:p>
          <a:p>
            <a:pPr indent="-342900" lvl="0" marL="45720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List Comprehension</a:t>
            </a:r>
            <a:endParaRPr/>
          </a:p>
          <a:p>
            <a:pPr indent="-342900" lvl="0" marL="457200" marR="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Map, Filter &amp; Lambda</a:t>
            </a:r>
            <a:endParaRPr/>
          </a:p>
          <a:p>
            <a:pPr indent="-342900" lvl="0" marL="457200" marR="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Iterators, Generatores &amp; Decorators</a:t>
            </a:r>
            <a:endParaRPr sz="2000">
              <a:solidFill>
                <a:srgbClr val="172746"/>
              </a:solidFill>
              <a:latin typeface="Montserrat"/>
              <a:ea typeface="Montserrat"/>
              <a:cs typeface="Montserrat"/>
              <a:sym typeface="Montserrat"/>
            </a:endParaRPr>
          </a:p>
          <a:p>
            <a:pPr indent="-355600" lvl="0" marL="457200" marR="0" rtl="0" algn="l">
              <a:lnSpc>
                <a:spcPct val="150000"/>
              </a:lnSpc>
              <a:spcBef>
                <a:spcPts val="0"/>
              </a:spcBef>
              <a:spcAft>
                <a:spcPts val="0"/>
              </a:spcAft>
              <a:buClr>
                <a:srgbClr val="172746"/>
              </a:buClr>
              <a:buSzPts val="2000"/>
              <a:buFont typeface="Montserrat"/>
              <a:buChar char="●"/>
            </a:pPr>
            <a:r>
              <a:rPr lang="en-IN" sz="2000">
                <a:solidFill>
                  <a:srgbClr val="172746"/>
                </a:solidFill>
                <a:latin typeface="Montserrat"/>
                <a:ea typeface="Montserrat"/>
                <a:cs typeface="Montserrat"/>
                <a:sym typeface="Montserrat"/>
              </a:rPr>
              <a:t>Object Oriented Programming - Part 1 </a:t>
            </a:r>
            <a:endParaRPr sz="2000">
              <a:solidFill>
                <a:srgbClr val="172746"/>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51" name="Shape 151"/>
        <p:cNvGrpSpPr/>
        <p:nvPr/>
      </p:nvGrpSpPr>
      <p:grpSpPr>
        <a:xfrm>
          <a:off x="0" y="0"/>
          <a:ext cx="0" cy="0"/>
          <a:chOff x="0" y="0"/>
          <a:chExt cx="0" cy="0"/>
        </a:xfrm>
      </p:grpSpPr>
      <p:sp>
        <p:nvSpPr>
          <p:cNvPr id="152" name="Google Shape;152;p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153" name="Google Shape;153;p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7"/>
          <p:cNvGrpSpPr/>
          <p:nvPr/>
        </p:nvGrpSpPr>
        <p:grpSpPr>
          <a:xfrm>
            <a:off x="652150" y="4737850"/>
            <a:ext cx="7863100" cy="343800"/>
            <a:chOff x="652150" y="4737850"/>
            <a:chExt cx="7863100" cy="343800"/>
          </a:xfrm>
        </p:grpSpPr>
        <p:sp>
          <p:nvSpPr>
            <p:cNvPr id="155" name="Google Shape;155;p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100" u="none" cap="none" strike="noStrike">
                  <a:solidFill>
                    <a:srgbClr val="FFFFFF"/>
                  </a:solidFill>
                  <a:latin typeface="Verdana"/>
                  <a:ea typeface="Verdana"/>
                  <a:cs typeface="Verdana"/>
                  <a:sym typeface="Verdana"/>
                </a:rPr>
                <a:t>Essential Python for Data Science</a:t>
              </a:r>
              <a:endParaRPr/>
            </a:p>
          </p:txBody>
        </p:sp>
        <p:sp>
          <p:nvSpPr>
            <p:cNvPr id="156" name="Google Shape;156;p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57" name="Google Shape;157;p7"/>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177800" lvl="0" marL="285750" marR="0" rtl="0" algn="l">
              <a:lnSpc>
                <a:spcPct val="115000"/>
              </a:lnSpc>
              <a:spcBef>
                <a:spcPts val="0"/>
              </a:spcBef>
              <a:spcAft>
                <a:spcPts val="0"/>
              </a:spcAft>
              <a:buClr>
                <a:schemeClr val="dk1"/>
              </a:buClr>
              <a:buSzPts val="1500"/>
              <a:buFont typeface="Montserrat"/>
              <a:buChar char="•"/>
            </a:pPr>
            <a:r>
              <a:rPr b="1" i="0" lang="en-IN" sz="1500" u="none" cap="none" strike="noStrike">
                <a:solidFill>
                  <a:srgbClr val="073763"/>
                </a:solidFill>
                <a:latin typeface="Montserrat"/>
                <a:ea typeface="Montserrat"/>
                <a:cs typeface="Montserrat"/>
                <a:sym typeface="Montserrat"/>
              </a:rPr>
              <a:t>Verify python installation.</a:t>
            </a:r>
            <a:endParaRPr sz="1500">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3200"/>
              <a:buFont typeface="Arial"/>
              <a:buNone/>
            </a:pPr>
            <a:r>
              <a:rPr i="0" lang="en-IN" sz="1500" u="none" cap="none" strike="noStrike">
                <a:solidFill>
                  <a:srgbClr val="073763"/>
                </a:solidFill>
                <a:latin typeface="Montserrat"/>
                <a:ea typeface="Montserrat"/>
                <a:cs typeface="Montserrat"/>
                <a:sym typeface="Montserrat"/>
              </a:rPr>
              <a:t>     Execute command python --version</a:t>
            </a:r>
            <a:endParaRPr i="0" sz="1500" u="none" cap="none" strike="noStrike">
              <a:solidFill>
                <a:schemeClr val="dk1"/>
              </a:solidFill>
              <a:latin typeface="Montserrat"/>
              <a:ea typeface="Montserrat"/>
              <a:cs typeface="Montserrat"/>
              <a:sym typeface="Montserrat"/>
            </a:endParaRPr>
          </a:p>
        </p:txBody>
      </p:sp>
      <p:pic>
        <p:nvPicPr>
          <p:cNvPr id="158" name="Google Shape;158;p7"/>
          <p:cNvPicPr preferRelativeResize="0"/>
          <p:nvPr/>
        </p:nvPicPr>
        <p:blipFill rotWithShape="1">
          <a:blip r:embed="rId3">
            <a:alphaModFix/>
          </a:blip>
          <a:srcRect b="0" l="0" r="0" t="0"/>
          <a:stretch/>
        </p:blipFill>
        <p:spPr>
          <a:xfrm>
            <a:off x="581266" y="1854074"/>
            <a:ext cx="2530059" cy="49534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55" name="Shape 855"/>
        <p:cNvGrpSpPr/>
        <p:nvPr/>
      </p:nvGrpSpPr>
      <p:grpSpPr>
        <a:xfrm>
          <a:off x="0" y="0"/>
          <a:ext cx="0" cy="0"/>
          <a:chOff x="0" y="0"/>
          <a:chExt cx="0" cy="0"/>
        </a:xfrm>
      </p:grpSpPr>
      <p:sp>
        <p:nvSpPr>
          <p:cNvPr id="856" name="Google Shape;856;g74675c7bd6_0_5"/>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Regular Expressions</a:t>
            </a:r>
            <a:endParaRPr b="1" sz="2500">
              <a:solidFill>
                <a:srgbClr val="073763"/>
              </a:solidFill>
              <a:latin typeface="Montserrat"/>
              <a:ea typeface="Montserrat"/>
              <a:cs typeface="Montserrat"/>
              <a:sym typeface="Montserrat"/>
            </a:endParaRPr>
          </a:p>
        </p:txBody>
      </p:sp>
      <p:sp>
        <p:nvSpPr>
          <p:cNvPr id="857" name="Google Shape;857;g74675c7bd6_0_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74675c7bd6_0_5"/>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Module Regular Expressions(RE) specifies a set of strings(pattern) that matches it.To understand the RE analogy, MetaCharacters are useful, important and will be used in functions of module re.</a:t>
            </a:r>
            <a:endParaRPr sz="1800">
              <a:solidFill>
                <a:srgbClr val="073763"/>
              </a:solidFill>
              <a:latin typeface="Montserrat"/>
              <a:ea typeface="Montserrat"/>
              <a:cs typeface="Montserrat"/>
              <a:sym typeface="Montserrat"/>
            </a:endParaRPr>
          </a:p>
          <a:p>
            <a:pPr indent="-381000" lvl="0" marL="457200" rtl="0" algn="l">
              <a:lnSpc>
                <a:spcPct val="100000"/>
              </a:lnSpc>
              <a:spcBef>
                <a:spcPts val="1200"/>
              </a:spcBef>
              <a:spcAft>
                <a:spcPts val="0"/>
              </a:spcAft>
              <a:buClr>
                <a:srgbClr val="073763"/>
              </a:buClr>
              <a:buSzPts val="2400"/>
              <a:buFont typeface="Montserrat"/>
              <a:buAutoNum type="arabicPeriod"/>
            </a:pPr>
            <a:r>
              <a:rPr b="1" lang="en-IN" sz="2400">
                <a:solidFill>
                  <a:srgbClr val="073763"/>
                </a:solidFill>
                <a:latin typeface="Montserrat"/>
                <a:ea typeface="Montserrat"/>
                <a:cs typeface="Montserrat"/>
                <a:sym typeface="Montserrat"/>
              </a:rPr>
              <a:t>Character class:</a:t>
            </a:r>
            <a:endParaRPr b="1" sz="24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a:t>
            </a:r>
            <a:r>
              <a:rPr lang="en-IN" sz="1600">
                <a:solidFill>
                  <a:srgbClr val="073763"/>
                </a:solidFill>
                <a:latin typeface="Montserrat"/>
                <a:ea typeface="Montserrat"/>
                <a:cs typeface="Montserrat"/>
                <a:sym typeface="Montserrat"/>
              </a:rPr>
              <a:t>d  | Matches any decimal digit, this is equivalent to the set class [0-9].</a:t>
            </a:r>
            <a:endParaRPr sz="16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600">
                <a:solidFill>
                  <a:srgbClr val="073763"/>
                </a:solidFill>
                <a:latin typeface="Montserrat"/>
                <a:ea typeface="Montserrat"/>
                <a:cs typeface="Montserrat"/>
                <a:sym typeface="Montserrat"/>
              </a:rPr>
              <a:t>\D | Matches any non-digit character.</a:t>
            </a:r>
            <a:endParaRPr sz="16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600">
                <a:solidFill>
                  <a:srgbClr val="073763"/>
                </a:solidFill>
                <a:latin typeface="Montserrat"/>
                <a:ea typeface="Montserrat"/>
                <a:cs typeface="Montserrat"/>
                <a:sym typeface="Montserrat"/>
              </a:rPr>
              <a:t>\s  | Matches any whitespace character.</a:t>
            </a:r>
            <a:endParaRPr sz="16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600">
                <a:solidFill>
                  <a:srgbClr val="073763"/>
                </a:solidFill>
                <a:latin typeface="Montserrat"/>
                <a:ea typeface="Montserrat"/>
                <a:cs typeface="Montserrat"/>
                <a:sym typeface="Montserrat"/>
              </a:rPr>
              <a:t>\S | Matches any non-whitespace character</a:t>
            </a:r>
            <a:endParaRPr sz="16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600">
                <a:solidFill>
                  <a:srgbClr val="073763"/>
                </a:solidFill>
                <a:latin typeface="Montserrat"/>
                <a:ea typeface="Montserrat"/>
                <a:cs typeface="Montserrat"/>
                <a:sym typeface="Montserrat"/>
              </a:rPr>
              <a:t>\w | Matches any alphanumeric character, this is equivalent to the class [a-zA-Z0-9_].</a:t>
            </a:r>
            <a:endParaRPr sz="1600">
              <a:solidFill>
                <a:srgbClr val="073763"/>
              </a:solidFill>
              <a:latin typeface="Montserrat"/>
              <a:ea typeface="Montserrat"/>
              <a:cs typeface="Montserrat"/>
              <a:sym typeface="Montserrat"/>
            </a:endParaRPr>
          </a:p>
          <a:p>
            <a:pPr indent="0" lvl="0" marL="0" marR="101600" rtl="0" algn="l">
              <a:lnSpc>
                <a:spcPct val="158000"/>
              </a:lnSpc>
              <a:spcBef>
                <a:spcPts val="1200"/>
              </a:spcBef>
              <a:spcAft>
                <a:spcPts val="0"/>
              </a:spcAft>
              <a:buClr>
                <a:schemeClr val="dk1"/>
              </a:buClr>
              <a:buSzPts val="1100"/>
              <a:buFont typeface="Arial"/>
              <a:buNone/>
            </a:pPr>
            <a:r>
              <a:rPr lang="en-IN" sz="1600">
                <a:solidFill>
                  <a:srgbClr val="073763"/>
                </a:solidFill>
                <a:latin typeface="Montserrat"/>
                <a:ea typeface="Montserrat"/>
                <a:cs typeface="Montserrat"/>
                <a:sym typeface="Montserrat"/>
              </a:rPr>
              <a:t>\W | Matches any non-alphanumeric character.</a:t>
            </a:r>
            <a:endParaRPr sz="1600">
              <a:solidFill>
                <a:srgbClr val="073763"/>
              </a:solidFill>
              <a:latin typeface="Montserrat"/>
              <a:ea typeface="Montserrat"/>
              <a:cs typeface="Montserrat"/>
              <a:sym typeface="Montserrat"/>
            </a:endParaRPr>
          </a:p>
          <a:p>
            <a:pPr indent="0" lvl="0" marL="0" rtl="0" algn="l">
              <a:lnSpc>
                <a:spcPct val="100000"/>
              </a:lnSpc>
              <a:spcBef>
                <a:spcPts val="800"/>
              </a:spcBef>
              <a:spcAft>
                <a:spcPts val="1200"/>
              </a:spcAft>
              <a:buNone/>
            </a:pPr>
            <a:r>
              <a:t/>
            </a:r>
            <a:endParaRPr sz="1200">
              <a:solidFill>
                <a:schemeClr val="dk1"/>
              </a:solidFill>
              <a:highlight>
                <a:srgbClr val="FFFFFF"/>
              </a:highlight>
              <a:latin typeface="Roboto"/>
              <a:ea typeface="Roboto"/>
              <a:cs typeface="Roboto"/>
              <a:sym typeface="Roboto"/>
            </a:endParaRPr>
          </a:p>
        </p:txBody>
      </p:sp>
      <p:grpSp>
        <p:nvGrpSpPr>
          <p:cNvPr id="859" name="Google Shape;859;g74675c7bd6_0_5"/>
          <p:cNvGrpSpPr/>
          <p:nvPr/>
        </p:nvGrpSpPr>
        <p:grpSpPr>
          <a:xfrm>
            <a:off x="652150" y="4737850"/>
            <a:ext cx="7863100" cy="343800"/>
            <a:chOff x="652150" y="4737850"/>
            <a:chExt cx="7863100" cy="343800"/>
          </a:xfrm>
        </p:grpSpPr>
        <p:sp>
          <p:nvSpPr>
            <p:cNvPr id="860" name="Google Shape;860;g74675c7bd6_0_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861" name="Google Shape;861;g74675c7bd6_0_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62" name="Google Shape;862;g74675c7bd6_0_5"/>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3" name="Google Shape;863;g74675c7bd6_0_5"/>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67" name="Shape 867"/>
        <p:cNvGrpSpPr/>
        <p:nvPr/>
      </p:nvGrpSpPr>
      <p:grpSpPr>
        <a:xfrm>
          <a:off x="0" y="0"/>
          <a:ext cx="0" cy="0"/>
          <a:chOff x="0" y="0"/>
          <a:chExt cx="0" cy="0"/>
        </a:xfrm>
      </p:grpSpPr>
      <p:sp>
        <p:nvSpPr>
          <p:cNvPr id="868" name="Google Shape;868;g74675c7bd6_0_4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Regular Expressions</a:t>
            </a:r>
            <a:endParaRPr b="1" sz="2500">
              <a:solidFill>
                <a:srgbClr val="073763"/>
              </a:solidFill>
              <a:latin typeface="Montserrat"/>
              <a:ea typeface="Montserrat"/>
              <a:cs typeface="Montserrat"/>
              <a:sym typeface="Montserrat"/>
            </a:endParaRPr>
          </a:p>
        </p:txBody>
      </p:sp>
      <p:sp>
        <p:nvSpPr>
          <p:cNvPr id="869" name="Google Shape;869;g74675c7bd6_0_4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74675c7bd6_0_41"/>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73763"/>
              </a:buClr>
              <a:buSzPts val="2400"/>
              <a:buFont typeface="Montserrat"/>
              <a:buAutoNum type="arabicPeriod"/>
            </a:pPr>
            <a:r>
              <a:rPr b="1" lang="en-IN" sz="2400">
                <a:solidFill>
                  <a:srgbClr val="073763"/>
                </a:solidFill>
                <a:latin typeface="Montserrat"/>
                <a:ea typeface="Montserrat"/>
                <a:cs typeface="Montserrat"/>
                <a:sym typeface="Montserrat"/>
              </a:rPr>
              <a:t>Character class:</a:t>
            </a:r>
            <a:endParaRPr b="1" sz="2400">
              <a:solidFill>
                <a:srgbClr val="073763"/>
              </a:solidFill>
              <a:latin typeface="Montserrat"/>
              <a:ea typeface="Montserrat"/>
              <a:cs typeface="Montserrat"/>
              <a:sym typeface="Montserrat"/>
            </a:endParaRPr>
          </a:p>
          <a:p>
            <a:pPr indent="0" lvl="0" marL="0" rtl="0" algn="l">
              <a:lnSpc>
                <a:spcPct val="175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\B | Matches where \b does not, that is, the boundary of \w characters.</a:t>
            </a:r>
            <a:endParaRPr sz="1800">
              <a:solidFill>
                <a:srgbClr val="073763"/>
              </a:solidFill>
              <a:latin typeface="Montserrat"/>
              <a:ea typeface="Montserrat"/>
              <a:cs typeface="Montserrat"/>
              <a:sym typeface="Montserrat"/>
            </a:endParaRPr>
          </a:p>
          <a:p>
            <a:pPr indent="0" lvl="0" marL="0" rtl="0" algn="l">
              <a:lnSpc>
                <a:spcPct val="175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\A | Matches the expression to its right at the absolute start of a string whether in single or multi-line mode.</a:t>
            </a:r>
            <a:endParaRPr sz="1800">
              <a:solidFill>
                <a:srgbClr val="073763"/>
              </a:solidFill>
              <a:latin typeface="Montserrat"/>
              <a:ea typeface="Montserrat"/>
              <a:cs typeface="Montserrat"/>
              <a:sym typeface="Montserrat"/>
            </a:endParaRPr>
          </a:p>
          <a:p>
            <a:pPr indent="0" lvl="0" marL="0" rtl="0" algn="l">
              <a:lnSpc>
                <a:spcPct val="175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\Z | Matches the expression to its left at the absolute end of a string whether in single or multi-line mode.</a:t>
            </a:r>
            <a:endParaRPr sz="1800">
              <a:solidFill>
                <a:srgbClr val="073763"/>
              </a:solidFill>
              <a:latin typeface="Montserrat"/>
              <a:ea typeface="Montserrat"/>
              <a:cs typeface="Montserrat"/>
              <a:sym typeface="Montserrat"/>
            </a:endParaRPr>
          </a:p>
          <a:p>
            <a:pPr indent="0" lvl="0" marL="0" marR="101600" rtl="0" algn="l">
              <a:lnSpc>
                <a:spcPct val="158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1200"/>
              </a:spcAft>
              <a:buNone/>
            </a:pPr>
            <a:r>
              <a:t/>
            </a:r>
            <a:endParaRPr sz="1800">
              <a:solidFill>
                <a:srgbClr val="073763"/>
              </a:solidFill>
              <a:latin typeface="Montserrat"/>
              <a:ea typeface="Montserrat"/>
              <a:cs typeface="Montserrat"/>
              <a:sym typeface="Montserrat"/>
            </a:endParaRPr>
          </a:p>
        </p:txBody>
      </p:sp>
      <p:grpSp>
        <p:nvGrpSpPr>
          <p:cNvPr id="871" name="Google Shape;871;g74675c7bd6_0_41"/>
          <p:cNvGrpSpPr/>
          <p:nvPr/>
        </p:nvGrpSpPr>
        <p:grpSpPr>
          <a:xfrm>
            <a:off x="652150" y="4737850"/>
            <a:ext cx="7863100" cy="343800"/>
            <a:chOff x="652150" y="4737850"/>
            <a:chExt cx="7863100" cy="343800"/>
          </a:xfrm>
        </p:grpSpPr>
        <p:sp>
          <p:nvSpPr>
            <p:cNvPr id="872" name="Google Shape;872;g74675c7bd6_0_4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873" name="Google Shape;873;g74675c7bd6_0_4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74" name="Google Shape;874;g74675c7bd6_0_4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5" name="Google Shape;875;g74675c7bd6_0_41"/>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79" name="Shape 879"/>
        <p:cNvGrpSpPr/>
        <p:nvPr/>
      </p:nvGrpSpPr>
      <p:grpSpPr>
        <a:xfrm>
          <a:off x="0" y="0"/>
          <a:ext cx="0" cy="0"/>
          <a:chOff x="0" y="0"/>
          <a:chExt cx="0" cy="0"/>
        </a:xfrm>
      </p:grpSpPr>
      <p:sp>
        <p:nvSpPr>
          <p:cNvPr id="880" name="Google Shape;880;g74675c7bd6_0_3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Regular Expressions</a:t>
            </a:r>
            <a:endParaRPr b="1" sz="2500">
              <a:solidFill>
                <a:srgbClr val="073763"/>
              </a:solidFill>
              <a:latin typeface="Montserrat"/>
              <a:ea typeface="Montserrat"/>
              <a:cs typeface="Montserrat"/>
              <a:sym typeface="Montserrat"/>
            </a:endParaRPr>
          </a:p>
        </p:txBody>
      </p:sp>
      <p:sp>
        <p:nvSpPr>
          <p:cNvPr id="881" name="Google Shape;881;g74675c7bd6_0_3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74675c7bd6_0_30"/>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2400">
                <a:solidFill>
                  <a:srgbClr val="073763"/>
                </a:solidFill>
                <a:latin typeface="Montserrat"/>
                <a:ea typeface="Montserrat"/>
                <a:cs typeface="Montserrat"/>
                <a:sym typeface="Montserrat"/>
              </a:rPr>
              <a:t>2. Quantifiers:</a:t>
            </a:r>
            <a:r>
              <a:rPr b="1" lang="en-IN" sz="2400">
                <a:solidFill>
                  <a:srgbClr val="073763"/>
                </a:solidFill>
                <a:latin typeface="Montserrat"/>
                <a:ea typeface="Montserrat"/>
                <a:cs typeface="Montserrat"/>
                <a:sym typeface="Montserrat"/>
              </a:rPr>
              <a:t> </a:t>
            </a:r>
            <a:endParaRPr b="1" sz="24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Represent a character class</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Matches the beginning</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Matches the end</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Matches any character except newline</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Matches zero or one occurrence.</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Means OR (Matches with any of the characters separated by it.)</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Any number of occurrences (including 0 occurrences)</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One or more occurrences</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1200"/>
              </a:spcAft>
              <a:buNone/>
            </a:pPr>
            <a:r>
              <a:t/>
            </a:r>
            <a:endParaRPr sz="1800">
              <a:solidFill>
                <a:srgbClr val="073763"/>
              </a:solidFill>
              <a:latin typeface="Montserrat"/>
              <a:ea typeface="Montserrat"/>
              <a:cs typeface="Montserrat"/>
              <a:sym typeface="Montserrat"/>
            </a:endParaRPr>
          </a:p>
        </p:txBody>
      </p:sp>
      <p:grpSp>
        <p:nvGrpSpPr>
          <p:cNvPr id="883" name="Google Shape;883;g74675c7bd6_0_30"/>
          <p:cNvGrpSpPr/>
          <p:nvPr/>
        </p:nvGrpSpPr>
        <p:grpSpPr>
          <a:xfrm>
            <a:off x="652150" y="4737850"/>
            <a:ext cx="7863100" cy="343800"/>
            <a:chOff x="652150" y="4737850"/>
            <a:chExt cx="7863100" cy="343800"/>
          </a:xfrm>
        </p:grpSpPr>
        <p:sp>
          <p:nvSpPr>
            <p:cNvPr id="884" name="Google Shape;884;g74675c7bd6_0_3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885" name="Google Shape;885;g74675c7bd6_0_3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86" name="Google Shape;886;g74675c7bd6_0_3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7" name="Google Shape;887;g74675c7bd6_0_30"/>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91" name="Shape 891"/>
        <p:cNvGrpSpPr/>
        <p:nvPr/>
      </p:nvGrpSpPr>
      <p:grpSpPr>
        <a:xfrm>
          <a:off x="0" y="0"/>
          <a:ext cx="0" cy="0"/>
          <a:chOff x="0" y="0"/>
          <a:chExt cx="0" cy="0"/>
        </a:xfrm>
      </p:grpSpPr>
      <p:sp>
        <p:nvSpPr>
          <p:cNvPr id="892" name="Google Shape;892;g74675c7bd6_0_18"/>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Regular Expressions</a:t>
            </a:r>
            <a:endParaRPr b="1" sz="2500">
              <a:solidFill>
                <a:srgbClr val="073763"/>
              </a:solidFill>
              <a:latin typeface="Montserrat"/>
              <a:ea typeface="Montserrat"/>
              <a:cs typeface="Montserrat"/>
              <a:sym typeface="Montserrat"/>
            </a:endParaRPr>
          </a:p>
        </p:txBody>
      </p:sp>
      <p:sp>
        <p:nvSpPr>
          <p:cNvPr id="893" name="Google Shape;893;g74675c7bd6_0_1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74675c7bd6_0_18"/>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2400">
                <a:solidFill>
                  <a:srgbClr val="073763"/>
                </a:solidFill>
                <a:latin typeface="Montserrat"/>
                <a:ea typeface="Montserrat"/>
                <a:cs typeface="Montserrat"/>
                <a:sym typeface="Montserrat"/>
              </a:rPr>
              <a:t>3. Grouping and Capturing: </a:t>
            </a:r>
            <a:endParaRPr b="1" sz="24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t/>
            </a:r>
            <a:endParaRPr b="1" sz="24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 Indicate number of occurrences of a preceding RE to match.</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 Enclose a group of REs</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 | A non-capturing version of regular parentheses. Matches whatever regular expression is inside the parentheses</a:t>
            </a:r>
            <a:endParaRPr sz="1800">
              <a:solidFill>
                <a:srgbClr val="073763"/>
              </a:solidFill>
              <a:latin typeface="Montserrat"/>
              <a:ea typeface="Montserrat"/>
              <a:cs typeface="Montserrat"/>
              <a:sym typeface="Montserrat"/>
            </a:endParaRPr>
          </a:p>
          <a:p>
            <a:pPr indent="0" lvl="0" marL="0" rtl="0" algn="just">
              <a:lnSpc>
                <a:spcPct val="141818"/>
              </a:lnSpc>
              <a:spcBef>
                <a:spcPts val="800"/>
              </a:spcBef>
              <a:spcAft>
                <a:spcPts val="0"/>
              </a:spcAft>
              <a:buNone/>
            </a:pPr>
            <a:r>
              <a:rPr lang="en-IN" sz="1800">
                <a:solidFill>
                  <a:srgbClr val="073763"/>
                </a:solidFill>
                <a:latin typeface="Montserrat"/>
                <a:ea typeface="Montserrat"/>
                <a:cs typeface="Montserrat"/>
                <a:sym typeface="Montserrat"/>
              </a:rPr>
              <a:t>(?P&lt;name&gt;...) | Similar to regular parentheses, but the substring matched by the group is accessible via the symbolic group name </a:t>
            </a:r>
            <a:r>
              <a:rPr i="1" lang="en-IN" sz="1800">
                <a:solidFill>
                  <a:srgbClr val="073763"/>
                </a:solidFill>
                <a:latin typeface="Montserrat"/>
                <a:ea typeface="Montserrat"/>
                <a:cs typeface="Montserrat"/>
                <a:sym typeface="Montserrat"/>
              </a:rPr>
              <a:t>name</a:t>
            </a:r>
            <a:r>
              <a:rPr lang="en-IN" sz="1800">
                <a:solidFill>
                  <a:srgbClr val="073763"/>
                </a:solidFill>
                <a:latin typeface="Montserrat"/>
                <a:ea typeface="Montserrat"/>
                <a:cs typeface="Montserrat"/>
                <a:sym typeface="Montserrat"/>
              </a:rPr>
              <a:t>.</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1200"/>
              </a:spcAft>
              <a:buNone/>
            </a:pPr>
            <a:r>
              <a:t/>
            </a:r>
            <a:endParaRPr sz="1800">
              <a:solidFill>
                <a:srgbClr val="073763"/>
              </a:solidFill>
              <a:latin typeface="Montserrat"/>
              <a:ea typeface="Montserrat"/>
              <a:cs typeface="Montserrat"/>
              <a:sym typeface="Montserrat"/>
            </a:endParaRPr>
          </a:p>
        </p:txBody>
      </p:sp>
      <p:grpSp>
        <p:nvGrpSpPr>
          <p:cNvPr id="895" name="Google Shape;895;g74675c7bd6_0_18"/>
          <p:cNvGrpSpPr/>
          <p:nvPr/>
        </p:nvGrpSpPr>
        <p:grpSpPr>
          <a:xfrm>
            <a:off x="652150" y="4737850"/>
            <a:ext cx="7863100" cy="343800"/>
            <a:chOff x="652150" y="4737850"/>
            <a:chExt cx="7863100" cy="343800"/>
          </a:xfrm>
        </p:grpSpPr>
        <p:sp>
          <p:nvSpPr>
            <p:cNvPr id="896" name="Google Shape;896;g74675c7bd6_0_1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897" name="Google Shape;897;g74675c7bd6_0_1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98" name="Google Shape;898;g74675c7bd6_0_18"/>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9" name="Google Shape;899;g74675c7bd6_0_18"/>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03" name="Shape 903"/>
        <p:cNvGrpSpPr/>
        <p:nvPr/>
      </p:nvGrpSpPr>
      <p:grpSpPr>
        <a:xfrm>
          <a:off x="0" y="0"/>
          <a:ext cx="0" cy="0"/>
          <a:chOff x="0" y="0"/>
          <a:chExt cx="0" cy="0"/>
        </a:xfrm>
      </p:grpSpPr>
      <p:sp>
        <p:nvSpPr>
          <p:cNvPr id="904" name="Google Shape;904;g74675c7bd6_0_54"/>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Regular Expressions</a:t>
            </a:r>
            <a:endParaRPr b="1" sz="2500">
              <a:solidFill>
                <a:srgbClr val="073763"/>
              </a:solidFill>
              <a:latin typeface="Montserrat"/>
              <a:ea typeface="Montserrat"/>
              <a:cs typeface="Montserrat"/>
              <a:sym typeface="Montserrat"/>
            </a:endParaRPr>
          </a:p>
        </p:txBody>
      </p:sp>
      <p:sp>
        <p:nvSpPr>
          <p:cNvPr id="905" name="Google Shape;905;g74675c7bd6_0_5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74675c7bd6_0_54"/>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2400">
                <a:solidFill>
                  <a:srgbClr val="073763"/>
                </a:solidFill>
                <a:latin typeface="Montserrat"/>
                <a:ea typeface="Montserrat"/>
                <a:cs typeface="Montserrat"/>
                <a:sym typeface="Montserrat"/>
              </a:rPr>
              <a:t>4. Assertion:</a:t>
            </a:r>
            <a:endParaRPr b="1" sz="24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 | Matches if ... matches next, but doesn’t consume any of the string. This is called a lookahead assertion. </a:t>
            </a:r>
            <a:endParaRPr sz="1800">
              <a:solidFill>
                <a:srgbClr val="073763"/>
              </a:solidFill>
              <a:latin typeface="Montserrat"/>
              <a:ea typeface="Montserrat"/>
              <a:cs typeface="Montserrat"/>
              <a:sym typeface="Montserrat"/>
            </a:endParaRPr>
          </a:p>
          <a:p>
            <a:pPr indent="0" lvl="0" marL="0" rtl="0" algn="just">
              <a:lnSpc>
                <a:spcPct val="141818"/>
              </a:lnSpc>
              <a:spcBef>
                <a:spcPts val="1200"/>
              </a:spcBef>
              <a:spcAft>
                <a:spcPts val="0"/>
              </a:spcAft>
              <a:buNone/>
            </a:pPr>
            <a:r>
              <a:rPr lang="en-IN" sz="1800">
                <a:solidFill>
                  <a:srgbClr val="073763"/>
                </a:solidFill>
                <a:latin typeface="Montserrat"/>
                <a:ea typeface="Montserrat"/>
                <a:cs typeface="Montserrat"/>
                <a:sym typeface="Montserrat"/>
              </a:rPr>
              <a:t>(?!...) | Matches if ... doesn’t match next. This is a negative lookahead assertion. </a:t>
            </a:r>
            <a:r>
              <a:rPr b="1" lang="en-IN" sz="1800">
                <a:solidFill>
                  <a:srgbClr val="073763"/>
                </a:solidFill>
                <a:latin typeface="Montserrat"/>
                <a:ea typeface="Montserrat"/>
                <a:cs typeface="Montserrat"/>
                <a:sym typeface="Montserrat"/>
              </a:rPr>
              <a:t>Example:</a:t>
            </a:r>
            <a:endParaRPr b="1" sz="1800">
              <a:solidFill>
                <a:srgbClr val="073763"/>
              </a:solidFill>
              <a:latin typeface="Montserrat"/>
              <a:ea typeface="Montserrat"/>
              <a:cs typeface="Montserrat"/>
              <a:sym typeface="Montserrat"/>
            </a:endParaRPr>
          </a:p>
          <a:p>
            <a:pPr indent="0" lvl="0" marL="0" rtl="0" algn="l">
              <a:spcBef>
                <a:spcPts val="800"/>
              </a:spcBef>
              <a:spcAft>
                <a:spcPts val="0"/>
              </a:spcAft>
              <a:buNone/>
            </a:pPr>
            <a:r>
              <a:rPr b="1" lang="en-IN" sz="1800">
                <a:solidFill>
                  <a:srgbClr val="073763"/>
                </a:solidFill>
                <a:latin typeface="Montserrat"/>
                <a:ea typeface="Montserrat"/>
                <a:cs typeface="Montserrat"/>
                <a:sym typeface="Montserrat"/>
              </a:rPr>
              <a:t>&gt;&gt;&gt; import</a:t>
            </a:r>
            <a:r>
              <a:rPr lang="en-IN" sz="1800">
                <a:solidFill>
                  <a:srgbClr val="073763"/>
                </a:solidFill>
                <a:latin typeface="Montserrat"/>
                <a:ea typeface="Montserrat"/>
                <a:cs typeface="Montserrat"/>
                <a:sym typeface="Montserrat"/>
              </a:rPr>
              <a:t> </a:t>
            </a:r>
            <a:r>
              <a:rPr b="1" lang="en-IN" sz="1800">
                <a:solidFill>
                  <a:srgbClr val="073763"/>
                </a:solidFill>
                <a:latin typeface="Montserrat"/>
                <a:ea typeface="Montserrat"/>
                <a:cs typeface="Montserrat"/>
                <a:sym typeface="Montserrat"/>
              </a:rPr>
              <a:t>re</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b="1" lang="en-IN" sz="1800">
                <a:solidFill>
                  <a:srgbClr val="073763"/>
                </a:solidFill>
                <a:latin typeface="Montserrat"/>
                <a:ea typeface="Montserrat"/>
                <a:cs typeface="Montserrat"/>
                <a:sym typeface="Montserrat"/>
              </a:rPr>
              <a:t>&gt;&gt;&gt; </a:t>
            </a:r>
            <a:r>
              <a:rPr lang="en-IN" sz="1800">
                <a:solidFill>
                  <a:srgbClr val="073763"/>
                </a:solidFill>
                <a:latin typeface="Montserrat"/>
                <a:ea typeface="Montserrat"/>
                <a:cs typeface="Montserrat"/>
                <a:sym typeface="Montserrat"/>
              </a:rPr>
              <a:t>m = re.search('(?&lt;=abc)def', 'abcdef')</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b="1" lang="en-IN" sz="1800">
                <a:solidFill>
                  <a:srgbClr val="073763"/>
                </a:solidFill>
                <a:latin typeface="Montserrat"/>
                <a:ea typeface="Montserrat"/>
                <a:cs typeface="Montserrat"/>
                <a:sym typeface="Montserrat"/>
              </a:rPr>
              <a:t>&gt;&gt;&gt; </a:t>
            </a:r>
            <a:r>
              <a:rPr lang="en-IN" sz="1800">
                <a:solidFill>
                  <a:srgbClr val="073763"/>
                </a:solidFill>
                <a:latin typeface="Montserrat"/>
                <a:ea typeface="Montserrat"/>
                <a:cs typeface="Montserrat"/>
                <a:sym typeface="Montserrat"/>
              </a:rPr>
              <a:t>m.group(0)</a:t>
            </a:r>
            <a:endParaRPr sz="1800">
              <a:solidFill>
                <a:srgbClr val="073763"/>
              </a:solidFill>
              <a:latin typeface="Montserrat"/>
              <a:ea typeface="Montserrat"/>
              <a:cs typeface="Montserrat"/>
              <a:sym typeface="Montserrat"/>
            </a:endParaRPr>
          </a:p>
          <a:p>
            <a:pPr indent="0" lvl="0" marL="0" rtl="0" algn="l">
              <a:spcBef>
                <a:spcPts val="1200"/>
              </a:spcBef>
              <a:spcAft>
                <a:spcPts val="1200"/>
              </a:spcAft>
              <a:buNone/>
            </a:pPr>
            <a:r>
              <a:rPr lang="en-IN" sz="1800">
                <a:solidFill>
                  <a:srgbClr val="073763"/>
                </a:solidFill>
                <a:latin typeface="Montserrat"/>
                <a:ea typeface="Montserrat"/>
                <a:cs typeface="Montserrat"/>
                <a:sym typeface="Montserrat"/>
              </a:rPr>
              <a:t>'def'</a:t>
            </a:r>
            <a:endParaRPr sz="1800">
              <a:solidFill>
                <a:srgbClr val="073763"/>
              </a:solidFill>
              <a:latin typeface="Montserrat"/>
              <a:ea typeface="Montserrat"/>
              <a:cs typeface="Montserrat"/>
              <a:sym typeface="Montserrat"/>
            </a:endParaRPr>
          </a:p>
        </p:txBody>
      </p:sp>
      <p:grpSp>
        <p:nvGrpSpPr>
          <p:cNvPr id="907" name="Google Shape;907;g74675c7bd6_0_54"/>
          <p:cNvGrpSpPr/>
          <p:nvPr/>
        </p:nvGrpSpPr>
        <p:grpSpPr>
          <a:xfrm>
            <a:off x="652150" y="4737850"/>
            <a:ext cx="7863100" cy="343800"/>
            <a:chOff x="652150" y="4737850"/>
            <a:chExt cx="7863100" cy="343800"/>
          </a:xfrm>
        </p:grpSpPr>
        <p:sp>
          <p:nvSpPr>
            <p:cNvPr id="908" name="Google Shape;908;g74675c7bd6_0_5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909" name="Google Shape;909;g74675c7bd6_0_5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10" name="Google Shape;910;g74675c7bd6_0_54"/>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1" name="Google Shape;911;g74675c7bd6_0_54"/>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15" name="Shape 915"/>
        <p:cNvGrpSpPr/>
        <p:nvPr/>
      </p:nvGrpSpPr>
      <p:grpSpPr>
        <a:xfrm>
          <a:off x="0" y="0"/>
          <a:ext cx="0" cy="0"/>
          <a:chOff x="0" y="0"/>
          <a:chExt cx="0" cy="0"/>
        </a:xfrm>
      </p:grpSpPr>
      <p:sp>
        <p:nvSpPr>
          <p:cNvPr id="916" name="Google Shape;916;g74675c7bd6_0_6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Regular Expressions</a:t>
            </a:r>
            <a:endParaRPr b="1" sz="2500">
              <a:solidFill>
                <a:srgbClr val="073763"/>
              </a:solidFill>
              <a:latin typeface="Montserrat"/>
              <a:ea typeface="Montserrat"/>
              <a:cs typeface="Montserrat"/>
              <a:sym typeface="Montserrat"/>
            </a:endParaRPr>
          </a:p>
        </p:txBody>
      </p:sp>
      <p:sp>
        <p:nvSpPr>
          <p:cNvPr id="917" name="Google Shape;917;g74675c7bd6_0_6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74675c7bd6_0_66"/>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rgbClr val="073763"/>
                </a:solidFill>
                <a:latin typeface="Montserrat"/>
                <a:ea typeface="Montserrat"/>
                <a:cs typeface="Montserrat"/>
                <a:sym typeface="Montserrat"/>
              </a:rPr>
              <a:t>(?&lt;=...) | Matches if the current position in the string is preceded by a match for ... that ends at the current position. This is called a </a:t>
            </a:r>
            <a:r>
              <a:rPr i="1" lang="en-IN" sz="1800">
                <a:solidFill>
                  <a:srgbClr val="073763"/>
                </a:solidFill>
                <a:latin typeface="Montserrat"/>
                <a:ea typeface="Montserrat"/>
                <a:cs typeface="Montserrat"/>
                <a:sym typeface="Montserrat"/>
              </a:rPr>
              <a:t>positive lookbehind assertion</a:t>
            </a:r>
            <a:r>
              <a:rPr lang="en-IN" sz="1800">
                <a:solidFill>
                  <a:srgbClr val="073763"/>
                </a:solidFill>
                <a:latin typeface="Montserrat"/>
                <a:ea typeface="Montserrat"/>
                <a:cs typeface="Montserrat"/>
                <a:sym typeface="Montserrat"/>
              </a:rPr>
              <a:t>.</a:t>
            </a:r>
            <a:endParaRPr sz="1800">
              <a:solidFill>
                <a:srgbClr val="073763"/>
              </a:solidFill>
              <a:latin typeface="Montserrat"/>
              <a:ea typeface="Montserrat"/>
              <a:cs typeface="Montserrat"/>
              <a:sym typeface="Montserrat"/>
            </a:endParaRPr>
          </a:p>
          <a:p>
            <a:pPr indent="0" lvl="0" marL="342900" marR="50800" rtl="0" algn="just">
              <a:lnSpc>
                <a:spcPct val="115800"/>
              </a:lnSpc>
              <a:spcBef>
                <a:spcPts val="12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15000"/>
              </a:lnSpc>
              <a:spcBef>
                <a:spcPts val="800"/>
              </a:spcBef>
              <a:spcAft>
                <a:spcPts val="0"/>
              </a:spcAft>
              <a:buNone/>
            </a:pPr>
            <a:r>
              <a:rPr lang="en-IN" sz="1800">
                <a:solidFill>
                  <a:srgbClr val="073763"/>
                </a:solidFill>
                <a:latin typeface="Montserrat"/>
                <a:ea typeface="Montserrat"/>
                <a:cs typeface="Montserrat"/>
                <a:sym typeface="Montserrat"/>
              </a:rPr>
              <a:t>(?&lt;!...) | Matches if the current position in the string is not preceded by a match for .... This is called a </a:t>
            </a:r>
            <a:r>
              <a:rPr i="1" lang="en-IN" sz="1800">
                <a:solidFill>
                  <a:srgbClr val="073763"/>
                </a:solidFill>
                <a:latin typeface="Montserrat"/>
                <a:ea typeface="Montserrat"/>
                <a:cs typeface="Montserrat"/>
                <a:sym typeface="Montserrat"/>
              </a:rPr>
              <a:t>negative lookbehind assertion</a:t>
            </a:r>
            <a:r>
              <a:rPr lang="en-IN" sz="1800">
                <a:solidFill>
                  <a:srgbClr val="073763"/>
                </a:solidFill>
                <a:latin typeface="Montserrat"/>
                <a:ea typeface="Montserrat"/>
                <a:cs typeface="Montserrat"/>
                <a:sym typeface="Montserrat"/>
              </a:rPr>
              <a:t>. Similar to positive lookbehind assertions, the contained pattern must only match strings of some fixed length and shouldn’t contain group references.</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For more buit-in function visit here → </a:t>
            </a:r>
            <a:r>
              <a:rPr lang="en-IN" sz="1800" u="sng">
                <a:solidFill>
                  <a:srgbClr val="073763"/>
                </a:solidFill>
                <a:latin typeface="Montserrat"/>
                <a:ea typeface="Montserrat"/>
                <a:cs typeface="Montserrat"/>
                <a:sym typeface="Montserrat"/>
                <a:hlinkClick r:id="rId3">
                  <a:extLst>
                    <a:ext uri="{A12FA001-AC4F-418D-AE19-62706E023703}">
                      <ahyp:hlinkClr val="tx"/>
                    </a:ext>
                  </a:extLst>
                </a:hlinkClick>
              </a:rPr>
              <a:t>https://docs.python.org/3.4/library/re.html</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1200"/>
              </a:spcAft>
              <a:buNone/>
            </a:pPr>
            <a:r>
              <a:t/>
            </a:r>
            <a:endParaRPr sz="1150">
              <a:solidFill>
                <a:srgbClr val="222222"/>
              </a:solidFill>
              <a:highlight>
                <a:srgbClr val="ECF0F3"/>
              </a:highlight>
              <a:latin typeface="Courier New"/>
              <a:ea typeface="Courier New"/>
              <a:cs typeface="Courier New"/>
              <a:sym typeface="Courier New"/>
            </a:endParaRPr>
          </a:p>
        </p:txBody>
      </p:sp>
      <p:grpSp>
        <p:nvGrpSpPr>
          <p:cNvPr id="919" name="Google Shape;919;g74675c7bd6_0_66"/>
          <p:cNvGrpSpPr/>
          <p:nvPr/>
        </p:nvGrpSpPr>
        <p:grpSpPr>
          <a:xfrm>
            <a:off x="652150" y="4737850"/>
            <a:ext cx="7863100" cy="343800"/>
            <a:chOff x="652150" y="4737850"/>
            <a:chExt cx="7863100" cy="343800"/>
          </a:xfrm>
        </p:grpSpPr>
        <p:sp>
          <p:nvSpPr>
            <p:cNvPr id="920" name="Google Shape;920;g74675c7bd6_0_6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921" name="Google Shape;921;g74675c7bd6_0_6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22" name="Google Shape;922;g74675c7bd6_0_6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3" name="Google Shape;923;g74675c7bd6_0_66"/>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27" name="Shape 927"/>
        <p:cNvGrpSpPr/>
        <p:nvPr/>
      </p:nvGrpSpPr>
      <p:grpSpPr>
        <a:xfrm>
          <a:off x="0" y="0"/>
          <a:ext cx="0" cy="0"/>
          <a:chOff x="0" y="0"/>
          <a:chExt cx="0" cy="0"/>
        </a:xfrm>
      </p:grpSpPr>
      <p:sp>
        <p:nvSpPr>
          <p:cNvPr id="928" name="Google Shape;928;g74675c7bd6_0_78"/>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List Comprehensive</a:t>
            </a:r>
            <a:endParaRPr b="1" sz="2500">
              <a:solidFill>
                <a:srgbClr val="073763"/>
              </a:solidFill>
              <a:latin typeface="Montserrat"/>
              <a:ea typeface="Montserrat"/>
              <a:cs typeface="Montserrat"/>
              <a:sym typeface="Montserrat"/>
            </a:endParaRPr>
          </a:p>
        </p:txBody>
      </p:sp>
      <p:sp>
        <p:nvSpPr>
          <p:cNvPr id="929" name="Google Shape;929;g74675c7bd6_0_7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74675c7bd6_0_78"/>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List comprehension is an elegant way to define and create list in python. We can create lists just like mathematical statements and in one line only. The syntax of list comprehension is easier to grasp</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For example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lst  =  [x ** 2  for x in range (1, 11)   if  x % 2 == 1]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here,</a:t>
            </a:r>
            <a:endParaRPr sz="1800">
              <a:solidFill>
                <a:srgbClr val="073763"/>
              </a:solidFill>
              <a:latin typeface="Montserrat"/>
              <a:ea typeface="Montserrat"/>
              <a:cs typeface="Montserrat"/>
              <a:sym typeface="Montserrat"/>
            </a:endParaRPr>
          </a:p>
          <a:p>
            <a:pPr indent="-342900" lvl="0" marL="457200" rtl="0" algn="l">
              <a:lnSpc>
                <a:spcPct val="100000"/>
              </a:lnSpc>
              <a:spcBef>
                <a:spcPts val="12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 x ** 2 is output expression, </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range (1, 11)  is input sequence, </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x is variable and   </a:t>
            </a:r>
            <a:endParaRPr sz="1800">
              <a:solidFill>
                <a:srgbClr val="073763"/>
              </a:solidFill>
              <a:latin typeface="Montserrat"/>
              <a:ea typeface="Montserrat"/>
              <a:cs typeface="Montserrat"/>
              <a:sym typeface="Montserrat"/>
            </a:endParaRPr>
          </a:p>
          <a:p>
            <a:pPr indent="-342900" lvl="0" marL="457200" marR="1016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if x % 2 == 1 is predicate part.</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rPr b="1" lang="en-IN" sz="1800">
                <a:solidFill>
                  <a:srgbClr val="073763"/>
                </a:solidFill>
                <a:latin typeface="Montserrat"/>
                <a:ea typeface="Montserrat"/>
                <a:cs typeface="Montserrat"/>
                <a:sym typeface="Montserrat"/>
              </a:rPr>
              <a:t>Output : </a:t>
            </a:r>
            <a:r>
              <a:rPr lang="en-IN" sz="1800">
                <a:solidFill>
                  <a:srgbClr val="073763"/>
                </a:solidFill>
                <a:latin typeface="Montserrat"/>
                <a:ea typeface="Montserrat"/>
                <a:cs typeface="Montserrat"/>
                <a:sym typeface="Montserrat"/>
              </a:rPr>
              <a:t>[1, 9, 25, 49, 81]</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1200"/>
              </a:spcAft>
              <a:buNone/>
            </a:pPr>
            <a:r>
              <a:t/>
            </a:r>
            <a:endParaRPr sz="1800">
              <a:solidFill>
                <a:srgbClr val="073763"/>
              </a:solidFill>
              <a:latin typeface="Montserrat"/>
              <a:ea typeface="Montserrat"/>
              <a:cs typeface="Montserrat"/>
              <a:sym typeface="Montserrat"/>
            </a:endParaRPr>
          </a:p>
        </p:txBody>
      </p:sp>
      <p:grpSp>
        <p:nvGrpSpPr>
          <p:cNvPr id="931" name="Google Shape;931;g74675c7bd6_0_78"/>
          <p:cNvGrpSpPr/>
          <p:nvPr/>
        </p:nvGrpSpPr>
        <p:grpSpPr>
          <a:xfrm>
            <a:off x="652150" y="4737850"/>
            <a:ext cx="7863100" cy="343800"/>
            <a:chOff x="652150" y="4737850"/>
            <a:chExt cx="7863100" cy="343800"/>
          </a:xfrm>
        </p:grpSpPr>
        <p:sp>
          <p:nvSpPr>
            <p:cNvPr id="932" name="Google Shape;932;g74675c7bd6_0_7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933" name="Google Shape;933;g74675c7bd6_0_7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34" name="Google Shape;934;g74675c7bd6_0_78"/>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5" name="Google Shape;935;g74675c7bd6_0_78"/>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39" name="Shape 939"/>
        <p:cNvGrpSpPr/>
        <p:nvPr/>
      </p:nvGrpSpPr>
      <p:grpSpPr>
        <a:xfrm>
          <a:off x="0" y="0"/>
          <a:ext cx="0" cy="0"/>
          <a:chOff x="0" y="0"/>
          <a:chExt cx="0" cy="0"/>
        </a:xfrm>
      </p:grpSpPr>
      <p:sp>
        <p:nvSpPr>
          <p:cNvPr id="940" name="Google Shape;940;g74675c7bd6_0_9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List Comprehensive</a:t>
            </a:r>
            <a:endParaRPr b="1" sz="2500">
              <a:solidFill>
                <a:srgbClr val="073763"/>
              </a:solidFill>
              <a:latin typeface="Montserrat"/>
              <a:ea typeface="Montserrat"/>
              <a:cs typeface="Montserrat"/>
              <a:sym typeface="Montserrat"/>
            </a:endParaRPr>
          </a:p>
        </p:txBody>
      </p:sp>
      <p:sp>
        <p:nvSpPr>
          <p:cNvPr id="941" name="Google Shape;941;g74675c7bd6_0_9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74675c7bd6_0_91"/>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After getting the list, we can get a part of it using python’s slicing operator which has following syntax : </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b="1" lang="en-IN" sz="1800">
                <a:solidFill>
                  <a:srgbClr val="073763"/>
                </a:solidFill>
                <a:latin typeface="Montserrat"/>
                <a:ea typeface="Montserrat"/>
                <a:cs typeface="Montserrat"/>
                <a:sym typeface="Montserrat"/>
              </a:rPr>
              <a:t>[start : stop : steps]</a:t>
            </a:r>
            <a:endParaRPr b="1" sz="1800">
              <a:solidFill>
                <a:srgbClr val="073763"/>
              </a:solidFill>
              <a:latin typeface="Montserrat"/>
              <a:ea typeface="Montserrat"/>
              <a:cs typeface="Montserrat"/>
              <a:sym typeface="Montserrat"/>
            </a:endParaRPr>
          </a:p>
          <a:p>
            <a:pPr indent="-342900" lvl="0" marL="457200" rtl="0" algn="l">
              <a:lnSpc>
                <a:spcPct val="100000"/>
              </a:lnSpc>
              <a:spcBef>
                <a:spcPts val="12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which means that slicing will start from index start</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 will go up to </a:t>
            </a:r>
            <a:r>
              <a:rPr b="1" lang="en-IN" sz="1800">
                <a:solidFill>
                  <a:srgbClr val="073763"/>
                </a:solidFill>
                <a:latin typeface="Montserrat"/>
                <a:ea typeface="Montserrat"/>
                <a:cs typeface="Montserrat"/>
                <a:sym typeface="Montserrat"/>
              </a:rPr>
              <a:t>stop</a:t>
            </a:r>
            <a:r>
              <a:rPr lang="en-IN" sz="1800">
                <a:solidFill>
                  <a:srgbClr val="073763"/>
                </a:solidFill>
                <a:latin typeface="Montserrat"/>
                <a:ea typeface="Montserrat"/>
                <a:cs typeface="Montserrat"/>
                <a:sym typeface="Montserrat"/>
              </a:rPr>
              <a:t> in </a:t>
            </a:r>
            <a:r>
              <a:rPr b="1" lang="en-IN" sz="1800">
                <a:solidFill>
                  <a:srgbClr val="073763"/>
                </a:solidFill>
                <a:latin typeface="Montserrat"/>
                <a:ea typeface="Montserrat"/>
                <a:cs typeface="Montserrat"/>
                <a:sym typeface="Montserrat"/>
              </a:rPr>
              <a:t>step</a:t>
            </a:r>
            <a:r>
              <a:rPr lang="en-IN" sz="1800">
                <a:solidFill>
                  <a:srgbClr val="073763"/>
                </a:solidFill>
                <a:latin typeface="Montserrat"/>
                <a:ea typeface="Montserrat"/>
                <a:cs typeface="Montserrat"/>
                <a:sym typeface="Montserrat"/>
              </a:rPr>
              <a:t> of steps. </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 Default value of start is 0, stop is last index of list</a:t>
            </a:r>
            <a:endParaRPr sz="1800">
              <a:solidFill>
                <a:srgbClr val="073763"/>
              </a:solidFill>
              <a:latin typeface="Montserrat"/>
              <a:ea typeface="Montserrat"/>
              <a:cs typeface="Montserrat"/>
              <a:sym typeface="Montserrat"/>
            </a:endParaRPr>
          </a:p>
          <a:p>
            <a:pPr indent="-342900" lvl="0" marL="457200" marR="101600" rtl="0" algn="l">
              <a:lnSpc>
                <a:spcPct val="158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 and for step it is 1</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1200"/>
              </a:spcAft>
              <a:buNone/>
            </a:pPr>
            <a:r>
              <a:rPr lang="en-IN" sz="1800">
                <a:solidFill>
                  <a:srgbClr val="073763"/>
                </a:solidFill>
                <a:latin typeface="Montserrat"/>
                <a:ea typeface="Montserrat"/>
                <a:cs typeface="Montserrat"/>
                <a:sym typeface="Montserrat"/>
              </a:rPr>
              <a:t>So </a:t>
            </a:r>
            <a:r>
              <a:rPr b="1" lang="en-IN" sz="1800">
                <a:solidFill>
                  <a:srgbClr val="073763"/>
                </a:solidFill>
                <a:latin typeface="Montserrat"/>
                <a:ea typeface="Montserrat"/>
                <a:cs typeface="Montserrat"/>
                <a:sym typeface="Montserrat"/>
              </a:rPr>
              <a:t>[: stop] </a:t>
            </a:r>
            <a:r>
              <a:rPr lang="en-IN" sz="1800">
                <a:solidFill>
                  <a:srgbClr val="073763"/>
                </a:solidFill>
                <a:latin typeface="Montserrat"/>
                <a:ea typeface="Montserrat"/>
                <a:cs typeface="Montserrat"/>
                <a:sym typeface="Montserrat"/>
              </a:rPr>
              <a:t>will slice list from starting till stop index and </a:t>
            </a:r>
            <a:r>
              <a:rPr b="1" lang="en-IN" sz="1800">
                <a:solidFill>
                  <a:srgbClr val="073763"/>
                </a:solidFill>
                <a:latin typeface="Montserrat"/>
                <a:ea typeface="Montserrat"/>
                <a:cs typeface="Montserrat"/>
                <a:sym typeface="Montserrat"/>
              </a:rPr>
              <a:t>[start : ]</a:t>
            </a:r>
            <a:r>
              <a:rPr lang="en-IN" sz="1800">
                <a:solidFill>
                  <a:srgbClr val="073763"/>
                </a:solidFill>
                <a:latin typeface="Montserrat"/>
                <a:ea typeface="Montserrat"/>
                <a:cs typeface="Montserrat"/>
                <a:sym typeface="Montserrat"/>
              </a:rPr>
              <a:t> will slice list from start index till end Negative value of steps shows right to left traversal instead of left to right traversal that is why </a:t>
            </a:r>
            <a:r>
              <a:rPr b="1" lang="en-IN" sz="1800">
                <a:solidFill>
                  <a:srgbClr val="073763"/>
                </a:solidFill>
                <a:latin typeface="Montserrat"/>
                <a:ea typeface="Montserrat"/>
                <a:cs typeface="Montserrat"/>
                <a:sym typeface="Montserrat"/>
              </a:rPr>
              <a:t>[: : -1]</a:t>
            </a:r>
            <a:r>
              <a:rPr lang="en-IN" sz="1800">
                <a:solidFill>
                  <a:srgbClr val="073763"/>
                </a:solidFill>
                <a:latin typeface="Montserrat"/>
                <a:ea typeface="Montserrat"/>
                <a:cs typeface="Montserrat"/>
                <a:sym typeface="Montserrat"/>
              </a:rPr>
              <a:t> prints list in reverse order.</a:t>
            </a:r>
            <a:endParaRPr sz="1800">
              <a:solidFill>
                <a:srgbClr val="073763"/>
              </a:solidFill>
              <a:latin typeface="Montserrat"/>
              <a:ea typeface="Montserrat"/>
              <a:cs typeface="Montserrat"/>
              <a:sym typeface="Montserrat"/>
            </a:endParaRPr>
          </a:p>
        </p:txBody>
      </p:sp>
      <p:grpSp>
        <p:nvGrpSpPr>
          <p:cNvPr id="943" name="Google Shape;943;g74675c7bd6_0_91"/>
          <p:cNvGrpSpPr/>
          <p:nvPr/>
        </p:nvGrpSpPr>
        <p:grpSpPr>
          <a:xfrm>
            <a:off x="652150" y="4737850"/>
            <a:ext cx="7863100" cy="343800"/>
            <a:chOff x="652150" y="4737850"/>
            <a:chExt cx="7863100" cy="343800"/>
          </a:xfrm>
        </p:grpSpPr>
        <p:sp>
          <p:nvSpPr>
            <p:cNvPr id="944" name="Google Shape;944;g74675c7bd6_0_9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945" name="Google Shape;945;g74675c7bd6_0_9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46" name="Google Shape;946;g74675c7bd6_0_9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7" name="Google Shape;947;g74675c7bd6_0_91"/>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51" name="Shape 951"/>
        <p:cNvGrpSpPr/>
        <p:nvPr/>
      </p:nvGrpSpPr>
      <p:grpSpPr>
        <a:xfrm>
          <a:off x="0" y="0"/>
          <a:ext cx="0" cy="0"/>
          <a:chOff x="0" y="0"/>
          <a:chExt cx="0" cy="0"/>
        </a:xfrm>
      </p:grpSpPr>
      <p:sp>
        <p:nvSpPr>
          <p:cNvPr id="952" name="Google Shape;952;g74675c7bd6_0_155"/>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Map, Filter and Lambda</a:t>
            </a:r>
            <a:endParaRPr b="1" sz="2500">
              <a:solidFill>
                <a:srgbClr val="073763"/>
              </a:solidFill>
              <a:latin typeface="Montserrat"/>
              <a:ea typeface="Montserrat"/>
              <a:cs typeface="Montserrat"/>
              <a:sym typeface="Montserrat"/>
            </a:endParaRPr>
          </a:p>
        </p:txBody>
      </p:sp>
      <p:sp>
        <p:nvSpPr>
          <p:cNvPr id="953" name="Google Shape;953;g74675c7bd6_0_15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74675c7bd6_0_155"/>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In Python, anonymous function means that a function is without a name. As we already know that </a:t>
            </a:r>
            <a:r>
              <a:rPr i="1" lang="en-IN" sz="1800">
                <a:solidFill>
                  <a:srgbClr val="073763"/>
                </a:solidFill>
                <a:latin typeface="Montserrat"/>
                <a:ea typeface="Montserrat"/>
                <a:cs typeface="Montserrat"/>
                <a:sym typeface="Montserrat"/>
              </a:rPr>
              <a:t>def</a:t>
            </a:r>
            <a:r>
              <a:rPr lang="en-IN" sz="1800">
                <a:solidFill>
                  <a:srgbClr val="073763"/>
                </a:solidFill>
                <a:latin typeface="Montserrat"/>
                <a:ea typeface="Montserrat"/>
                <a:cs typeface="Montserrat"/>
                <a:sym typeface="Montserrat"/>
              </a:rPr>
              <a:t> keyword is used to define the normal functions and the </a:t>
            </a:r>
            <a:r>
              <a:rPr i="1" lang="en-IN" sz="1800">
                <a:solidFill>
                  <a:srgbClr val="073763"/>
                </a:solidFill>
                <a:latin typeface="Montserrat"/>
                <a:ea typeface="Montserrat"/>
                <a:cs typeface="Montserrat"/>
                <a:sym typeface="Montserrat"/>
              </a:rPr>
              <a:t>lambda</a:t>
            </a:r>
            <a:r>
              <a:rPr lang="en-IN" sz="1800">
                <a:solidFill>
                  <a:srgbClr val="073763"/>
                </a:solidFill>
                <a:latin typeface="Montserrat"/>
                <a:ea typeface="Montserrat"/>
                <a:cs typeface="Montserrat"/>
                <a:sym typeface="Montserrat"/>
              </a:rPr>
              <a:t> keyword is used to create anonymous functions. It has the following syntax:</a:t>
            </a:r>
            <a:endParaRPr sz="1800">
              <a:solidFill>
                <a:srgbClr val="073763"/>
              </a:solidFill>
              <a:latin typeface="Montserrat"/>
              <a:ea typeface="Montserrat"/>
              <a:cs typeface="Montserrat"/>
              <a:sym typeface="Montserrat"/>
            </a:endParaRPr>
          </a:p>
          <a:p>
            <a:pPr indent="0" lvl="0" marL="101600" marR="101600" rtl="0" algn="l">
              <a:lnSpc>
                <a:spcPct val="158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lambda arguments: expression</a:t>
            </a:r>
            <a:endParaRPr b="1"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rPr b="1" lang="en-IN" sz="1800">
                <a:solidFill>
                  <a:srgbClr val="073763"/>
                </a:solidFill>
                <a:latin typeface="Montserrat"/>
                <a:ea typeface="Montserrat"/>
                <a:cs typeface="Montserrat"/>
                <a:sym typeface="Montserrat"/>
              </a:rPr>
              <a:t>e.g. </a:t>
            </a:r>
            <a:r>
              <a:rPr lang="en-IN" sz="1800">
                <a:solidFill>
                  <a:srgbClr val="073763"/>
                </a:solidFill>
                <a:latin typeface="Montserrat"/>
                <a:ea typeface="Montserrat"/>
                <a:cs typeface="Montserrat"/>
                <a:sym typeface="Montserrat"/>
              </a:rPr>
              <a:t>squares = </a:t>
            </a:r>
            <a:r>
              <a:rPr b="1" lang="en-IN" sz="1800">
                <a:solidFill>
                  <a:srgbClr val="073763"/>
                </a:solidFill>
                <a:latin typeface="Montserrat"/>
                <a:ea typeface="Montserrat"/>
                <a:cs typeface="Montserrat"/>
                <a:sym typeface="Montserrat"/>
              </a:rPr>
              <a:t>lambda</a:t>
            </a:r>
            <a:r>
              <a:rPr lang="en-IN" sz="1800">
                <a:solidFill>
                  <a:srgbClr val="073763"/>
                </a:solidFill>
                <a:latin typeface="Montserrat"/>
                <a:ea typeface="Montserrat"/>
                <a:cs typeface="Montserrat"/>
                <a:sym typeface="Montserrat"/>
              </a:rPr>
              <a:t> x: x*x</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	print(square(5))</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rPr b="1" lang="en-IN" sz="1800">
                <a:solidFill>
                  <a:srgbClr val="073763"/>
                </a:solidFill>
                <a:latin typeface="Montserrat"/>
                <a:ea typeface="Montserrat"/>
                <a:cs typeface="Montserrat"/>
                <a:sym typeface="Montserrat"/>
              </a:rPr>
              <a:t>Output: </a:t>
            </a:r>
            <a:r>
              <a:rPr lang="en-IN" sz="1800">
                <a:solidFill>
                  <a:srgbClr val="073763"/>
                </a:solidFill>
                <a:latin typeface="Montserrat"/>
                <a:ea typeface="Montserrat"/>
                <a:cs typeface="Montserrat"/>
                <a:sym typeface="Montserrat"/>
              </a:rPr>
              <a:t>25</a:t>
            </a:r>
            <a:endParaRPr sz="1800">
              <a:solidFill>
                <a:srgbClr val="073763"/>
              </a:solidFill>
              <a:latin typeface="Montserrat"/>
              <a:ea typeface="Montserrat"/>
              <a:cs typeface="Montserrat"/>
              <a:sym typeface="Montserrat"/>
            </a:endParaRPr>
          </a:p>
        </p:txBody>
      </p:sp>
      <p:grpSp>
        <p:nvGrpSpPr>
          <p:cNvPr id="955" name="Google Shape;955;g74675c7bd6_0_155"/>
          <p:cNvGrpSpPr/>
          <p:nvPr/>
        </p:nvGrpSpPr>
        <p:grpSpPr>
          <a:xfrm>
            <a:off x="652150" y="4737850"/>
            <a:ext cx="7863100" cy="343800"/>
            <a:chOff x="652150" y="4737850"/>
            <a:chExt cx="7863100" cy="343800"/>
          </a:xfrm>
        </p:grpSpPr>
        <p:sp>
          <p:nvSpPr>
            <p:cNvPr id="956" name="Google Shape;956;g74675c7bd6_0_15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957" name="Google Shape;957;g74675c7bd6_0_15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58" name="Google Shape;958;g74675c7bd6_0_155"/>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9" name="Google Shape;959;g74675c7bd6_0_155"/>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63" name="Shape 963"/>
        <p:cNvGrpSpPr/>
        <p:nvPr/>
      </p:nvGrpSpPr>
      <p:grpSpPr>
        <a:xfrm>
          <a:off x="0" y="0"/>
          <a:ext cx="0" cy="0"/>
          <a:chOff x="0" y="0"/>
          <a:chExt cx="0" cy="0"/>
        </a:xfrm>
      </p:grpSpPr>
      <p:sp>
        <p:nvSpPr>
          <p:cNvPr id="964" name="Google Shape;964;g74675c7bd6_0_167"/>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Map, Filter and Lambda</a:t>
            </a:r>
            <a:endParaRPr b="1" sz="2500">
              <a:solidFill>
                <a:srgbClr val="073763"/>
              </a:solidFill>
              <a:latin typeface="Montserrat"/>
              <a:ea typeface="Montserrat"/>
              <a:cs typeface="Montserrat"/>
              <a:sym typeface="Montserrat"/>
            </a:endParaRPr>
          </a:p>
        </p:txBody>
      </p:sp>
      <p:sp>
        <p:nvSpPr>
          <p:cNvPr id="965" name="Google Shape;965;g74675c7bd6_0_16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74675c7bd6_0_167"/>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marR="101600" rtl="0" algn="l">
              <a:lnSpc>
                <a:spcPct val="158000"/>
              </a:lnSpc>
              <a:spcBef>
                <a:spcPts val="0"/>
              </a:spcBef>
              <a:spcAft>
                <a:spcPts val="0"/>
              </a:spcAft>
              <a:buNone/>
            </a:pPr>
            <a:r>
              <a:rPr b="1" lang="en-IN" sz="1800">
                <a:solidFill>
                  <a:srgbClr val="073763"/>
                </a:solidFill>
                <a:latin typeface="Montserrat"/>
                <a:ea typeface="Montserrat"/>
                <a:cs typeface="Montserrat"/>
                <a:sym typeface="Montserrat"/>
              </a:rPr>
              <a:t>lambda arguments: expression</a:t>
            </a:r>
            <a:endParaRPr b="1" sz="1800">
              <a:solidFill>
                <a:srgbClr val="073763"/>
              </a:solidFill>
              <a:latin typeface="Montserrat"/>
              <a:ea typeface="Montserrat"/>
              <a:cs typeface="Montserrat"/>
              <a:sym typeface="Montserrat"/>
            </a:endParaRPr>
          </a:p>
          <a:p>
            <a:pPr indent="-342900" lvl="0" marL="800100" rtl="0" algn="l">
              <a:lnSpc>
                <a:spcPct val="158000"/>
              </a:lnSpc>
              <a:spcBef>
                <a:spcPts val="8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This function can have any number of arguments but only one expression, which is evaluated and returned.</a:t>
            </a:r>
            <a:endParaRPr sz="1800">
              <a:solidFill>
                <a:srgbClr val="073763"/>
              </a:solidFill>
              <a:latin typeface="Montserrat"/>
              <a:ea typeface="Montserrat"/>
              <a:cs typeface="Montserrat"/>
              <a:sym typeface="Montserrat"/>
            </a:endParaRPr>
          </a:p>
          <a:p>
            <a:pPr indent="-342900" lvl="0" marL="800100" rtl="0" algn="l">
              <a:lnSpc>
                <a:spcPct val="158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One is free to use lambda functions wherever function objects are required.</a:t>
            </a:r>
            <a:endParaRPr sz="1800">
              <a:solidFill>
                <a:srgbClr val="073763"/>
              </a:solidFill>
              <a:latin typeface="Montserrat"/>
              <a:ea typeface="Montserrat"/>
              <a:cs typeface="Montserrat"/>
              <a:sym typeface="Montserrat"/>
            </a:endParaRPr>
          </a:p>
          <a:p>
            <a:pPr indent="-342900" lvl="0" marL="800100" rtl="0" algn="l">
              <a:lnSpc>
                <a:spcPct val="158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You need to keep in your knowledge that lambda functions are syntactically restricted to a single expression.</a:t>
            </a:r>
            <a:endParaRPr sz="1800">
              <a:solidFill>
                <a:srgbClr val="073763"/>
              </a:solidFill>
              <a:latin typeface="Montserrat"/>
              <a:ea typeface="Montserrat"/>
              <a:cs typeface="Montserrat"/>
              <a:sym typeface="Montserrat"/>
            </a:endParaRPr>
          </a:p>
          <a:p>
            <a:pPr indent="-342900" lvl="0" marL="800100" rtl="0" algn="l">
              <a:lnSpc>
                <a:spcPct val="158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It has various uses in particular fields of programming besides other types of expressions in functions.</a:t>
            </a:r>
            <a:endParaRPr sz="1800">
              <a:solidFill>
                <a:srgbClr val="073763"/>
              </a:solidFill>
              <a:latin typeface="Montserrat"/>
              <a:ea typeface="Montserrat"/>
              <a:cs typeface="Montserrat"/>
              <a:sym typeface="Montserrat"/>
            </a:endParaRPr>
          </a:p>
          <a:p>
            <a:pPr indent="0" lvl="0" marL="0" rtl="0" algn="l">
              <a:lnSpc>
                <a:spcPct val="100000"/>
              </a:lnSpc>
              <a:spcBef>
                <a:spcPts val="3600"/>
              </a:spcBef>
              <a:spcAft>
                <a:spcPts val="1200"/>
              </a:spcAft>
              <a:buNone/>
            </a:pPr>
            <a:r>
              <a:t/>
            </a:r>
            <a:endParaRPr sz="1800">
              <a:solidFill>
                <a:srgbClr val="073763"/>
              </a:solidFill>
              <a:latin typeface="Montserrat"/>
              <a:ea typeface="Montserrat"/>
              <a:cs typeface="Montserrat"/>
              <a:sym typeface="Montserrat"/>
            </a:endParaRPr>
          </a:p>
        </p:txBody>
      </p:sp>
      <p:grpSp>
        <p:nvGrpSpPr>
          <p:cNvPr id="967" name="Google Shape;967;g74675c7bd6_0_167"/>
          <p:cNvGrpSpPr/>
          <p:nvPr/>
        </p:nvGrpSpPr>
        <p:grpSpPr>
          <a:xfrm>
            <a:off x="652150" y="4737850"/>
            <a:ext cx="7863100" cy="343800"/>
            <a:chOff x="652150" y="4737850"/>
            <a:chExt cx="7863100" cy="343800"/>
          </a:xfrm>
        </p:grpSpPr>
        <p:sp>
          <p:nvSpPr>
            <p:cNvPr id="968" name="Google Shape;968;g74675c7bd6_0_16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969" name="Google Shape;969;g74675c7bd6_0_16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70" name="Google Shape;970;g74675c7bd6_0_167"/>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1" name="Google Shape;971;g74675c7bd6_0_167"/>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62" name="Shape 162"/>
        <p:cNvGrpSpPr/>
        <p:nvPr/>
      </p:nvGrpSpPr>
      <p:grpSpPr>
        <a:xfrm>
          <a:off x="0" y="0"/>
          <a:ext cx="0" cy="0"/>
          <a:chOff x="0" y="0"/>
          <a:chExt cx="0" cy="0"/>
        </a:xfrm>
      </p:grpSpPr>
      <p:sp>
        <p:nvSpPr>
          <p:cNvPr id="163" name="Google Shape;163;p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164" name="Google Shape;164;p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8"/>
          <p:cNvGrpSpPr/>
          <p:nvPr/>
        </p:nvGrpSpPr>
        <p:grpSpPr>
          <a:xfrm>
            <a:off x="652150" y="4737850"/>
            <a:ext cx="7863100" cy="343800"/>
            <a:chOff x="652150" y="4737850"/>
            <a:chExt cx="7863100" cy="343800"/>
          </a:xfrm>
        </p:grpSpPr>
        <p:sp>
          <p:nvSpPr>
            <p:cNvPr id="166" name="Google Shape;166;p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100" u="none" cap="none" strike="noStrike">
                  <a:solidFill>
                    <a:srgbClr val="FFFFFF"/>
                  </a:solidFill>
                  <a:latin typeface="Verdana"/>
                  <a:ea typeface="Verdana"/>
                  <a:cs typeface="Verdana"/>
                  <a:sym typeface="Verdana"/>
                </a:rPr>
                <a:t>Essential Python for Data Science</a:t>
              </a:r>
              <a:endParaRPr/>
            </a:p>
          </p:txBody>
        </p:sp>
        <p:sp>
          <p:nvSpPr>
            <p:cNvPr id="167" name="Google Shape;167;p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68" name="Google Shape;168;p8"/>
          <p:cNvSpPr txBox="1"/>
          <p:nvPr/>
        </p:nvSpPr>
        <p:spPr>
          <a:xfrm>
            <a:off x="196400" y="787039"/>
            <a:ext cx="8730000" cy="382691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dk1"/>
              </a:buClr>
              <a:buSzPts val="3200"/>
              <a:buFont typeface="Arial"/>
              <a:buChar char="•"/>
            </a:pPr>
            <a:r>
              <a:rPr b="1" i="0" lang="en-IN" sz="2400" u="none" cap="none" strike="noStrike">
                <a:solidFill>
                  <a:srgbClr val="073763"/>
                </a:solidFill>
                <a:latin typeface="Montserrat"/>
                <a:ea typeface="Montserrat"/>
                <a:cs typeface="Montserrat"/>
                <a:sym typeface="Montserrat"/>
              </a:rPr>
              <a:t>Execution  Mode:</a:t>
            </a:r>
            <a:endParaRPr/>
          </a:p>
          <a:p>
            <a:pPr indent="0" lvl="2"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1. Interactive Mode: </a:t>
            </a:r>
            <a:endParaRPr/>
          </a:p>
          <a:p>
            <a:pPr indent="-285750" lvl="2" marL="285750" marR="0" rtl="0" algn="l">
              <a:lnSpc>
                <a:spcPct val="115000"/>
              </a:lnSpc>
              <a:spcBef>
                <a:spcPts val="0"/>
              </a:spcBef>
              <a:spcAft>
                <a:spcPts val="0"/>
              </a:spcAft>
              <a:buClr>
                <a:schemeClr val="dk1"/>
              </a:buClr>
              <a:buSzPts val="3200"/>
              <a:buFont typeface="Arial"/>
              <a:buChar char="•"/>
            </a:pPr>
            <a:r>
              <a:rPr b="0" i="0" lang="en-IN" sz="1800" u="none" cap="none" strike="noStrike">
                <a:solidFill>
                  <a:srgbClr val="073763"/>
                </a:solidFill>
                <a:latin typeface="Montserrat"/>
                <a:ea typeface="Montserrat"/>
                <a:cs typeface="Montserrat"/>
                <a:sym typeface="Montserrat"/>
              </a:rPr>
              <a:t>Open command prompt</a:t>
            </a:r>
            <a:endParaRPr/>
          </a:p>
          <a:p>
            <a:pPr indent="-285750" lvl="2" marL="285750" marR="0" rtl="0" algn="l">
              <a:lnSpc>
                <a:spcPct val="115000"/>
              </a:lnSpc>
              <a:spcBef>
                <a:spcPts val="0"/>
              </a:spcBef>
              <a:spcAft>
                <a:spcPts val="0"/>
              </a:spcAft>
              <a:buClr>
                <a:schemeClr val="dk1"/>
              </a:buClr>
              <a:buSzPts val="3200"/>
              <a:buFont typeface="Arial"/>
              <a:buChar char="•"/>
            </a:pPr>
            <a:r>
              <a:rPr b="0" i="0" lang="en-IN" sz="1800" u="none" cap="none" strike="noStrike">
                <a:solidFill>
                  <a:srgbClr val="073763"/>
                </a:solidFill>
                <a:latin typeface="Montserrat"/>
                <a:ea typeface="Montserrat"/>
                <a:cs typeface="Montserrat"/>
                <a:sym typeface="Montserrat"/>
              </a:rPr>
              <a:t>Execute command: python</a:t>
            </a:r>
            <a:endParaRPr/>
          </a:p>
          <a:p>
            <a:pPr indent="-285750" lvl="2" marL="285750" marR="0" rtl="0" algn="l">
              <a:lnSpc>
                <a:spcPct val="115000"/>
              </a:lnSpc>
              <a:spcBef>
                <a:spcPts val="0"/>
              </a:spcBef>
              <a:spcAft>
                <a:spcPts val="0"/>
              </a:spcAft>
              <a:buClr>
                <a:schemeClr val="dk1"/>
              </a:buClr>
              <a:buSzPts val="3200"/>
              <a:buFont typeface="Arial"/>
              <a:buChar char="•"/>
            </a:pPr>
            <a:r>
              <a:rPr b="0" i="0" lang="en-IN" sz="1800" u="none" cap="none" strike="noStrike">
                <a:solidFill>
                  <a:srgbClr val="073763"/>
                </a:solidFill>
                <a:latin typeface="Montserrat"/>
                <a:ea typeface="Montserrat"/>
                <a:cs typeface="Montserrat"/>
                <a:sym typeface="Montserrat"/>
              </a:rPr>
              <a:t>You should see &gt;&gt;&gt; signs</a:t>
            </a:r>
            <a:endParaRPr/>
          </a:p>
          <a:p>
            <a:pPr indent="-285750" lvl="2" marL="285750" marR="0" rtl="0" algn="l">
              <a:lnSpc>
                <a:spcPct val="115000"/>
              </a:lnSpc>
              <a:spcBef>
                <a:spcPts val="0"/>
              </a:spcBef>
              <a:spcAft>
                <a:spcPts val="0"/>
              </a:spcAft>
              <a:buClr>
                <a:schemeClr val="dk1"/>
              </a:buClr>
              <a:buSzPts val="3200"/>
              <a:buFont typeface="Arial"/>
              <a:buChar char="•"/>
            </a:pPr>
            <a:r>
              <a:rPr b="0" i="0" lang="en-IN" sz="1800" u="none" cap="none" strike="noStrike">
                <a:solidFill>
                  <a:srgbClr val="073763"/>
                </a:solidFill>
                <a:latin typeface="Montserrat"/>
                <a:ea typeface="Montserrat"/>
                <a:cs typeface="Montserrat"/>
                <a:sym typeface="Montserrat"/>
              </a:rPr>
              <a:t>To exit this python editor</a:t>
            </a:r>
            <a:endParaRPr/>
          </a:p>
          <a:p>
            <a:pPr indent="0" lvl="2"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 execute command : quit()</a:t>
            </a:r>
            <a:endParaRPr/>
          </a:p>
          <a:p>
            <a:pPr indent="0" lvl="2"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p:txBody>
      </p:sp>
      <p:pic>
        <p:nvPicPr>
          <p:cNvPr id="169" name="Google Shape;169;p8"/>
          <p:cNvPicPr preferRelativeResize="0"/>
          <p:nvPr/>
        </p:nvPicPr>
        <p:blipFill rotWithShape="1">
          <a:blip r:embed="rId3">
            <a:alphaModFix/>
          </a:blip>
          <a:srcRect b="0" l="0" r="0" t="0"/>
          <a:stretch/>
        </p:blipFill>
        <p:spPr>
          <a:xfrm>
            <a:off x="3778102" y="1206972"/>
            <a:ext cx="5169498" cy="2201823"/>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75" name="Shape 975"/>
        <p:cNvGrpSpPr/>
        <p:nvPr/>
      </p:nvGrpSpPr>
      <p:grpSpPr>
        <a:xfrm>
          <a:off x="0" y="0"/>
          <a:ext cx="0" cy="0"/>
          <a:chOff x="0" y="0"/>
          <a:chExt cx="0" cy="0"/>
        </a:xfrm>
      </p:grpSpPr>
      <p:sp>
        <p:nvSpPr>
          <p:cNvPr id="976" name="Google Shape;976;g74675c7bd6_0_179"/>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Map, Filter and Lambda</a:t>
            </a:r>
            <a:endParaRPr b="1" sz="2500">
              <a:solidFill>
                <a:srgbClr val="073763"/>
              </a:solidFill>
              <a:latin typeface="Montserrat"/>
              <a:ea typeface="Montserrat"/>
              <a:cs typeface="Montserrat"/>
              <a:sym typeface="Montserrat"/>
            </a:endParaRPr>
          </a:p>
        </p:txBody>
      </p:sp>
      <p:sp>
        <p:nvSpPr>
          <p:cNvPr id="977" name="Google Shape;977;g74675c7bd6_0_17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74675c7bd6_0_179"/>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Use of lambda() with filter():</a:t>
            </a:r>
            <a:endParaRPr b="1"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The filter() function in Python takes in a function and a list as arguments. This offers an elegant way to filter out all the elements of a sequence “sequence”, for which the function returns True. Here is a small program that returns the odd numbers from an input list:</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t/>
            </a:r>
            <a:endParaRPr b="1"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example:</a:t>
            </a:r>
            <a:endParaRPr b="1"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input_list = [1,2,3,4,5,6,7,8,9]</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ouput_list = list(filter(lambda x: (x%2 != 0) , input_list))</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IN" sz="1800">
                <a:solidFill>
                  <a:srgbClr val="073763"/>
                </a:solidFill>
                <a:latin typeface="Montserrat"/>
                <a:ea typeface="Montserrat"/>
                <a:cs typeface="Montserrat"/>
                <a:sym typeface="Montserrat"/>
              </a:rPr>
              <a:t>print(output_list)</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Output: </a:t>
            </a:r>
            <a:r>
              <a:rPr lang="en-IN" sz="1800">
                <a:solidFill>
                  <a:srgbClr val="073763"/>
                </a:solidFill>
                <a:latin typeface="Montserrat"/>
                <a:ea typeface="Montserrat"/>
                <a:cs typeface="Montserrat"/>
                <a:sym typeface="Montserrat"/>
              </a:rPr>
              <a:t>[1,3,5,7,9]</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sz="1800">
              <a:solidFill>
                <a:srgbClr val="073763"/>
              </a:solidFill>
              <a:latin typeface="Montserrat"/>
              <a:ea typeface="Montserrat"/>
              <a:cs typeface="Montserrat"/>
              <a:sym typeface="Montserrat"/>
            </a:endParaRPr>
          </a:p>
        </p:txBody>
      </p:sp>
      <p:grpSp>
        <p:nvGrpSpPr>
          <p:cNvPr id="979" name="Google Shape;979;g74675c7bd6_0_179"/>
          <p:cNvGrpSpPr/>
          <p:nvPr/>
        </p:nvGrpSpPr>
        <p:grpSpPr>
          <a:xfrm>
            <a:off x="652150" y="4737850"/>
            <a:ext cx="7863100" cy="343800"/>
            <a:chOff x="652150" y="4737850"/>
            <a:chExt cx="7863100" cy="343800"/>
          </a:xfrm>
        </p:grpSpPr>
        <p:sp>
          <p:nvSpPr>
            <p:cNvPr id="980" name="Google Shape;980;g74675c7bd6_0_17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981" name="Google Shape;981;g74675c7bd6_0_17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82" name="Google Shape;982;g74675c7bd6_0_179"/>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3" name="Google Shape;983;g74675c7bd6_0_179"/>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87" name="Shape 987"/>
        <p:cNvGrpSpPr/>
        <p:nvPr/>
      </p:nvGrpSpPr>
      <p:grpSpPr>
        <a:xfrm>
          <a:off x="0" y="0"/>
          <a:ext cx="0" cy="0"/>
          <a:chOff x="0" y="0"/>
          <a:chExt cx="0" cy="0"/>
        </a:xfrm>
      </p:grpSpPr>
      <p:sp>
        <p:nvSpPr>
          <p:cNvPr id="988" name="Google Shape;988;g74675c7bd6_0_20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Map, Filter and Lambda</a:t>
            </a:r>
            <a:endParaRPr b="1" sz="2500">
              <a:solidFill>
                <a:srgbClr val="073763"/>
              </a:solidFill>
              <a:latin typeface="Montserrat"/>
              <a:ea typeface="Montserrat"/>
              <a:cs typeface="Montserrat"/>
              <a:sym typeface="Montserrat"/>
            </a:endParaRPr>
          </a:p>
        </p:txBody>
      </p:sp>
      <p:sp>
        <p:nvSpPr>
          <p:cNvPr id="989" name="Google Shape;989;g74675c7bd6_0_20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74675c7bd6_0_200"/>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Use of lambda() with map()</a:t>
            </a:r>
            <a:endParaRPr b="1"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The map() function in Python takes in a function and a list as argument. The function is called with a lambda function and a list and a new list is returned which contains all the lambda modified items returned by that function for each item. </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t/>
            </a:r>
            <a:endParaRPr sz="1800">
              <a:solidFill>
                <a:srgbClr val="073763"/>
              </a:solidFill>
              <a:latin typeface="Montserrat"/>
              <a:ea typeface="Montserrat"/>
              <a:cs typeface="Montserrat"/>
              <a:sym typeface="Montserrat"/>
            </a:endParaRPr>
          </a:p>
          <a:p>
            <a:pPr indent="0" lvl="0" marL="0" rtl="0" algn="l">
              <a:spcBef>
                <a:spcPts val="800"/>
              </a:spcBef>
              <a:spcAft>
                <a:spcPts val="0"/>
              </a:spcAft>
              <a:buNone/>
            </a:pPr>
            <a:r>
              <a:rPr b="1" lang="en-IN" sz="1800">
                <a:solidFill>
                  <a:srgbClr val="073763"/>
                </a:solidFill>
                <a:latin typeface="Montserrat"/>
                <a:ea typeface="Montserrat"/>
                <a:cs typeface="Montserrat"/>
                <a:sym typeface="Montserrat"/>
              </a:rPr>
              <a:t>example:</a:t>
            </a:r>
            <a:endParaRPr b="1" sz="1800">
              <a:solidFill>
                <a:srgbClr val="073763"/>
              </a:solidFill>
              <a:latin typeface="Montserrat"/>
              <a:ea typeface="Montserrat"/>
              <a:cs typeface="Montserrat"/>
              <a:sym typeface="Montserrat"/>
            </a:endParaRPr>
          </a:p>
          <a:p>
            <a:pPr indent="0" lvl="0" marL="0" rtl="0" algn="l">
              <a:spcBef>
                <a:spcPts val="800"/>
              </a:spcBef>
              <a:spcAft>
                <a:spcPts val="0"/>
              </a:spcAft>
              <a:buNone/>
            </a:pPr>
            <a:r>
              <a:rPr lang="en-IN" sz="1800">
                <a:solidFill>
                  <a:srgbClr val="073763"/>
                </a:solidFill>
                <a:latin typeface="Montserrat"/>
                <a:ea typeface="Montserrat"/>
                <a:cs typeface="Montserrat"/>
                <a:sym typeface="Montserrat"/>
              </a:rPr>
              <a:t>input_list = [1,2,3,4,5,6,7,8,9]</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IN" sz="1800">
                <a:solidFill>
                  <a:srgbClr val="073763"/>
                </a:solidFill>
                <a:latin typeface="Montserrat"/>
                <a:ea typeface="Montserrat"/>
                <a:cs typeface="Montserrat"/>
                <a:sym typeface="Montserrat"/>
              </a:rPr>
              <a:t>ouput_list = list(map(lambda x: x*2 , input_list))</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IN" sz="1800">
                <a:solidFill>
                  <a:srgbClr val="073763"/>
                </a:solidFill>
                <a:latin typeface="Montserrat"/>
                <a:ea typeface="Montserrat"/>
                <a:cs typeface="Montserrat"/>
                <a:sym typeface="Montserrat"/>
              </a:rPr>
              <a:t>print(output_list)</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b="1" lang="en-IN" sz="1800">
                <a:solidFill>
                  <a:srgbClr val="073763"/>
                </a:solidFill>
                <a:latin typeface="Montserrat"/>
                <a:ea typeface="Montserrat"/>
                <a:cs typeface="Montserrat"/>
                <a:sym typeface="Montserrat"/>
              </a:rPr>
              <a:t>Output: </a:t>
            </a:r>
            <a:r>
              <a:rPr lang="en-IN" sz="1800">
                <a:solidFill>
                  <a:srgbClr val="073763"/>
                </a:solidFill>
                <a:latin typeface="Montserrat"/>
                <a:ea typeface="Montserrat"/>
                <a:cs typeface="Montserrat"/>
                <a:sym typeface="Montserrat"/>
              </a:rPr>
              <a:t>[2,4,6,8,10,12,14,16,18]</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sz="1800">
              <a:solidFill>
                <a:srgbClr val="073763"/>
              </a:solidFill>
              <a:latin typeface="Montserrat"/>
              <a:ea typeface="Montserrat"/>
              <a:cs typeface="Montserrat"/>
              <a:sym typeface="Montserrat"/>
            </a:endParaRPr>
          </a:p>
        </p:txBody>
      </p:sp>
      <p:grpSp>
        <p:nvGrpSpPr>
          <p:cNvPr id="991" name="Google Shape;991;g74675c7bd6_0_200"/>
          <p:cNvGrpSpPr/>
          <p:nvPr/>
        </p:nvGrpSpPr>
        <p:grpSpPr>
          <a:xfrm>
            <a:off x="652150" y="4737850"/>
            <a:ext cx="7863100" cy="343800"/>
            <a:chOff x="652150" y="4737850"/>
            <a:chExt cx="7863100" cy="343800"/>
          </a:xfrm>
        </p:grpSpPr>
        <p:sp>
          <p:nvSpPr>
            <p:cNvPr id="992" name="Google Shape;992;g74675c7bd6_0_20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993" name="Google Shape;993;g74675c7bd6_0_20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94" name="Google Shape;994;g74675c7bd6_0_20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5" name="Google Shape;995;g74675c7bd6_0_200"/>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99" name="Shape 999"/>
        <p:cNvGrpSpPr/>
        <p:nvPr/>
      </p:nvGrpSpPr>
      <p:grpSpPr>
        <a:xfrm>
          <a:off x="0" y="0"/>
          <a:ext cx="0" cy="0"/>
          <a:chOff x="0" y="0"/>
          <a:chExt cx="0" cy="0"/>
        </a:xfrm>
      </p:grpSpPr>
      <p:sp>
        <p:nvSpPr>
          <p:cNvPr id="1000" name="Google Shape;1000;g74675c7bd6_0_212"/>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Map, Filter and Lambda</a:t>
            </a:r>
            <a:endParaRPr b="1" sz="2500">
              <a:solidFill>
                <a:srgbClr val="073763"/>
              </a:solidFill>
              <a:latin typeface="Montserrat"/>
              <a:ea typeface="Montserrat"/>
              <a:cs typeface="Montserrat"/>
              <a:sym typeface="Montserrat"/>
            </a:endParaRPr>
          </a:p>
        </p:txBody>
      </p:sp>
      <p:sp>
        <p:nvSpPr>
          <p:cNvPr id="1001" name="Google Shape;1001;g74675c7bd6_0_21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74675c7bd6_0_212"/>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Use of lambda() with reduce()</a:t>
            </a:r>
            <a:endParaRPr b="1"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The reduce() function in Python takes in a function and a list as argument. The function is called with a lambda function and a list and a new reduced result is returned. This performs a repetitive operation over the pairs of the list. This is a part of functools module.</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t/>
            </a:r>
            <a:endParaRPr sz="1800">
              <a:solidFill>
                <a:srgbClr val="073763"/>
              </a:solidFill>
              <a:latin typeface="Montserrat"/>
              <a:ea typeface="Montserrat"/>
              <a:cs typeface="Montserrat"/>
              <a:sym typeface="Montserrat"/>
            </a:endParaRPr>
          </a:p>
          <a:p>
            <a:pPr indent="0" lvl="0" marL="0" rtl="0" algn="l">
              <a:spcBef>
                <a:spcPts val="800"/>
              </a:spcBef>
              <a:spcAft>
                <a:spcPts val="0"/>
              </a:spcAft>
              <a:buNone/>
            </a:pPr>
            <a:r>
              <a:rPr b="1" lang="en-IN" sz="1800">
                <a:solidFill>
                  <a:srgbClr val="073763"/>
                </a:solidFill>
                <a:latin typeface="Montserrat"/>
                <a:ea typeface="Montserrat"/>
                <a:cs typeface="Montserrat"/>
                <a:sym typeface="Montserrat"/>
              </a:rPr>
              <a:t>example:</a:t>
            </a:r>
            <a:endParaRPr b="1" sz="1800">
              <a:solidFill>
                <a:srgbClr val="073763"/>
              </a:solidFill>
              <a:latin typeface="Montserrat"/>
              <a:ea typeface="Montserrat"/>
              <a:cs typeface="Montserrat"/>
              <a:sym typeface="Montserrat"/>
            </a:endParaRPr>
          </a:p>
          <a:p>
            <a:pPr indent="0" lvl="0" marL="0" rtl="0" algn="l">
              <a:spcBef>
                <a:spcPts val="800"/>
              </a:spcBef>
              <a:spcAft>
                <a:spcPts val="0"/>
              </a:spcAft>
              <a:buNone/>
            </a:pPr>
            <a:r>
              <a:rPr lang="en-IN" sz="1800">
                <a:solidFill>
                  <a:srgbClr val="073763"/>
                </a:solidFill>
                <a:latin typeface="Montserrat"/>
                <a:ea typeface="Montserrat"/>
                <a:cs typeface="Montserrat"/>
                <a:sym typeface="Montserrat"/>
              </a:rPr>
              <a:t>input_list = [1,2,3,4,5,6,7,8,9]</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IN" sz="1800">
                <a:solidFill>
                  <a:srgbClr val="073763"/>
                </a:solidFill>
                <a:latin typeface="Montserrat"/>
                <a:ea typeface="Montserrat"/>
                <a:cs typeface="Montserrat"/>
                <a:sym typeface="Montserrat"/>
              </a:rPr>
              <a:t>ouput_list = list(reduce(lambda x, y: x+y) , input_list)</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IN" sz="1800">
                <a:solidFill>
                  <a:srgbClr val="073763"/>
                </a:solidFill>
                <a:latin typeface="Montserrat"/>
                <a:ea typeface="Montserrat"/>
                <a:cs typeface="Montserrat"/>
                <a:sym typeface="Montserrat"/>
              </a:rPr>
              <a:t>print(output_list)</a:t>
            </a:r>
            <a:endParaRPr sz="1800">
              <a:solidFill>
                <a:srgbClr val="073763"/>
              </a:solidFill>
              <a:latin typeface="Montserrat"/>
              <a:ea typeface="Montserrat"/>
              <a:cs typeface="Montserrat"/>
              <a:sym typeface="Montserrat"/>
            </a:endParaRPr>
          </a:p>
          <a:p>
            <a:pPr indent="0" lvl="0" marL="0" rtl="0" algn="l">
              <a:spcBef>
                <a:spcPts val="1200"/>
              </a:spcBef>
              <a:spcAft>
                <a:spcPts val="0"/>
              </a:spcAft>
              <a:buNone/>
            </a:pPr>
            <a:r>
              <a:rPr b="1" lang="en-IN" sz="1800">
                <a:solidFill>
                  <a:srgbClr val="073763"/>
                </a:solidFill>
                <a:latin typeface="Montserrat"/>
                <a:ea typeface="Montserrat"/>
                <a:cs typeface="Montserrat"/>
                <a:sym typeface="Montserrat"/>
              </a:rPr>
              <a:t>Output: </a:t>
            </a:r>
            <a:r>
              <a:rPr lang="en-IN" sz="1800">
                <a:solidFill>
                  <a:srgbClr val="073763"/>
                </a:solidFill>
                <a:latin typeface="Montserrat"/>
                <a:ea typeface="Montserrat"/>
                <a:cs typeface="Montserrat"/>
                <a:sym typeface="Montserrat"/>
              </a:rPr>
              <a:t>45</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None/>
            </a:pPr>
            <a:r>
              <a:t/>
            </a:r>
            <a:endParaRPr b="1"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sz="1800">
              <a:solidFill>
                <a:srgbClr val="073763"/>
              </a:solidFill>
              <a:latin typeface="Montserrat"/>
              <a:ea typeface="Montserrat"/>
              <a:cs typeface="Montserrat"/>
              <a:sym typeface="Montserrat"/>
            </a:endParaRPr>
          </a:p>
        </p:txBody>
      </p:sp>
      <p:grpSp>
        <p:nvGrpSpPr>
          <p:cNvPr id="1003" name="Google Shape;1003;g74675c7bd6_0_212"/>
          <p:cNvGrpSpPr/>
          <p:nvPr/>
        </p:nvGrpSpPr>
        <p:grpSpPr>
          <a:xfrm>
            <a:off x="652150" y="4737850"/>
            <a:ext cx="7863100" cy="343800"/>
            <a:chOff x="652150" y="4737850"/>
            <a:chExt cx="7863100" cy="343800"/>
          </a:xfrm>
        </p:grpSpPr>
        <p:sp>
          <p:nvSpPr>
            <p:cNvPr id="1004" name="Google Shape;1004;g74675c7bd6_0_21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005" name="Google Shape;1005;g74675c7bd6_0_21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06" name="Google Shape;1006;g74675c7bd6_0_212"/>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7" name="Google Shape;1007;g74675c7bd6_0_212"/>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11" name="Shape 1011"/>
        <p:cNvGrpSpPr/>
        <p:nvPr/>
      </p:nvGrpSpPr>
      <p:grpSpPr>
        <a:xfrm>
          <a:off x="0" y="0"/>
          <a:ext cx="0" cy="0"/>
          <a:chOff x="0" y="0"/>
          <a:chExt cx="0" cy="0"/>
        </a:xfrm>
      </p:grpSpPr>
      <p:sp>
        <p:nvSpPr>
          <p:cNvPr id="1012" name="Google Shape;1012;g74675c7bd6_0_224"/>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Iterators, Generators and Decorators</a:t>
            </a:r>
            <a:endParaRPr b="1" sz="2500">
              <a:solidFill>
                <a:srgbClr val="073763"/>
              </a:solidFill>
              <a:latin typeface="Montserrat"/>
              <a:ea typeface="Montserrat"/>
              <a:cs typeface="Montserrat"/>
              <a:sym typeface="Montserrat"/>
            </a:endParaRPr>
          </a:p>
        </p:txBody>
      </p:sp>
      <p:sp>
        <p:nvSpPr>
          <p:cNvPr id="1013" name="Google Shape;1013;g74675c7bd6_0_22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74675c7bd6_0_224"/>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Iterator</a:t>
            </a:r>
            <a:r>
              <a:rPr lang="en-IN" sz="1800">
                <a:solidFill>
                  <a:srgbClr val="073763"/>
                </a:solidFill>
                <a:latin typeface="Montserrat"/>
                <a:ea typeface="Montserrat"/>
                <a:cs typeface="Montserrat"/>
                <a:sym typeface="Montserrat"/>
              </a:rPr>
              <a:t> in python is any python type that can be used with a ‘for in loop’. Python lists, tuples, dicts and sets are all examples of inbuilt iterators. These types are iterators because they implement following methods. In fact, any object that wants to be an iterator must implement following methods.</a:t>
            </a:r>
            <a:endParaRPr sz="1800">
              <a:solidFill>
                <a:srgbClr val="073763"/>
              </a:solidFill>
              <a:latin typeface="Montserrat"/>
              <a:ea typeface="Montserrat"/>
              <a:cs typeface="Montserrat"/>
              <a:sym typeface="Montserrat"/>
            </a:endParaRPr>
          </a:p>
          <a:p>
            <a:pPr indent="-342900" lvl="0" marL="800100" rtl="0" algn="l">
              <a:lnSpc>
                <a:spcPct val="100000"/>
              </a:lnSpc>
              <a:spcBef>
                <a:spcPts val="800"/>
              </a:spcBef>
              <a:spcAft>
                <a:spcPts val="0"/>
              </a:spcAft>
              <a:buClr>
                <a:srgbClr val="073763"/>
              </a:buClr>
              <a:buSzPts val="1800"/>
              <a:buFont typeface="Roboto"/>
              <a:buAutoNum type="arabicPeriod"/>
            </a:pPr>
            <a:r>
              <a:rPr b="1" lang="en-IN" sz="1800">
                <a:solidFill>
                  <a:srgbClr val="073763"/>
                </a:solidFill>
                <a:latin typeface="Montserrat"/>
                <a:ea typeface="Montserrat"/>
                <a:cs typeface="Montserrat"/>
                <a:sym typeface="Montserrat"/>
              </a:rPr>
              <a:t>__iter__</a:t>
            </a:r>
            <a:r>
              <a:rPr lang="en-IN" sz="1800">
                <a:solidFill>
                  <a:srgbClr val="073763"/>
                </a:solidFill>
                <a:latin typeface="Montserrat"/>
                <a:ea typeface="Montserrat"/>
                <a:cs typeface="Montserrat"/>
                <a:sym typeface="Montserrat"/>
              </a:rPr>
              <a:t> method that is called on initialization of an iterator. This should return an object that has a next or __next__ (in Python 3) method.</a:t>
            </a:r>
            <a:endParaRPr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Roboto"/>
              <a:buAutoNum type="arabicPeriod"/>
            </a:pPr>
            <a:r>
              <a:rPr b="1" lang="en-IN" sz="1800">
                <a:solidFill>
                  <a:srgbClr val="073763"/>
                </a:solidFill>
                <a:latin typeface="Montserrat"/>
                <a:ea typeface="Montserrat"/>
                <a:cs typeface="Montserrat"/>
                <a:sym typeface="Montserrat"/>
              </a:rPr>
              <a:t>next ( __next__ in Python 3)</a:t>
            </a:r>
            <a:r>
              <a:rPr lang="en-IN" sz="1800">
                <a:solidFill>
                  <a:srgbClr val="073763"/>
                </a:solidFill>
                <a:latin typeface="Montserrat"/>
                <a:ea typeface="Montserrat"/>
                <a:cs typeface="Montserrat"/>
                <a:sym typeface="Montserrat"/>
              </a:rPr>
              <a:t> The iterator next method should return the next value for the iterable. When an iterator is used with a ‘for in’ loop, the for loop implicitly calls next() on the iterator object. This method should raise a StopIteration to signal the end of the iteration.</a:t>
            </a:r>
            <a:endParaRPr sz="1800">
              <a:solidFill>
                <a:srgbClr val="073763"/>
              </a:solidFill>
              <a:latin typeface="Montserrat"/>
              <a:ea typeface="Montserrat"/>
              <a:cs typeface="Montserrat"/>
              <a:sym typeface="Montserrat"/>
            </a:endParaRPr>
          </a:p>
        </p:txBody>
      </p:sp>
      <p:grpSp>
        <p:nvGrpSpPr>
          <p:cNvPr id="1015" name="Google Shape;1015;g74675c7bd6_0_224"/>
          <p:cNvGrpSpPr/>
          <p:nvPr/>
        </p:nvGrpSpPr>
        <p:grpSpPr>
          <a:xfrm>
            <a:off x="652150" y="4737850"/>
            <a:ext cx="7863100" cy="343800"/>
            <a:chOff x="652150" y="4737850"/>
            <a:chExt cx="7863100" cy="343800"/>
          </a:xfrm>
        </p:grpSpPr>
        <p:sp>
          <p:nvSpPr>
            <p:cNvPr id="1016" name="Google Shape;1016;g74675c7bd6_0_22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017" name="Google Shape;1017;g74675c7bd6_0_22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18" name="Google Shape;1018;g74675c7bd6_0_224"/>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9" name="Google Shape;1019;g74675c7bd6_0_224"/>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23" name="Shape 1023"/>
        <p:cNvGrpSpPr/>
        <p:nvPr/>
      </p:nvGrpSpPr>
      <p:grpSpPr>
        <a:xfrm>
          <a:off x="0" y="0"/>
          <a:ext cx="0" cy="0"/>
          <a:chOff x="0" y="0"/>
          <a:chExt cx="0" cy="0"/>
        </a:xfrm>
      </p:grpSpPr>
      <p:sp>
        <p:nvSpPr>
          <p:cNvPr id="1024" name="Google Shape;1024;g74675c7bd6_0_23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Iterators, Generators and Decorators</a:t>
            </a:r>
            <a:endParaRPr b="1" sz="2500">
              <a:solidFill>
                <a:srgbClr val="073763"/>
              </a:solidFill>
              <a:latin typeface="Montserrat"/>
              <a:ea typeface="Montserrat"/>
              <a:cs typeface="Montserrat"/>
              <a:sym typeface="Montserrat"/>
            </a:endParaRPr>
          </a:p>
        </p:txBody>
      </p:sp>
      <p:sp>
        <p:nvSpPr>
          <p:cNvPr id="1025" name="Google Shape;1025;g74675c7bd6_0_23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74675c7bd6_0_236"/>
          <p:cNvSpPr txBox="1"/>
          <p:nvPr/>
        </p:nvSpPr>
        <p:spPr>
          <a:xfrm>
            <a:off x="136516" y="4943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2400">
                <a:solidFill>
                  <a:srgbClr val="073763"/>
                </a:solidFill>
                <a:latin typeface="Montserrat"/>
                <a:ea typeface="Montserrat"/>
                <a:cs typeface="Montserrat"/>
                <a:sym typeface="Montserrat"/>
              </a:rPr>
              <a:t>Generators:</a:t>
            </a:r>
            <a:endParaRPr sz="1800">
              <a:solidFill>
                <a:srgbClr val="073763"/>
              </a:solidFill>
              <a:latin typeface="Montserrat"/>
              <a:ea typeface="Montserrat"/>
              <a:cs typeface="Montserrat"/>
              <a:sym typeface="Montserrat"/>
            </a:endParaRPr>
          </a:p>
          <a:p>
            <a:pPr indent="-342900" lvl="0" marL="457200" rtl="0" algn="l">
              <a:lnSpc>
                <a:spcPct val="100000"/>
              </a:lnSpc>
              <a:spcBef>
                <a:spcPts val="8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Generator Function allow us to write a function that can send a value and then later resume to pick up where it left off.</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This type of function is a generator in Python, allowing us to generate a sequence of values.</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Generator function use yield statement rather than return.</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The advantage is that instead of having to compute an entire series of values up front, the generator computes one value wait until the net value is called.</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for example, range() function doesn’t produce an list in memory for all the values from start to top.</a:t>
            </a:r>
            <a:endParaRPr sz="1800">
              <a:solidFill>
                <a:srgbClr val="073763"/>
              </a:solidFill>
              <a:latin typeface="Montserrat"/>
              <a:ea typeface="Montserrat"/>
              <a:cs typeface="Montserrat"/>
              <a:sym typeface="Montserrat"/>
            </a:endParaRPr>
          </a:p>
        </p:txBody>
      </p:sp>
      <p:grpSp>
        <p:nvGrpSpPr>
          <p:cNvPr id="1027" name="Google Shape;1027;g74675c7bd6_0_236"/>
          <p:cNvGrpSpPr/>
          <p:nvPr/>
        </p:nvGrpSpPr>
        <p:grpSpPr>
          <a:xfrm>
            <a:off x="652150" y="4737850"/>
            <a:ext cx="7863100" cy="343800"/>
            <a:chOff x="652150" y="4737850"/>
            <a:chExt cx="7863100" cy="343800"/>
          </a:xfrm>
        </p:grpSpPr>
        <p:sp>
          <p:nvSpPr>
            <p:cNvPr id="1028" name="Google Shape;1028;g74675c7bd6_0_23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029" name="Google Shape;1029;g74675c7bd6_0_23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30" name="Google Shape;1030;g74675c7bd6_0_23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1" name="Google Shape;1031;g74675c7bd6_0_236"/>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35" name="Shape 1035"/>
        <p:cNvGrpSpPr/>
        <p:nvPr/>
      </p:nvGrpSpPr>
      <p:grpSpPr>
        <a:xfrm>
          <a:off x="0" y="0"/>
          <a:ext cx="0" cy="0"/>
          <a:chOff x="0" y="0"/>
          <a:chExt cx="0" cy="0"/>
        </a:xfrm>
      </p:grpSpPr>
      <p:sp>
        <p:nvSpPr>
          <p:cNvPr id="1036" name="Google Shape;1036;g74675c7bd6_0_267"/>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Iterators, Generators and Decorators</a:t>
            </a:r>
            <a:endParaRPr b="1" sz="2500">
              <a:solidFill>
                <a:srgbClr val="073763"/>
              </a:solidFill>
              <a:latin typeface="Montserrat"/>
              <a:ea typeface="Montserrat"/>
              <a:cs typeface="Montserrat"/>
              <a:sym typeface="Montserrat"/>
            </a:endParaRPr>
          </a:p>
        </p:txBody>
      </p:sp>
      <p:sp>
        <p:nvSpPr>
          <p:cNvPr id="1037" name="Google Shape;1037;g74675c7bd6_0_26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74675c7bd6_0_267"/>
          <p:cNvSpPr txBox="1"/>
          <p:nvPr/>
        </p:nvSpPr>
        <p:spPr>
          <a:xfrm>
            <a:off x="136516" y="4943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2400">
                <a:solidFill>
                  <a:srgbClr val="073763"/>
                </a:solidFill>
                <a:latin typeface="Montserrat"/>
                <a:ea typeface="Montserrat"/>
                <a:cs typeface="Montserrat"/>
                <a:sym typeface="Montserrat"/>
              </a:rPr>
              <a:t>Generators:</a:t>
            </a:r>
            <a:r>
              <a:rPr lang="en-IN" sz="1800">
                <a:solidFill>
                  <a:srgbClr val="073763"/>
                </a:solidFill>
                <a:latin typeface="Montserrat"/>
                <a:ea typeface="Montserrat"/>
                <a:cs typeface="Montserrat"/>
                <a:sym typeface="Montserrat"/>
              </a:rPr>
              <a:t>There are two terms involved when we discuss generators.</a:t>
            </a:r>
            <a:endParaRPr sz="1800">
              <a:solidFill>
                <a:srgbClr val="073763"/>
              </a:solidFill>
              <a:latin typeface="Montserrat"/>
              <a:ea typeface="Montserrat"/>
              <a:cs typeface="Montserrat"/>
              <a:sym typeface="Montserrat"/>
            </a:endParaRPr>
          </a:p>
          <a:p>
            <a:pPr indent="-342900" lvl="0" marL="457200" rtl="0" algn="l">
              <a:lnSpc>
                <a:spcPct val="100000"/>
              </a:lnSpc>
              <a:spcBef>
                <a:spcPts val="800"/>
              </a:spcBef>
              <a:spcAft>
                <a:spcPts val="0"/>
              </a:spcAft>
              <a:buClr>
                <a:srgbClr val="073763"/>
              </a:buClr>
              <a:buSzPts val="1800"/>
              <a:buFont typeface="Montserrat"/>
              <a:buAutoNum type="arabicPeriod"/>
            </a:pPr>
            <a:r>
              <a:rPr b="1" lang="en-IN" sz="1800">
                <a:solidFill>
                  <a:srgbClr val="073763"/>
                </a:solidFill>
                <a:latin typeface="Montserrat"/>
                <a:ea typeface="Montserrat"/>
                <a:cs typeface="Montserrat"/>
                <a:sym typeface="Montserrat"/>
              </a:rPr>
              <a:t>Generator-Function : </a:t>
            </a:r>
            <a:r>
              <a:rPr lang="en-IN" sz="1800">
                <a:solidFill>
                  <a:srgbClr val="073763"/>
                </a:solidFill>
                <a:latin typeface="Montserrat"/>
                <a:ea typeface="Montserrat"/>
                <a:cs typeface="Montserrat"/>
                <a:sym typeface="Montserrat"/>
              </a:rPr>
              <a:t>A generator-function is defined like a normal function, but whenever it needs to generate a value, it does so with the </a:t>
            </a:r>
            <a:r>
              <a:rPr lang="en-IN" sz="1800">
                <a:solidFill>
                  <a:srgbClr val="073763"/>
                </a:solidFill>
                <a:uFill>
                  <a:noFill/>
                </a:uFill>
                <a:latin typeface="Montserrat"/>
                <a:ea typeface="Montserrat"/>
                <a:cs typeface="Montserrat"/>
                <a:sym typeface="Montserrat"/>
                <a:hlinkClick r:id="rId3">
                  <a:extLst>
                    <a:ext uri="{A12FA001-AC4F-418D-AE19-62706E023703}">
                      <ahyp:hlinkClr val="tx"/>
                    </a:ext>
                  </a:extLst>
                </a:hlinkClick>
              </a:rPr>
              <a:t>yield keyword </a:t>
            </a:r>
            <a:r>
              <a:rPr lang="en-IN" sz="1800">
                <a:solidFill>
                  <a:srgbClr val="073763"/>
                </a:solidFill>
                <a:latin typeface="Montserrat"/>
                <a:ea typeface="Montserrat"/>
                <a:cs typeface="Montserrat"/>
                <a:sym typeface="Montserrat"/>
              </a:rPr>
              <a:t>rather than return. If the body of a def contains yield, the function automatically becomes a generator function.</a:t>
            </a:r>
            <a:endParaRPr b="1" sz="1800">
              <a:solidFill>
                <a:srgbClr val="073763"/>
              </a:solidFill>
              <a:latin typeface="Montserrat"/>
              <a:ea typeface="Montserrat"/>
              <a:cs typeface="Montserrat"/>
              <a:sym typeface="Montserrat"/>
            </a:endParaRPr>
          </a:p>
          <a:p>
            <a:pPr indent="0" lvl="0" marL="0" rtl="0" algn="l">
              <a:lnSpc>
                <a:spcPct val="100000"/>
              </a:lnSpc>
              <a:spcBef>
                <a:spcPts val="3600"/>
              </a:spcBef>
              <a:spcAft>
                <a:spcPts val="0"/>
              </a:spcAft>
              <a:buNone/>
            </a:pPr>
            <a:r>
              <a:rPr b="1" lang="en-IN" sz="1800">
                <a:solidFill>
                  <a:srgbClr val="073763"/>
                </a:solidFill>
                <a:latin typeface="Montserrat"/>
                <a:ea typeface="Montserrat"/>
                <a:cs typeface="Montserrat"/>
                <a:sym typeface="Montserrat"/>
              </a:rPr>
              <a:t>Example:</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simpleGeneratorFun():</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yield 1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yield 2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yield 3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for value in simpleGeneratorFun():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print(value)</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3600"/>
              </a:spcBef>
              <a:spcAft>
                <a:spcPts val="800"/>
              </a:spcAft>
              <a:buNone/>
            </a:pPr>
            <a:r>
              <a:t/>
            </a:r>
            <a:endParaRPr b="1" sz="2400">
              <a:solidFill>
                <a:srgbClr val="073763"/>
              </a:solidFill>
              <a:latin typeface="Montserrat"/>
              <a:ea typeface="Montserrat"/>
              <a:cs typeface="Montserrat"/>
              <a:sym typeface="Montserrat"/>
            </a:endParaRPr>
          </a:p>
        </p:txBody>
      </p:sp>
      <p:grpSp>
        <p:nvGrpSpPr>
          <p:cNvPr id="1039" name="Google Shape;1039;g74675c7bd6_0_267"/>
          <p:cNvGrpSpPr/>
          <p:nvPr/>
        </p:nvGrpSpPr>
        <p:grpSpPr>
          <a:xfrm>
            <a:off x="652150" y="4737850"/>
            <a:ext cx="7863100" cy="343800"/>
            <a:chOff x="652150" y="4737850"/>
            <a:chExt cx="7863100" cy="343800"/>
          </a:xfrm>
        </p:grpSpPr>
        <p:sp>
          <p:nvSpPr>
            <p:cNvPr id="1040" name="Google Shape;1040;g74675c7bd6_0_26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041" name="Google Shape;1041;g74675c7bd6_0_26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42" name="Google Shape;1042;g74675c7bd6_0_267"/>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3" name="Google Shape;1043;g74675c7bd6_0_267"/>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47" name="Shape 1047"/>
        <p:cNvGrpSpPr/>
        <p:nvPr/>
      </p:nvGrpSpPr>
      <p:grpSpPr>
        <a:xfrm>
          <a:off x="0" y="0"/>
          <a:ext cx="0" cy="0"/>
          <a:chOff x="0" y="0"/>
          <a:chExt cx="0" cy="0"/>
        </a:xfrm>
      </p:grpSpPr>
      <p:sp>
        <p:nvSpPr>
          <p:cNvPr id="1048" name="Google Shape;1048;g74675c7bd6_0_247"/>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Iterators, Generators and Decorators</a:t>
            </a:r>
            <a:endParaRPr b="1" sz="2500">
              <a:solidFill>
                <a:srgbClr val="073763"/>
              </a:solidFill>
              <a:latin typeface="Montserrat"/>
              <a:ea typeface="Montserrat"/>
              <a:cs typeface="Montserrat"/>
              <a:sym typeface="Montserrat"/>
            </a:endParaRPr>
          </a:p>
        </p:txBody>
      </p:sp>
      <p:sp>
        <p:nvSpPr>
          <p:cNvPr id="1049" name="Google Shape;1049;g74675c7bd6_0_24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74675c7bd6_0_247"/>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2. </a:t>
            </a:r>
            <a:r>
              <a:rPr b="1" lang="en-IN" sz="1800">
                <a:solidFill>
                  <a:srgbClr val="073763"/>
                </a:solidFill>
                <a:latin typeface="Montserrat"/>
                <a:ea typeface="Montserrat"/>
                <a:cs typeface="Montserrat"/>
                <a:sym typeface="Montserrat"/>
              </a:rPr>
              <a:t>Generator-Object : </a:t>
            </a:r>
            <a:r>
              <a:rPr lang="en-IN" sz="1800">
                <a:solidFill>
                  <a:srgbClr val="073763"/>
                </a:solidFill>
                <a:latin typeface="Montserrat"/>
                <a:ea typeface="Montserrat"/>
                <a:cs typeface="Montserrat"/>
                <a:sym typeface="Montserrat"/>
              </a:rPr>
              <a:t>Generator functions return a generator object. Generator objects are used either by calling the next method on the generator object or using the generator object in a “for in” loop (as shown in the above program).</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Example:</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def simpleGeneratorFun():</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yield 1</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yield 2</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yield 3</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x = simpleGeneratorFun()</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print(x.__next__())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print(x.__next__())</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print(x.__next__())</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p:txBody>
      </p:sp>
      <p:grpSp>
        <p:nvGrpSpPr>
          <p:cNvPr id="1051" name="Google Shape;1051;g74675c7bd6_0_247"/>
          <p:cNvGrpSpPr/>
          <p:nvPr/>
        </p:nvGrpSpPr>
        <p:grpSpPr>
          <a:xfrm>
            <a:off x="652150" y="4737850"/>
            <a:ext cx="7863100" cy="343800"/>
            <a:chOff x="652150" y="4737850"/>
            <a:chExt cx="7863100" cy="343800"/>
          </a:xfrm>
        </p:grpSpPr>
        <p:sp>
          <p:nvSpPr>
            <p:cNvPr id="1052" name="Google Shape;1052;g74675c7bd6_0_24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053" name="Google Shape;1053;g74675c7bd6_0_24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54" name="Google Shape;1054;g74675c7bd6_0_247"/>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5" name="Google Shape;1055;g74675c7bd6_0_247"/>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59" name="Shape 1059"/>
        <p:cNvGrpSpPr/>
        <p:nvPr/>
      </p:nvGrpSpPr>
      <p:grpSpPr>
        <a:xfrm>
          <a:off x="0" y="0"/>
          <a:ext cx="0" cy="0"/>
          <a:chOff x="0" y="0"/>
          <a:chExt cx="0" cy="0"/>
        </a:xfrm>
      </p:grpSpPr>
      <p:sp>
        <p:nvSpPr>
          <p:cNvPr id="1060" name="Google Shape;1060;g74675c7bd6_0_289"/>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Iterators, Generators and Decorators</a:t>
            </a:r>
            <a:endParaRPr b="1" sz="2500">
              <a:solidFill>
                <a:srgbClr val="073763"/>
              </a:solidFill>
              <a:latin typeface="Montserrat"/>
              <a:ea typeface="Montserrat"/>
              <a:cs typeface="Montserrat"/>
              <a:sym typeface="Montserrat"/>
            </a:endParaRPr>
          </a:p>
        </p:txBody>
      </p:sp>
      <p:sp>
        <p:nvSpPr>
          <p:cNvPr id="1061" name="Google Shape;1061;g74675c7bd6_0_28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74675c7bd6_0_289"/>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Decorators:</a:t>
            </a:r>
            <a:endParaRPr sz="21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In Python, functions are the first class objects, which means that –</a:t>
            </a:r>
            <a:endParaRPr sz="1800">
              <a:solidFill>
                <a:srgbClr val="073763"/>
              </a:solidFill>
              <a:latin typeface="Montserrat"/>
              <a:ea typeface="Montserrat"/>
              <a:cs typeface="Montserrat"/>
              <a:sym typeface="Montserrat"/>
            </a:endParaRPr>
          </a:p>
          <a:p>
            <a:pPr indent="-342900" lvl="0" marL="457200" rtl="0" algn="l">
              <a:lnSpc>
                <a:spcPct val="100000"/>
              </a:lnSpc>
              <a:spcBef>
                <a:spcPts val="8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Functions are objects; they can be referenced to, passed to a variable and returned from other functions as well.</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Functions can be defined inside another function and can also be passed as argument to another function.</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uFill>
                  <a:noFill/>
                </a:uFill>
                <a:latin typeface="Montserrat"/>
                <a:ea typeface="Montserrat"/>
                <a:cs typeface="Montserrat"/>
                <a:sym typeface="Montserrat"/>
                <a:hlinkClick r:id="rId3">
                  <a:extLst>
                    <a:ext uri="{A12FA001-AC4F-418D-AE19-62706E023703}">
                      <ahyp:hlinkClr val="tx"/>
                    </a:ext>
                  </a:extLst>
                </a:hlinkClick>
              </a:rPr>
              <a:t>Decorators</a:t>
            </a:r>
            <a:r>
              <a:rPr lang="en-IN" sz="1800">
                <a:solidFill>
                  <a:srgbClr val="073763"/>
                </a:solidFill>
                <a:latin typeface="Montserrat"/>
                <a:ea typeface="Montserrat"/>
                <a:cs typeface="Montserrat"/>
                <a:sym typeface="Montserrat"/>
              </a:rPr>
              <a:t> are very powerful and useful tool in Python since it allows programmers to modify the behavior of function or class. Decorators allow us to wrap another function in order to extend the behavior of wrapped function, without permanently modifying it.</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In Decorators, functions are taken as the argument into another function and then called inside the wrapper function.</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t/>
            </a:r>
            <a:endParaRPr sz="1800">
              <a:solidFill>
                <a:srgbClr val="073763"/>
              </a:solidFill>
              <a:latin typeface="Montserrat"/>
              <a:ea typeface="Montserrat"/>
              <a:cs typeface="Montserrat"/>
              <a:sym typeface="Montserrat"/>
            </a:endParaRPr>
          </a:p>
        </p:txBody>
      </p:sp>
      <p:grpSp>
        <p:nvGrpSpPr>
          <p:cNvPr id="1063" name="Google Shape;1063;g74675c7bd6_0_289"/>
          <p:cNvGrpSpPr/>
          <p:nvPr/>
        </p:nvGrpSpPr>
        <p:grpSpPr>
          <a:xfrm>
            <a:off x="652150" y="4737850"/>
            <a:ext cx="7863100" cy="343800"/>
            <a:chOff x="652150" y="4737850"/>
            <a:chExt cx="7863100" cy="343800"/>
          </a:xfrm>
        </p:grpSpPr>
        <p:sp>
          <p:nvSpPr>
            <p:cNvPr id="1064" name="Google Shape;1064;g74675c7bd6_0_28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065" name="Google Shape;1065;g74675c7bd6_0_28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66" name="Google Shape;1066;g74675c7bd6_0_289"/>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7" name="Google Shape;1067;g74675c7bd6_0_289"/>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71" name="Shape 1071"/>
        <p:cNvGrpSpPr/>
        <p:nvPr/>
      </p:nvGrpSpPr>
      <p:grpSpPr>
        <a:xfrm>
          <a:off x="0" y="0"/>
          <a:ext cx="0" cy="0"/>
          <a:chOff x="0" y="0"/>
          <a:chExt cx="0" cy="0"/>
        </a:xfrm>
      </p:grpSpPr>
      <p:sp>
        <p:nvSpPr>
          <p:cNvPr id="1072" name="Google Shape;1072;g74675c7bd6_0_278"/>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Iterators, Generators and Decorators</a:t>
            </a:r>
            <a:endParaRPr b="1" sz="2500">
              <a:solidFill>
                <a:srgbClr val="073763"/>
              </a:solidFill>
              <a:latin typeface="Montserrat"/>
              <a:ea typeface="Montserrat"/>
              <a:cs typeface="Montserrat"/>
              <a:sym typeface="Montserrat"/>
            </a:endParaRPr>
          </a:p>
        </p:txBody>
      </p:sp>
      <p:sp>
        <p:nvSpPr>
          <p:cNvPr id="1073" name="Google Shape;1073;g74675c7bd6_0_27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74675c7bd6_0_278"/>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Decorators:</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Decorators allow us to tack on extra functionality to an already existing function.</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They sue the @ operator and are then placed on top of the original function.</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Example: </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@some_decorator</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func():</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statements</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return</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NOTE: </a:t>
            </a:r>
            <a:r>
              <a:rPr lang="en-IN" sz="1800">
                <a:solidFill>
                  <a:srgbClr val="073763"/>
                </a:solidFill>
                <a:latin typeface="Montserrat"/>
                <a:ea typeface="Montserrat"/>
                <a:cs typeface="Montserrat"/>
                <a:sym typeface="Montserrat"/>
              </a:rPr>
              <a:t>decorators are not useful for noraml python code. Decorators are useful for web development framework i.e. </a:t>
            </a:r>
            <a:r>
              <a:rPr b="1" lang="en-IN" sz="1800">
                <a:solidFill>
                  <a:srgbClr val="073763"/>
                </a:solidFill>
                <a:latin typeface="Montserrat"/>
                <a:ea typeface="Montserrat"/>
                <a:cs typeface="Montserrat"/>
                <a:sym typeface="Montserrat"/>
              </a:rPr>
              <a:t>django</a:t>
            </a:r>
            <a:r>
              <a:rPr lang="en-IN" sz="1800">
                <a:solidFill>
                  <a:srgbClr val="073763"/>
                </a:solidFill>
                <a:latin typeface="Montserrat"/>
                <a:ea typeface="Montserrat"/>
                <a:cs typeface="Montserrat"/>
                <a:sym typeface="Montserrat"/>
              </a:rPr>
              <a:t>, flask etc</a:t>
            </a:r>
            <a:endParaRPr sz="1800">
              <a:solidFill>
                <a:srgbClr val="073763"/>
              </a:solidFill>
              <a:latin typeface="Montserrat"/>
              <a:ea typeface="Montserrat"/>
              <a:cs typeface="Montserrat"/>
              <a:sym typeface="Montserrat"/>
            </a:endParaRPr>
          </a:p>
        </p:txBody>
      </p:sp>
      <p:grpSp>
        <p:nvGrpSpPr>
          <p:cNvPr id="1075" name="Google Shape;1075;g74675c7bd6_0_278"/>
          <p:cNvGrpSpPr/>
          <p:nvPr/>
        </p:nvGrpSpPr>
        <p:grpSpPr>
          <a:xfrm>
            <a:off x="652150" y="4737850"/>
            <a:ext cx="7863100" cy="343800"/>
            <a:chOff x="652150" y="4737850"/>
            <a:chExt cx="7863100" cy="343800"/>
          </a:xfrm>
        </p:grpSpPr>
        <p:sp>
          <p:nvSpPr>
            <p:cNvPr id="1076" name="Google Shape;1076;g74675c7bd6_0_27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077" name="Google Shape;1077;g74675c7bd6_0_27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78" name="Google Shape;1078;g74675c7bd6_0_278"/>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9" name="Google Shape;1079;g74675c7bd6_0_278"/>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83" name="Shape 1083"/>
        <p:cNvGrpSpPr/>
        <p:nvPr/>
      </p:nvGrpSpPr>
      <p:grpSpPr>
        <a:xfrm>
          <a:off x="0" y="0"/>
          <a:ext cx="0" cy="0"/>
          <a:chOff x="0" y="0"/>
          <a:chExt cx="0" cy="0"/>
        </a:xfrm>
      </p:grpSpPr>
      <p:sp>
        <p:nvSpPr>
          <p:cNvPr id="1084" name="Google Shape;1084;g74675c7bd6_0_301"/>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085" name="Google Shape;1085;g74675c7bd6_0_30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74675c7bd6_0_301"/>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OOP allow us to create our own object that have methods and attributes.</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Recall that after defining a string,list,dictionary,or other objects. IN general </a:t>
            </a:r>
            <a:r>
              <a:rPr b="1" lang="en-IN" sz="1800">
                <a:solidFill>
                  <a:srgbClr val="073763"/>
                </a:solidFill>
                <a:latin typeface="Montserrat"/>
                <a:ea typeface="Montserrat"/>
                <a:cs typeface="Montserrat"/>
                <a:sym typeface="Montserrat"/>
              </a:rPr>
              <a:t>OOP</a:t>
            </a:r>
            <a:r>
              <a:rPr lang="en-IN" sz="1800">
                <a:solidFill>
                  <a:srgbClr val="073763"/>
                </a:solidFill>
                <a:latin typeface="Montserrat"/>
                <a:ea typeface="Montserrat"/>
                <a:cs typeface="Montserrat"/>
                <a:sym typeface="Montserrat"/>
              </a:rPr>
              <a:t> allow us to create a code that is repeatable and organized.</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This method act as functions that use information about the object, as well as the object itself to return results, or change the current object.</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for much larger python script of python code, functions by themselves are not enough for organization and repeatability.</a:t>
            </a:r>
            <a:endParaRPr sz="1800">
              <a:solidFill>
                <a:srgbClr val="07376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Commonly repeated tasks and objects can be defined with OOP to create code that is more usable.</a:t>
            </a:r>
            <a:endParaRPr sz="1800">
              <a:solidFill>
                <a:srgbClr val="073763"/>
              </a:solidFill>
              <a:latin typeface="Montserrat"/>
              <a:ea typeface="Montserrat"/>
              <a:cs typeface="Montserrat"/>
              <a:sym typeface="Montserrat"/>
            </a:endParaRPr>
          </a:p>
        </p:txBody>
      </p:sp>
      <p:grpSp>
        <p:nvGrpSpPr>
          <p:cNvPr id="1087" name="Google Shape;1087;g74675c7bd6_0_301"/>
          <p:cNvGrpSpPr/>
          <p:nvPr/>
        </p:nvGrpSpPr>
        <p:grpSpPr>
          <a:xfrm>
            <a:off x="652150" y="4737850"/>
            <a:ext cx="7863100" cy="343800"/>
            <a:chOff x="652150" y="4737850"/>
            <a:chExt cx="7863100" cy="343800"/>
          </a:xfrm>
        </p:grpSpPr>
        <p:sp>
          <p:nvSpPr>
            <p:cNvPr id="1088" name="Google Shape;1088;g74675c7bd6_0_30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089" name="Google Shape;1089;g74675c7bd6_0_30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90" name="Google Shape;1090;g74675c7bd6_0_301"/>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1" name="Google Shape;1091;g74675c7bd6_0_301"/>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73" name="Shape 173"/>
        <p:cNvGrpSpPr/>
        <p:nvPr/>
      </p:nvGrpSpPr>
      <p:grpSpPr>
        <a:xfrm>
          <a:off x="0" y="0"/>
          <a:ext cx="0" cy="0"/>
          <a:chOff x="0" y="0"/>
          <a:chExt cx="0" cy="0"/>
        </a:xfrm>
      </p:grpSpPr>
      <p:sp>
        <p:nvSpPr>
          <p:cNvPr id="174" name="Google Shape;174;p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IN" sz="2500">
                <a:solidFill>
                  <a:srgbClr val="073763"/>
                </a:solidFill>
                <a:latin typeface="Montserrat"/>
                <a:ea typeface="Montserrat"/>
                <a:cs typeface="Montserrat"/>
                <a:sym typeface="Montserrat"/>
              </a:rPr>
              <a:t>Environment Setup &amp; Python Basics</a:t>
            </a:r>
            <a:endParaRPr b="1" sz="2500">
              <a:solidFill>
                <a:srgbClr val="073763"/>
              </a:solidFill>
              <a:latin typeface="Montserrat"/>
              <a:ea typeface="Montserrat"/>
              <a:cs typeface="Montserrat"/>
              <a:sym typeface="Montserrat"/>
            </a:endParaRPr>
          </a:p>
        </p:txBody>
      </p:sp>
      <p:sp>
        <p:nvSpPr>
          <p:cNvPr id="175" name="Google Shape;175;p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9"/>
          <p:cNvGrpSpPr/>
          <p:nvPr/>
        </p:nvGrpSpPr>
        <p:grpSpPr>
          <a:xfrm>
            <a:off x="652150" y="4737850"/>
            <a:ext cx="7863100" cy="343800"/>
            <a:chOff x="652150" y="4737850"/>
            <a:chExt cx="7863100" cy="343800"/>
          </a:xfrm>
        </p:grpSpPr>
        <p:sp>
          <p:nvSpPr>
            <p:cNvPr id="177" name="Google Shape;177;p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100" u="none" cap="none" strike="noStrike">
                  <a:solidFill>
                    <a:srgbClr val="FFFFFF"/>
                  </a:solidFill>
                  <a:latin typeface="Verdana"/>
                  <a:ea typeface="Verdana"/>
                  <a:cs typeface="Verdana"/>
                  <a:sym typeface="Verdana"/>
                </a:rPr>
                <a:t>Essential Python for Data Science</a:t>
              </a:r>
              <a:endParaRPr/>
            </a:p>
          </p:txBody>
        </p:sp>
        <p:sp>
          <p:nvSpPr>
            <p:cNvPr id="178" name="Google Shape;178;p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79" name="Google Shape;179;p9"/>
          <p:cNvSpPr txBox="1"/>
          <p:nvPr/>
        </p:nvSpPr>
        <p:spPr>
          <a:xfrm>
            <a:off x="196400" y="787049"/>
            <a:ext cx="8730000" cy="3546000"/>
          </a:xfrm>
          <a:prstGeom prst="rect">
            <a:avLst/>
          </a:prstGeom>
          <a:noFill/>
          <a:ln>
            <a:noFill/>
          </a:ln>
        </p:spPr>
        <p:txBody>
          <a:bodyPr anchorCtr="0" anchor="t" bIns="91425" lIns="91425" spcFirstLastPara="1" rIns="91425" wrap="square" tIns="91425">
            <a:noAutofit/>
          </a:bodyPr>
          <a:lstStyle/>
          <a:p>
            <a:pPr indent="0" lvl="2"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2.Scripting Mode:</a:t>
            </a:r>
            <a:endParaRPr/>
          </a:p>
          <a:p>
            <a:pPr indent="-285750" lvl="2" marL="285750" marR="0" rtl="0" algn="l">
              <a:lnSpc>
                <a:spcPct val="115000"/>
              </a:lnSpc>
              <a:spcBef>
                <a:spcPts val="0"/>
              </a:spcBef>
              <a:spcAft>
                <a:spcPts val="0"/>
              </a:spcAft>
              <a:buClr>
                <a:schemeClr val="dk1"/>
              </a:buClr>
              <a:buSzPts val="3200"/>
              <a:buFont typeface="Arial"/>
              <a:buChar char="•"/>
            </a:pPr>
            <a:r>
              <a:rPr b="0" i="0" lang="en-IN" sz="1800" u="none" cap="none" strike="noStrike">
                <a:solidFill>
                  <a:srgbClr val="073763"/>
                </a:solidFill>
                <a:latin typeface="Montserrat"/>
                <a:ea typeface="Montserrat"/>
                <a:cs typeface="Montserrat"/>
                <a:sym typeface="Montserrat"/>
              </a:rPr>
              <a:t>File extension must be .py. E.g. test.py, index.py etc.</a:t>
            </a:r>
            <a:endParaRPr/>
          </a:p>
          <a:p>
            <a:pPr indent="-285750" lvl="2" marL="285750" marR="0" rtl="0" algn="l">
              <a:lnSpc>
                <a:spcPct val="115000"/>
              </a:lnSpc>
              <a:spcBef>
                <a:spcPts val="0"/>
              </a:spcBef>
              <a:spcAft>
                <a:spcPts val="0"/>
              </a:spcAft>
              <a:buClr>
                <a:schemeClr val="dk1"/>
              </a:buClr>
              <a:buSzPts val="3200"/>
              <a:buFont typeface="Arial"/>
              <a:buChar char="•"/>
            </a:pPr>
            <a:r>
              <a:rPr b="0" i="0" lang="en-IN" sz="1800" u="none" cap="none" strike="noStrike">
                <a:solidFill>
                  <a:srgbClr val="073763"/>
                </a:solidFill>
                <a:latin typeface="Montserrat"/>
                <a:ea typeface="Montserrat"/>
                <a:cs typeface="Montserrat"/>
                <a:sym typeface="Montserrat"/>
              </a:rPr>
              <a:t>Open command prompt</a:t>
            </a:r>
            <a:endParaRPr b="0" i="0" sz="1800" u="none" cap="none" strike="noStrike">
              <a:solidFill>
                <a:srgbClr val="073763"/>
              </a:solidFill>
              <a:latin typeface="Montserrat"/>
              <a:ea typeface="Montserrat"/>
              <a:cs typeface="Montserrat"/>
              <a:sym typeface="Montserrat"/>
            </a:endParaRPr>
          </a:p>
          <a:p>
            <a:pPr indent="-285750" lvl="2" marL="285750" marR="0" rtl="0" algn="l">
              <a:lnSpc>
                <a:spcPct val="115000"/>
              </a:lnSpc>
              <a:spcBef>
                <a:spcPts val="0"/>
              </a:spcBef>
              <a:spcAft>
                <a:spcPts val="0"/>
              </a:spcAft>
              <a:buClr>
                <a:schemeClr val="dk1"/>
              </a:buClr>
              <a:buSzPts val="3200"/>
              <a:buFont typeface="Arial"/>
              <a:buChar char="•"/>
            </a:pPr>
            <a:r>
              <a:rPr b="0" i="0" lang="en-IN" sz="1800" u="none" cap="none" strike="noStrike">
                <a:solidFill>
                  <a:srgbClr val="073763"/>
                </a:solidFill>
                <a:latin typeface="Montserrat"/>
                <a:ea typeface="Montserrat"/>
                <a:cs typeface="Montserrat"/>
                <a:sym typeface="Montserrat"/>
              </a:rPr>
              <a:t>Execute command to execute python script: python filename.py</a:t>
            </a:r>
            <a:endParaRPr/>
          </a:p>
          <a:p>
            <a:pPr indent="0" lvl="2" marL="0" marR="0" rtl="0" algn="l">
              <a:lnSpc>
                <a:spcPct val="115000"/>
              </a:lnSpc>
              <a:spcBef>
                <a:spcPts val="0"/>
              </a:spcBef>
              <a:spcAft>
                <a:spcPts val="0"/>
              </a:spcAft>
              <a:buClr>
                <a:schemeClr val="dk1"/>
              </a:buClr>
              <a:buSzPts val="3200"/>
              <a:buFont typeface="Arial"/>
              <a:buNone/>
            </a:pPr>
            <a:r>
              <a:t/>
            </a:r>
            <a:endParaRPr b="0" i="0" sz="1800" u="none" cap="none" strike="noStrike">
              <a:solidFill>
                <a:srgbClr val="073763"/>
              </a:solidFill>
              <a:latin typeface="Montserrat"/>
              <a:ea typeface="Montserrat"/>
              <a:cs typeface="Montserrat"/>
              <a:sym typeface="Montserrat"/>
            </a:endParaRPr>
          </a:p>
          <a:p>
            <a:pPr indent="0" lvl="2"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3. IDE: Jupyter, Sublime, PyCharm, Atom, VSCode</a:t>
            </a:r>
            <a:endParaRPr b="0" i="0" sz="1800" u="none" cap="none" strike="noStrike">
              <a:solidFill>
                <a:srgbClr val="073763"/>
              </a:solidFill>
              <a:latin typeface="Montserrat"/>
              <a:ea typeface="Montserrat"/>
              <a:cs typeface="Montserrat"/>
              <a:sym typeface="Montserrat"/>
            </a:endParaRPr>
          </a:p>
          <a:p>
            <a:pPr indent="-342900" lvl="2" marL="342900" marR="0" rtl="0" algn="l">
              <a:lnSpc>
                <a:spcPct val="115000"/>
              </a:lnSpc>
              <a:spcBef>
                <a:spcPts val="0"/>
              </a:spcBef>
              <a:spcAft>
                <a:spcPts val="0"/>
              </a:spcAft>
              <a:buClr>
                <a:schemeClr val="dk1"/>
              </a:buClr>
              <a:buSzPts val="3200"/>
              <a:buFont typeface="Arial"/>
              <a:buChar char="•"/>
            </a:pPr>
            <a:r>
              <a:rPr b="1" i="0" lang="en-IN" sz="1800" u="none" cap="none" strike="noStrike">
                <a:solidFill>
                  <a:srgbClr val="073763"/>
                </a:solidFill>
                <a:latin typeface="Montserrat"/>
                <a:ea typeface="Montserrat"/>
                <a:cs typeface="Montserrat"/>
                <a:sym typeface="Montserrat"/>
              </a:rPr>
              <a:t>Jupyter:</a:t>
            </a:r>
            <a:endParaRPr/>
          </a:p>
          <a:p>
            <a:pPr indent="0" lvl="3" marL="0" marR="0" rtl="0" algn="l">
              <a:lnSpc>
                <a:spcPct val="115000"/>
              </a:lnSpc>
              <a:spcBef>
                <a:spcPts val="0"/>
              </a:spcBef>
              <a:spcAft>
                <a:spcPts val="0"/>
              </a:spcAft>
              <a:buClr>
                <a:schemeClr val="dk1"/>
              </a:buClr>
              <a:buSzPts val="3200"/>
              <a:buFont typeface="Arial"/>
              <a:buNone/>
            </a:pPr>
            <a:r>
              <a:rPr b="1" i="0" lang="en-IN" sz="2400" u="none" cap="none" strike="noStrike">
                <a:solidFill>
                  <a:srgbClr val="073763"/>
                </a:solidFill>
                <a:latin typeface="Montserrat"/>
                <a:ea typeface="Montserrat"/>
                <a:cs typeface="Montserrat"/>
                <a:sym typeface="Montserrat"/>
              </a:rPr>
              <a:t>	</a:t>
            </a:r>
            <a:r>
              <a:rPr b="0" i="0" lang="en-IN" sz="1800" u="none" cap="none" strike="noStrike">
                <a:solidFill>
                  <a:srgbClr val="073763"/>
                </a:solidFill>
                <a:latin typeface="Montserrat"/>
                <a:ea typeface="Montserrat"/>
                <a:cs typeface="Montserrat"/>
                <a:sym typeface="Montserrat"/>
              </a:rPr>
              <a:t>1. Command mode: Blue</a:t>
            </a:r>
            <a:endParaRPr/>
          </a:p>
          <a:p>
            <a:pPr indent="0" lvl="3"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	2. Edit Mode: Green</a:t>
            </a:r>
            <a:endParaRPr/>
          </a:p>
          <a:p>
            <a:pPr indent="0" lvl="3"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	3. Execute a cell: ctrl + enter</a:t>
            </a:r>
            <a:endParaRPr/>
          </a:p>
          <a:p>
            <a:pPr indent="0" lvl="3" marL="0" marR="0" rtl="0" algn="l">
              <a:lnSpc>
                <a:spcPct val="115000"/>
              </a:lnSpc>
              <a:spcBef>
                <a:spcPts val="0"/>
              </a:spcBef>
              <a:spcAft>
                <a:spcPts val="0"/>
              </a:spcAft>
              <a:buClr>
                <a:schemeClr val="dk1"/>
              </a:buClr>
              <a:buSzPts val="3200"/>
              <a:buFont typeface="Arial"/>
              <a:buNone/>
            </a:pPr>
            <a:r>
              <a:rPr b="0" i="0" lang="en-IN" sz="1800" u="none" cap="none" strike="noStrike">
                <a:solidFill>
                  <a:srgbClr val="073763"/>
                </a:solidFill>
                <a:latin typeface="Montserrat"/>
                <a:ea typeface="Montserrat"/>
                <a:cs typeface="Montserrat"/>
                <a:sym typeface="Montserrat"/>
              </a:rPr>
              <a:t>	4. Execute a cell and add new cell: alt + enter</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95" name="Shape 1095"/>
        <p:cNvGrpSpPr/>
        <p:nvPr/>
      </p:nvGrpSpPr>
      <p:grpSpPr>
        <a:xfrm>
          <a:off x="0" y="0"/>
          <a:ext cx="0" cy="0"/>
          <a:chOff x="0" y="0"/>
          <a:chExt cx="0" cy="0"/>
        </a:xfrm>
      </p:grpSpPr>
      <p:sp>
        <p:nvSpPr>
          <p:cNvPr id="1096" name="Google Shape;1096;g74675c7bd6_0_312"/>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097" name="Google Shape;1097;g74675c7bd6_0_31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74675c7bd6_0_312"/>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73763"/>
              </a:buClr>
              <a:buSzPts val="1800"/>
              <a:buFont typeface="Montserrat"/>
              <a:buChar char="●"/>
            </a:pPr>
            <a:r>
              <a:rPr b="1" lang="en-IN" sz="1800">
                <a:solidFill>
                  <a:srgbClr val="073763"/>
                </a:solidFill>
                <a:latin typeface="Montserrat"/>
                <a:ea typeface="Montserrat"/>
                <a:cs typeface="Montserrat"/>
                <a:sym typeface="Montserrat"/>
              </a:rPr>
              <a:t>Syntax:</a:t>
            </a:r>
            <a:endParaRPr b="1"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b="1"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class NameOfClass():</a:t>
            </a:r>
            <a:endParaRPr b="1"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	</a:t>
            </a:r>
            <a:endParaRPr b="1"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	def __init__(self, param1,param2,..):</a:t>
            </a:r>
            <a:br>
              <a:rPr b="1" lang="en-IN" sz="1800">
                <a:solidFill>
                  <a:srgbClr val="073763"/>
                </a:solidFill>
                <a:latin typeface="Montserrat"/>
                <a:ea typeface="Montserrat"/>
                <a:cs typeface="Montserrat"/>
                <a:sym typeface="Montserrat"/>
              </a:rPr>
            </a:br>
            <a:r>
              <a:rPr b="1" lang="en-IN" sz="1800">
                <a:solidFill>
                  <a:srgbClr val="073763"/>
                </a:solidFill>
                <a:latin typeface="Montserrat"/>
                <a:ea typeface="Montserrat"/>
                <a:cs typeface="Montserrat"/>
                <a:sym typeface="Montserrat"/>
              </a:rPr>
              <a:t>		</a:t>
            </a:r>
            <a:r>
              <a:rPr lang="en-IN" sz="1800">
                <a:solidFill>
                  <a:srgbClr val="073763"/>
                </a:solidFill>
                <a:latin typeface="Montserrat"/>
                <a:ea typeface="Montserrat"/>
                <a:cs typeface="Montserrat"/>
                <a:sym typeface="Montserrat"/>
              </a:rPr>
              <a:t>self.param1 = param1</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self.p</a:t>
            </a:r>
            <a:r>
              <a:rPr lang="en-IN" sz="1800">
                <a:solidFill>
                  <a:srgbClr val="073763"/>
                </a:solidFill>
                <a:latin typeface="Montserrat"/>
                <a:ea typeface="Montserrat"/>
                <a:cs typeface="Montserrat"/>
                <a:sym typeface="Montserrat"/>
              </a:rPr>
              <a:t>aram2 = param2</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a:t>
            </a:r>
            <a:r>
              <a:rPr b="1" lang="en-IN" sz="1800">
                <a:solidFill>
                  <a:srgbClr val="073763"/>
                </a:solidFill>
                <a:latin typeface="Montserrat"/>
                <a:ea typeface="Montserrat"/>
                <a:cs typeface="Montserrat"/>
                <a:sym typeface="Montserrat"/>
              </a:rPr>
              <a:t>def some_method(self):</a:t>
            </a:r>
            <a:endParaRPr b="1"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		#</a:t>
            </a:r>
            <a:r>
              <a:rPr lang="en-IN" sz="1800">
                <a:solidFill>
                  <a:srgbClr val="073763"/>
                </a:solidFill>
                <a:latin typeface="Montserrat"/>
                <a:ea typeface="Montserrat"/>
                <a:cs typeface="Montserrat"/>
                <a:sym typeface="Montserrat"/>
              </a:rPr>
              <a:t>staements or do some stuff here</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return answer</a:t>
            </a:r>
            <a:endParaRPr sz="1800">
              <a:solidFill>
                <a:srgbClr val="073763"/>
              </a:solidFill>
              <a:latin typeface="Montserrat"/>
              <a:ea typeface="Montserrat"/>
              <a:cs typeface="Montserrat"/>
              <a:sym typeface="Montserrat"/>
            </a:endParaRPr>
          </a:p>
        </p:txBody>
      </p:sp>
      <p:grpSp>
        <p:nvGrpSpPr>
          <p:cNvPr id="1099" name="Google Shape;1099;g74675c7bd6_0_312"/>
          <p:cNvGrpSpPr/>
          <p:nvPr/>
        </p:nvGrpSpPr>
        <p:grpSpPr>
          <a:xfrm>
            <a:off x="652150" y="4737850"/>
            <a:ext cx="7863100" cy="343800"/>
            <a:chOff x="652150" y="4737850"/>
            <a:chExt cx="7863100" cy="343800"/>
          </a:xfrm>
        </p:grpSpPr>
        <p:sp>
          <p:nvSpPr>
            <p:cNvPr id="1100" name="Google Shape;1100;g74675c7bd6_0_31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101" name="Google Shape;1101;g74675c7bd6_0_31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02" name="Google Shape;1102;g74675c7bd6_0_312"/>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3" name="Google Shape;1103;g74675c7bd6_0_312"/>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07" name="Shape 1107"/>
        <p:cNvGrpSpPr/>
        <p:nvPr/>
      </p:nvGrpSpPr>
      <p:grpSpPr>
        <a:xfrm>
          <a:off x="0" y="0"/>
          <a:ext cx="0" cy="0"/>
          <a:chOff x="0" y="0"/>
          <a:chExt cx="0" cy="0"/>
        </a:xfrm>
      </p:grpSpPr>
      <p:sp>
        <p:nvSpPr>
          <p:cNvPr id="1108" name="Google Shape;1108;g74675c7bd6_0_32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109" name="Google Shape;1109;g74675c7bd6_0_32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74675c7bd6_0_323"/>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The self</a:t>
            </a:r>
            <a:endParaRPr b="1" sz="1800">
              <a:solidFill>
                <a:srgbClr val="073763"/>
              </a:solidFill>
              <a:latin typeface="Montserrat"/>
              <a:ea typeface="Montserrat"/>
              <a:cs typeface="Montserrat"/>
              <a:sym typeface="Montserrat"/>
            </a:endParaRPr>
          </a:p>
          <a:p>
            <a:pPr indent="-342900" lvl="0" marL="800100" rtl="0" algn="l">
              <a:lnSpc>
                <a:spcPct val="100000"/>
              </a:lnSpc>
              <a:spcBef>
                <a:spcPts val="800"/>
              </a:spcBef>
              <a:spcAft>
                <a:spcPts val="0"/>
              </a:spcAft>
              <a:buClr>
                <a:srgbClr val="073763"/>
              </a:buClr>
              <a:buSzPts val="1800"/>
              <a:buFont typeface="Montserrat"/>
              <a:buAutoNum type="arabicPeriod"/>
            </a:pPr>
            <a:r>
              <a:rPr lang="en-IN" sz="1800">
                <a:solidFill>
                  <a:srgbClr val="073763"/>
                </a:solidFill>
                <a:latin typeface="Montserrat"/>
                <a:ea typeface="Montserrat"/>
                <a:cs typeface="Montserrat"/>
                <a:sym typeface="Montserrat"/>
              </a:rPr>
              <a:t>Class methods must have an extra first parameter in method definition. We do not give a value for this parameter when we call the method, Python provides it</a:t>
            </a:r>
            <a:endParaRPr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Montserrat"/>
              <a:buAutoNum type="arabicPeriod"/>
            </a:pPr>
            <a:r>
              <a:rPr lang="en-IN" sz="1800">
                <a:solidFill>
                  <a:srgbClr val="073763"/>
                </a:solidFill>
                <a:latin typeface="Montserrat"/>
                <a:ea typeface="Montserrat"/>
                <a:cs typeface="Montserrat"/>
                <a:sym typeface="Montserrat"/>
              </a:rPr>
              <a:t>If we have a method which takes no arguments, then we still have to have one argument – the self. See fun() in above simple example.</a:t>
            </a:r>
            <a:endParaRPr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Montserrat"/>
              <a:buAutoNum type="arabicPeriod"/>
            </a:pPr>
            <a:r>
              <a:rPr lang="en-IN" sz="1800">
                <a:solidFill>
                  <a:srgbClr val="073763"/>
                </a:solidFill>
                <a:latin typeface="Montserrat"/>
                <a:ea typeface="Montserrat"/>
                <a:cs typeface="Montserrat"/>
                <a:sym typeface="Montserrat"/>
              </a:rPr>
              <a:t>This is similar to this pointer in C++ and this reference in Java.</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When we call a method of this object as myobject.method(arg1, arg2), this is automatically converted by Python into MyClass.method(myobject, arg1, arg2) – this is all the special self is about.</a:t>
            </a:r>
            <a:endParaRPr sz="1800">
              <a:solidFill>
                <a:srgbClr val="073763"/>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p:txBody>
      </p:sp>
      <p:grpSp>
        <p:nvGrpSpPr>
          <p:cNvPr id="1111" name="Google Shape;1111;g74675c7bd6_0_323"/>
          <p:cNvGrpSpPr/>
          <p:nvPr/>
        </p:nvGrpSpPr>
        <p:grpSpPr>
          <a:xfrm>
            <a:off x="652150" y="4737850"/>
            <a:ext cx="7863100" cy="343800"/>
            <a:chOff x="652150" y="4737850"/>
            <a:chExt cx="7863100" cy="343800"/>
          </a:xfrm>
        </p:grpSpPr>
        <p:sp>
          <p:nvSpPr>
            <p:cNvPr id="1112" name="Google Shape;1112;g74675c7bd6_0_32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113" name="Google Shape;1113;g74675c7bd6_0_32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14" name="Google Shape;1114;g74675c7bd6_0_32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5" name="Google Shape;1115;g74675c7bd6_0_323"/>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19" name="Shape 1119"/>
        <p:cNvGrpSpPr/>
        <p:nvPr/>
      </p:nvGrpSpPr>
      <p:grpSpPr>
        <a:xfrm>
          <a:off x="0" y="0"/>
          <a:ext cx="0" cy="0"/>
          <a:chOff x="0" y="0"/>
          <a:chExt cx="0" cy="0"/>
        </a:xfrm>
      </p:grpSpPr>
      <p:sp>
        <p:nvSpPr>
          <p:cNvPr id="1120" name="Google Shape;1120;g74675c7bd6_0_336"/>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121" name="Google Shape;1121;g74675c7bd6_0_33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74675c7bd6_0_336"/>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The __init__ method</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The __init__ method is similar to constructors in C++ and Java. It is run as soon as an object of a class is instantiated. The method is useful to do any initialization you want to do with your object.</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Here, we define the __init__ method as taking a parameter name (along with the usual self).</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Class and Instance Variables (Or attributes)</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In Python, instance variables are variables whose value is assigned inside a constructor or method with self.</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Class variables are variables whose value is assigned in class.</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We can define instance variables inside normal methods also.</a:t>
            </a:r>
            <a:endParaRPr sz="1800">
              <a:solidFill>
                <a:srgbClr val="073763"/>
              </a:solidFill>
              <a:latin typeface="Montserrat"/>
              <a:ea typeface="Montserrat"/>
              <a:cs typeface="Montserrat"/>
              <a:sym typeface="Montserrat"/>
            </a:endParaRPr>
          </a:p>
        </p:txBody>
      </p:sp>
      <p:grpSp>
        <p:nvGrpSpPr>
          <p:cNvPr id="1123" name="Google Shape;1123;g74675c7bd6_0_336"/>
          <p:cNvGrpSpPr/>
          <p:nvPr/>
        </p:nvGrpSpPr>
        <p:grpSpPr>
          <a:xfrm>
            <a:off x="652150" y="4737850"/>
            <a:ext cx="7863100" cy="343800"/>
            <a:chOff x="652150" y="4737850"/>
            <a:chExt cx="7863100" cy="343800"/>
          </a:xfrm>
        </p:grpSpPr>
        <p:sp>
          <p:nvSpPr>
            <p:cNvPr id="1124" name="Google Shape;1124;g74675c7bd6_0_33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125" name="Google Shape;1125;g74675c7bd6_0_33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26" name="Google Shape;1126;g74675c7bd6_0_336"/>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7" name="Google Shape;1127;g74675c7bd6_0_336"/>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g74675c7bd6_0_352"/>
          <p:cNvSpPr txBox="1"/>
          <p:nvPr>
            <p:ph type="title"/>
          </p:nvPr>
        </p:nvSpPr>
        <p:spPr>
          <a:xfrm>
            <a:off x="272588" y="1834044"/>
            <a:ext cx="4045200" cy="96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lang="en-IN" sz="4800">
                <a:solidFill>
                  <a:srgbClr val="EFEFEF"/>
                </a:solidFill>
                <a:latin typeface="Montserrat"/>
                <a:ea typeface="Montserrat"/>
                <a:cs typeface="Montserrat"/>
                <a:sym typeface="Montserrat"/>
              </a:rPr>
              <a:t>Modules</a:t>
            </a:r>
            <a:br>
              <a:rPr b="1" lang="en-IN" sz="4800">
                <a:solidFill>
                  <a:srgbClr val="EFEFEF"/>
                </a:solidFill>
                <a:latin typeface="Montserrat"/>
                <a:ea typeface="Montserrat"/>
                <a:cs typeface="Montserrat"/>
                <a:sym typeface="Montserrat"/>
              </a:rPr>
            </a:br>
            <a:r>
              <a:rPr b="1" lang="en-IN" sz="1800">
                <a:solidFill>
                  <a:srgbClr val="EFEFEF"/>
                </a:solidFill>
                <a:latin typeface="Montserrat"/>
                <a:ea typeface="Montserrat"/>
                <a:cs typeface="Montserrat"/>
                <a:sym typeface="Montserrat"/>
              </a:rPr>
              <a:t>For week - 4</a:t>
            </a:r>
            <a:endParaRPr b="1" sz="4800">
              <a:solidFill>
                <a:srgbClr val="EFEFEF"/>
              </a:solidFill>
              <a:latin typeface="Montserrat"/>
              <a:ea typeface="Montserrat"/>
              <a:cs typeface="Montserrat"/>
              <a:sym typeface="Montserrat"/>
            </a:endParaRPr>
          </a:p>
        </p:txBody>
      </p:sp>
      <p:sp>
        <p:nvSpPr>
          <p:cNvPr id="1133" name="Google Shape;1133;g74675c7bd6_0_352"/>
          <p:cNvSpPr txBox="1"/>
          <p:nvPr>
            <p:ph idx="2" type="body"/>
          </p:nvPr>
        </p:nvSpPr>
        <p:spPr>
          <a:xfrm>
            <a:off x="4572000" y="606509"/>
            <a:ext cx="44127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172746"/>
              </a:buClr>
              <a:buSzPts val="1800"/>
              <a:buFont typeface="Montserrat"/>
              <a:buChar char="●"/>
            </a:pPr>
            <a:r>
              <a:rPr lang="en-IN" sz="2000">
                <a:solidFill>
                  <a:srgbClr val="172746"/>
                </a:solidFill>
                <a:latin typeface="Montserrat"/>
                <a:ea typeface="Montserrat"/>
                <a:cs typeface="Montserrat"/>
                <a:sym typeface="Montserrat"/>
              </a:rPr>
              <a:t>OOP part -2 (Methods and getter, setter)</a:t>
            </a:r>
            <a:endParaRPr sz="2000">
              <a:solidFill>
                <a:srgbClr val="172746"/>
              </a:solidFill>
              <a:latin typeface="Montserrat"/>
              <a:ea typeface="Montserrat"/>
              <a:cs typeface="Montserrat"/>
              <a:sym typeface="Montserrat"/>
            </a:endParaRPr>
          </a:p>
          <a:p>
            <a:pPr indent="-355600" lvl="0" marL="457200" rtl="0" algn="l">
              <a:lnSpc>
                <a:spcPct val="150000"/>
              </a:lnSpc>
              <a:spcBef>
                <a:spcPts val="0"/>
              </a:spcBef>
              <a:spcAft>
                <a:spcPts val="0"/>
              </a:spcAft>
              <a:buClr>
                <a:srgbClr val="172746"/>
              </a:buClr>
              <a:buSzPts val="2000"/>
              <a:buFont typeface="Montserrat"/>
              <a:buChar char="●"/>
            </a:pPr>
            <a:r>
              <a:rPr lang="en-IN" sz="2000">
                <a:solidFill>
                  <a:srgbClr val="172746"/>
                </a:solidFill>
                <a:latin typeface="Montserrat"/>
                <a:ea typeface="Montserrat"/>
                <a:cs typeface="Montserrat"/>
                <a:sym typeface="Montserrat"/>
              </a:rPr>
              <a:t>OOP part -3 (Inheritance, Method overriding &amp; Execption Handling)</a:t>
            </a:r>
            <a:endParaRPr sz="2000">
              <a:solidFill>
                <a:srgbClr val="172746"/>
              </a:solidFill>
              <a:latin typeface="Montserrat"/>
              <a:ea typeface="Montserrat"/>
              <a:cs typeface="Montserrat"/>
              <a:sym typeface="Montserrat"/>
            </a:endParaRPr>
          </a:p>
          <a:p>
            <a:pPr indent="-355600" lvl="0" marL="457200" rtl="0" algn="l">
              <a:lnSpc>
                <a:spcPct val="150000"/>
              </a:lnSpc>
              <a:spcBef>
                <a:spcPts val="0"/>
              </a:spcBef>
              <a:spcAft>
                <a:spcPts val="0"/>
              </a:spcAft>
              <a:buClr>
                <a:srgbClr val="172746"/>
              </a:buClr>
              <a:buSzPts val="2000"/>
              <a:buFont typeface="Montserrat"/>
              <a:buChar char="●"/>
            </a:pPr>
            <a:r>
              <a:rPr lang="en-IN" sz="2000">
                <a:solidFill>
                  <a:srgbClr val="172746"/>
                </a:solidFill>
                <a:latin typeface="Montserrat"/>
                <a:ea typeface="Montserrat"/>
                <a:cs typeface="Montserrat"/>
                <a:sym typeface="Montserrat"/>
              </a:rPr>
              <a:t>Pytest and PDB</a:t>
            </a:r>
            <a:endParaRPr sz="2000">
              <a:solidFill>
                <a:srgbClr val="172746"/>
              </a:solidFill>
              <a:latin typeface="Montserrat"/>
              <a:ea typeface="Montserrat"/>
              <a:cs typeface="Montserrat"/>
              <a:sym typeface="Montserrat"/>
            </a:endParaRPr>
          </a:p>
          <a:p>
            <a:pPr indent="-355600" lvl="0" marL="457200" rtl="0" algn="l">
              <a:lnSpc>
                <a:spcPct val="150000"/>
              </a:lnSpc>
              <a:spcBef>
                <a:spcPts val="0"/>
              </a:spcBef>
              <a:spcAft>
                <a:spcPts val="0"/>
              </a:spcAft>
              <a:buClr>
                <a:srgbClr val="172746"/>
              </a:buClr>
              <a:buSzPts val="2000"/>
              <a:buFont typeface="Montserrat"/>
              <a:buChar char="●"/>
            </a:pPr>
            <a:r>
              <a:rPr lang="en-IN" sz="2000">
                <a:solidFill>
                  <a:srgbClr val="172746"/>
                </a:solidFill>
                <a:latin typeface="Montserrat"/>
                <a:ea typeface="Montserrat"/>
                <a:cs typeface="Montserrat"/>
                <a:sym typeface="Montserrat"/>
              </a:rPr>
              <a:t>Collections</a:t>
            </a:r>
            <a:endParaRPr sz="2000">
              <a:solidFill>
                <a:srgbClr val="172746"/>
              </a:solidFill>
              <a:latin typeface="Montserrat"/>
              <a:ea typeface="Montserrat"/>
              <a:cs typeface="Montserrat"/>
              <a:sym typeface="Montserrat"/>
            </a:endParaRPr>
          </a:p>
          <a:p>
            <a:pPr indent="-355600" lvl="0" marL="457200" rtl="0" algn="l">
              <a:lnSpc>
                <a:spcPct val="150000"/>
              </a:lnSpc>
              <a:spcBef>
                <a:spcPts val="0"/>
              </a:spcBef>
              <a:spcAft>
                <a:spcPts val="0"/>
              </a:spcAft>
              <a:buClr>
                <a:srgbClr val="172746"/>
              </a:buClr>
              <a:buSzPts val="2000"/>
              <a:buFont typeface="Montserrat"/>
              <a:buChar char="●"/>
            </a:pPr>
            <a:r>
              <a:rPr lang="en-IN" sz="2000">
                <a:solidFill>
                  <a:srgbClr val="172746"/>
                </a:solidFill>
                <a:latin typeface="Montserrat"/>
                <a:ea typeface="Montserrat"/>
                <a:cs typeface="Montserrat"/>
                <a:sym typeface="Montserrat"/>
              </a:rPr>
              <a:t>Essentila Packages(sys &amp; os)</a:t>
            </a:r>
            <a:endParaRPr sz="2000">
              <a:solidFill>
                <a:srgbClr val="172746"/>
              </a:solidFill>
              <a:latin typeface="Montserrat"/>
              <a:ea typeface="Montserrat"/>
              <a:cs typeface="Montserrat"/>
              <a:sym typeface="Montserra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37" name="Shape 1137"/>
        <p:cNvGrpSpPr/>
        <p:nvPr/>
      </p:nvGrpSpPr>
      <p:grpSpPr>
        <a:xfrm>
          <a:off x="0" y="0"/>
          <a:ext cx="0" cy="0"/>
          <a:chOff x="0" y="0"/>
          <a:chExt cx="0" cy="0"/>
        </a:xfrm>
      </p:grpSpPr>
      <p:sp>
        <p:nvSpPr>
          <p:cNvPr id="1138" name="Google Shape;1138;g74675c7bd6_0_357"/>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139" name="Google Shape;1139;g74675c7bd6_0_35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74675c7bd6_0_357"/>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38100" marR="38100" rtl="0" algn="l">
              <a:lnSpc>
                <a:spcPct val="100000"/>
              </a:lnSpc>
              <a:spcBef>
                <a:spcPts val="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Class and Instance Variables</a:t>
            </a:r>
            <a:endParaRPr b="1" sz="2400">
              <a:solidFill>
                <a:srgbClr val="073763"/>
              </a:solidFill>
              <a:latin typeface="Montserrat"/>
              <a:ea typeface="Montserrat"/>
              <a:cs typeface="Montserrat"/>
              <a:sym typeface="Montserrat"/>
            </a:endParaRPr>
          </a:p>
          <a:p>
            <a:pPr indent="0" lvl="0" marL="0" rtl="0" algn="just">
              <a:lnSpc>
                <a:spcPct val="100000"/>
              </a:lnSpc>
              <a:spcBef>
                <a:spcPts val="12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Generally speaking, instance variables are for data unique to each instance and class variables are for attributes and methods shared by all instances of the class:</a:t>
            </a:r>
            <a:endParaRPr sz="1800">
              <a:solidFill>
                <a:srgbClr val="073763"/>
              </a:solidFill>
              <a:latin typeface="Montserrat"/>
              <a:ea typeface="Montserrat"/>
              <a:cs typeface="Montserrat"/>
              <a:sym typeface="Montserrat"/>
            </a:endParaRPr>
          </a:p>
          <a:p>
            <a:pPr indent="0" lvl="0" marL="0" rtl="0" algn="l">
              <a:lnSpc>
                <a:spcPct val="100000"/>
              </a:lnSpc>
              <a:spcBef>
                <a:spcPts val="12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Class Dog:</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bread= ‘pitbul’        </a:t>
            </a:r>
            <a:r>
              <a:rPr i="1" lang="en-IN" sz="1800">
                <a:solidFill>
                  <a:srgbClr val="073763"/>
                </a:solidFill>
                <a:latin typeface="Montserrat"/>
                <a:ea typeface="Montserrat"/>
                <a:cs typeface="Montserrat"/>
                <a:sym typeface="Montserrat"/>
              </a:rPr>
              <a:t># class variable shared by all instances</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a:t>
            </a:r>
            <a:r>
              <a:rPr b="1" lang="en-IN" sz="1800">
                <a:solidFill>
                  <a:srgbClr val="073763"/>
                </a:solidFill>
                <a:latin typeface="Montserrat"/>
                <a:ea typeface="Montserrat"/>
                <a:cs typeface="Montserrat"/>
                <a:sym typeface="Montserrat"/>
              </a:rPr>
              <a:t>def</a:t>
            </a:r>
            <a:r>
              <a:rPr lang="en-IN" sz="1800">
                <a:solidFill>
                  <a:srgbClr val="073763"/>
                </a:solidFill>
                <a:latin typeface="Montserrat"/>
                <a:ea typeface="Montserrat"/>
                <a:cs typeface="Montserrat"/>
                <a:sym typeface="Montserrat"/>
              </a:rPr>
              <a:t> __init__(self, name):</a:t>
            </a:r>
            <a:endParaRPr sz="1800">
              <a:solidFill>
                <a:srgbClr val="073763"/>
              </a:solidFill>
              <a:latin typeface="Montserrat"/>
              <a:ea typeface="Montserrat"/>
              <a:cs typeface="Montserrat"/>
              <a:sym typeface="Montserrat"/>
            </a:endParaRPr>
          </a:p>
          <a:p>
            <a:pPr indent="0" lvl="0" marL="50800" marR="5080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self.name = name    </a:t>
            </a:r>
            <a:r>
              <a:rPr i="1" lang="en-IN" sz="1800">
                <a:solidFill>
                  <a:srgbClr val="073763"/>
                </a:solidFill>
                <a:latin typeface="Montserrat"/>
                <a:ea typeface="Montserrat"/>
                <a:cs typeface="Montserrat"/>
                <a:sym typeface="Montserrat"/>
              </a:rPr>
              <a:t># instance variable unique to each instance</a:t>
            </a:r>
            <a:endParaRPr i="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800">
              <a:solidFill>
                <a:srgbClr val="073763"/>
              </a:solidFill>
              <a:latin typeface="Montserrat"/>
              <a:ea typeface="Montserrat"/>
              <a:cs typeface="Montserrat"/>
              <a:sym typeface="Montserrat"/>
            </a:endParaRPr>
          </a:p>
        </p:txBody>
      </p:sp>
      <p:grpSp>
        <p:nvGrpSpPr>
          <p:cNvPr id="1141" name="Google Shape;1141;g74675c7bd6_0_357"/>
          <p:cNvGrpSpPr/>
          <p:nvPr/>
        </p:nvGrpSpPr>
        <p:grpSpPr>
          <a:xfrm>
            <a:off x="652150" y="4737850"/>
            <a:ext cx="7863100" cy="343800"/>
            <a:chOff x="652150" y="4737850"/>
            <a:chExt cx="7863100" cy="343800"/>
          </a:xfrm>
        </p:grpSpPr>
        <p:sp>
          <p:nvSpPr>
            <p:cNvPr id="1142" name="Google Shape;1142;g74675c7bd6_0_35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143" name="Google Shape;1143;g74675c7bd6_0_35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44" name="Google Shape;1144;g74675c7bd6_0_357"/>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5" name="Google Shape;1145;g74675c7bd6_0_357"/>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49" name="Shape 1149"/>
        <p:cNvGrpSpPr/>
        <p:nvPr/>
      </p:nvGrpSpPr>
      <p:grpSpPr>
        <a:xfrm>
          <a:off x="0" y="0"/>
          <a:ext cx="0" cy="0"/>
          <a:chOff x="0" y="0"/>
          <a:chExt cx="0" cy="0"/>
        </a:xfrm>
      </p:grpSpPr>
      <p:sp>
        <p:nvSpPr>
          <p:cNvPr id="1150" name="Google Shape;1150;g74675c7bd6_0_37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151" name="Google Shape;1151;g74675c7bd6_0_37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74675c7bd6_0_370"/>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2400">
                <a:solidFill>
                  <a:srgbClr val="073763"/>
                </a:solidFill>
                <a:latin typeface="Montserrat"/>
                <a:ea typeface="Montserrat"/>
                <a:cs typeface="Montserrat"/>
                <a:sym typeface="Montserrat"/>
              </a:rPr>
              <a:t>Class Method:</a:t>
            </a:r>
            <a:endParaRPr b="1" sz="24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The @classmethod decorator, is a builtin </a:t>
            </a:r>
            <a:r>
              <a:rPr lang="en-IN" sz="1800">
                <a:solidFill>
                  <a:srgbClr val="073763"/>
                </a:solidFill>
                <a:uFill>
                  <a:noFill/>
                </a:uFill>
                <a:latin typeface="Montserrat"/>
                <a:ea typeface="Montserrat"/>
                <a:cs typeface="Montserrat"/>
                <a:sym typeface="Montserrat"/>
                <a:hlinkClick r:id="rId3">
                  <a:extLst>
                    <a:ext uri="{A12FA001-AC4F-418D-AE19-62706E023703}">
                      <ahyp:hlinkClr val="tx"/>
                    </a:ext>
                  </a:extLst>
                </a:hlinkClick>
              </a:rPr>
              <a:t>function decorator</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They have the access to the state of the class as it takes a class parameter that points to the class and not the object instance.</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It can modify a class state that would apply across all the instances of the class. For example it can modify a class variable that will be applicable to all the instances.</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Clr>
                <a:schemeClr val="dk1"/>
              </a:buClr>
              <a:buSzPts val="1100"/>
              <a:buFont typeface="Arial"/>
              <a:buNone/>
            </a:pPr>
            <a:r>
              <a:rPr b="1" lang="en-IN" sz="1800">
                <a:solidFill>
                  <a:srgbClr val="073763"/>
                </a:solidFill>
                <a:latin typeface="Montserrat"/>
                <a:ea typeface="Montserrat"/>
                <a:cs typeface="Montserrat"/>
                <a:sym typeface="Montserrat"/>
              </a:rPr>
              <a:t>Syntax:</a:t>
            </a:r>
            <a:endParaRPr b="1"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rPr lang="en-IN" sz="1800">
                <a:solidFill>
                  <a:srgbClr val="073763"/>
                </a:solidFill>
                <a:latin typeface="Montserrat"/>
                <a:ea typeface="Montserrat"/>
                <a:cs typeface="Montserrat"/>
                <a:sym typeface="Montserrat"/>
              </a:rPr>
              <a:t>class C(object):</a:t>
            </a:r>
            <a:endParaRPr sz="1800">
              <a:solidFill>
                <a:srgbClr val="073763"/>
              </a:solidFill>
              <a:latin typeface="Montserrat"/>
              <a:ea typeface="Montserrat"/>
              <a:cs typeface="Montserrat"/>
              <a:sym typeface="Montserrat"/>
            </a:endParaRPr>
          </a:p>
          <a:p>
            <a:pPr indent="45720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@classmethod</a:t>
            </a:r>
            <a:endParaRPr sz="1800">
              <a:solidFill>
                <a:srgbClr val="073763"/>
              </a:solidFill>
              <a:latin typeface="Montserrat"/>
              <a:ea typeface="Montserrat"/>
              <a:cs typeface="Montserrat"/>
              <a:sym typeface="Montserrat"/>
            </a:endParaRPr>
          </a:p>
          <a:p>
            <a:pPr indent="0" lvl="0" marL="101600" marR="10160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def fun(cls, arg1, arg2, ...):</a:t>
            </a:r>
            <a:endParaRPr sz="1800">
              <a:solidFill>
                <a:srgbClr val="073763"/>
              </a:solidFill>
              <a:latin typeface="Montserrat"/>
              <a:ea typeface="Montserrat"/>
              <a:cs typeface="Montserrat"/>
              <a:sym typeface="Montserrat"/>
            </a:endParaRPr>
          </a:p>
          <a:p>
            <a:pPr indent="0" lvl="0" marL="0" marR="101600" rtl="0" algn="l">
              <a:lnSpc>
                <a:spcPct val="100000"/>
              </a:lnSpc>
              <a:spcBef>
                <a:spcPts val="80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 . .</a:t>
            </a:r>
            <a:endParaRPr sz="1800">
              <a:solidFill>
                <a:srgbClr val="073763"/>
              </a:solidFill>
              <a:latin typeface="Montserrat"/>
              <a:ea typeface="Montserrat"/>
              <a:cs typeface="Montserrat"/>
              <a:sym typeface="Montserrat"/>
            </a:endParaRPr>
          </a:p>
          <a:p>
            <a:pPr indent="0" lvl="0" marL="0" rtl="0" algn="l">
              <a:lnSpc>
                <a:spcPct val="100000"/>
              </a:lnSpc>
              <a:spcBef>
                <a:spcPts val="800"/>
              </a:spcBef>
              <a:spcAft>
                <a:spcPts val="0"/>
              </a:spcAft>
              <a:buNone/>
            </a:pPr>
            <a:r>
              <a:t/>
            </a:r>
            <a:endParaRPr b="1" sz="1800">
              <a:solidFill>
                <a:srgbClr val="073763"/>
              </a:solidFill>
              <a:latin typeface="Montserrat"/>
              <a:ea typeface="Montserrat"/>
              <a:cs typeface="Montserrat"/>
              <a:sym typeface="Montserrat"/>
            </a:endParaRPr>
          </a:p>
        </p:txBody>
      </p:sp>
      <p:grpSp>
        <p:nvGrpSpPr>
          <p:cNvPr id="1153" name="Google Shape;1153;g74675c7bd6_0_370"/>
          <p:cNvGrpSpPr/>
          <p:nvPr/>
        </p:nvGrpSpPr>
        <p:grpSpPr>
          <a:xfrm>
            <a:off x="652150" y="4737850"/>
            <a:ext cx="7863100" cy="343800"/>
            <a:chOff x="652150" y="4737850"/>
            <a:chExt cx="7863100" cy="343800"/>
          </a:xfrm>
        </p:grpSpPr>
        <p:sp>
          <p:nvSpPr>
            <p:cNvPr id="1154" name="Google Shape;1154;g74675c7bd6_0_37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155" name="Google Shape;1155;g74675c7bd6_0_37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56" name="Google Shape;1156;g74675c7bd6_0_37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7" name="Google Shape;1157;g74675c7bd6_0_370"/>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61" name="Shape 1161"/>
        <p:cNvGrpSpPr/>
        <p:nvPr/>
      </p:nvGrpSpPr>
      <p:grpSpPr>
        <a:xfrm>
          <a:off x="0" y="0"/>
          <a:ext cx="0" cy="0"/>
          <a:chOff x="0" y="0"/>
          <a:chExt cx="0" cy="0"/>
        </a:xfrm>
      </p:grpSpPr>
      <p:sp>
        <p:nvSpPr>
          <p:cNvPr id="1162" name="Google Shape;1162;g74675c7bd6_0_389"/>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163" name="Google Shape;1163;g74675c7bd6_0_38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74675c7bd6_0_389"/>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Static Method:</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A static method does not receive an implicit first argument.</a:t>
            </a:r>
            <a:endParaRPr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A static method is also a method which is bound to the class and not the object of the class.</a:t>
            </a:r>
            <a:endParaRPr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A static method can’t access or modify class state.</a:t>
            </a:r>
            <a:endParaRPr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It is present in a class because it makes sense for the method to be present in class</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Syntax:</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class C(object):</a:t>
            </a:r>
            <a:endParaRPr sz="1800">
              <a:solidFill>
                <a:srgbClr val="073763"/>
              </a:solidFill>
              <a:latin typeface="Montserrat"/>
              <a:ea typeface="Montserrat"/>
              <a:cs typeface="Montserrat"/>
              <a:sym typeface="Montserrat"/>
            </a:endParaRPr>
          </a:p>
          <a:p>
            <a:pPr indent="45720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@staticmethod</a:t>
            </a:r>
            <a:endParaRPr sz="1800">
              <a:solidFill>
                <a:srgbClr val="073763"/>
              </a:solidFill>
              <a:latin typeface="Montserrat"/>
              <a:ea typeface="Montserrat"/>
              <a:cs typeface="Montserrat"/>
              <a:sym typeface="Montserrat"/>
            </a:endParaRPr>
          </a:p>
          <a:p>
            <a:pPr indent="45720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def fun(arg1, arg2, ...):</a:t>
            </a:r>
            <a:endParaRPr sz="1800">
              <a:solidFill>
                <a:srgbClr val="073763"/>
              </a:solidFill>
              <a:latin typeface="Montserrat"/>
              <a:ea typeface="Montserrat"/>
              <a:cs typeface="Montserrat"/>
              <a:sym typeface="Montserrat"/>
            </a:endParaRPr>
          </a:p>
          <a:p>
            <a:pPr indent="457200" lvl="0" marL="0" rtl="0" algn="l">
              <a:lnSpc>
                <a:spcPct val="158000"/>
              </a:lnSpc>
              <a:spcBef>
                <a:spcPts val="0"/>
              </a:spcBef>
              <a:spcAft>
                <a:spcPts val="0"/>
              </a:spcAft>
              <a:buNone/>
            </a:pPr>
            <a:r>
              <a:rPr lang="en-IN" sz="1150">
                <a:solidFill>
                  <a:schemeClr val="dk1"/>
                </a:solidFill>
                <a:latin typeface="Courier New"/>
                <a:ea typeface="Courier New"/>
                <a:cs typeface="Courier New"/>
                <a:sym typeface="Courier New"/>
              </a:rPr>
              <a:t>        ...</a:t>
            </a:r>
            <a:endParaRPr sz="1150">
              <a:solidFill>
                <a:schemeClr val="dk1"/>
              </a:solidFill>
              <a:latin typeface="Courier New"/>
              <a:ea typeface="Courier New"/>
              <a:cs typeface="Courier New"/>
              <a:sym typeface="Courier New"/>
            </a:endParaRPr>
          </a:p>
          <a:p>
            <a:pPr indent="0" lvl="0" marL="0" rtl="0" algn="l">
              <a:lnSpc>
                <a:spcPct val="158000"/>
              </a:lnSpc>
              <a:spcBef>
                <a:spcPts val="36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58000"/>
              </a:lnSpc>
              <a:spcBef>
                <a:spcPts val="3600"/>
              </a:spcBef>
              <a:spcAft>
                <a:spcPts val="3600"/>
              </a:spcAft>
              <a:buNone/>
            </a:pPr>
            <a:r>
              <a:t/>
            </a:r>
            <a:endParaRPr sz="1200">
              <a:solidFill>
                <a:schemeClr val="dk1"/>
              </a:solidFill>
              <a:highlight>
                <a:srgbClr val="FFFFFF"/>
              </a:highlight>
              <a:latin typeface="Roboto"/>
              <a:ea typeface="Roboto"/>
              <a:cs typeface="Roboto"/>
              <a:sym typeface="Roboto"/>
            </a:endParaRPr>
          </a:p>
        </p:txBody>
      </p:sp>
      <p:grpSp>
        <p:nvGrpSpPr>
          <p:cNvPr id="1165" name="Google Shape;1165;g74675c7bd6_0_389"/>
          <p:cNvGrpSpPr/>
          <p:nvPr/>
        </p:nvGrpSpPr>
        <p:grpSpPr>
          <a:xfrm>
            <a:off x="652150" y="4737850"/>
            <a:ext cx="7863100" cy="343800"/>
            <a:chOff x="652150" y="4737850"/>
            <a:chExt cx="7863100" cy="343800"/>
          </a:xfrm>
        </p:grpSpPr>
        <p:sp>
          <p:nvSpPr>
            <p:cNvPr id="1166" name="Google Shape;1166;g74675c7bd6_0_38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167" name="Google Shape;1167;g74675c7bd6_0_38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68" name="Google Shape;1168;g74675c7bd6_0_389"/>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9" name="Google Shape;1169;g74675c7bd6_0_389"/>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73" name="Shape 1173"/>
        <p:cNvGrpSpPr/>
        <p:nvPr/>
      </p:nvGrpSpPr>
      <p:grpSpPr>
        <a:xfrm>
          <a:off x="0" y="0"/>
          <a:ext cx="0" cy="0"/>
          <a:chOff x="0" y="0"/>
          <a:chExt cx="0" cy="0"/>
        </a:xfrm>
      </p:grpSpPr>
      <p:sp>
        <p:nvSpPr>
          <p:cNvPr id="1174" name="Google Shape;1174;g74675c7bd6_0_403"/>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175" name="Google Shape;1175;g74675c7bd6_0_40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74675c7bd6_0_403"/>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2400">
                <a:solidFill>
                  <a:srgbClr val="073763"/>
                </a:solidFill>
                <a:latin typeface="Montserrat"/>
                <a:ea typeface="Montserrat"/>
                <a:cs typeface="Montserrat"/>
                <a:sym typeface="Montserrat"/>
              </a:rPr>
              <a:t>Gatter &amp; Setter:</a:t>
            </a:r>
            <a:endParaRPr b="1" sz="24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Basically, the main purpose of using getters and setters in object-oriented programs is to ensure data encapsulation</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Getters and Setters in python are often used when:</a:t>
            </a:r>
            <a:endParaRPr sz="1800">
              <a:solidFill>
                <a:srgbClr val="073763"/>
              </a:solidFill>
              <a:latin typeface="Montserrat"/>
              <a:ea typeface="Montserrat"/>
              <a:cs typeface="Montserrat"/>
              <a:sym typeface="Montserrat"/>
            </a:endParaRPr>
          </a:p>
          <a:p>
            <a:pPr indent="-342900" lvl="0" marL="800100" rtl="0" algn="l">
              <a:lnSpc>
                <a:spcPct val="100000"/>
              </a:lnSpc>
              <a:spcBef>
                <a:spcPts val="80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We use getters &amp; setters to add validation logic around getting and setting a value.</a:t>
            </a:r>
            <a:endParaRPr sz="1800">
              <a:solidFill>
                <a:srgbClr val="073763"/>
              </a:solidFill>
              <a:latin typeface="Montserrat"/>
              <a:ea typeface="Montserrat"/>
              <a:cs typeface="Montserrat"/>
              <a:sym typeface="Montserrat"/>
            </a:endParaRPr>
          </a:p>
          <a:p>
            <a:pPr indent="-342900" lvl="0" marL="800100" rtl="0" algn="l">
              <a:lnSpc>
                <a:spcPct val="100000"/>
              </a:lnSpc>
              <a:spcBef>
                <a:spcPts val="0"/>
              </a:spcBef>
              <a:spcAft>
                <a:spcPts val="0"/>
              </a:spcAft>
              <a:buClr>
                <a:srgbClr val="073763"/>
              </a:buClr>
              <a:buSzPts val="1800"/>
              <a:buFont typeface="Montserrat"/>
              <a:buChar char="●"/>
            </a:pPr>
            <a:r>
              <a:rPr lang="en-IN" sz="1800">
                <a:solidFill>
                  <a:srgbClr val="073763"/>
                </a:solidFill>
                <a:latin typeface="Montserrat"/>
                <a:ea typeface="Montserrat"/>
                <a:cs typeface="Montserrat"/>
                <a:sym typeface="Montserrat"/>
              </a:rPr>
              <a:t>To avoid direct access of a class field i.e. private variables cannot be accessed directly or modified by external user.</a:t>
            </a:r>
            <a:endParaRPr sz="1800">
              <a:solidFill>
                <a:srgbClr val="073763"/>
              </a:solidFill>
              <a:latin typeface="Montserrat"/>
              <a:ea typeface="Montserrat"/>
              <a:cs typeface="Montserrat"/>
              <a:sym typeface="Montserrat"/>
            </a:endParaRPr>
          </a:p>
          <a:p>
            <a:pPr indent="0" lvl="0" marL="0" rtl="0" algn="l">
              <a:lnSpc>
                <a:spcPct val="100000"/>
              </a:lnSpc>
              <a:spcBef>
                <a:spcPts val="3600"/>
              </a:spcBef>
              <a:spcAft>
                <a:spcPts val="3600"/>
              </a:spcAft>
              <a:buNone/>
            </a:pPr>
            <a:r>
              <a:rPr lang="en-IN" sz="1800">
                <a:solidFill>
                  <a:srgbClr val="073763"/>
                </a:solidFill>
                <a:latin typeface="Montserrat"/>
                <a:ea typeface="Montserrat"/>
                <a:cs typeface="Montserrat"/>
                <a:sym typeface="Montserrat"/>
              </a:rPr>
              <a:t>To achieve getters &amp; setters property, if we define normal get() and set() methods it will not reflect any special implementation. For Example</a:t>
            </a:r>
            <a:endParaRPr sz="1800">
              <a:solidFill>
                <a:srgbClr val="073763"/>
              </a:solidFill>
              <a:latin typeface="Montserrat"/>
              <a:ea typeface="Montserrat"/>
              <a:cs typeface="Montserrat"/>
              <a:sym typeface="Montserrat"/>
            </a:endParaRPr>
          </a:p>
        </p:txBody>
      </p:sp>
      <p:grpSp>
        <p:nvGrpSpPr>
          <p:cNvPr id="1177" name="Google Shape;1177;g74675c7bd6_0_403"/>
          <p:cNvGrpSpPr/>
          <p:nvPr/>
        </p:nvGrpSpPr>
        <p:grpSpPr>
          <a:xfrm>
            <a:off x="652150" y="4737850"/>
            <a:ext cx="7863100" cy="343800"/>
            <a:chOff x="652150" y="4737850"/>
            <a:chExt cx="7863100" cy="343800"/>
          </a:xfrm>
        </p:grpSpPr>
        <p:sp>
          <p:nvSpPr>
            <p:cNvPr id="1178" name="Google Shape;1178;g74675c7bd6_0_40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179" name="Google Shape;1179;g74675c7bd6_0_40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80" name="Google Shape;1180;g74675c7bd6_0_403"/>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1" name="Google Shape;1181;g74675c7bd6_0_403"/>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85" name="Shape 1185"/>
        <p:cNvGrpSpPr/>
        <p:nvPr/>
      </p:nvGrpSpPr>
      <p:grpSpPr>
        <a:xfrm>
          <a:off x="0" y="0"/>
          <a:ext cx="0" cy="0"/>
          <a:chOff x="0" y="0"/>
          <a:chExt cx="0" cy="0"/>
        </a:xfrm>
      </p:grpSpPr>
      <p:sp>
        <p:nvSpPr>
          <p:cNvPr id="1186" name="Google Shape;1186;g74675c7bd6_0_417"/>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187" name="Google Shape;1187;g74675c7bd6_0_41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74675c7bd6_0_417"/>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For Example:</a:t>
            </a:r>
            <a:endParaRPr b="1"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class Python:</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def __init__(self, age = 0):</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self._age = age</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 getter method</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@property</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def get_age(self):</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return self._age</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   # setter method</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@age.setter</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def set_age(self, x):</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IN" sz="1800">
                <a:solidFill>
                  <a:srgbClr val="073763"/>
                </a:solidFill>
                <a:latin typeface="Montserrat"/>
                <a:ea typeface="Montserrat"/>
                <a:cs typeface="Montserrat"/>
                <a:sym typeface="Montserrat"/>
              </a:rPr>
              <a:t>        self._age = x</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p:txBody>
      </p:sp>
      <p:grpSp>
        <p:nvGrpSpPr>
          <p:cNvPr id="1189" name="Google Shape;1189;g74675c7bd6_0_417"/>
          <p:cNvGrpSpPr/>
          <p:nvPr/>
        </p:nvGrpSpPr>
        <p:grpSpPr>
          <a:xfrm>
            <a:off x="652150" y="4737850"/>
            <a:ext cx="7863100" cy="343800"/>
            <a:chOff x="652150" y="4737850"/>
            <a:chExt cx="7863100" cy="343800"/>
          </a:xfrm>
        </p:grpSpPr>
        <p:sp>
          <p:nvSpPr>
            <p:cNvPr id="1190" name="Google Shape;1190;g74675c7bd6_0_41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191" name="Google Shape;1191;g74675c7bd6_0_41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92" name="Google Shape;1192;g74675c7bd6_0_417"/>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3" name="Google Shape;1193;g74675c7bd6_0_417"/>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97" name="Shape 1197"/>
        <p:cNvGrpSpPr/>
        <p:nvPr/>
      </p:nvGrpSpPr>
      <p:grpSpPr>
        <a:xfrm>
          <a:off x="0" y="0"/>
          <a:ext cx="0" cy="0"/>
          <a:chOff x="0" y="0"/>
          <a:chExt cx="0" cy="0"/>
        </a:xfrm>
      </p:grpSpPr>
      <p:sp>
        <p:nvSpPr>
          <p:cNvPr id="1198" name="Google Shape;1198;g74675c7bd6_0_430"/>
          <p:cNvSpPr txBox="1"/>
          <p:nvPr>
            <p:ph type="title"/>
          </p:nvPr>
        </p:nvSpPr>
        <p:spPr>
          <a:xfrm>
            <a:off x="196400" y="24199"/>
            <a:ext cx="8730000" cy="6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200"/>
              <a:buNone/>
            </a:pPr>
            <a:r>
              <a:rPr b="1" lang="en-IN" sz="2500">
                <a:solidFill>
                  <a:srgbClr val="073763"/>
                </a:solidFill>
                <a:latin typeface="Montserrat"/>
                <a:ea typeface="Montserrat"/>
                <a:cs typeface="Montserrat"/>
                <a:sym typeface="Montserrat"/>
              </a:rPr>
              <a:t>Object Oriented Programming</a:t>
            </a:r>
            <a:endParaRPr b="1" sz="2500">
              <a:solidFill>
                <a:srgbClr val="073763"/>
              </a:solidFill>
              <a:latin typeface="Montserrat"/>
              <a:ea typeface="Montserrat"/>
              <a:cs typeface="Montserrat"/>
              <a:sym typeface="Montserrat"/>
            </a:endParaRPr>
          </a:p>
        </p:txBody>
      </p:sp>
      <p:sp>
        <p:nvSpPr>
          <p:cNvPr id="1199" name="Google Shape;1199;g74675c7bd6_0_43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74675c7bd6_0_430"/>
          <p:cNvSpPr txBox="1"/>
          <p:nvPr/>
        </p:nvSpPr>
        <p:spPr>
          <a:xfrm>
            <a:off x="104441" y="483689"/>
            <a:ext cx="8730000" cy="40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using </a:t>
            </a:r>
            <a:r>
              <a:rPr lang="en-IN" sz="1800">
                <a:solidFill>
                  <a:srgbClr val="073763"/>
                </a:solidFill>
                <a:uFill>
                  <a:noFill/>
                </a:uFill>
                <a:latin typeface="Montserrat"/>
                <a:ea typeface="Montserrat"/>
                <a:cs typeface="Montserrat"/>
                <a:sym typeface="Montserrat"/>
                <a:hlinkClick r:id="rId3">
                  <a:extLst>
                    <a:ext uri="{A12FA001-AC4F-418D-AE19-62706E023703}">
                      <ahyp:hlinkClr val="tx"/>
                    </a:ext>
                  </a:extLst>
                </a:hlinkClick>
              </a:rPr>
              <a:t>decorator</a:t>
            </a:r>
            <a:r>
              <a:rPr lang="en-IN" sz="1800">
                <a:solidFill>
                  <a:srgbClr val="073763"/>
                </a:solidFill>
                <a:latin typeface="Montserrat"/>
                <a:ea typeface="Montserrat"/>
                <a:cs typeface="Montserrat"/>
                <a:sym typeface="Montserrat"/>
              </a:rPr>
              <a:t>. Python @property is one of the built-in decorators. We make this getter and setter method there is one more option using property object.</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IN" sz="1800">
                <a:solidFill>
                  <a:srgbClr val="073763"/>
                </a:solidFill>
                <a:latin typeface="Montserrat"/>
                <a:ea typeface="Montserrat"/>
                <a:cs typeface="Montserrat"/>
                <a:sym typeface="Montserrat"/>
              </a:rPr>
              <a:t>e.g </a:t>
            </a:r>
            <a:r>
              <a:rPr lang="en-IN" sz="1800">
                <a:solidFill>
                  <a:srgbClr val="073763"/>
                </a:solidFill>
                <a:latin typeface="Montserrat"/>
                <a:ea typeface="Montserrat"/>
                <a:cs typeface="Montserrat"/>
                <a:sym typeface="Montserrat"/>
              </a:rPr>
              <a:t> age = property(get_age, set_age)</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lang="en-IN" sz="1800">
                <a:solidFill>
                  <a:srgbClr val="073763"/>
                </a:solidFill>
                <a:latin typeface="Montserrat"/>
                <a:ea typeface="Montserrat"/>
                <a:cs typeface="Montserrat"/>
                <a:sym typeface="Montserrat"/>
              </a:rPr>
              <a:t>In Python property()is a built-in function that creates and returns a property object. A property object has three methods, getter(), setter(), and delete(). property() function in Python has four arguments property(fget, fset, fdel, doc), fget is a function for retrieving an attribute value.</a:t>
            </a:r>
            <a:endParaRPr sz="1800">
              <a:solidFill>
                <a:srgbClr val="073763"/>
              </a:solidFill>
              <a:latin typeface="Montserrat"/>
              <a:ea typeface="Montserrat"/>
              <a:cs typeface="Montserrat"/>
              <a:sym typeface="Montserrat"/>
            </a:endParaRPr>
          </a:p>
        </p:txBody>
      </p:sp>
      <p:grpSp>
        <p:nvGrpSpPr>
          <p:cNvPr id="1201" name="Google Shape;1201;g74675c7bd6_0_430"/>
          <p:cNvGrpSpPr/>
          <p:nvPr/>
        </p:nvGrpSpPr>
        <p:grpSpPr>
          <a:xfrm>
            <a:off x="652150" y="4737850"/>
            <a:ext cx="7863100" cy="343800"/>
            <a:chOff x="652150" y="4737850"/>
            <a:chExt cx="7863100" cy="343800"/>
          </a:xfrm>
        </p:grpSpPr>
        <p:sp>
          <p:nvSpPr>
            <p:cNvPr id="1202" name="Google Shape;1202;g74675c7bd6_0_43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Essential Python for Data Science</a:t>
              </a:r>
              <a:endParaRPr b="0" i="0" sz="1100" u="none" cap="none" strike="noStrike">
                <a:solidFill>
                  <a:srgbClr val="FFFFFF"/>
                </a:solidFill>
                <a:latin typeface="Verdana"/>
                <a:ea typeface="Verdana"/>
                <a:cs typeface="Verdana"/>
                <a:sym typeface="Verdana"/>
              </a:endParaRPr>
            </a:p>
          </p:txBody>
        </p:sp>
        <p:sp>
          <p:nvSpPr>
            <p:cNvPr id="1203" name="Google Shape;1203;g74675c7bd6_0_43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04" name="Google Shape;1204;g74675c7bd6_0_430"/>
          <p:cNvSpPr/>
          <p:nvPr/>
        </p:nvSpPr>
        <p:spPr>
          <a:xfrm>
            <a:off x="0" y="90100"/>
            <a:ext cx="0" cy="2769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5" name="Google Shape;1205;g74675c7bd6_0_430"/>
          <p:cNvSpPr/>
          <p:nvPr/>
        </p:nvSpPr>
        <p:spPr>
          <a:xfrm>
            <a:off x="0" y="136267"/>
            <a:ext cx="0" cy="184800"/>
          </a:xfrm>
          <a:prstGeom prst="rect">
            <a:avLst/>
          </a:prstGeom>
          <a:solidFill>
            <a:srgbClr val="F7F7F7"/>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