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matic SC"/>
      <p:regular r:id="rId15"/>
      <p:bold r:id="rId16"/>
    </p:embeddedFont>
    <p:embeddedFont>
      <p:font typeface="Source Code Pr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regular.fntdata"/><Relationship Id="rId14" Type="http://schemas.openxmlformats.org/officeDocument/2006/relationships/slide" Target="slides/slide9.xml"/><Relationship Id="rId17" Type="http://schemas.openxmlformats.org/officeDocument/2006/relationships/font" Target="fonts/SourceCodePro-regular.fntdata"/><Relationship Id="rId16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6aae0f5f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6aae0f5f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6aae0f5f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6aae0f5f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6aae0f5f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6aae0f5f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6aae0f5f3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6aae0f5f3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6aae0f5f3_1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6aae0f5f3_1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6aae0f5f3_1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6aae0f5f3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6aae0f5f3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6aae0f5f3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6aae0f5f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6aae0f5f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1.jp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10" Type="http://schemas.openxmlformats.org/officeDocument/2006/relationships/image" Target="../media/image8.png"/><Relationship Id="rId9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12.jpg"/><Relationship Id="rId7" Type="http://schemas.openxmlformats.org/officeDocument/2006/relationships/image" Target="../media/image3.jpg"/><Relationship Id="rId8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Decoding behaviour from neural data using a dense nn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Omika Wadhwa, Kun Lin and Piyush Chauhan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 141 Gregarious Sambar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Steinmetz dataset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1127" r="0" t="11652"/>
          <a:stretch/>
        </p:blipFill>
        <p:spPr>
          <a:xfrm>
            <a:off x="1467400" y="1094550"/>
            <a:ext cx="5748251" cy="384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1160075" y="1397700"/>
            <a:ext cx="1900800" cy="62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Prestimulus Activity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1228600" y="3003700"/>
            <a:ext cx="1900800" cy="62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Contrast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3744450" y="2137125"/>
            <a:ext cx="1900800" cy="62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Cortex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6552475" y="2137125"/>
            <a:ext cx="1900800" cy="62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Behavioural Outcome</a:t>
            </a:r>
            <a:endParaRPr/>
          </a:p>
        </p:txBody>
      </p:sp>
      <p:cxnSp>
        <p:nvCxnSpPr>
          <p:cNvPr id="73" name="Google Shape;73;p15"/>
          <p:cNvCxnSpPr>
            <a:stCxn id="69" idx="3"/>
            <a:endCxn id="71" idx="0"/>
          </p:cNvCxnSpPr>
          <p:nvPr/>
        </p:nvCxnSpPr>
        <p:spPr>
          <a:xfrm>
            <a:off x="3060875" y="1712100"/>
            <a:ext cx="1634100" cy="425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5"/>
          <p:cNvCxnSpPr>
            <a:stCxn id="70" idx="3"/>
            <a:endCxn id="71" idx="2"/>
          </p:cNvCxnSpPr>
          <p:nvPr/>
        </p:nvCxnSpPr>
        <p:spPr>
          <a:xfrm flipH="1" rot="10800000">
            <a:off x="3129400" y="2765800"/>
            <a:ext cx="1565400" cy="552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5"/>
          <p:cNvCxnSpPr>
            <a:endCxn id="72" idx="1"/>
          </p:cNvCxnSpPr>
          <p:nvPr/>
        </p:nvCxnSpPr>
        <p:spPr>
          <a:xfrm>
            <a:off x="5645275" y="2451525"/>
            <a:ext cx="90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1160075" y="1397700"/>
            <a:ext cx="1900800" cy="62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Prestimulus Activity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1228600" y="3010125"/>
            <a:ext cx="1900800" cy="62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Contrast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3744450" y="2137125"/>
            <a:ext cx="1900800" cy="62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Cortex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6552475" y="2137125"/>
            <a:ext cx="1900800" cy="62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Behavioural Outcome</a:t>
            </a:r>
            <a:endParaRPr/>
          </a:p>
        </p:txBody>
      </p:sp>
      <p:cxnSp>
        <p:nvCxnSpPr>
          <p:cNvPr id="85" name="Google Shape;85;p16"/>
          <p:cNvCxnSpPr>
            <a:stCxn id="81" idx="3"/>
            <a:endCxn id="83" idx="0"/>
          </p:cNvCxnSpPr>
          <p:nvPr/>
        </p:nvCxnSpPr>
        <p:spPr>
          <a:xfrm>
            <a:off x="3060875" y="1712100"/>
            <a:ext cx="1634100" cy="425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6"/>
          <p:cNvCxnSpPr>
            <a:stCxn id="82" idx="3"/>
            <a:endCxn id="83" idx="2"/>
          </p:cNvCxnSpPr>
          <p:nvPr/>
        </p:nvCxnSpPr>
        <p:spPr>
          <a:xfrm flipH="1" rot="10800000">
            <a:off x="3129400" y="2765925"/>
            <a:ext cx="1565400" cy="558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6"/>
          <p:cNvCxnSpPr>
            <a:endCxn id="84" idx="1"/>
          </p:cNvCxnSpPr>
          <p:nvPr/>
        </p:nvCxnSpPr>
        <p:spPr>
          <a:xfrm>
            <a:off x="5645275" y="2451525"/>
            <a:ext cx="90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6"/>
          <p:cNvSpPr/>
          <p:nvPr/>
        </p:nvSpPr>
        <p:spPr>
          <a:xfrm>
            <a:off x="5490225" y="768900"/>
            <a:ext cx="1900800" cy="62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Motor Cortex</a:t>
            </a:r>
            <a:endParaRPr/>
          </a:p>
        </p:txBody>
      </p:sp>
      <p:cxnSp>
        <p:nvCxnSpPr>
          <p:cNvPr id="89" name="Google Shape;89;p16"/>
          <p:cNvCxnSpPr>
            <a:stCxn id="88" idx="2"/>
            <a:endCxn id="84" idx="0"/>
          </p:cNvCxnSpPr>
          <p:nvPr/>
        </p:nvCxnSpPr>
        <p:spPr>
          <a:xfrm flipH="1" rot="-5400000">
            <a:off x="6602025" y="1236300"/>
            <a:ext cx="739500" cy="10623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1160025" y="1229950"/>
            <a:ext cx="1397700" cy="11322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the data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684825" y="2767425"/>
            <a:ext cx="2348100" cy="113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time point at which the neural activity from brain areas can be used to decode behavioural outcomes</a:t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3995975" y="1229950"/>
            <a:ext cx="1397700" cy="11322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the DNN</a:t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3520775" y="2767425"/>
            <a:ext cx="2348100" cy="113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the DNN using to predict the behavioural outcomes</a:t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6746725" y="1125100"/>
            <a:ext cx="1568100" cy="13419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Temporal Profile of Information</a:t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6356725" y="2767425"/>
            <a:ext cx="2348100" cy="113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multiple DNNs on data from different time points and compare the accuracy</a:t>
            </a:r>
            <a:endParaRPr/>
          </a:p>
        </p:txBody>
      </p:sp>
      <p:cxnSp>
        <p:nvCxnSpPr>
          <p:cNvPr id="101" name="Google Shape;101;p17"/>
          <p:cNvCxnSpPr>
            <a:endCxn id="97" idx="3"/>
          </p:cNvCxnSpPr>
          <p:nvPr/>
        </p:nvCxnSpPr>
        <p:spPr>
          <a:xfrm>
            <a:off x="2557775" y="1796050"/>
            <a:ext cx="143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7"/>
          <p:cNvCxnSpPr>
            <a:stCxn id="97" idx="0"/>
            <a:endCxn id="99" idx="3"/>
          </p:cNvCxnSpPr>
          <p:nvPr/>
        </p:nvCxnSpPr>
        <p:spPr>
          <a:xfrm>
            <a:off x="5393675" y="1796050"/>
            <a:ext cx="135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7"/>
          <p:cNvCxnSpPr>
            <a:stCxn id="96" idx="3"/>
            <a:endCxn id="98" idx="1"/>
          </p:cNvCxnSpPr>
          <p:nvPr/>
        </p:nvCxnSpPr>
        <p:spPr>
          <a:xfrm>
            <a:off x="3032925" y="3333525"/>
            <a:ext cx="487800" cy="6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7"/>
          <p:cNvCxnSpPr>
            <a:stCxn id="98" idx="3"/>
            <a:endCxn id="100" idx="1"/>
          </p:cNvCxnSpPr>
          <p:nvPr/>
        </p:nvCxnSpPr>
        <p:spPr>
          <a:xfrm>
            <a:off x="5868875" y="3333525"/>
            <a:ext cx="487800" cy="6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311700" y="1193950"/>
            <a:ext cx="2192100" cy="29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The performance of the model was maximum in the time bins when the stimulus was presented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(&gt;90% for the visual cortex and thalamus and &gt;80% for hippocampus)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3060163" y="4156750"/>
            <a:ext cx="55551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Performance of the model as a function of time for the trials on which the mouse accurately discriminated between the right and the left contrast (No-Go trials not considered here)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12" name="Google Shape;112;p18"/>
          <p:cNvGrpSpPr/>
          <p:nvPr/>
        </p:nvGrpSpPr>
        <p:grpSpPr>
          <a:xfrm>
            <a:off x="2843116" y="4"/>
            <a:ext cx="5989174" cy="4077336"/>
            <a:chOff x="2843116" y="4"/>
            <a:chExt cx="5989174" cy="4077336"/>
          </a:xfrm>
        </p:grpSpPr>
        <p:grpSp>
          <p:nvGrpSpPr>
            <p:cNvPr id="113" name="Google Shape;113;p18"/>
            <p:cNvGrpSpPr/>
            <p:nvPr/>
          </p:nvGrpSpPr>
          <p:grpSpPr>
            <a:xfrm>
              <a:off x="2843116" y="4"/>
              <a:ext cx="5989174" cy="4077336"/>
              <a:chOff x="1258775" y="288945"/>
              <a:chExt cx="6472684" cy="4298267"/>
            </a:xfrm>
          </p:grpSpPr>
          <p:pic>
            <p:nvPicPr>
              <p:cNvPr id="114" name="Google Shape;114;p1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258775" y="2645550"/>
                <a:ext cx="6472675" cy="1941662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15" name="Google Shape;115;p18"/>
              <p:cNvGrpSpPr/>
              <p:nvPr/>
            </p:nvGrpSpPr>
            <p:grpSpPr>
              <a:xfrm>
                <a:off x="1258776" y="288945"/>
                <a:ext cx="6472683" cy="2356612"/>
                <a:chOff x="1374325" y="256850"/>
                <a:chExt cx="5683276" cy="1900800"/>
              </a:xfrm>
            </p:grpSpPr>
            <p:sp>
              <p:nvSpPr>
                <p:cNvPr id="116" name="Google Shape;116;p18"/>
                <p:cNvSpPr/>
                <p:nvPr/>
              </p:nvSpPr>
              <p:spPr>
                <a:xfrm>
                  <a:off x="1374325" y="256850"/>
                  <a:ext cx="5683200" cy="19008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pic>
              <p:nvPicPr>
                <p:cNvPr id="117" name="Google Shape;117;p18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1374325" y="282850"/>
                  <a:ext cx="1848824" cy="18488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18" name="Google Shape;118;p18"/>
                <p:cNvGrpSpPr/>
                <p:nvPr/>
              </p:nvGrpSpPr>
              <p:grpSpPr>
                <a:xfrm>
                  <a:off x="3290975" y="282800"/>
                  <a:ext cx="1848900" cy="1848900"/>
                  <a:chOff x="6868275" y="631850"/>
                  <a:chExt cx="1848900" cy="1848900"/>
                </a:xfrm>
              </p:grpSpPr>
              <p:sp>
                <p:nvSpPr>
                  <p:cNvPr id="119" name="Google Shape;119;p18"/>
                  <p:cNvSpPr txBox="1"/>
                  <p:nvPr/>
                </p:nvSpPr>
                <p:spPr>
                  <a:xfrm>
                    <a:off x="6868275" y="631850"/>
                    <a:ext cx="1848900" cy="18489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pic>
                <p:nvPicPr>
                  <p:cNvPr id="120" name="Google Shape;120;p18"/>
                  <p:cNvPicPr preferRelativeResize="0"/>
                  <p:nvPr/>
                </p:nvPicPr>
                <p:blipFill>
                  <a:blip r:embed="rId5">
                    <a:alphaModFix/>
                  </a:blip>
                  <a:stretch>
                    <a:fillRect/>
                  </a:stretch>
                </p:blipFill>
                <p:spPr>
                  <a:xfrm>
                    <a:off x="6868275" y="631862"/>
                    <a:ext cx="1848900" cy="18488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grpSp>
              <p:nvGrpSpPr>
                <p:cNvPr id="121" name="Google Shape;121;p18"/>
                <p:cNvGrpSpPr/>
                <p:nvPr/>
              </p:nvGrpSpPr>
              <p:grpSpPr>
                <a:xfrm>
                  <a:off x="5207700" y="282798"/>
                  <a:ext cx="1849901" cy="1848902"/>
                  <a:chOff x="4641400" y="2571748"/>
                  <a:chExt cx="1849901" cy="1848902"/>
                </a:xfrm>
              </p:grpSpPr>
              <p:sp>
                <p:nvSpPr>
                  <p:cNvPr id="122" name="Google Shape;122;p18"/>
                  <p:cNvSpPr txBox="1"/>
                  <p:nvPr/>
                </p:nvSpPr>
                <p:spPr>
                  <a:xfrm>
                    <a:off x="4641400" y="2571750"/>
                    <a:ext cx="1848900" cy="18489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pic>
                <p:nvPicPr>
                  <p:cNvPr id="123" name="Google Shape;123;p18"/>
                  <p:cNvPicPr preferRelativeResize="0"/>
                  <p:nvPr/>
                </p:nvPicPr>
                <p:blipFill>
                  <a:blip r:embed="rId6">
                    <a:alphaModFix/>
                  </a:blip>
                  <a:stretch>
                    <a:fillRect/>
                  </a:stretch>
                </p:blipFill>
                <p:spPr>
                  <a:xfrm>
                    <a:off x="4642401" y="2571748"/>
                    <a:ext cx="1848900" cy="18488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  <p:cxnSp>
          <p:nvCxnSpPr>
            <p:cNvPr id="124" name="Google Shape;124;p18"/>
            <p:cNvCxnSpPr/>
            <p:nvPr/>
          </p:nvCxnSpPr>
          <p:spPr>
            <a:xfrm flipH="1">
              <a:off x="3427350" y="2310250"/>
              <a:ext cx="9000" cy="1567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18"/>
            <p:cNvCxnSpPr/>
            <p:nvPr/>
          </p:nvCxnSpPr>
          <p:spPr>
            <a:xfrm flipH="1">
              <a:off x="5447650" y="2310250"/>
              <a:ext cx="9000" cy="1567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" name="Google Shape;126;p18"/>
            <p:cNvCxnSpPr/>
            <p:nvPr/>
          </p:nvCxnSpPr>
          <p:spPr>
            <a:xfrm flipH="1">
              <a:off x="7467950" y="2310250"/>
              <a:ext cx="9000" cy="1567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104975" y="1093850"/>
            <a:ext cx="1361100" cy="3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Performance of the model from trials when the mouse was shown the same contrast on both the sides (used to look at a neural signature of movement in brain areas)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33" name="Google Shape;133;p19"/>
          <p:cNvGrpSpPr/>
          <p:nvPr/>
        </p:nvGrpSpPr>
        <p:grpSpPr>
          <a:xfrm>
            <a:off x="1543391" y="292851"/>
            <a:ext cx="5462214" cy="4727519"/>
            <a:chOff x="1543391" y="292851"/>
            <a:chExt cx="5462214" cy="4727519"/>
          </a:xfrm>
        </p:grpSpPr>
        <p:grpSp>
          <p:nvGrpSpPr>
            <p:cNvPr id="134" name="Google Shape;134;p19"/>
            <p:cNvGrpSpPr/>
            <p:nvPr/>
          </p:nvGrpSpPr>
          <p:grpSpPr>
            <a:xfrm>
              <a:off x="1543391" y="292851"/>
              <a:ext cx="5462214" cy="4727519"/>
              <a:chOff x="1864329" y="1154260"/>
              <a:chExt cx="5158386" cy="5023397"/>
            </a:xfrm>
          </p:grpSpPr>
          <p:grpSp>
            <p:nvGrpSpPr>
              <p:cNvPr id="135" name="Google Shape;135;p19"/>
              <p:cNvGrpSpPr/>
              <p:nvPr/>
            </p:nvGrpSpPr>
            <p:grpSpPr>
              <a:xfrm>
                <a:off x="1864430" y="1154260"/>
                <a:ext cx="5158199" cy="1919699"/>
                <a:chOff x="1864325" y="1050625"/>
                <a:chExt cx="5333125" cy="1984800"/>
              </a:xfrm>
            </p:grpSpPr>
            <p:sp>
              <p:nvSpPr>
                <p:cNvPr id="136" name="Google Shape;136;p19"/>
                <p:cNvSpPr/>
                <p:nvPr/>
              </p:nvSpPr>
              <p:spPr>
                <a:xfrm>
                  <a:off x="1864325" y="1050625"/>
                  <a:ext cx="5333100" cy="19848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pic>
              <p:nvPicPr>
                <p:cNvPr id="137" name="Google Shape;137;p19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1864325" y="1095975"/>
                  <a:ext cx="1719475" cy="1894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8" name="Google Shape;138;p19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3583792" y="1095875"/>
                  <a:ext cx="1719467" cy="18943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9" name="Google Shape;139;p19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5303250" y="1095975"/>
                  <a:ext cx="1894200" cy="1894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40" name="Google Shape;140;p19"/>
              <p:cNvGrpSpPr/>
              <p:nvPr/>
            </p:nvGrpSpPr>
            <p:grpSpPr>
              <a:xfrm>
                <a:off x="1864329" y="3035435"/>
                <a:ext cx="5158386" cy="3142222"/>
                <a:chOff x="646625" y="1240834"/>
                <a:chExt cx="3745832" cy="2229317"/>
              </a:xfrm>
            </p:grpSpPr>
            <p:pic>
              <p:nvPicPr>
                <p:cNvPr id="141" name="Google Shape;141;p19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646625" y="1240834"/>
                  <a:ext cx="3745820" cy="11175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42" name="Google Shape;142;p19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646633" y="2346489"/>
                  <a:ext cx="3745825" cy="112366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cxnSp>
          <p:nvCxnSpPr>
            <p:cNvPr id="143" name="Google Shape;143;p19"/>
            <p:cNvCxnSpPr/>
            <p:nvPr/>
          </p:nvCxnSpPr>
          <p:spPr>
            <a:xfrm>
              <a:off x="2074675" y="3621900"/>
              <a:ext cx="1800" cy="123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19"/>
            <p:cNvCxnSpPr/>
            <p:nvPr/>
          </p:nvCxnSpPr>
          <p:spPr>
            <a:xfrm>
              <a:off x="3917775" y="3621900"/>
              <a:ext cx="1800" cy="123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19"/>
            <p:cNvCxnSpPr/>
            <p:nvPr/>
          </p:nvCxnSpPr>
          <p:spPr>
            <a:xfrm>
              <a:off x="5760875" y="3621900"/>
              <a:ext cx="1800" cy="123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19"/>
            <p:cNvCxnSpPr/>
            <p:nvPr/>
          </p:nvCxnSpPr>
          <p:spPr>
            <a:xfrm>
              <a:off x="2115150" y="2146225"/>
              <a:ext cx="1800" cy="123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19"/>
            <p:cNvCxnSpPr/>
            <p:nvPr/>
          </p:nvCxnSpPr>
          <p:spPr>
            <a:xfrm>
              <a:off x="3941575" y="2146225"/>
              <a:ext cx="1800" cy="123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19"/>
            <p:cNvCxnSpPr/>
            <p:nvPr/>
          </p:nvCxnSpPr>
          <p:spPr>
            <a:xfrm>
              <a:off x="5768000" y="2146225"/>
              <a:ext cx="1800" cy="1239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9" name="Google Shape;149;p19"/>
          <p:cNvGrpSpPr/>
          <p:nvPr/>
        </p:nvGrpSpPr>
        <p:grpSpPr>
          <a:xfrm>
            <a:off x="7082935" y="292807"/>
            <a:ext cx="1909228" cy="4727628"/>
            <a:chOff x="7082935" y="292807"/>
            <a:chExt cx="1909228" cy="4727628"/>
          </a:xfrm>
        </p:grpSpPr>
        <p:grpSp>
          <p:nvGrpSpPr>
            <p:cNvPr id="150" name="Google Shape;150;p19"/>
            <p:cNvGrpSpPr/>
            <p:nvPr/>
          </p:nvGrpSpPr>
          <p:grpSpPr>
            <a:xfrm>
              <a:off x="7082935" y="292807"/>
              <a:ext cx="1909228" cy="4727628"/>
              <a:chOff x="6548075" y="77050"/>
              <a:chExt cx="1847700" cy="4804500"/>
            </a:xfrm>
          </p:grpSpPr>
          <p:sp>
            <p:nvSpPr>
              <p:cNvPr id="151" name="Google Shape;151;p19"/>
              <p:cNvSpPr/>
              <p:nvPr/>
            </p:nvSpPr>
            <p:spPr>
              <a:xfrm flipH="1">
                <a:off x="6548075" y="77050"/>
                <a:ext cx="1847700" cy="48045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2" name="Google Shape;152;p19"/>
              <p:cNvGrpSpPr/>
              <p:nvPr/>
            </p:nvGrpSpPr>
            <p:grpSpPr>
              <a:xfrm>
                <a:off x="6575225" y="111675"/>
                <a:ext cx="1777575" cy="4727500"/>
                <a:chOff x="6067950" y="156625"/>
                <a:chExt cx="1777575" cy="4727500"/>
              </a:xfrm>
            </p:grpSpPr>
            <p:pic>
              <p:nvPicPr>
                <p:cNvPr id="153" name="Google Shape;153;p19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6067970" y="1611780"/>
                  <a:ext cx="1777555" cy="157544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54" name="Google Shape;154;p19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6067951" y="3187231"/>
                  <a:ext cx="1777546" cy="169689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55" name="Google Shape;155;p19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-2170" r="2170" t="0"/>
                <a:stretch/>
              </p:blipFill>
              <p:spPr>
                <a:xfrm>
                  <a:off x="6067950" y="156625"/>
                  <a:ext cx="1777543" cy="151367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cxnSp>
          <p:nvCxnSpPr>
            <p:cNvPr id="156" name="Google Shape;156;p19"/>
            <p:cNvCxnSpPr/>
            <p:nvPr/>
          </p:nvCxnSpPr>
          <p:spPr>
            <a:xfrm>
              <a:off x="7677150" y="3752850"/>
              <a:ext cx="0" cy="1041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19"/>
            <p:cNvCxnSpPr/>
            <p:nvPr/>
          </p:nvCxnSpPr>
          <p:spPr>
            <a:xfrm flipH="1">
              <a:off x="7677150" y="2114550"/>
              <a:ext cx="900" cy="1037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3" name="Google Shape;163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confirm that the visual cortex contains information about the value of the stimulus presented (before movement onset)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confirm that there a temporal component to this value information, and that maximum value occurs after stimulus onset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confirm that there is a very good signature of movement in the motor cortex, and a weaker signature in other brain areas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would like to thank</a:t>
            </a:r>
            <a:endParaRPr/>
          </a:p>
        </p:txBody>
      </p:sp>
      <p:sp>
        <p:nvSpPr>
          <p:cNvPr id="169" name="Google Shape;169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mentor, Dr. Nathalie Rochefort for her support and guidance through the project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Zane Mitrevica, for being an awesome TA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Dr. Patricio Orio for mentoring the initial project phase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Steinmetz Lab for their Dataset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Kording Lab, for their Neural Decoding ToolBox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whole pod, the gregarious sambars, for an amazing journey through NMA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of course, the whole NMA community for giving us the opportunity to work on this project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