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6"/>
  </p:notesMasterIdLst>
  <p:sldIdLst>
    <p:sldId id="261" r:id="rId5"/>
    <p:sldId id="257" r:id="rId6"/>
    <p:sldId id="262" r:id="rId7"/>
    <p:sldId id="263" r:id="rId8"/>
    <p:sldId id="266" r:id="rId9"/>
    <p:sldId id="265" r:id="rId10"/>
    <p:sldId id="270" r:id="rId11"/>
    <p:sldId id="269" r:id="rId12"/>
    <p:sldId id="271" r:id="rId13"/>
    <p:sldId id="272"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66" d="100"/>
          <a:sy n="66" d="100"/>
        </p:scale>
        <p:origin x="346" y="38"/>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F774C-70F7-4ED4-813C-739E51CF8487}" type="datetimeFigureOut">
              <a:rPr lang="en-US" smtClean="0"/>
              <a:t>2/10/2020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4A772-5D94-4F12-8B86-44D4FB26368F}" type="slidenum">
              <a:rPr lang="en-US" smtClean="0"/>
              <a:t>‹#›</a:t>
            </a:fld>
            <a:endParaRPr lang="en-US" dirty="0"/>
          </a:p>
        </p:txBody>
      </p:sp>
    </p:spTree>
    <p:extLst>
      <p:ext uri="{BB962C8B-B14F-4D97-AF65-F5344CB8AC3E}">
        <p14:creationId xmlns:p14="http://schemas.microsoft.com/office/powerpoint/2010/main" val="26884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9F2E34D-57B0-41D5-A7AF-DF10D1068115}" type="datetime1">
              <a:rPr lang="en-US" smtClean="0"/>
              <a:t>2/10/2020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F6E8327-77F4-4A2B-9238-101C8E3404E4}" type="datetime1">
              <a:rPr lang="en-US" smtClean="0"/>
              <a:t>2/10/2020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87327A-3B7B-4F18-AD00-4892CF91FF9D}" type="datetime1">
              <a:rPr lang="en-US" smtClean="0"/>
              <a:t>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398241-E647-4007-AB01-BB30869910EB}" type="datetime1">
              <a:rPr lang="en-US" smtClean="0"/>
              <a:t>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09F5554-C941-4C3B-A197-75ED448862A0}" type="datetime1">
              <a:rPr lang="en-US" smtClean="0"/>
              <a:t>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C6B44A0-C3F8-4023-9352-7CF7C034B2C8}" type="datetime1">
              <a:rPr lang="en-US" smtClean="0"/>
              <a:t>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9C3DC5B-471F-47EA-B884-FE923235A560}" type="datetime1">
              <a:rPr lang="en-US" smtClean="0"/>
              <a:t>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F8C408-3247-4796-93FF-B91D6887AEC0}" type="datetime1">
              <a:rPr lang="en-US" smtClean="0"/>
              <a:t>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A1D282-CC74-49F4-B876-75084EFB56F1}" type="datetime1">
              <a:rPr lang="en-US" smtClean="0"/>
              <a:t>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56EAF9-2583-4989-8D87-13F548ED6E0C}" type="datetime1">
              <a:rPr lang="en-US" smtClean="0"/>
              <a:t>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70E3CFB-BB1B-4B2A-ADF6-B1A4609854C4}" type="datetime1">
              <a:rPr lang="en-US" smtClean="0"/>
              <a:t>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B3AEAA8-1A97-412E-935C-2E918F139579}" type="datetime1">
              <a:rPr lang="en-US" smtClean="0"/>
              <a:t>2/10/2020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8B0DF1-CA1F-4E36-8C65-C52A9896A8FB}" type="datetime1">
              <a:rPr lang="en-US" smtClean="0"/>
              <a:t>2/10/2020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6173FD-197A-4AD6-8D60-38B6A76F0734}" type="datetime1">
              <a:rPr lang="en-US" smtClean="0"/>
              <a:t>2/10/2020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C3949-07FA-4C7A-A990-D6D1043EED71}" type="datetime1">
              <a:rPr lang="en-US" smtClean="0"/>
              <a:t>2/10/2020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E9E2DE8-6D13-4218-A974-D45AA7B6E4FF}" type="datetime1">
              <a:rPr lang="en-US" smtClean="0"/>
              <a:t>2/10/2020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CDAB7D7-4BDA-4ABC-B31D-66201C69A314}" type="datetime1">
              <a:rPr lang="en-US" smtClean="0"/>
              <a:t>2/10/2020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3F0A0B-291C-4112-A023-023C51AB2E85}" type="datetime1">
              <a:rPr lang="en-US" smtClean="0"/>
              <a:t>2/10/2020</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 Id="rId5" Type="http://schemas.openxmlformats.org/officeDocument/2006/relationships/image" Target="../media/image9.jpe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14.png"/><Relationship Id="rId7" Type="http://schemas.openxmlformats.org/officeDocument/2006/relationships/image" Target="../media/image4.jpe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16.jpeg"/><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t>SMIT NEWS APP</a:t>
            </a:r>
            <a:endParaRPr lang="en-US" b="1" dirty="0"/>
          </a:p>
        </p:txBody>
      </p:sp>
      <p:sp>
        <p:nvSpPr>
          <p:cNvPr id="3" name="Subtitle 2"/>
          <p:cNvSpPr>
            <a:spLocks noGrp="1"/>
          </p:cNvSpPr>
          <p:nvPr>
            <p:ph type="subTitle" idx="1"/>
          </p:nvPr>
        </p:nvSpPr>
        <p:spPr/>
        <p:txBody>
          <a:bodyPr>
            <a:normAutofit fontScale="85000" lnSpcReduction="20000"/>
          </a:bodyPr>
          <a:lstStyle/>
          <a:p>
            <a:pPr algn="l"/>
            <a:r>
              <a:rPr lang="en-IN" dirty="0" smtClean="0"/>
              <a:t>Team no: 40</a:t>
            </a:r>
          </a:p>
          <a:p>
            <a:pPr algn="l"/>
            <a:r>
              <a:rPr lang="en-IN" dirty="0" smtClean="0"/>
              <a:t>Members:    Bhaskar Acharya(UI </a:t>
            </a:r>
            <a:r>
              <a:rPr lang="en-IN" dirty="0" err="1" smtClean="0"/>
              <a:t>Designer+Frontend</a:t>
            </a:r>
            <a:r>
              <a:rPr lang="en-IN" dirty="0" smtClean="0"/>
              <a:t>)</a:t>
            </a:r>
            <a:endParaRPr lang="en-US" dirty="0" smtClean="0"/>
          </a:p>
          <a:p>
            <a:pPr algn="l"/>
            <a:r>
              <a:rPr lang="en-IN" dirty="0"/>
              <a:t>	</a:t>
            </a:r>
            <a:r>
              <a:rPr lang="en-IN" dirty="0" smtClean="0"/>
              <a:t>	     </a:t>
            </a:r>
            <a:r>
              <a:rPr lang="en-IN" dirty="0" err="1" smtClean="0"/>
              <a:t>Piyush</a:t>
            </a:r>
            <a:r>
              <a:rPr lang="en-IN" dirty="0" smtClean="0"/>
              <a:t> </a:t>
            </a:r>
            <a:r>
              <a:rPr lang="en-IN" dirty="0" err="1" smtClean="0"/>
              <a:t>Ranjan</a:t>
            </a:r>
            <a:r>
              <a:rPr lang="en-IN" dirty="0" smtClean="0"/>
              <a:t>(</a:t>
            </a:r>
            <a:r>
              <a:rPr lang="en-IN" dirty="0" err="1" smtClean="0"/>
              <a:t>UI+Frontend+Backend</a:t>
            </a:r>
            <a:r>
              <a:rPr lang="en-IN" dirty="0" smtClean="0"/>
              <a:t>)</a:t>
            </a:r>
          </a:p>
          <a:p>
            <a:pPr algn="l"/>
            <a:r>
              <a:rPr lang="en-IN" dirty="0"/>
              <a:t>	</a:t>
            </a:r>
            <a:r>
              <a:rPr lang="en-IN" dirty="0" smtClean="0"/>
              <a:t>	     Manish Kumar </a:t>
            </a:r>
            <a:r>
              <a:rPr lang="en-IN" dirty="0" err="1" smtClean="0"/>
              <a:t>Sah</a:t>
            </a:r>
            <a:r>
              <a:rPr lang="en-IN" dirty="0" smtClean="0"/>
              <a:t>(UI </a:t>
            </a:r>
            <a:r>
              <a:rPr lang="en-IN" smtClean="0"/>
              <a:t>Designer+Frontend)</a:t>
            </a:r>
            <a:endParaRPr lang="en-IN"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2171" y="121021"/>
            <a:ext cx="2743206" cy="2743206"/>
          </a:xfrm>
          <a:prstGeom prst="rect">
            <a:avLst/>
          </a:prstGeom>
        </p:spPr>
      </p:pic>
    </p:spTree>
    <p:extLst>
      <p:ext uri="{BB962C8B-B14F-4D97-AF65-F5344CB8AC3E}">
        <p14:creationId xmlns:p14="http://schemas.microsoft.com/office/powerpoint/2010/main" val="2859450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84312" y="1728788"/>
            <a:ext cx="10018713" cy="4062412"/>
          </a:xfrm>
        </p:spPr>
        <p:txBody>
          <a:bodyPr/>
          <a:lstStyle/>
          <a:p>
            <a:pPr marL="342900" indent="-342900" algn="l">
              <a:buFont typeface="Arial" panose="020B0604020202020204" pitchFamily="34" charset="0"/>
              <a:buChar char="•"/>
            </a:pPr>
            <a:r>
              <a:rPr lang="en-IN" dirty="0" smtClean="0"/>
              <a:t>This application is the BETA version.</a:t>
            </a:r>
          </a:p>
          <a:p>
            <a:pPr marL="342900" indent="-342900" algn="l">
              <a:buFont typeface="Arial" panose="020B0604020202020204" pitchFamily="34" charset="0"/>
              <a:buChar char="•"/>
            </a:pPr>
            <a:r>
              <a:rPr lang="en-IN" dirty="0" smtClean="0"/>
              <a:t>We used API’s from GitHub for testing the features we added in the app.</a:t>
            </a:r>
          </a:p>
          <a:p>
            <a:pPr marL="342900" indent="-342900" algn="l">
              <a:buFont typeface="Arial" panose="020B0604020202020204" pitchFamily="34" charset="0"/>
              <a:buChar char="•"/>
            </a:pPr>
            <a:r>
              <a:rPr lang="en-IN" dirty="0" smtClean="0"/>
              <a:t>News will Update automatically with the help of database(old news will go down in the timeline</a:t>
            </a:r>
            <a:r>
              <a:rPr lang="en-IN" dirty="0" smtClean="0"/>
              <a:t>)(to be implemented)</a:t>
            </a:r>
            <a:endParaRPr lang="en-IN" dirty="0" smtClean="0"/>
          </a:p>
          <a:p>
            <a:pPr marL="342900" indent="-342900" algn="l">
              <a:buFont typeface="Arial" panose="020B0604020202020204" pitchFamily="34" charset="0"/>
              <a:buChar char="•"/>
            </a:pPr>
            <a:endParaRPr lang="en-US" dirty="0"/>
          </a:p>
        </p:txBody>
      </p:sp>
      <p:sp>
        <p:nvSpPr>
          <p:cNvPr id="4" name="TextBox 3"/>
          <p:cNvSpPr txBox="1"/>
          <p:nvPr/>
        </p:nvSpPr>
        <p:spPr>
          <a:xfrm>
            <a:off x="2786063" y="557213"/>
            <a:ext cx="7315200" cy="646331"/>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3600" b="1" dirty="0" smtClean="0">
                <a:ln w="0"/>
                <a:effectLst>
                  <a:outerShdw blurRad="38100" dist="19050" dir="2700000" algn="tl" rotWithShape="0">
                    <a:schemeClr val="dk1">
                      <a:alpha val="40000"/>
                    </a:schemeClr>
                  </a:outerShdw>
                </a:effectLst>
              </a:rPr>
              <a:t>CONCLUSION</a:t>
            </a:r>
            <a:endParaRPr lang="en-US" sz="3600" b="1"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603781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012" y="1771649"/>
            <a:ext cx="10018711" cy="2657475"/>
          </a:xfrm>
        </p:spPr>
        <p:txBody>
          <a:bodyPr/>
          <a:lstStyle/>
          <a:p>
            <a:r>
              <a:rPr lang="en-IN" dirty="0" smtClean="0"/>
              <a:t>THANK YOU!</a:t>
            </a:r>
            <a:endParaRPr lang="en-US" dirty="0"/>
          </a:p>
        </p:txBody>
      </p:sp>
    </p:spTree>
    <p:extLst>
      <p:ext uri="{BB962C8B-B14F-4D97-AF65-F5344CB8AC3E}">
        <p14:creationId xmlns:p14="http://schemas.microsoft.com/office/powerpoint/2010/main" val="581408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n-IN" b="1" dirty="0" smtClean="0"/>
              <a:t>Approach to Build</a:t>
            </a:r>
            <a:endParaRPr lang="en-US" b="1" dirty="0"/>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2719193"/>
          </a:xfrm>
        </p:spPr>
        <p:txBody>
          <a:bodyPr anchor="t">
            <a:normAutofit/>
          </a:bodyPr>
          <a:lstStyle/>
          <a:p>
            <a:r>
              <a:rPr lang="en-IN" sz="1800" dirty="0" smtClean="0"/>
              <a:t>Make Simple and </a:t>
            </a:r>
            <a:r>
              <a:rPr lang="en-IN" sz="1800" dirty="0"/>
              <a:t>a</a:t>
            </a:r>
            <a:r>
              <a:rPr lang="en-IN" sz="1800" dirty="0" smtClean="0"/>
              <a:t>ttractive User-Interface(UI).</a:t>
            </a:r>
          </a:p>
          <a:p>
            <a:r>
              <a:rPr lang="en-IN" sz="1800" dirty="0" smtClean="0"/>
              <a:t>To Use Web View for Non- Members and contents out of database.</a:t>
            </a:r>
          </a:p>
          <a:p>
            <a:r>
              <a:rPr lang="en-IN" sz="1800" dirty="0" smtClean="0"/>
              <a:t>To use Card View + </a:t>
            </a:r>
            <a:r>
              <a:rPr lang="en-IN" sz="1800" dirty="0" err="1" smtClean="0"/>
              <a:t>ImageView</a:t>
            </a:r>
            <a:r>
              <a:rPr lang="en-IN" sz="1800" dirty="0" smtClean="0"/>
              <a:t> + </a:t>
            </a:r>
            <a:r>
              <a:rPr lang="en-IN" sz="1800" dirty="0" err="1" smtClean="0"/>
              <a:t>RecyclerView</a:t>
            </a:r>
            <a:r>
              <a:rPr lang="en-IN" sz="1800" dirty="0" smtClean="0"/>
              <a:t> for showing news list.</a:t>
            </a:r>
          </a:p>
          <a:p>
            <a:r>
              <a:rPr lang="en-IN" sz="1800" dirty="0" smtClean="0"/>
              <a:t>For Database, we used SQL-</a:t>
            </a:r>
            <a:r>
              <a:rPr lang="en-IN" sz="1800" dirty="0" err="1" smtClean="0"/>
              <a:t>Lite</a:t>
            </a:r>
            <a:r>
              <a:rPr lang="en-IN" sz="1800" dirty="0" smtClean="0"/>
              <a:t>.</a:t>
            </a:r>
          </a:p>
          <a:p>
            <a:r>
              <a:rPr lang="en-IN" sz="1800" dirty="0" smtClean="0"/>
              <a:t>Authenticating User for Viewing and adding their post along with Editorial Board for Manipulating the news.</a:t>
            </a:r>
            <a:endParaRPr lang="en-US" sz="1800" dirty="0"/>
          </a:p>
        </p:txBody>
      </p:sp>
    </p:spTree>
    <p:extLst>
      <p:ext uri="{BB962C8B-B14F-4D97-AF65-F5344CB8AC3E}">
        <p14:creationId xmlns:p14="http://schemas.microsoft.com/office/powerpoint/2010/main" val="9906845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b="1" dirty="0" smtClean="0"/>
              <a:t>HOME PAGE </a:t>
            </a:r>
            <a:endParaRPr lang="en-US" b="1" dirty="0"/>
          </a:p>
        </p:txBody>
      </p:sp>
      <p:sp>
        <p:nvSpPr>
          <p:cNvPr id="8" name="Text Placeholder 7"/>
          <p:cNvSpPr>
            <a:spLocks noGrp="1"/>
          </p:cNvSpPr>
          <p:nvPr>
            <p:ph type="body" sz="half" idx="2"/>
          </p:nvPr>
        </p:nvSpPr>
        <p:spPr/>
        <p:txBody>
          <a:bodyPr/>
          <a:lstStyle/>
          <a:p>
            <a:pPr marL="285750" indent="-285750" algn="l">
              <a:buFont typeface="Arial" panose="020B0604020202020204" pitchFamily="34" charset="0"/>
              <a:buChar char="•"/>
            </a:pPr>
            <a:r>
              <a:rPr lang="en-IN" dirty="0"/>
              <a:t> </a:t>
            </a:r>
            <a:r>
              <a:rPr lang="en-IN" dirty="0" smtClean="0"/>
              <a:t>This section shows home page of the app.</a:t>
            </a:r>
          </a:p>
          <a:p>
            <a:pPr marL="285750" indent="-285750" algn="l">
              <a:buFont typeface="Arial" panose="020B0604020202020204" pitchFamily="34" charset="0"/>
              <a:buChar char="•"/>
            </a:pPr>
            <a:r>
              <a:rPr lang="en-IN" dirty="0" smtClean="0"/>
              <a:t>There are buttons(&lt;Button&gt;) which will redirect you to the other respective activities(using .intent() ).</a:t>
            </a:r>
          </a:p>
          <a:p>
            <a:pPr marL="285750" indent="-285750" algn="l">
              <a:buFont typeface="Arial" panose="020B0604020202020204" pitchFamily="34" charset="0"/>
              <a:buChar char="•"/>
            </a:pPr>
            <a:r>
              <a:rPr lang="en-IN" dirty="0" smtClean="0"/>
              <a:t>Web Views are loaded for non-members for viewing news.</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2291" y="215153"/>
            <a:ext cx="3086100" cy="6427694"/>
          </a:xfrm>
          <a:prstGeom prst="rect">
            <a:avLst/>
          </a:prstGeom>
        </p:spPr>
      </p:pic>
    </p:spTree>
    <p:extLst>
      <p:ext uri="{BB962C8B-B14F-4D97-AF65-F5344CB8AC3E}">
        <p14:creationId xmlns:p14="http://schemas.microsoft.com/office/powerpoint/2010/main" val="39004655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LOGIN PAGE AND SIGN-UP PAGE</a:t>
            </a:r>
            <a:endParaRPr lang="en-US" b="1" dirty="0"/>
          </a:p>
        </p:txBody>
      </p:sp>
      <p:sp>
        <p:nvSpPr>
          <p:cNvPr id="3" name="Content Placeholder 2"/>
          <p:cNvSpPr>
            <a:spLocks noGrp="1"/>
          </p:cNvSpPr>
          <p:nvPr>
            <p:ph sz="half" idx="1"/>
          </p:nvPr>
        </p:nvSpPr>
        <p:spPr>
          <a:xfrm>
            <a:off x="1484313" y="2666999"/>
            <a:ext cx="2744788" cy="3124201"/>
          </a:xfrm>
        </p:spPr>
        <p:txBody>
          <a:bodyPr>
            <a:normAutofit lnSpcReduction="10000"/>
          </a:bodyPr>
          <a:lstStyle/>
          <a:p>
            <a:r>
              <a:rPr lang="en-IN" dirty="0" smtClean="0"/>
              <a:t>User can login both as Student and Editorial Board.</a:t>
            </a:r>
            <a:endParaRPr lang="en-US" dirty="0"/>
          </a:p>
          <a:p>
            <a:r>
              <a:rPr lang="en-IN" dirty="0" smtClean="0"/>
              <a:t>When Editorial, another activity for editing and database access will open. </a:t>
            </a:r>
            <a:endParaRPr lang="en-US" dirty="0"/>
          </a:p>
        </p:txBody>
      </p:sp>
      <p:sp>
        <p:nvSpPr>
          <p:cNvPr id="4" name="Content Placeholder 3"/>
          <p:cNvSpPr>
            <a:spLocks noGrp="1"/>
          </p:cNvSpPr>
          <p:nvPr>
            <p:ph sz="half" idx="2"/>
          </p:nvPr>
        </p:nvSpPr>
        <p:spPr>
          <a:xfrm>
            <a:off x="6743699" y="3048000"/>
            <a:ext cx="2324101" cy="2743200"/>
          </a:xfrm>
        </p:spPr>
        <p:txBody>
          <a:bodyPr>
            <a:normAutofit lnSpcReduction="10000"/>
          </a:bodyPr>
          <a:lstStyle/>
          <a:p>
            <a:r>
              <a:rPr lang="en-IN" dirty="0" smtClean="0"/>
              <a:t>User can sign-up both as student and editorial(with other verification).</a:t>
            </a:r>
          </a:p>
          <a:p>
            <a:r>
              <a:rPr lang="en-IN" dirty="0" smtClean="0"/>
              <a:t>After sign-up, the information will be pushed to the database and will be displayed on user profile as well.</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3251" y="2526505"/>
            <a:ext cx="1668569" cy="306747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9679" y="2438399"/>
            <a:ext cx="1617723" cy="3082982"/>
          </a:xfrm>
          <a:prstGeom prst="rect">
            <a:avLst/>
          </a:prstGeom>
        </p:spPr>
      </p:pic>
    </p:spTree>
    <p:extLst>
      <p:ext uri="{BB962C8B-B14F-4D97-AF65-F5344CB8AC3E}">
        <p14:creationId xmlns:p14="http://schemas.microsoft.com/office/powerpoint/2010/main" val="37658979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000" dirty="0" smtClean="0"/>
              <a:t>We used JSON,GSON Builder and Volley for getting API from api.github.com for testing purposes.</a:t>
            </a:r>
            <a:br>
              <a:rPr lang="en-IN" sz="2000" dirty="0" smtClean="0"/>
            </a:br>
            <a:r>
              <a:rPr lang="en-IN" sz="2000" dirty="0" smtClean="0"/>
              <a:t>The news in the app can be loaded through API connections and also through editorial boards and users.</a:t>
            </a:r>
            <a:br>
              <a:rPr lang="en-IN" sz="2000" dirty="0" smtClean="0"/>
            </a:br>
            <a:r>
              <a:rPr lang="en-IN" sz="2000" dirty="0" smtClean="0"/>
              <a:t>The new bulletin would be loaded in following format , and on clicking upon a headline it will load in  similar fashion to the third image.</a:t>
            </a:r>
            <a:endParaRPr lang="en-US" sz="20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7669" y="2475797"/>
            <a:ext cx="1820544" cy="329635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8297" y="2488140"/>
            <a:ext cx="1887378" cy="3273425"/>
          </a:xfrm>
          <a:prstGeom prst="rect">
            <a:avLst/>
          </a:prstGeom>
        </p:spPr>
      </p:pic>
      <p:sp>
        <p:nvSpPr>
          <p:cNvPr id="11" name="TextBox 10"/>
          <p:cNvSpPr txBox="1"/>
          <p:nvPr/>
        </p:nvSpPr>
        <p:spPr>
          <a:xfrm>
            <a:off x="2985374" y="114300"/>
            <a:ext cx="7186612" cy="369332"/>
          </a:xfrm>
          <a:prstGeom prst="rect">
            <a:avLst/>
          </a:prstGeom>
          <a:noFill/>
        </p:spPr>
        <p:txBody>
          <a:bodyPr wrap="square" rtlCol="0">
            <a:spAutoFit/>
          </a:bodyPr>
          <a:lstStyle/>
          <a:p>
            <a:pPr algn="ctr"/>
            <a:r>
              <a:rPr lang="en-IN" b="1" dirty="0" smtClean="0"/>
              <a:t>NEWSFEED DESCRIPTION</a:t>
            </a:r>
            <a:endParaRPr lang="en-US" b="1" dirty="0"/>
          </a:p>
        </p:txBody>
      </p:sp>
      <p:pic>
        <p:nvPicPr>
          <p:cNvPr id="4" name="Content Placeholder 3"/>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2076457" y="2475797"/>
            <a:ext cx="1747990" cy="3415590"/>
          </a:xfrm>
        </p:spPr>
      </p:pic>
      <p:pic>
        <p:nvPicPr>
          <p:cNvPr id="10" name="Content Placeholder 9"/>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4354817" y="2435754"/>
            <a:ext cx="1831261" cy="3455633"/>
          </a:xfrm>
        </p:spPr>
      </p:pic>
    </p:spTree>
    <p:extLst>
      <p:ext uri="{BB962C8B-B14F-4D97-AF65-F5344CB8AC3E}">
        <p14:creationId xmlns:p14="http://schemas.microsoft.com/office/powerpoint/2010/main" val="10938086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t>DATABASE DETAILS</a:t>
            </a:r>
            <a:endParaRPr lang="en-US" sz="2800" b="1" dirty="0"/>
          </a:p>
        </p:txBody>
      </p:sp>
      <p:sp>
        <p:nvSpPr>
          <p:cNvPr id="4" name="Text Placeholder 3"/>
          <p:cNvSpPr>
            <a:spLocks noGrp="1"/>
          </p:cNvSpPr>
          <p:nvPr>
            <p:ph type="body" sz="half" idx="2"/>
          </p:nvPr>
        </p:nvSpPr>
        <p:spPr/>
        <p:txBody>
          <a:bodyPr/>
          <a:lstStyle/>
          <a:p>
            <a:pPr marL="285750" indent="-285750">
              <a:buFont typeface="Arial" panose="020B0604020202020204" pitchFamily="34" charset="0"/>
              <a:buChar char="•"/>
            </a:pPr>
            <a:r>
              <a:rPr lang="en-IN" dirty="0" smtClean="0"/>
              <a:t>We have used SQLITE as database for this application as of now.</a:t>
            </a:r>
          </a:p>
          <a:p>
            <a:pPr marL="285750" indent="-285750">
              <a:buFont typeface="Arial" panose="020B0604020202020204" pitchFamily="34" charset="0"/>
              <a:buChar char="•"/>
            </a:pPr>
            <a:r>
              <a:rPr lang="en-IN" dirty="0" smtClean="0"/>
              <a:t>We are using SQL-</a:t>
            </a:r>
            <a:r>
              <a:rPr lang="en-IN" dirty="0" err="1" smtClean="0"/>
              <a:t>Lite</a:t>
            </a:r>
            <a:r>
              <a:rPr lang="en-IN" dirty="0" smtClean="0"/>
              <a:t> Queries for pushing and Fetching Data.</a:t>
            </a:r>
          </a:p>
          <a:p>
            <a:pPr marL="285750" indent="-285750">
              <a:buFont typeface="Arial" panose="020B0604020202020204" pitchFamily="34" charset="0"/>
              <a:buChar char="•"/>
            </a:pPr>
            <a:endParaRPr lang="en-US" u="sng"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23582" y="2228851"/>
            <a:ext cx="3739063" cy="1771650"/>
          </a:xfrm>
        </p:spPr>
      </p:pic>
    </p:spTree>
    <p:extLst>
      <p:ext uri="{BB962C8B-B14F-4D97-AF65-F5344CB8AC3E}">
        <p14:creationId xmlns:p14="http://schemas.microsoft.com/office/powerpoint/2010/main" val="926706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8437" y="838199"/>
            <a:ext cx="5426158" cy="1371600"/>
          </a:xfrm>
        </p:spPr>
        <p:txBody>
          <a:bodyPr/>
          <a:lstStyle/>
          <a:p>
            <a:r>
              <a:rPr lang="en-IN" b="1" dirty="0" smtClean="0"/>
              <a:t>PROFILE.XML AFTER SUCCESSFUL LOGIN</a:t>
            </a:r>
            <a:endParaRPr lang="en-US" b="1" dirty="0"/>
          </a:p>
        </p:txBody>
      </p:sp>
      <p:sp>
        <p:nvSpPr>
          <p:cNvPr id="4" name="Text Placeholder 3"/>
          <p:cNvSpPr>
            <a:spLocks noGrp="1"/>
          </p:cNvSpPr>
          <p:nvPr>
            <p:ph type="body" sz="half" idx="2"/>
          </p:nvPr>
        </p:nvSpPr>
        <p:spPr>
          <a:xfrm>
            <a:off x="1597023" y="3167062"/>
            <a:ext cx="4803777" cy="1828800"/>
          </a:xfrm>
        </p:spPr>
        <p:txBody>
          <a:bodyPr/>
          <a:lstStyle/>
          <a:p>
            <a:pPr marL="285750" indent="-285750">
              <a:buFont typeface="Arial" panose="020B0604020202020204" pitchFamily="34" charset="0"/>
              <a:buChar char="•"/>
            </a:pPr>
            <a:r>
              <a:rPr lang="en-IN" dirty="0" smtClean="0"/>
              <a:t>After successful login, a user profile will open with all necessary details.</a:t>
            </a:r>
          </a:p>
          <a:p>
            <a:pPr marL="285750" indent="-285750">
              <a:buFont typeface="Arial" panose="020B0604020202020204" pitchFamily="34" charset="0"/>
              <a:buChar char="•"/>
            </a:pPr>
            <a:r>
              <a:rPr lang="en-IN" dirty="0" smtClean="0"/>
              <a:t>It will use the Database(SQL-</a:t>
            </a:r>
            <a:r>
              <a:rPr lang="en-IN" dirty="0" err="1" smtClean="0"/>
              <a:t>Lite</a:t>
            </a:r>
            <a:r>
              <a:rPr lang="en-IN" dirty="0" smtClean="0"/>
              <a:t>) for fetching the data of the matched user. </a:t>
            </a:r>
          </a:p>
          <a:p>
            <a:endParaRPr lang="en-IN" dirty="0"/>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7018" y="519162"/>
            <a:ext cx="2488557" cy="44767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1793" y="483122"/>
            <a:ext cx="2676773" cy="4512740"/>
          </a:xfrm>
          <a:prstGeom prst="rect">
            <a:avLst/>
          </a:prstGeom>
        </p:spPr>
      </p:pic>
    </p:spTree>
    <p:extLst>
      <p:ext uri="{BB962C8B-B14F-4D97-AF65-F5344CB8AC3E}">
        <p14:creationId xmlns:p14="http://schemas.microsoft.com/office/powerpoint/2010/main" val="24232910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4474" y="552449"/>
            <a:ext cx="5426158" cy="1371600"/>
          </a:xfrm>
        </p:spPr>
        <p:txBody>
          <a:bodyPr/>
          <a:lstStyle/>
          <a:p>
            <a:r>
              <a:rPr lang="en-IN" b="1" dirty="0" smtClean="0"/>
              <a:t>HOW DATABASE WORKS FOR USERS</a:t>
            </a:r>
            <a:endParaRPr lang="en-US" b="1" dirty="0"/>
          </a:p>
        </p:txBody>
      </p:sp>
      <p:sp>
        <p:nvSpPr>
          <p:cNvPr id="4" name="Text Placeholder 3"/>
          <p:cNvSpPr>
            <a:spLocks noGrp="1"/>
          </p:cNvSpPr>
          <p:nvPr>
            <p:ph type="body" sz="half" idx="2"/>
          </p:nvPr>
        </p:nvSpPr>
        <p:spPr>
          <a:xfrm>
            <a:off x="2771775" y="2852737"/>
            <a:ext cx="8129588" cy="1828800"/>
          </a:xfrm>
        </p:spPr>
        <p:txBody>
          <a:bodyPr/>
          <a:lstStyle/>
          <a:p>
            <a:pPr marL="285750" indent="-285750">
              <a:buFont typeface="Arial" panose="020B0604020202020204" pitchFamily="34" charset="0"/>
              <a:buChar char="•"/>
            </a:pPr>
            <a:r>
              <a:rPr lang="en-IN" dirty="0" smtClean="0"/>
              <a:t>After providing necessary information, it will check the authentication as ‘Student’ or ‘Editorial’.</a:t>
            </a:r>
          </a:p>
          <a:p>
            <a:pPr marL="285750" indent="-285750">
              <a:buFont typeface="Arial" panose="020B0604020202020204" pitchFamily="34" charset="0"/>
              <a:buChar char="•"/>
            </a:pPr>
            <a:r>
              <a:rPr lang="en-IN" dirty="0" smtClean="0"/>
              <a:t>If Editorial, then it will open an activity for editing the news, else it will only open the viewing activity.</a:t>
            </a:r>
            <a:endParaRPr lang="en-US" dirty="0"/>
          </a:p>
        </p:txBody>
      </p:sp>
    </p:spTree>
    <p:extLst>
      <p:ext uri="{BB962C8B-B14F-4D97-AF65-F5344CB8AC3E}">
        <p14:creationId xmlns:p14="http://schemas.microsoft.com/office/powerpoint/2010/main" val="34711721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ent-Up Arrow 4"/>
          <p:cNvSpPr/>
          <p:nvPr/>
        </p:nvSpPr>
        <p:spPr>
          <a:xfrm>
            <a:off x="2832171" y="2412555"/>
            <a:ext cx="748401" cy="33497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2832171" y="2899614"/>
            <a:ext cx="498833" cy="1293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stretch>
            <a:fillRect/>
          </a:stretch>
        </p:blipFill>
        <p:spPr>
          <a:xfrm>
            <a:off x="7799252" y="1346562"/>
            <a:ext cx="1012535" cy="1908265"/>
          </a:xfrm>
          <a:prstGeom prst="rect">
            <a:avLst/>
          </a:prstGeom>
        </p:spPr>
      </p:pic>
      <p:sp>
        <p:nvSpPr>
          <p:cNvPr id="11" name="Up-Down Arrow 10"/>
          <p:cNvSpPr/>
          <p:nvPr/>
        </p:nvSpPr>
        <p:spPr>
          <a:xfrm>
            <a:off x="4000500" y="2413390"/>
            <a:ext cx="104775" cy="48550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4332348" y="2124075"/>
            <a:ext cx="639702" cy="114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9786083" y="1453890"/>
            <a:ext cx="1063485" cy="1913608"/>
          </a:xfrm>
          <a:prstGeom prst="rect">
            <a:avLst/>
          </a:prstGeom>
        </p:spPr>
      </p:pic>
      <p:sp>
        <p:nvSpPr>
          <p:cNvPr id="15" name="Right Arrow 14"/>
          <p:cNvSpPr/>
          <p:nvPr/>
        </p:nvSpPr>
        <p:spPr>
          <a:xfrm>
            <a:off x="8774289" y="2238375"/>
            <a:ext cx="1011794" cy="124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loud Callout 18"/>
          <p:cNvSpPr/>
          <p:nvPr/>
        </p:nvSpPr>
        <p:spPr>
          <a:xfrm>
            <a:off x="10476244" y="967045"/>
            <a:ext cx="746648" cy="577817"/>
          </a:xfrm>
          <a:prstGeom prst="cloudCallo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smtClean="0">
                <a:solidFill>
                  <a:schemeClr val="tx1"/>
                </a:solidFill>
              </a:rPr>
              <a:t>News card</a:t>
            </a:r>
            <a:endParaRPr lang="en-US" sz="1000" dirty="0">
              <a:solidFill>
                <a:schemeClr val="tx1"/>
              </a:solidFill>
            </a:endParaRPr>
          </a:p>
        </p:txBody>
      </p:sp>
      <p:sp>
        <p:nvSpPr>
          <p:cNvPr id="20" name="TextBox 19"/>
          <p:cNvSpPr txBox="1"/>
          <p:nvPr/>
        </p:nvSpPr>
        <p:spPr>
          <a:xfrm>
            <a:off x="7630013" y="3273322"/>
            <a:ext cx="1351011" cy="307777"/>
          </a:xfrm>
          <a:prstGeom prst="rect">
            <a:avLst/>
          </a:prstGeom>
          <a:solidFill>
            <a:schemeClr val="bg2"/>
          </a:solidFill>
          <a:ln>
            <a:solidFill>
              <a:schemeClr val="tx2"/>
            </a:solidFill>
          </a:ln>
        </p:spPr>
        <p:txBody>
          <a:bodyPr wrap="square" rtlCol="0">
            <a:spAutoFit/>
          </a:bodyPr>
          <a:lstStyle/>
          <a:p>
            <a:pPr algn="ctr"/>
            <a:r>
              <a:rPr lang="en-IN" sz="1400" dirty="0" smtClean="0"/>
              <a:t>News Timeline</a:t>
            </a:r>
            <a:endParaRPr lang="en-US" sz="1400" dirty="0"/>
          </a:p>
        </p:txBody>
      </p:sp>
      <p:sp>
        <p:nvSpPr>
          <p:cNvPr id="21" name="Rectangle 20"/>
          <p:cNvSpPr/>
          <p:nvPr/>
        </p:nvSpPr>
        <p:spPr>
          <a:xfrm>
            <a:off x="4836081" y="3427210"/>
            <a:ext cx="964712" cy="247401"/>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smtClean="0">
                <a:solidFill>
                  <a:schemeClr val="tx1"/>
                </a:solidFill>
              </a:rPr>
              <a:t>Profile.xml</a:t>
            </a:r>
            <a:endParaRPr lang="en-US" sz="1050" dirty="0">
              <a:solidFill>
                <a:schemeClr val="tx1"/>
              </a:solidFill>
            </a:endParaRPr>
          </a:p>
        </p:txBody>
      </p:sp>
      <p:sp>
        <p:nvSpPr>
          <p:cNvPr id="22" name="Rectangle 21"/>
          <p:cNvSpPr/>
          <p:nvPr/>
        </p:nvSpPr>
        <p:spPr>
          <a:xfrm>
            <a:off x="3340529" y="4868273"/>
            <a:ext cx="974296" cy="179976"/>
          </a:xfrm>
          <a:prstGeom prst="rect">
            <a:avLst/>
          </a:prstGeom>
          <a:solidFill>
            <a:schemeClr val="bg2">
              <a:lumMod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b="1" dirty="0" smtClean="0">
                <a:solidFill>
                  <a:schemeClr val="tx1"/>
                </a:solidFill>
              </a:rPr>
              <a:t>Sign-up</a:t>
            </a:r>
            <a:endParaRPr lang="en-US" sz="1050" b="1" dirty="0">
              <a:solidFill>
                <a:schemeClr val="tx1"/>
              </a:solidFill>
            </a:endParaRPr>
          </a:p>
        </p:txBody>
      </p:sp>
      <p:sp>
        <p:nvSpPr>
          <p:cNvPr id="23" name="Rectangle 22"/>
          <p:cNvSpPr/>
          <p:nvPr/>
        </p:nvSpPr>
        <p:spPr>
          <a:xfrm>
            <a:off x="3344229" y="266700"/>
            <a:ext cx="856296" cy="184449"/>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smtClean="0">
                <a:solidFill>
                  <a:schemeClr val="tx1"/>
                </a:solidFill>
              </a:rPr>
              <a:t>Login.xml</a:t>
            </a:r>
            <a:endParaRPr lang="en-US" sz="1050" dirty="0">
              <a:solidFill>
                <a:schemeClr val="tx1"/>
              </a:solidFill>
            </a:endParaRPr>
          </a:p>
        </p:txBody>
      </p:sp>
      <p:sp>
        <p:nvSpPr>
          <p:cNvPr id="24" name="Rounded Rectangle 23"/>
          <p:cNvSpPr/>
          <p:nvPr/>
        </p:nvSpPr>
        <p:spPr>
          <a:xfrm>
            <a:off x="1839553" y="3644388"/>
            <a:ext cx="794252" cy="18270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smtClean="0">
                <a:solidFill>
                  <a:schemeClr val="tx1"/>
                </a:solidFill>
              </a:rPr>
              <a:t>HOME PAGE</a:t>
            </a:r>
            <a:endParaRPr lang="en-US" sz="800" dirty="0">
              <a:solidFill>
                <a:schemeClr val="tx1"/>
              </a:solidFill>
            </a:endParaRPr>
          </a:p>
        </p:txBody>
      </p:sp>
      <p:sp>
        <p:nvSpPr>
          <p:cNvPr id="25" name="Rectangle 24"/>
          <p:cNvSpPr/>
          <p:nvPr/>
        </p:nvSpPr>
        <p:spPr>
          <a:xfrm>
            <a:off x="6115050" y="3427210"/>
            <a:ext cx="1009650" cy="247401"/>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smtClean="0">
                <a:solidFill>
                  <a:schemeClr val="tx1"/>
                </a:solidFill>
              </a:rPr>
              <a:t>EDITORIAL BOARD</a:t>
            </a:r>
            <a:endParaRPr lang="en-US" sz="900" dirty="0">
              <a:solidFill>
                <a:schemeClr val="tx1"/>
              </a:solidFill>
            </a:endParaRPr>
          </a:p>
        </p:txBody>
      </p:sp>
      <p:sp>
        <p:nvSpPr>
          <p:cNvPr id="28" name="Curved Down Arrow 27"/>
          <p:cNvSpPr/>
          <p:nvPr/>
        </p:nvSpPr>
        <p:spPr>
          <a:xfrm>
            <a:off x="5495925" y="705107"/>
            <a:ext cx="2667000" cy="52387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Right Arrow 28"/>
          <p:cNvSpPr/>
          <p:nvPr/>
        </p:nvSpPr>
        <p:spPr>
          <a:xfrm>
            <a:off x="5800793" y="2135506"/>
            <a:ext cx="228532"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a:off x="7124700" y="2124075"/>
            <a:ext cx="674552"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349094" y="5795892"/>
            <a:ext cx="3705225" cy="369332"/>
          </a:xfrm>
          <a:prstGeom prst="rect">
            <a:avLst/>
          </a:prstGeom>
          <a:noFill/>
        </p:spPr>
        <p:txBody>
          <a:bodyPr wrap="square" rtlCol="0">
            <a:spAutoFit/>
          </a:bodyPr>
          <a:lstStyle/>
          <a:p>
            <a:pPr algn="ctr"/>
            <a:r>
              <a:rPr lang="en-IN" b="1" dirty="0" smtClean="0"/>
              <a:t>FLOWCHART OF WORKING</a:t>
            </a:r>
            <a:endParaRPr lang="en-US" b="1" dirty="0"/>
          </a:p>
        </p:txBody>
      </p:sp>
      <p:sp>
        <p:nvSpPr>
          <p:cNvPr id="33" name="Rounded Rectangular Callout 32"/>
          <p:cNvSpPr/>
          <p:nvPr/>
        </p:nvSpPr>
        <p:spPr>
          <a:xfrm>
            <a:off x="6329363" y="266700"/>
            <a:ext cx="1300650" cy="345795"/>
          </a:xfrm>
          <a:prstGeom prst="wedgeRoundRectCallou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smtClean="0">
                <a:solidFill>
                  <a:schemeClr val="tx1"/>
                </a:solidFill>
              </a:rPr>
              <a:t>FOR Student</a:t>
            </a:r>
            <a:endParaRPr lang="en-US" sz="1000" b="1" dirty="0">
              <a:solidFill>
                <a:schemeClr val="tx1"/>
              </a:solidFill>
            </a:endParaRPr>
          </a:p>
        </p:txBody>
      </p:sp>
      <p:pic>
        <p:nvPicPr>
          <p:cNvPr id="34" name="Picture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6081" y="1184128"/>
            <a:ext cx="990254" cy="1994193"/>
          </a:xfrm>
          <a:prstGeom prst="rect">
            <a:avLst/>
          </a:prstGeom>
        </p:spPr>
      </p:pic>
      <p:pic>
        <p:nvPicPr>
          <p:cNvPr id="35" name="Picture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12165" y="1184129"/>
            <a:ext cx="969679" cy="1944232"/>
          </a:xfrm>
          <a:prstGeom prst="rect">
            <a:avLst/>
          </a:prstGeom>
        </p:spPr>
      </p:pic>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09119" y="967044"/>
            <a:ext cx="1434722" cy="2400454"/>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65790" y="489940"/>
            <a:ext cx="1065870" cy="1922615"/>
          </a:xfrm>
          <a:prstGeom prst="rect">
            <a:avLst/>
          </a:prstGeom>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79938" y="2906867"/>
            <a:ext cx="1019424" cy="1949079"/>
          </a:xfrm>
          <a:prstGeom prst="rect">
            <a:avLst/>
          </a:prstGeom>
        </p:spPr>
      </p:pic>
    </p:spTree>
    <p:extLst>
      <p:ext uri="{BB962C8B-B14F-4D97-AF65-F5344CB8AC3E}">
        <p14:creationId xmlns:p14="http://schemas.microsoft.com/office/powerpoint/2010/main" val="11485651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023227-530E-4024-91EF-312A851A758C}">
  <ds:schemaRefs>
    <ds:schemaRef ds:uri="http://purl.org/dc/dcmitype/"/>
    <ds:schemaRef ds:uri="http://www.w3.org/XML/1998/namespace"/>
    <ds:schemaRef ds:uri="http://schemas.microsoft.com/office/2006/documentManagement/types"/>
    <ds:schemaRef ds:uri="http://schemas.microsoft.com/office/2006/metadata/properties"/>
    <ds:schemaRef ds:uri="16c05727-aa75-4e4a-9b5f-8a80a1165891"/>
    <ds:schemaRef ds:uri="http://purl.org/dc/elements/1.1/"/>
    <ds:schemaRef ds:uri="http://schemas.microsoft.com/office/infopath/2007/PartnerControls"/>
    <ds:schemaRef ds:uri="http://schemas.openxmlformats.org/package/2006/metadata/core-properties"/>
    <ds:schemaRef ds:uri="71af3243-3dd4-4a8d-8c0d-dd76da1f02a5"/>
    <ds:schemaRef ds:uri="http://purl.org/dc/terms/"/>
  </ds:schemaRefs>
</ds:datastoreItem>
</file>

<file path=customXml/itemProps2.xml><?xml version="1.0" encoding="utf-8"?>
<ds:datastoreItem xmlns:ds="http://schemas.openxmlformats.org/officeDocument/2006/customXml" ds:itemID="{33315AA3-EAE3-44ED-8368-BAC2FFFB4817}">
  <ds:schemaRefs>
    <ds:schemaRef ds:uri="http://schemas.microsoft.com/sharepoint/v3/contenttype/forms"/>
  </ds:schemaRefs>
</ds:datastoreItem>
</file>

<file path=customXml/itemProps3.xml><?xml version="1.0" encoding="utf-8"?>
<ds:datastoreItem xmlns:ds="http://schemas.openxmlformats.org/officeDocument/2006/customXml" ds:itemID="{627C19A7-3107-4CB2-BD0D-F7C79BE028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Parallax design</Template>
  <TotalTime>0</TotalTime>
  <Words>358</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Corbel</vt:lpstr>
      <vt:lpstr>Parallax</vt:lpstr>
      <vt:lpstr>SMIT NEWS APP</vt:lpstr>
      <vt:lpstr>Approach to Build</vt:lpstr>
      <vt:lpstr>HOME PAGE </vt:lpstr>
      <vt:lpstr>LOGIN PAGE AND SIGN-UP PAGE</vt:lpstr>
      <vt:lpstr>We used JSON,GSON Builder and Volley for getting API from api.github.com for testing purposes. The news in the app can be loaded through API connections and also through editorial boards and users. The new bulletin would be loaded in following format , and on clicking upon a headline it will load in  similar fashion to the third image.</vt:lpstr>
      <vt:lpstr>DATABASE DETAILS</vt:lpstr>
      <vt:lpstr>PROFILE.XML AFTER SUCCESSFUL LOGIN</vt:lpstr>
      <vt:lpstr>HOW DATABASE WORKS FOR USERS</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2020-02-09T17:35:18Z</dcterms:created>
  <dcterms:modified xsi:type="dcterms:W3CDTF">2020-02-10T02:50:39Z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