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C012-72CE-44AA-A079-C526FF691EA1}" type="datetimeFigureOut">
              <a:rPr lang="en-US" smtClean="0"/>
              <a:pPr/>
              <a:t>1/27/2016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ADB9-2D96-4FC1-BFB8-CD5E0631F96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virtualization gained popularity: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Increased performance and computing capacity</a:t>
            </a:r>
          </a:p>
          <a:p>
            <a:r>
              <a:rPr lang="en-IN" dirty="0" smtClean="0"/>
              <a:t>Underutilized hardware and software resources</a:t>
            </a:r>
          </a:p>
          <a:p>
            <a:r>
              <a:rPr lang="en-IN" dirty="0" smtClean="0"/>
              <a:t>Lack of space</a:t>
            </a:r>
          </a:p>
          <a:p>
            <a:r>
              <a:rPr lang="en-IN" dirty="0" smtClean="0"/>
              <a:t>Green </a:t>
            </a:r>
            <a:r>
              <a:rPr lang="en-IN" dirty="0" err="1" smtClean="0"/>
              <a:t>intiatives</a:t>
            </a:r>
            <a:endParaRPr lang="en-IN" dirty="0" smtClean="0"/>
          </a:p>
          <a:p>
            <a:r>
              <a:rPr lang="en-IN" dirty="0" smtClean="0"/>
              <a:t>Rise </a:t>
            </a:r>
            <a:r>
              <a:rPr lang="en-IN" smtClean="0"/>
              <a:t>of administrative cost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and disadvantage of virtualization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Advantages:</a:t>
            </a:r>
          </a:p>
          <a:p>
            <a:r>
              <a:rPr lang="en-IN" dirty="0"/>
              <a:t>Eliminates the need for numerous dedicated servers;</a:t>
            </a:r>
          </a:p>
          <a:p>
            <a:r>
              <a:rPr lang="en-IN" dirty="0" smtClean="0"/>
              <a:t>Portability</a:t>
            </a:r>
            <a:endParaRPr lang="en-IN" dirty="0"/>
          </a:p>
          <a:p>
            <a:r>
              <a:rPr lang="en-IN" dirty="0"/>
              <a:t>Cost effective because many times server software installation provisioning is available;</a:t>
            </a:r>
          </a:p>
          <a:p>
            <a:r>
              <a:rPr lang="en-IN" dirty="0"/>
              <a:t>If one virtual server has a software failure, the other servers will not be affected;</a:t>
            </a:r>
          </a:p>
          <a:p>
            <a:r>
              <a:rPr lang="en-IN" dirty="0"/>
              <a:t>Reduces energy costs because only one device is running instead of several;</a:t>
            </a:r>
          </a:p>
          <a:p>
            <a:r>
              <a:rPr lang="en-IN" dirty="0"/>
              <a:t>Offers a </a:t>
            </a:r>
            <a:r>
              <a:rPr lang="en-IN" dirty="0" err="1"/>
              <a:t>flexibe</a:t>
            </a:r>
            <a:r>
              <a:rPr lang="en-IN" dirty="0"/>
              <a:t> IT infrastructure;</a:t>
            </a:r>
          </a:p>
          <a:p>
            <a:r>
              <a:rPr lang="en-IN" dirty="0"/>
              <a:t>Can quickly make changes with little downtime.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1)Performance degradation</a:t>
            </a:r>
          </a:p>
          <a:p>
            <a:pPr>
              <a:buNone/>
            </a:pPr>
            <a:r>
              <a:rPr lang="en-IN" dirty="0" smtClean="0"/>
              <a:t>2)</a:t>
            </a:r>
            <a:r>
              <a:rPr lang="en-IN" dirty="0" err="1" smtClean="0"/>
              <a:t>Inefficency</a:t>
            </a:r>
            <a:r>
              <a:rPr lang="en-IN" dirty="0" smtClean="0"/>
              <a:t> and degraded user experience</a:t>
            </a:r>
          </a:p>
          <a:p>
            <a:pPr>
              <a:buNone/>
            </a:pPr>
            <a:r>
              <a:rPr lang="en-IN" dirty="0" smtClean="0"/>
              <a:t>3)Security holes and new threat</a:t>
            </a:r>
          </a:p>
          <a:p>
            <a:pPr>
              <a:buNone/>
            </a:pPr>
            <a:r>
              <a:rPr lang="en-IN" dirty="0" smtClean="0"/>
              <a:t>a)Blue pill is malware targeting the AMD processor family and act as thin virtual machine manager</a:t>
            </a:r>
          </a:p>
          <a:p>
            <a:pPr>
              <a:buNone/>
            </a:pPr>
            <a:r>
              <a:rPr lang="en-IN" dirty="0" smtClean="0"/>
              <a:t>b)Sub </a:t>
            </a:r>
            <a:r>
              <a:rPr lang="en-IN" dirty="0" err="1" smtClean="0"/>
              <a:t>virt</a:t>
            </a:r>
            <a:r>
              <a:rPr lang="en-IN" dirty="0" smtClean="0"/>
              <a:t> infect guest OS and then virtual machine is </a:t>
            </a:r>
            <a:r>
              <a:rPr lang="en-IN" dirty="0" err="1" smtClean="0"/>
              <a:t>rebooted,after</a:t>
            </a:r>
            <a:r>
              <a:rPr lang="en-IN" dirty="0" smtClean="0"/>
              <a:t> it </a:t>
            </a:r>
            <a:r>
              <a:rPr lang="en-IN" dirty="0" err="1" smtClean="0"/>
              <a:t>it</a:t>
            </a:r>
            <a:r>
              <a:rPr lang="en-IN" dirty="0" smtClean="0"/>
              <a:t> gains control </a:t>
            </a:r>
            <a:r>
              <a:rPr lang="en-IN" smtClean="0"/>
              <a:t>of host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Resource hogging could occur if there are too many virtual servers within a physical machine;</a:t>
            </a:r>
          </a:p>
          <a:p>
            <a:r>
              <a:rPr lang="en-IN" dirty="0"/>
              <a:t>As software updates and patches must be compatible with everything running on the virtual machine, </a:t>
            </a:r>
            <a:r>
              <a:rPr lang="en-IN" dirty="0" err="1"/>
              <a:t>admins</a:t>
            </a:r>
            <a:r>
              <a:rPr lang="en-IN" dirty="0"/>
              <a:t> may have reduced control over the physical environment;</a:t>
            </a:r>
          </a:p>
          <a:p>
            <a:r>
              <a:rPr lang="en-IN" dirty="0"/>
              <a:t>Administration, including backup and recovery, requires specialized knowledge;</a:t>
            </a:r>
          </a:p>
          <a:p>
            <a:r>
              <a:rPr lang="en-IN" dirty="0"/>
              <a:t>If user experience is impacted, it can be difficult to identify the root cause;</a:t>
            </a:r>
          </a:p>
          <a:p>
            <a:r>
              <a:rPr lang="en-IN" dirty="0"/>
              <a:t>Services offered by a dedicated server are more accessible.</a:t>
            </a:r>
            <a:endParaRPr lang="en-IN"/>
          </a:p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7772400" cy="584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Characteristics of virtualized environment</a:t>
            </a:r>
            <a:br>
              <a:rPr lang="en-US" dirty="0" smtClean="0"/>
            </a:br>
            <a:r>
              <a:rPr lang="en-US" dirty="0" smtClean="0"/>
              <a:t>Virtualization reference model</a:t>
            </a:r>
            <a:endParaRPr lang="en-IN" dirty="0"/>
          </a:p>
        </p:txBody>
      </p:sp>
      <p:grpSp>
        <p:nvGrpSpPr>
          <p:cNvPr id="80" name="Subtitle 79"/>
          <p:cNvGrpSpPr>
            <a:grpSpLocks noGrp="1"/>
          </p:cNvGrpSpPr>
          <p:nvPr>
            <p:ph type="subTitle" idx="1"/>
          </p:nvPr>
        </p:nvGrpSpPr>
        <p:grpSpPr>
          <a:xfrm>
            <a:off x="1371600" y="2000240"/>
            <a:ext cx="6400800" cy="3500462"/>
            <a:chOff x="1212113" y="829343"/>
            <a:chExt cx="6647650" cy="5115194"/>
          </a:xfrm>
        </p:grpSpPr>
        <p:sp>
          <p:nvSpPr>
            <p:cNvPr id="81" name="Rectangle 80"/>
            <p:cNvSpPr/>
            <p:nvPr/>
          </p:nvSpPr>
          <p:spPr>
            <a:xfrm>
              <a:off x="1212113" y="829343"/>
              <a:ext cx="6647650" cy="5115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1332140" y="2690931"/>
              <a:ext cx="6401072" cy="1485393"/>
              <a:chOff x="1332140" y="2795439"/>
              <a:chExt cx="6401072" cy="1485393"/>
            </a:xfrm>
          </p:grpSpPr>
          <p:sp>
            <p:nvSpPr>
              <p:cNvPr id="133" name="Text Box 5"/>
              <p:cNvSpPr txBox="1">
                <a:spLocks noChangeArrowheads="1"/>
              </p:cNvSpPr>
              <p:nvPr/>
            </p:nvSpPr>
            <p:spPr bwMode="auto">
              <a:xfrm>
                <a:off x="1332140" y="3394527"/>
                <a:ext cx="6401072" cy="681083"/>
              </a:xfrm>
              <a:prstGeom prst="roundRect">
                <a:avLst>
                  <a:gd name="adj" fmla="val 1155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bIns="9144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Virtualization Layer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4" name="Group 9"/>
              <p:cNvGrpSpPr/>
              <p:nvPr/>
            </p:nvGrpSpPr>
            <p:grpSpPr>
              <a:xfrm>
                <a:off x="3152504" y="2795439"/>
                <a:ext cx="1149532" cy="986292"/>
                <a:chOff x="3152504" y="2795439"/>
                <a:chExt cx="1149532" cy="986292"/>
              </a:xfrm>
            </p:grpSpPr>
            <p:sp>
              <p:nvSpPr>
                <p:cNvPr id="150" name="Rounded Rectangle 7"/>
                <p:cNvSpPr/>
                <p:nvPr/>
              </p:nvSpPr>
              <p:spPr>
                <a:xfrm>
                  <a:off x="3213463" y="2795439"/>
                  <a:ext cx="1036320" cy="93182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52504" y="3531642"/>
                  <a:ext cx="1149532" cy="25008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" rtlCol="0" anchor="ctr"/>
                <a:lstStyle/>
                <a:p>
                  <a:pPr indent="-285750" algn="ctr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sz="1000" dirty="0" smtClean="0">
                      <a:solidFill>
                        <a:srgbClr val="000000"/>
                      </a:solidFill>
                    </a:rPr>
                    <a:t>Virtual Hardware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52" name="Group 6"/>
                <p:cNvGrpSpPr/>
                <p:nvPr/>
              </p:nvGrpSpPr>
              <p:grpSpPr>
                <a:xfrm>
                  <a:off x="3317537" y="2795439"/>
                  <a:ext cx="779129" cy="784324"/>
                  <a:chOff x="3134648" y="3048000"/>
                  <a:chExt cx="779129" cy="784324"/>
                </a:xfrm>
              </p:grpSpPr>
              <p:pic>
                <p:nvPicPr>
                  <p:cNvPr id="153" name="Picture 2" descr="C:\Documents and Settings\csve\Local Settings\Temporary Internet Files\Content.IE5\4PQ7052J\MC900431576[1]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34648" y="3048000"/>
                    <a:ext cx="779129" cy="78432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54" name="Picture 2" descr="C:\Documents and Settings\Administrator\Local Settings\Temporary Internet Files\Content.IE5\0NG589SB\MC900441337[2]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3441788" y="3360335"/>
                    <a:ext cx="471989" cy="471989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135" name="Group 19"/>
              <p:cNvGrpSpPr/>
              <p:nvPr/>
            </p:nvGrpSpPr>
            <p:grpSpPr>
              <a:xfrm>
                <a:off x="6257055" y="2801934"/>
                <a:ext cx="1293365" cy="979798"/>
                <a:chOff x="4367202" y="2801934"/>
                <a:chExt cx="1293365" cy="979798"/>
              </a:xfrm>
            </p:grpSpPr>
            <p:grpSp>
              <p:nvGrpSpPr>
                <p:cNvPr id="144" name="Group 10"/>
                <p:cNvGrpSpPr/>
                <p:nvPr/>
              </p:nvGrpSpPr>
              <p:grpSpPr>
                <a:xfrm>
                  <a:off x="4367202" y="2801934"/>
                  <a:ext cx="1293365" cy="979798"/>
                  <a:chOff x="3152504" y="2795439"/>
                  <a:chExt cx="1149532" cy="979798"/>
                </a:xfrm>
              </p:grpSpPr>
              <p:sp>
                <p:nvSpPr>
                  <p:cNvPr id="148" name="Rounded Rectangle 147"/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9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3"/>
                    <a:ext cx="1149532" cy="243594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</a:rPr>
                      <a:t>Virtual Networking</a:t>
                    </a:r>
                    <a:endParaRPr 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pic>
              <p:nvPicPr>
                <p:cNvPr id="145" name="Picture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 rot="641565">
                  <a:off x="4475658" y="3022346"/>
                  <a:ext cx="947412" cy="681757"/>
                </a:xfrm>
                <a:prstGeom prst="rect">
                  <a:avLst/>
                </a:prstGeom>
              </p:spPr>
            </p:pic>
            <p:pic>
              <p:nvPicPr>
                <p:cNvPr id="146" name="Picture 29" descr="C:\Documents and Settings\Administrator\Local Settings\Temporary Internet Files\Content.IE5\S5CT05S7\MCj04325540000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945036" y="3020928"/>
                  <a:ext cx="481262" cy="4808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7" name="Picture 29" descr="C:\Documents and Settings\Administrator\Local Settings\Temporary Internet Files\Content.IE5\S5CT05S7\MCj04325540000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708733" y="2882753"/>
                  <a:ext cx="481262" cy="4808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6" name="Group 28"/>
              <p:cNvGrpSpPr/>
              <p:nvPr/>
            </p:nvGrpSpPr>
            <p:grpSpPr>
              <a:xfrm>
                <a:off x="4376084" y="2795439"/>
                <a:ext cx="1149532" cy="986292"/>
                <a:chOff x="4376084" y="2795439"/>
                <a:chExt cx="1149532" cy="986292"/>
              </a:xfrm>
            </p:grpSpPr>
            <p:grpSp>
              <p:nvGrpSpPr>
                <p:cNvPr id="139" name="Group 20"/>
                <p:cNvGrpSpPr/>
                <p:nvPr/>
              </p:nvGrpSpPr>
              <p:grpSpPr>
                <a:xfrm>
                  <a:off x="4376084" y="2795439"/>
                  <a:ext cx="1149532" cy="986292"/>
                  <a:chOff x="3152504" y="2795439"/>
                  <a:chExt cx="1149532" cy="986292"/>
                </a:xfrm>
              </p:grpSpPr>
              <p:sp>
                <p:nvSpPr>
                  <p:cNvPr id="142" name="Rounded Rectangle 21"/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2"/>
                    <a:ext cx="1149532" cy="25008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</a:rPr>
                      <a:t>Virtual Storage</a:t>
                    </a:r>
                    <a:endParaRPr 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4739" y="2940372"/>
                  <a:ext cx="639391" cy="639391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1418" y="3079833"/>
                  <a:ext cx="512950" cy="512950"/>
                </a:xfrm>
                <a:prstGeom prst="rect">
                  <a:avLst/>
                </a:prstGeom>
              </p:spPr>
            </p:pic>
          </p:grpSp>
          <p:cxnSp>
            <p:nvCxnSpPr>
              <p:cNvPr id="137" name="Straight Connector 136"/>
              <p:cNvCxnSpPr/>
              <p:nvPr/>
            </p:nvCxnSpPr>
            <p:spPr>
              <a:xfrm>
                <a:off x="5634446" y="3656686"/>
                <a:ext cx="55734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31"/>
              <p:cNvSpPr/>
              <p:nvPr/>
            </p:nvSpPr>
            <p:spPr>
              <a:xfrm>
                <a:off x="3152504" y="3870387"/>
                <a:ext cx="4397920" cy="4104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Software Emulation</a:t>
                </a:r>
              </a:p>
            </p:txBody>
          </p:sp>
        </p:grpSp>
        <p:grpSp>
          <p:nvGrpSpPr>
            <p:cNvPr id="83" name="Group 72"/>
            <p:cNvGrpSpPr/>
            <p:nvPr/>
          </p:nvGrpSpPr>
          <p:grpSpPr>
            <a:xfrm>
              <a:off x="1332140" y="4723335"/>
              <a:ext cx="6401072" cy="1090212"/>
              <a:chOff x="1332140" y="4758171"/>
              <a:chExt cx="6401072" cy="1090212"/>
            </a:xfrm>
          </p:grpSpPr>
          <p:sp>
            <p:nvSpPr>
              <p:cNvPr id="109" name="Text Box 5"/>
              <p:cNvSpPr txBox="1">
                <a:spLocks noChangeArrowheads="1"/>
              </p:cNvSpPr>
              <p:nvPr/>
            </p:nvSpPr>
            <p:spPr bwMode="auto">
              <a:xfrm>
                <a:off x="1332140" y="5167300"/>
                <a:ext cx="6401072" cy="681083"/>
              </a:xfrm>
              <a:prstGeom prst="roundRect">
                <a:avLst>
                  <a:gd name="adj" fmla="val 1155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bIns="9144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Host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0" name="Group 41"/>
              <p:cNvGrpSpPr/>
              <p:nvPr/>
            </p:nvGrpSpPr>
            <p:grpSpPr>
              <a:xfrm>
                <a:off x="3156857" y="4761244"/>
                <a:ext cx="1149532" cy="1000410"/>
                <a:chOff x="3156857" y="4761244"/>
                <a:chExt cx="1149532" cy="1000410"/>
              </a:xfrm>
            </p:grpSpPr>
            <p:grpSp>
              <p:nvGrpSpPr>
                <p:cNvPr id="128" name="Group 33"/>
                <p:cNvGrpSpPr/>
                <p:nvPr/>
              </p:nvGrpSpPr>
              <p:grpSpPr>
                <a:xfrm>
                  <a:off x="3156857" y="4761244"/>
                  <a:ext cx="1149532" cy="986292"/>
                  <a:chOff x="3152504" y="2795439"/>
                  <a:chExt cx="1149532" cy="986292"/>
                </a:xfrm>
              </p:grpSpPr>
              <p:sp>
                <p:nvSpPr>
                  <p:cNvPr id="131" name="Rounded Rectangle 34"/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2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2"/>
                    <a:ext cx="1149532" cy="25008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</a:rPr>
                      <a:t>Physical Hardware</a:t>
                    </a:r>
                    <a:endParaRPr 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pic>
              <p:nvPicPr>
                <p:cNvPr id="129" name="Picture 698" descr="MCj04352420000[1]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683722" y="4885406"/>
                  <a:ext cx="441183" cy="873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0" name="Picture 698" descr="MCj04352420000[1]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374564" y="4888479"/>
                  <a:ext cx="441183" cy="873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1" name="Group 53"/>
              <p:cNvGrpSpPr/>
              <p:nvPr/>
            </p:nvGrpSpPr>
            <p:grpSpPr>
              <a:xfrm>
                <a:off x="4380437" y="4758171"/>
                <a:ext cx="1149532" cy="1014755"/>
                <a:chOff x="4380437" y="4758171"/>
                <a:chExt cx="1149532" cy="1014755"/>
              </a:xfrm>
            </p:grpSpPr>
            <p:grpSp>
              <p:nvGrpSpPr>
                <p:cNvPr id="121" name="Group 43"/>
                <p:cNvGrpSpPr/>
                <p:nvPr/>
              </p:nvGrpSpPr>
              <p:grpSpPr>
                <a:xfrm>
                  <a:off x="4380437" y="4758171"/>
                  <a:ext cx="1149532" cy="986292"/>
                  <a:chOff x="3152504" y="2795439"/>
                  <a:chExt cx="1149532" cy="986292"/>
                </a:xfrm>
              </p:grpSpPr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7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2"/>
                    <a:ext cx="1149532" cy="25008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</a:rPr>
                      <a:t>Physical Storage</a:t>
                    </a:r>
                    <a:endParaRPr 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pic>
              <p:nvPicPr>
                <p:cNvPr id="122" name="Picture 698" descr="MCj04352420000[1]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942138" y="4899751"/>
                  <a:ext cx="441183" cy="873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3" name="Picture 12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1818" y="5139944"/>
                  <a:ext cx="431349" cy="431349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3816" y="4921580"/>
                  <a:ext cx="305454" cy="305454"/>
                </a:xfrm>
                <a:prstGeom prst="rect">
                  <a:avLst/>
                </a:prstGeom>
              </p:spPr>
            </p:pic>
            <p:pic>
              <p:nvPicPr>
                <p:cNvPr id="125" name="Picture 124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4585" y="4986841"/>
                  <a:ext cx="305454" cy="305454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oup 66"/>
              <p:cNvGrpSpPr/>
              <p:nvPr/>
            </p:nvGrpSpPr>
            <p:grpSpPr>
              <a:xfrm>
                <a:off x="6257055" y="4764929"/>
                <a:ext cx="1293365" cy="979798"/>
                <a:chOff x="6257055" y="4764929"/>
                <a:chExt cx="1293365" cy="979798"/>
              </a:xfrm>
            </p:grpSpPr>
            <p:grpSp>
              <p:nvGrpSpPr>
                <p:cNvPr id="113" name="Group 55"/>
                <p:cNvGrpSpPr/>
                <p:nvPr/>
              </p:nvGrpSpPr>
              <p:grpSpPr>
                <a:xfrm>
                  <a:off x="6257055" y="4764929"/>
                  <a:ext cx="1293365" cy="979798"/>
                  <a:chOff x="3152504" y="2795439"/>
                  <a:chExt cx="1149532" cy="979798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0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3"/>
                    <a:ext cx="1149532" cy="243594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</a:rPr>
                      <a:t>Physical Networking</a:t>
                    </a:r>
                    <a:endParaRPr 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pic>
              <p:nvPicPr>
                <p:cNvPr id="114" name="Picture 698" descr="MCj04352420000[1]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449052" y="4823578"/>
                  <a:ext cx="441183" cy="873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5" name="Picture 11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 rot="1628626">
                  <a:off x="6337805" y="5116826"/>
                  <a:ext cx="663679" cy="477583"/>
                </a:xfrm>
                <a:prstGeom prst="rect">
                  <a:avLst/>
                </a:prstGeom>
              </p:spPr>
            </p:pic>
            <p:pic>
              <p:nvPicPr>
                <p:cNvPr id="116" name="Picture 698" descr="MCj04352420000[1]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7061107" y="4823579"/>
                  <a:ext cx="298934" cy="591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 rot="1628626">
                  <a:off x="6996769" y="5076493"/>
                  <a:ext cx="449692" cy="323598"/>
                </a:xfrm>
                <a:prstGeom prst="rect">
                  <a:avLst/>
                </a:prstGeom>
              </p:spPr>
            </p:pic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6898944" y="5321128"/>
                  <a:ext cx="183645" cy="3213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Left-Right Arrow 83"/>
            <p:cNvSpPr/>
            <p:nvPr/>
          </p:nvSpPr>
          <p:spPr>
            <a:xfrm rot="16200000" flipV="1">
              <a:off x="3510473" y="4343756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Left-Right Arrow 84"/>
            <p:cNvSpPr/>
            <p:nvPr/>
          </p:nvSpPr>
          <p:spPr>
            <a:xfrm rot="16200000" flipV="1">
              <a:off x="4734053" y="4343755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Left-Right Arrow 85"/>
            <p:cNvSpPr/>
            <p:nvPr/>
          </p:nvSpPr>
          <p:spPr>
            <a:xfrm rot="16200000" flipV="1">
              <a:off x="6678238" y="4343756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97"/>
            <p:cNvGrpSpPr/>
            <p:nvPr/>
          </p:nvGrpSpPr>
          <p:grpSpPr>
            <a:xfrm>
              <a:off x="1327944" y="953990"/>
              <a:ext cx="6401072" cy="1131309"/>
              <a:chOff x="1327944" y="837027"/>
              <a:chExt cx="6401072" cy="1131309"/>
            </a:xfrm>
          </p:grpSpPr>
          <p:sp>
            <p:nvSpPr>
              <p:cNvPr id="91" name="Text Box 5"/>
              <p:cNvSpPr txBox="1">
                <a:spLocks noChangeArrowheads="1"/>
              </p:cNvSpPr>
              <p:nvPr/>
            </p:nvSpPr>
            <p:spPr bwMode="auto">
              <a:xfrm>
                <a:off x="1327944" y="1287253"/>
                <a:ext cx="6401072" cy="681083"/>
              </a:xfrm>
              <a:prstGeom prst="roundRect">
                <a:avLst>
                  <a:gd name="adj" fmla="val 1155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bIns="9144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Guest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2" name="Group 85"/>
              <p:cNvGrpSpPr/>
              <p:nvPr/>
            </p:nvGrpSpPr>
            <p:grpSpPr>
              <a:xfrm>
                <a:off x="6252859" y="843522"/>
                <a:ext cx="1293365" cy="979798"/>
                <a:chOff x="3152504" y="2795439"/>
                <a:chExt cx="1149532" cy="979798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3213463" y="2795439"/>
                  <a:ext cx="1036320" cy="93182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52504" y="3531643"/>
                  <a:ext cx="1149532" cy="24359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" rtlCol="0" anchor="ctr"/>
                <a:lstStyle/>
                <a:p>
                  <a:pPr indent="-285750" algn="ctr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sz="1000" dirty="0" smtClean="0">
                      <a:solidFill>
                        <a:srgbClr val="000000"/>
                      </a:solidFill>
                    </a:rPr>
                    <a:t>Applications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3" name="Group 80"/>
              <p:cNvGrpSpPr/>
              <p:nvPr/>
            </p:nvGrpSpPr>
            <p:grpSpPr>
              <a:xfrm>
                <a:off x="4371888" y="837027"/>
                <a:ext cx="1149532" cy="986292"/>
                <a:chOff x="3152504" y="2795439"/>
                <a:chExt cx="1149532" cy="986292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3213463" y="2795439"/>
                  <a:ext cx="1036320" cy="93182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52504" y="3531642"/>
                  <a:ext cx="1149532" cy="25008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" rtlCol="0" anchor="ctr"/>
                <a:lstStyle/>
                <a:p>
                  <a:pPr indent="-285750" algn="ctr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sz="1000" dirty="0" smtClean="0">
                      <a:solidFill>
                        <a:srgbClr val="000000"/>
                      </a:solidFill>
                    </a:rPr>
                    <a:t>Applications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5630250" y="1698274"/>
                <a:ext cx="55734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6"/>
              <p:cNvGrpSpPr/>
              <p:nvPr/>
            </p:nvGrpSpPr>
            <p:grpSpPr>
              <a:xfrm>
                <a:off x="3148308" y="837027"/>
                <a:ext cx="1149532" cy="986292"/>
                <a:chOff x="3148308" y="996522"/>
                <a:chExt cx="1149532" cy="986292"/>
              </a:xfrm>
            </p:grpSpPr>
            <p:grpSp>
              <p:nvGrpSpPr>
                <p:cNvPr id="100" name="Group 75"/>
                <p:cNvGrpSpPr/>
                <p:nvPr/>
              </p:nvGrpSpPr>
              <p:grpSpPr>
                <a:xfrm>
                  <a:off x="3148308" y="996522"/>
                  <a:ext cx="1149532" cy="986292"/>
                  <a:chOff x="3152504" y="2795439"/>
                  <a:chExt cx="1149532" cy="986292"/>
                </a:xfrm>
              </p:grpSpPr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2"/>
                    <a:ext cx="1149532" cy="25008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</a:rPr>
                      <a:t>Virtual Image</a:t>
                    </a:r>
                    <a:endParaRPr 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pic>
              <p:nvPicPr>
                <p:cNvPr id="101" name="Picture 3" descr="C:\Users\aneka\AppData\Local\Microsoft\Windows\Temporary Internet Files\Content.IE5\2QY4P75K\MC900442154[1]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8259" y="1056176"/>
                  <a:ext cx="584446" cy="584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3" descr="C:\Users\aneka\AppData\Local\Microsoft\Windows\Temporary Internet Files\Content.IE5\2QY4P75K\MC900442154[1]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1511" y="1056176"/>
                  <a:ext cx="584446" cy="584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6" name="Picture 4" descr="C:\Documents and Settings\Administrator\Local Settings\Temporary Internet Files\Content.IE5\AD85KTOH\MC900431573[2].png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6593558" y="896681"/>
                <a:ext cx="804907" cy="780327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Documents and Settings\Administrator\Local Settings\Temporary Internet Files\Content.IE5\0NG589SB\MC900433852[2].png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6477673" y="1043786"/>
                <a:ext cx="575180" cy="575180"/>
              </a:xfrm>
              <a:prstGeom prst="rect">
                <a:avLst/>
              </a:prstGeom>
              <a:noFill/>
            </p:spPr>
          </p:pic>
          <p:pic>
            <p:nvPicPr>
              <p:cNvPr id="98" name="Picture 4" descr="C:\Documents and Settings\Administrator\Local Settings\Temporary Internet Files\Content.IE5\AD85KTOH\MC900431573[2].png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661818" y="891658"/>
                <a:ext cx="787454" cy="763407"/>
              </a:xfrm>
              <a:prstGeom prst="rect">
                <a:avLst/>
              </a:prstGeom>
              <a:noFill/>
            </p:spPr>
          </p:pic>
          <p:pic>
            <p:nvPicPr>
              <p:cNvPr id="99" name="Picture 5" descr="C:\Documents and Settings\Administrator\Local Settings\Temporary Internet Files\Content.IE5\0NG589SB\MC900433852[2].png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4528480" y="1021844"/>
                <a:ext cx="575180" cy="575180"/>
              </a:xfrm>
              <a:prstGeom prst="rect">
                <a:avLst/>
              </a:prstGeom>
              <a:noFill/>
            </p:spPr>
          </p:pic>
        </p:grpSp>
        <p:sp>
          <p:nvSpPr>
            <p:cNvPr id="88" name="Left-Right Arrow 87"/>
            <p:cNvSpPr/>
            <p:nvPr/>
          </p:nvSpPr>
          <p:spPr>
            <a:xfrm rot="16200000" flipV="1">
              <a:off x="3481598" y="2263316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Left-Right Arrow 88"/>
            <p:cNvSpPr/>
            <p:nvPr/>
          </p:nvSpPr>
          <p:spPr>
            <a:xfrm rot="16200000" flipV="1">
              <a:off x="4749262" y="2263315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Left-Right Arrow 89"/>
            <p:cNvSpPr/>
            <p:nvPr/>
          </p:nvSpPr>
          <p:spPr>
            <a:xfrm rot="16200000" flipV="1">
              <a:off x="6683136" y="2263314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Characterstics</a:t>
            </a:r>
            <a:r>
              <a:rPr lang="en-IN" dirty="0" smtClean="0"/>
              <a:t>=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security</a:t>
            </a:r>
          </a:p>
          <a:p>
            <a:r>
              <a:rPr lang="en-US" dirty="0" smtClean="0"/>
              <a:t>Managed Execution</a:t>
            </a:r>
          </a:p>
          <a:p>
            <a:pPr>
              <a:buNone/>
            </a:pPr>
            <a:r>
              <a:rPr lang="en-US" dirty="0" smtClean="0"/>
              <a:t>           A)Sharing</a:t>
            </a:r>
          </a:p>
          <a:p>
            <a:pPr>
              <a:buNone/>
            </a:pPr>
            <a:r>
              <a:rPr lang="en-US" dirty="0" smtClean="0"/>
              <a:t>           B) Aggregation</a:t>
            </a:r>
          </a:p>
          <a:p>
            <a:pPr>
              <a:buNone/>
            </a:pPr>
            <a:r>
              <a:rPr lang="en-US" dirty="0" smtClean="0"/>
              <a:t>           C)Emulation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D)Isolation</a:t>
            </a:r>
          </a:p>
          <a:p>
            <a:r>
              <a:rPr lang="en-US" dirty="0" smtClean="0"/>
              <a:t>Portability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Taxonmoy</a:t>
            </a:r>
            <a:r>
              <a:rPr lang="en-US" dirty="0" smtClean="0"/>
              <a:t> of Virtualized Environment</a:t>
            </a:r>
            <a:endParaRPr lang="en-IN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163286" y="239486"/>
            <a:chExt cx="8980714" cy="6379028"/>
          </a:xfrm>
        </p:grpSpPr>
        <p:sp>
          <p:nvSpPr>
            <p:cNvPr id="5" name="Rectangle 4"/>
            <p:cNvSpPr/>
            <p:nvPr/>
          </p:nvSpPr>
          <p:spPr>
            <a:xfrm>
              <a:off x="163286" y="239486"/>
              <a:ext cx="8980714" cy="6379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12607" y="3327889"/>
              <a:ext cx="1005831" cy="44855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Virtualization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01921" y="2139975"/>
              <a:ext cx="1287512" cy="542277"/>
              <a:chOff x="855648" y="1756786"/>
              <a:chExt cx="1321780" cy="542277"/>
            </a:xfrm>
          </p:grpSpPr>
          <p:sp>
            <p:nvSpPr>
              <p:cNvPr id="78" name="Text Box 5"/>
              <p:cNvSpPr txBox="1">
                <a:spLocks noChangeArrowheads="1"/>
              </p:cNvSpPr>
              <p:nvPr/>
            </p:nvSpPr>
            <p:spPr bwMode="auto">
              <a:xfrm>
                <a:off x="855648" y="1756786"/>
                <a:ext cx="1321780" cy="5422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Execution Environment</a:t>
                </a:r>
              </a:p>
            </p:txBody>
          </p:sp>
          <p:pic>
            <p:nvPicPr>
              <p:cNvPr id="79" name="Picture 2" descr="C:\Users\aneka\AppData\Local\Microsoft\Windows\Temporary Internet Files\Content.IE5\OGJS10UG\MC900432614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98180" y="1804612"/>
                <a:ext cx="393922" cy="393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8"/>
            <p:cNvGrpSpPr/>
            <p:nvPr/>
          </p:nvGrpSpPr>
          <p:grpSpPr>
            <a:xfrm>
              <a:off x="2101921" y="2968054"/>
              <a:ext cx="1287512" cy="542277"/>
              <a:chOff x="3365864" y="1765495"/>
              <a:chExt cx="1287512" cy="542277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3365864" y="1765495"/>
                <a:ext cx="1287512" cy="5422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Storage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476022" y="1857485"/>
                <a:ext cx="394229" cy="394229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2101921" y="3795375"/>
              <a:ext cx="1279246" cy="542277"/>
              <a:chOff x="5304532" y="1732868"/>
              <a:chExt cx="1535989" cy="542277"/>
            </a:xfrm>
          </p:grpSpPr>
          <p:sp>
            <p:nvSpPr>
              <p:cNvPr id="74" name="Text Box 5"/>
              <p:cNvSpPr txBox="1">
                <a:spLocks noChangeArrowheads="1"/>
              </p:cNvSpPr>
              <p:nvPr/>
            </p:nvSpPr>
            <p:spPr bwMode="auto">
              <a:xfrm>
                <a:off x="5304532" y="1732868"/>
                <a:ext cx="1535989" cy="5422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Network</a:t>
                </a: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399164">
                <a:off x="5331728" y="1836158"/>
                <a:ext cx="726459" cy="41939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101921" y="5355924"/>
              <a:ext cx="1279246" cy="5422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00000"/>
                  </a:solidFill>
                </a:rPr>
                <a:t>….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72632" y="1470386"/>
              <a:ext cx="0" cy="191016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13816" y="2400480"/>
              <a:ext cx="0" cy="321594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5582200" y="1244765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Emulation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5568213" y="2193325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High-Level VM</a:t>
              </a: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5580484" y="3154928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Multiprogramming</a:t>
              </a: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596560" y="3918860"/>
              <a:ext cx="1513070" cy="5725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Hardware-assisted</a:t>
              </a:r>
            </a:p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Virtualization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713816" y="2400480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17566" y="3229625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19746" y="4062490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19746" y="5616429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18438" y="3562801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779928" y="2150607"/>
              <a:ext cx="1217366" cy="5422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Process Level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3779928" y="4917604"/>
              <a:ext cx="1217366" cy="5422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System Level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>
              <a:off x="4997294" y="2421746"/>
              <a:ext cx="56192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3" idx="1"/>
            </p:cNvCxnSpPr>
            <p:nvPr/>
          </p:nvCxnSpPr>
          <p:spPr>
            <a:xfrm>
              <a:off x="5272632" y="1470386"/>
              <a:ext cx="30956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78256" y="3380549"/>
              <a:ext cx="30956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07734" y="2414833"/>
              <a:ext cx="37213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596561" y="5355018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Paravirtualization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596560" y="4701445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Full Virtualization</a:t>
              </a:r>
            </a:p>
          </p:txBody>
        </p:sp>
        <p:cxnSp>
          <p:nvCxnSpPr>
            <p:cNvPr id="30" name="Straight Connector 29"/>
            <p:cNvCxnSpPr>
              <a:stCxn id="23" idx="3"/>
            </p:cNvCxnSpPr>
            <p:nvPr/>
          </p:nvCxnSpPr>
          <p:spPr>
            <a:xfrm>
              <a:off x="4997294" y="5188743"/>
              <a:ext cx="24916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593803" y="2411113"/>
              <a:ext cx="0" cy="278826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93803" y="5199376"/>
              <a:ext cx="18607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16" idx="1"/>
            </p:cNvCxnSpPr>
            <p:nvPr/>
          </p:nvCxnSpPr>
          <p:spPr>
            <a:xfrm>
              <a:off x="5244026" y="4205152"/>
              <a:ext cx="3525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46454" y="4205152"/>
              <a:ext cx="0" cy="201436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82"/>
            <p:cNvGrpSpPr/>
            <p:nvPr/>
          </p:nvGrpSpPr>
          <p:grpSpPr>
            <a:xfrm>
              <a:off x="3772777" y="829340"/>
              <a:ext cx="1224517" cy="131134"/>
              <a:chOff x="3772777" y="829340"/>
              <a:chExt cx="1224517" cy="131134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779873" y="829340"/>
                <a:ext cx="121742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997294" y="829340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772777" y="832884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85"/>
            <p:cNvGrpSpPr/>
            <p:nvPr/>
          </p:nvGrpSpPr>
          <p:grpSpPr>
            <a:xfrm>
              <a:off x="5587824" y="825796"/>
              <a:ext cx="1507447" cy="131134"/>
              <a:chOff x="3772777" y="829340"/>
              <a:chExt cx="1224517" cy="131134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779873" y="829340"/>
                <a:ext cx="121742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97294" y="829340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72777" y="832884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89"/>
            <p:cNvGrpSpPr/>
            <p:nvPr/>
          </p:nvGrpSpPr>
          <p:grpSpPr>
            <a:xfrm>
              <a:off x="7559749" y="780956"/>
              <a:ext cx="1293438" cy="131134"/>
              <a:chOff x="3772777" y="829340"/>
              <a:chExt cx="1224517" cy="13113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3779873" y="829340"/>
                <a:ext cx="121742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997294" y="829340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772777" y="832884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84"/>
            <p:cNvGrpSpPr/>
            <p:nvPr/>
          </p:nvGrpSpPr>
          <p:grpSpPr>
            <a:xfrm>
              <a:off x="7237181" y="3929746"/>
              <a:ext cx="134632" cy="2518374"/>
              <a:chOff x="7237181" y="3929746"/>
              <a:chExt cx="134632" cy="251837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7364723" y="3929746"/>
                <a:ext cx="0" cy="25143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7300952" y="6384349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7308042" y="3871172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102"/>
            <p:cNvGrpSpPr/>
            <p:nvPr/>
          </p:nvGrpSpPr>
          <p:grpSpPr>
            <a:xfrm>
              <a:off x="7237337" y="3154930"/>
              <a:ext cx="131085" cy="438694"/>
              <a:chOff x="7226451" y="3154930"/>
              <a:chExt cx="131085" cy="43869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7357536" y="3154930"/>
                <a:ext cx="0" cy="4386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>
                <a:off x="7293765" y="3529853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7290222" y="3099219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04"/>
            <p:cNvGrpSpPr/>
            <p:nvPr/>
          </p:nvGrpSpPr>
          <p:grpSpPr>
            <a:xfrm>
              <a:off x="7237850" y="2208327"/>
              <a:ext cx="134632" cy="441267"/>
              <a:chOff x="7229994" y="3152357"/>
              <a:chExt cx="134632" cy="441267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357536" y="3154930"/>
                <a:ext cx="0" cy="4386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7293765" y="3529853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7300855" y="3088586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108"/>
            <p:cNvGrpSpPr/>
            <p:nvPr/>
          </p:nvGrpSpPr>
          <p:grpSpPr>
            <a:xfrm>
              <a:off x="7242976" y="1253522"/>
              <a:ext cx="134632" cy="441267"/>
              <a:chOff x="7229994" y="3152357"/>
              <a:chExt cx="134632" cy="441267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7357536" y="3154930"/>
                <a:ext cx="0" cy="4386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7293765" y="3529853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7300855" y="3088586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3730382" y="398234"/>
              <a:ext cx="1310456" cy="23883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400">
                  <a:solidFill>
                    <a:srgbClr val="BC8F0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000000"/>
                  </a:solidFill>
                </a:rPr>
                <a:t>How it is done?</a:t>
              </a: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5580484" y="398234"/>
              <a:ext cx="1500800" cy="23883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200">
                  <a:solidFill>
                    <a:srgbClr val="996600"/>
                  </a:soli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Technique</a:t>
              </a: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7459815" y="405743"/>
              <a:ext cx="1500800" cy="23883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200">
                  <a:solidFill>
                    <a:srgbClr val="996600"/>
                  </a:soli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Virtualization Model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92161" y="1265163"/>
              <a:ext cx="1236107" cy="4104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Application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92160" y="2225023"/>
              <a:ext cx="1236107" cy="4104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Programming Language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92160" y="3162990"/>
              <a:ext cx="1236107" cy="4104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Operating System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92160" y="4963122"/>
              <a:ext cx="1236107" cy="4104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Hardware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5596561" y="6003770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Partial Virtualization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244026" y="6219513"/>
              <a:ext cx="3525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246176" y="5558867"/>
              <a:ext cx="3525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246176" y="4913871"/>
              <a:ext cx="3525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virtualization</a:t>
            </a:r>
            <a:br>
              <a:rPr lang="en-US" dirty="0" smtClean="0"/>
            </a:br>
            <a:r>
              <a:rPr lang="en-US" dirty="0" smtClean="0"/>
              <a:t>1)Machine reference model</a:t>
            </a:r>
            <a:endParaRPr lang="en-IN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733331" y="1421394"/>
            <a:chExt cx="5911913" cy="2489703"/>
          </a:xfrm>
        </p:grpSpPr>
        <p:sp>
          <p:nvSpPr>
            <p:cNvPr id="5" name="Rectangle 4"/>
            <p:cNvSpPr/>
            <p:nvPr/>
          </p:nvSpPr>
          <p:spPr>
            <a:xfrm>
              <a:off x="733331" y="1421394"/>
              <a:ext cx="5911913" cy="248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39"/>
            <p:cNvGrpSpPr/>
            <p:nvPr/>
          </p:nvGrpSpPr>
          <p:grpSpPr>
            <a:xfrm>
              <a:off x="845510" y="1557196"/>
              <a:ext cx="2766882" cy="2256376"/>
              <a:chOff x="845510" y="1557196"/>
              <a:chExt cx="2766882" cy="2256376"/>
            </a:xfrm>
          </p:grpSpPr>
          <p:sp>
            <p:nvSpPr>
              <p:cNvPr id="22" name="L-Shape 3"/>
              <p:cNvSpPr/>
              <p:nvPr/>
            </p:nvSpPr>
            <p:spPr>
              <a:xfrm rot="10800000">
                <a:off x="1665895" y="1557196"/>
                <a:ext cx="1711105" cy="841972"/>
              </a:xfrm>
              <a:prstGeom prst="corner">
                <a:avLst>
                  <a:gd name="adj1" fmla="val 49702"/>
                  <a:gd name="adj2" fmla="val 4428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4"/>
              <p:cNvSpPr/>
              <p:nvPr/>
            </p:nvSpPr>
            <p:spPr>
              <a:xfrm>
                <a:off x="1665895" y="2109458"/>
                <a:ext cx="1186006" cy="28065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172B1E"/>
                    </a:solidFill>
                  </a:rPr>
                  <a:t>Libraries</a:t>
                </a:r>
                <a:endParaRPr lang="en-US" sz="1050" dirty="0">
                  <a:solidFill>
                    <a:srgbClr val="172B1E"/>
                  </a:solidFill>
                </a:endParaRP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>
                <a:off x="1448614" y="2046083"/>
                <a:ext cx="2163778" cy="425513"/>
              </a:xfrm>
              <a:prstGeom prst="bentConnector3">
                <a:avLst>
                  <a:gd name="adj1" fmla="val 68410"/>
                </a:avLst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845511" y="1931869"/>
                <a:ext cx="530679" cy="228428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</a:rPr>
                  <a:t>API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1439561" y="2544025"/>
                <a:ext cx="216377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845510" y="2429811"/>
                <a:ext cx="530679" cy="228428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</a:rPr>
                  <a:t>ABI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65894" y="3341655"/>
                <a:ext cx="1711106" cy="471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Hardware</a:t>
                </a:r>
                <a:endPara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894" y="2658239"/>
                <a:ext cx="1711106" cy="471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Operative System</a:t>
                </a:r>
                <a:endParaRPr lang="en-US" sz="105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1448614" y="3242861"/>
                <a:ext cx="216377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/>
              <p:cNvSpPr/>
              <p:nvPr/>
            </p:nvSpPr>
            <p:spPr>
              <a:xfrm>
                <a:off x="854563" y="3128647"/>
                <a:ext cx="530679" cy="228428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</a:rPr>
                  <a:t>ISA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93284" y="1632688"/>
                <a:ext cx="8563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tx2">
                        <a:lumMod val="50000"/>
                      </a:schemeClr>
                    </a:solidFill>
                  </a:rPr>
                  <a:t>Applications</a:t>
                </a:r>
                <a:endParaRPr lang="en-US" sz="105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" name="Group 40"/>
            <p:cNvGrpSpPr/>
            <p:nvPr/>
          </p:nvGrpSpPr>
          <p:grpSpPr>
            <a:xfrm>
              <a:off x="4036393" y="1557196"/>
              <a:ext cx="2459108" cy="2160745"/>
              <a:chOff x="4036393" y="1557196"/>
              <a:chExt cx="2459108" cy="21607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036393" y="2734147"/>
                <a:ext cx="1277991" cy="28065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Operative System</a:t>
                </a:r>
                <a:endParaRPr lang="en-US" sz="105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36393" y="3437284"/>
                <a:ext cx="2355354" cy="28065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Hardware</a:t>
                </a:r>
                <a:endPara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36393" y="2109457"/>
                <a:ext cx="1721611" cy="28065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172B1E"/>
                    </a:solidFill>
                  </a:rPr>
                  <a:t>Libraries</a:t>
                </a:r>
                <a:endParaRPr lang="en-US" sz="1050" dirty="0">
                  <a:solidFill>
                    <a:srgbClr val="172B1E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36393" y="1557196"/>
                <a:ext cx="2355354" cy="2806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Applications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AutoShape 71"/>
              <p:cNvSpPr>
                <a:spLocks noChangeArrowheads="1"/>
              </p:cNvSpPr>
              <p:nvPr/>
            </p:nvSpPr>
            <p:spPr bwMode="auto">
              <a:xfrm>
                <a:off x="4491139" y="3051016"/>
                <a:ext cx="142875" cy="342271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AutoShape 71"/>
              <p:cNvSpPr>
                <a:spLocks noChangeArrowheads="1"/>
              </p:cNvSpPr>
              <p:nvPr/>
            </p:nvSpPr>
            <p:spPr bwMode="auto">
              <a:xfrm>
                <a:off x="4480206" y="2435382"/>
                <a:ext cx="142875" cy="259070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AutoShape 71"/>
              <p:cNvSpPr>
                <a:spLocks noChangeArrowheads="1"/>
              </p:cNvSpPr>
              <p:nvPr/>
            </p:nvSpPr>
            <p:spPr bwMode="auto">
              <a:xfrm>
                <a:off x="4480205" y="1877547"/>
                <a:ext cx="142876" cy="195695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AutoShape 71"/>
              <p:cNvSpPr>
                <a:spLocks noChangeArrowheads="1"/>
              </p:cNvSpPr>
              <p:nvPr/>
            </p:nvSpPr>
            <p:spPr bwMode="auto">
              <a:xfrm>
                <a:off x="5494565" y="2435382"/>
                <a:ext cx="142875" cy="957905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AutoShape 71"/>
              <p:cNvSpPr>
                <a:spLocks noChangeArrowheads="1"/>
              </p:cNvSpPr>
              <p:nvPr/>
            </p:nvSpPr>
            <p:spPr bwMode="auto">
              <a:xfrm>
                <a:off x="5945735" y="1886604"/>
                <a:ext cx="142875" cy="1506683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97802" y="1846906"/>
                <a:ext cx="6319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API calls</a:t>
                </a:r>
                <a:endParaRPr lang="en-US" sz="105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69757" y="2435382"/>
                <a:ext cx="8467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System calls</a:t>
                </a:r>
                <a:endParaRPr lang="en-US" sz="105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88749" y="3067613"/>
                <a:ext cx="3593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ISA</a:t>
                </a:r>
                <a:endParaRPr lang="en-US" sz="105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56949" y="2570950"/>
                <a:ext cx="46839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 smtClean="0"/>
                  <a:t>User </a:t>
                </a:r>
              </a:p>
              <a:p>
                <a:pPr algn="ctr"/>
                <a:r>
                  <a:rPr lang="en-US" sz="1050" dirty="0" smtClean="0"/>
                  <a:t>ISA</a:t>
                </a:r>
                <a:endParaRPr lang="en-US" sz="105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27103" y="2382019"/>
                <a:ext cx="46839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 smtClean="0"/>
                  <a:t>User </a:t>
                </a:r>
              </a:p>
              <a:p>
                <a:pPr algn="ctr"/>
                <a:r>
                  <a:rPr lang="en-US" sz="1050" dirty="0" smtClean="0"/>
                  <a:t>ISA</a:t>
                </a:r>
                <a:endParaRPr lang="en-US" sz="1050" dirty="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Hardware Level virtualization</a:t>
            </a:r>
            <a:endParaRPr lang="en-IN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1789043" y="331304"/>
            <a:chExt cx="6506818" cy="5208105"/>
          </a:xfrm>
        </p:grpSpPr>
        <p:sp>
          <p:nvSpPr>
            <p:cNvPr id="5" name="Rectangle 4"/>
            <p:cNvSpPr/>
            <p:nvPr/>
          </p:nvSpPr>
          <p:spPr>
            <a:xfrm>
              <a:off x="1789043" y="331304"/>
              <a:ext cx="6506818" cy="52081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44"/>
            <p:cNvGrpSpPr/>
            <p:nvPr/>
          </p:nvGrpSpPr>
          <p:grpSpPr>
            <a:xfrm>
              <a:off x="2075542" y="4572001"/>
              <a:ext cx="6021535" cy="725713"/>
              <a:chOff x="2075542" y="4572001"/>
              <a:chExt cx="6021535" cy="7257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ounded Rectangle 3"/>
              <p:cNvSpPr/>
              <p:nvPr/>
            </p:nvSpPr>
            <p:spPr>
              <a:xfrm>
                <a:off x="2075542" y="4702629"/>
                <a:ext cx="6021535" cy="59508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4"/>
              <p:cNvSpPr/>
              <p:nvPr/>
            </p:nvSpPr>
            <p:spPr>
              <a:xfrm>
                <a:off x="2322285" y="4572001"/>
                <a:ext cx="870857" cy="29209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Host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42"/>
            <p:cNvGrpSpPr/>
            <p:nvPr/>
          </p:nvGrpSpPr>
          <p:grpSpPr>
            <a:xfrm>
              <a:off x="2075544" y="1859455"/>
              <a:ext cx="2598056" cy="2500510"/>
              <a:chOff x="2075544" y="1859455"/>
              <a:chExt cx="2598056" cy="25005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Rounded Rectangle 6"/>
              <p:cNvSpPr/>
              <p:nvPr/>
            </p:nvSpPr>
            <p:spPr>
              <a:xfrm>
                <a:off x="2075544" y="1957552"/>
                <a:ext cx="2598056" cy="2402413"/>
              </a:xfrm>
              <a:prstGeom prst="roundRect">
                <a:avLst>
                  <a:gd name="adj" fmla="val 56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15031" y="1859455"/>
                <a:ext cx="870857" cy="312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VMM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40"/>
            <p:cNvGrpSpPr/>
            <p:nvPr/>
          </p:nvGrpSpPr>
          <p:grpSpPr>
            <a:xfrm>
              <a:off x="3737113" y="2467431"/>
              <a:ext cx="4333461" cy="580569"/>
              <a:chOff x="3737113" y="2467431"/>
              <a:chExt cx="4333461" cy="5805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ounded Rectangle 31"/>
              <p:cNvSpPr/>
              <p:nvPr/>
            </p:nvSpPr>
            <p:spPr>
              <a:xfrm>
                <a:off x="3737113" y="2467431"/>
                <a:ext cx="4333461" cy="4499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289067" y="2743232"/>
                <a:ext cx="1567541" cy="304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Virtual Machine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3"/>
            <p:cNvGrpSpPr/>
            <p:nvPr/>
          </p:nvGrpSpPr>
          <p:grpSpPr>
            <a:xfrm>
              <a:off x="4339771" y="3124200"/>
              <a:ext cx="1030514" cy="1288143"/>
              <a:chOff x="4339771" y="3124200"/>
              <a:chExt cx="1030514" cy="12881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Up-Down Arrow 29"/>
              <p:cNvSpPr/>
              <p:nvPr/>
            </p:nvSpPr>
            <p:spPr>
              <a:xfrm>
                <a:off x="5079998" y="3124200"/>
                <a:ext cx="290287" cy="1288143"/>
              </a:xfrm>
              <a:prstGeom prst="upDownArrow">
                <a:avLst/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2" descr="C:\Documents and Settings\Administrator\Local Settings\Temporary Internet Files\Content.IE5\0NG589SB\MCj0431556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39771" y="3153003"/>
                <a:ext cx="986973" cy="957944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5500914" y="3305171"/>
              <a:ext cx="2133600" cy="805775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66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binary  translation</a:t>
              </a:r>
            </a:p>
            <a:p>
              <a:pPr algn="ctr"/>
              <a:r>
                <a:rPr 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instruction mapping</a:t>
              </a:r>
            </a:p>
            <a:p>
              <a:pPr algn="ctr"/>
              <a:r>
                <a:rPr 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interpretation</a:t>
              </a:r>
            </a:p>
            <a:p>
              <a:pPr algn="ctr"/>
              <a:r>
                <a:rPr 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……</a:t>
              </a:r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205893" y="1881809"/>
              <a:ext cx="227497" cy="456569"/>
            </a:xfrm>
            <a:prstGeom prst="upDown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5716097" y="1888437"/>
              <a:ext cx="227497" cy="456569"/>
            </a:xfrm>
            <a:prstGeom prst="upDown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-Down Arrow 12"/>
            <p:cNvSpPr/>
            <p:nvPr/>
          </p:nvSpPr>
          <p:spPr>
            <a:xfrm>
              <a:off x="6226301" y="1895065"/>
              <a:ext cx="227497" cy="456569"/>
            </a:xfrm>
            <a:prstGeom prst="upDown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39"/>
            <p:cNvGrpSpPr/>
            <p:nvPr/>
          </p:nvGrpSpPr>
          <p:grpSpPr>
            <a:xfrm>
              <a:off x="5063907" y="501115"/>
              <a:ext cx="1509167" cy="1274677"/>
              <a:chOff x="5063907" y="501115"/>
              <a:chExt cx="1509167" cy="127467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ounded Rectangle 27"/>
              <p:cNvSpPr/>
              <p:nvPr/>
            </p:nvSpPr>
            <p:spPr>
              <a:xfrm>
                <a:off x="5063907" y="625709"/>
                <a:ext cx="1509167" cy="1150083"/>
              </a:xfrm>
              <a:prstGeom prst="roundRect">
                <a:avLst>
                  <a:gd name="adj" fmla="val 5635"/>
                </a:avLst>
              </a:prstGeom>
              <a:solidFill>
                <a:schemeClr val="bg1"/>
              </a:solidFill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84125" y="501115"/>
                <a:ext cx="870857" cy="3243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Guest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660476" y="621606"/>
              <a:ext cx="1383590" cy="59759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66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memory </a:t>
              </a:r>
            </a:p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representation</a:t>
              </a:r>
            </a:p>
          </p:txBody>
        </p:sp>
        <p:grpSp>
          <p:nvGrpSpPr>
            <p:cNvPr id="16" name="Group 28"/>
            <p:cNvGrpSpPr/>
            <p:nvPr/>
          </p:nvGrpSpPr>
          <p:grpSpPr>
            <a:xfrm>
              <a:off x="2027582" y="609600"/>
              <a:ext cx="959526" cy="1110866"/>
              <a:chOff x="2107094" y="609600"/>
              <a:chExt cx="959526" cy="111086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Can 24"/>
              <p:cNvSpPr/>
              <p:nvPr/>
            </p:nvSpPr>
            <p:spPr>
              <a:xfrm>
                <a:off x="2107094" y="609600"/>
                <a:ext cx="636105" cy="861391"/>
              </a:xfrm>
              <a:prstGeom prst="can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AE75C"/>
                  </a:gs>
                  <a:gs pos="100000">
                    <a:srgbClr val="F2B800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2431773" y="881271"/>
                <a:ext cx="470454" cy="682487"/>
              </a:xfrm>
              <a:prstGeom prst="can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AE75C"/>
                  </a:gs>
                  <a:gs pos="100000">
                    <a:srgbClr val="F2B800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95763" y="1408889"/>
                <a:ext cx="870857" cy="311577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FFA8F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Storage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>
              <a:off x="2981738" y="887896"/>
              <a:ext cx="198783" cy="172278"/>
            </a:xfrm>
            <a:prstGeom prst="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737630" y="854768"/>
              <a:ext cx="198783" cy="172278"/>
            </a:xfrm>
            <a:prstGeom prst="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38"/>
            <p:cNvGrpSpPr/>
            <p:nvPr/>
          </p:nvGrpSpPr>
          <p:grpSpPr>
            <a:xfrm>
              <a:off x="3282438" y="675867"/>
              <a:ext cx="1382327" cy="911633"/>
              <a:chOff x="3282438" y="675867"/>
              <a:chExt cx="1382327" cy="91163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ectangle 20"/>
              <p:cNvSpPr/>
              <p:nvPr/>
            </p:nvSpPr>
            <p:spPr>
              <a:xfrm>
                <a:off x="3909392" y="675867"/>
                <a:ext cx="622852" cy="569844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ln>
              <a:scene3d>
                <a:camera prst="isometricLeftDown">
                  <a:rot lat="2100000" lon="1200000" rev="0"/>
                </a:camera>
                <a:lightRig rig="threePt" dir="t"/>
              </a:scene3d>
              <a:sp3d extrusionH="88900" contourW="12700">
                <a:bevelT w="114300" prst="artDeco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597968" y="735499"/>
                <a:ext cx="622852" cy="569844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ln>
              <a:scene3d>
                <a:camera prst="isometricLeftDown">
                  <a:rot lat="2100000" lon="1200000" rev="0"/>
                </a:camera>
                <a:lightRig rig="threePt" dir="t"/>
              </a:scene3d>
              <a:sp3d extrusionH="88900" contourW="12700">
                <a:bevelT w="114300" prst="artDeco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13048" y="795131"/>
                <a:ext cx="622852" cy="569844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ln>
              <a:scene3d>
                <a:camera prst="isometricLeftDown">
                  <a:rot lat="2100000" lon="1200000" rev="0"/>
                </a:camera>
                <a:lightRig rig="threePt" dir="t"/>
              </a:scene3d>
              <a:sp3d extrusionH="88900" contourW="12700">
                <a:bevelT w="114300" prst="artDeco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82438" y="1276368"/>
                <a:ext cx="1382327" cy="311132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BEC81"/>
                  </a:gs>
                </a:gsLst>
                <a:lin ang="5400000" scaled="0"/>
              </a:gradFill>
              <a:ln w="12700">
                <a:solidFill>
                  <a:srgbClr val="D6A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Virtual Image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693608" y="1926930"/>
              <a:ext cx="1383590" cy="40543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66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 emulation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3)Hardware Virtualization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assissted</a:t>
            </a:r>
            <a:r>
              <a:rPr lang="en-US" dirty="0" smtClean="0"/>
              <a:t> virtualization</a:t>
            </a:r>
          </a:p>
          <a:p>
            <a:r>
              <a:rPr lang="en-US" dirty="0" smtClean="0"/>
              <a:t>Full virtualization</a:t>
            </a:r>
          </a:p>
          <a:p>
            <a:r>
              <a:rPr lang="en-US" dirty="0" err="1" smtClean="0"/>
              <a:t>Paravirtualization</a:t>
            </a:r>
            <a:endParaRPr lang="en-US" dirty="0" smtClean="0"/>
          </a:p>
          <a:p>
            <a:r>
              <a:rPr lang="en-US" dirty="0" smtClean="0"/>
              <a:t>Partial virtualization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OS level virtualization</a:t>
            </a:r>
          </a:p>
          <a:p>
            <a:r>
              <a:rPr lang="en-US" dirty="0" smtClean="0"/>
              <a:t>5)Programming level virtualization</a:t>
            </a:r>
          </a:p>
          <a:p>
            <a:r>
              <a:rPr lang="en-US" dirty="0" smtClean="0"/>
              <a:t>6)Application level virtualization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and cloud</a:t>
            </a:r>
            <a:endParaRPr lang="en-IN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635000" y="461852"/>
            <a:chExt cx="6477000" cy="5227748"/>
          </a:xfrm>
        </p:grpSpPr>
        <p:sp>
          <p:nvSpPr>
            <p:cNvPr id="5" name="Rectangle 4"/>
            <p:cNvSpPr/>
            <p:nvPr/>
          </p:nvSpPr>
          <p:spPr>
            <a:xfrm>
              <a:off x="635000" y="461852"/>
              <a:ext cx="6477000" cy="5227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43"/>
            <p:cNvGrpSpPr/>
            <p:nvPr/>
          </p:nvGrpSpPr>
          <p:grpSpPr>
            <a:xfrm>
              <a:off x="762000" y="596900"/>
              <a:ext cx="4596189" cy="2167333"/>
              <a:chOff x="1574800" y="1562100"/>
              <a:chExt cx="4596189" cy="216733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65894" y="1600200"/>
                <a:ext cx="1711106" cy="20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91440" bIns="182880" rtlCol="0" anchor="b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Server A</a:t>
                </a:r>
              </a:p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(running)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60203" y="2131740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63086" y="1750739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97803" y="2131740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48062" y="2135641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32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946394" y="3025305"/>
                <a:ext cx="339606" cy="691428"/>
              </a:xfrm>
              <a:prstGeom prst="rect">
                <a:avLst/>
              </a:prstGeom>
              <a:noFill/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4358294" y="1562100"/>
                <a:ext cx="1711106" cy="20736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91440" bIns="182880" rtlCol="0" anchor="b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Server B</a:t>
                </a:r>
              </a:p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(running)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574800" y="2499411"/>
                <a:ext cx="4596189" cy="47191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000000"/>
                    </a:solidFill>
                  </a:rPr>
                  <a:t>Virtual Machine Manager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35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708644" y="3038005"/>
                <a:ext cx="339606" cy="691428"/>
              </a:xfrm>
              <a:prstGeom prst="rect">
                <a:avLst/>
              </a:prstGeom>
              <a:noFill/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4741986" y="2135798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52869" y="2135797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AutoShape 71"/>
              <p:cNvSpPr>
                <a:spLocks noChangeArrowheads="1"/>
              </p:cNvSpPr>
              <p:nvPr/>
            </p:nvSpPr>
            <p:spPr bwMode="auto">
              <a:xfrm rot="5400000">
                <a:off x="3790347" y="1986948"/>
                <a:ext cx="205103" cy="647001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" name="Group 45"/>
            <p:cNvGrpSpPr/>
            <p:nvPr/>
          </p:nvGrpSpPr>
          <p:grpSpPr>
            <a:xfrm>
              <a:off x="762000" y="3352800"/>
              <a:ext cx="4596189" cy="2167333"/>
              <a:chOff x="1574800" y="1562100"/>
              <a:chExt cx="4596189" cy="216733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665894" y="1600200"/>
                <a:ext cx="1711106" cy="20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91440" bIns="182880" rtlCol="0" anchor="b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Server A</a:t>
                </a:r>
              </a:p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(running)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60203" y="2131740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63086" y="1750739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97803" y="2131740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48062" y="2135641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21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946394" y="3025305"/>
                <a:ext cx="339606" cy="691428"/>
              </a:xfrm>
              <a:prstGeom prst="rect">
                <a:avLst/>
              </a:prstGeom>
              <a:noFill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4358294" y="1562100"/>
                <a:ext cx="1711106" cy="20736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91440" bIns="182880" rtlCol="0" anchor="b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Server B</a:t>
                </a:r>
              </a:p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(inactive)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574800" y="2499411"/>
                <a:ext cx="4596189" cy="47191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000000"/>
                    </a:solidFill>
                  </a:rPr>
                  <a:t>Virtual Machine Manager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24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708644" y="3038005"/>
                <a:ext cx="339606" cy="691428"/>
              </a:xfrm>
              <a:prstGeom prst="rect">
                <a:avLst/>
              </a:prstGeom>
              <a:noFill/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303586" y="1754798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39869" y="1754797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002060"/>
                    </a:solidFill>
                  </a:rPr>
                  <a:t>VM</a:t>
                </a:r>
                <a:endParaRPr lang="en-US" sz="1050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8" name="Picture 4" descr="C:\Documents and Settings\Administrator\Local Settings\Temporary Internet Files\Content.IE5\YP27MHEV\MC900433941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37250" y="1022350"/>
              <a:ext cx="717550" cy="717550"/>
            </a:xfrm>
            <a:prstGeom prst="rect">
              <a:avLst/>
            </a:prstGeom>
            <a:noFill/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9582" y="2531834"/>
              <a:ext cx="1310456" cy="23883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400">
                  <a:solidFill>
                    <a:srgbClr val="BC8F0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000000"/>
                  </a:solidFill>
                </a:rPr>
                <a:t>Before Migration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384182" y="5325834"/>
              <a:ext cx="1310456" cy="23883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400">
                  <a:solidFill>
                    <a:srgbClr val="BC8F0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000000"/>
                  </a:solidFill>
                </a:rPr>
                <a:t>After Migration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78500" y="1054100"/>
              <a:ext cx="927100" cy="774700"/>
            </a:xfrm>
            <a:prstGeom prst="roundRect">
              <a:avLst/>
            </a:prstGeom>
            <a:noFill/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876800" y="977900"/>
              <a:ext cx="939800" cy="152400"/>
            </a:xfrm>
            <a:custGeom>
              <a:avLst/>
              <a:gdLst>
                <a:gd name="connsiteX0" fmla="*/ 1130300 w 1130300"/>
                <a:gd name="connsiteY0" fmla="*/ 173567 h 541867"/>
                <a:gd name="connsiteX1" fmla="*/ 812800 w 1130300"/>
                <a:gd name="connsiteY1" fmla="*/ 33867 h 541867"/>
                <a:gd name="connsiteX2" fmla="*/ 228600 w 1130300"/>
                <a:gd name="connsiteY2" fmla="*/ 376767 h 541867"/>
                <a:gd name="connsiteX3" fmla="*/ 0 w 1130300"/>
                <a:gd name="connsiteY3" fmla="*/ 541867 h 54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300" h="541867">
                  <a:moveTo>
                    <a:pt x="1130300" y="173567"/>
                  </a:moveTo>
                  <a:cubicBezTo>
                    <a:pt x="1046691" y="86783"/>
                    <a:pt x="963083" y="0"/>
                    <a:pt x="812800" y="33867"/>
                  </a:cubicBezTo>
                  <a:cubicBezTo>
                    <a:pt x="662517" y="67734"/>
                    <a:pt x="364067" y="292100"/>
                    <a:pt x="228600" y="376767"/>
                  </a:cubicBezTo>
                  <a:cubicBezTo>
                    <a:pt x="93133" y="461434"/>
                    <a:pt x="46566" y="501650"/>
                    <a:pt x="0" y="541867"/>
                  </a:cubicBezTo>
                </a:path>
              </a:pathLst>
            </a:custGeom>
            <a:ln>
              <a:solidFill>
                <a:srgbClr val="0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81500" y="1104900"/>
              <a:ext cx="520700" cy="406400"/>
            </a:xfrm>
            <a:prstGeom prst="roundRect">
              <a:avLst/>
            </a:prstGeom>
            <a:noFill/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68500" y="3479800"/>
              <a:ext cx="520700" cy="406400"/>
            </a:xfrm>
            <a:prstGeom prst="roundRect">
              <a:avLst/>
            </a:prstGeom>
            <a:noFill/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489200" y="1473200"/>
              <a:ext cx="1892300" cy="2222500"/>
            </a:xfrm>
            <a:custGeom>
              <a:avLst/>
              <a:gdLst>
                <a:gd name="connsiteX0" fmla="*/ 1917700 w 1917700"/>
                <a:gd name="connsiteY0" fmla="*/ 0 h 2222500"/>
                <a:gd name="connsiteX1" fmla="*/ 1498600 w 1917700"/>
                <a:gd name="connsiteY1" fmla="*/ 292100 h 2222500"/>
                <a:gd name="connsiteX2" fmla="*/ 1066800 w 1917700"/>
                <a:gd name="connsiteY2" fmla="*/ 1003300 h 2222500"/>
                <a:gd name="connsiteX3" fmla="*/ 850900 w 1917700"/>
                <a:gd name="connsiteY3" fmla="*/ 1765300 h 2222500"/>
                <a:gd name="connsiteX4" fmla="*/ 558800 w 1917700"/>
                <a:gd name="connsiteY4" fmla="*/ 2133600 h 2222500"/>
                <a:gd name="connsiteX5" fmla="*/ 0 w 1917700"/>
                <a:gd name="connsiteY5" fmla="*/ 222250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7700" h="2222500">
                  <a:moveTo>
                    <a:pt x="1917700" y="0"/>
                  </a:moveTo>
                  <a:cubicBezTo>
                    <a:pt x="1779058" y="62441"/>
                    <a:pt x="1640417" y="124883"/>
                    <a:pt x="1498600" y="292100"/>
                  </a:cubicBezTo>
                  <a:cubicBezTo>
                    <a:pt x="1356783" y="459317"/>
                    <a:pt x="1174750" y="757767"/>
                    <a:pt x="1066800" y="1003300"/>
                  </a:cubicBezTo>
                  <a:cubicBezTo>
                    <a:pt x="958850" y="1248833"/>
                    <a:pt x="935567" y="1576917"/>
                    <a:pt x="850900" y="1765300"/>
                  </a:cubicBezTo>
                  <a:cubicBezTo>
                    <a:pt x="766233" y="1953683"/>
                    <a:pt x="700617" y="2057400"/>
                    <a:pt x="558800" y="2133600"/>
                  </a:cubicBezTo>
                  <a:cubicBezTo>
                    <a:pt x="416983" y="2209800"/>
                    <a:pt x="208491" y="2216150"/>
                    <a:pt x="0" y="2222500"/>
                  </a:cubicBezTo>
                </a:path>
              </a:pathLst>
            </a:custGeom>
            <a:ln>
              <a:solidFill>
                <a:srgbClr val="0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351</Words>
  <Application>Microsoft Office PowerPoint</Application>
  <PresentationFormat>On-screen Show (4:3)</PresentationFormat>
  <Paragraphs>138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Why virtualization gained popularity:</vt:lpstr>
      <vt:lpstr>Characteristics of virtualized environment Virtualization reference model</vt:lpstr>
      <vt:lpstr>Characterstics=</vt:lpstr>
      <vt:lpstr>Taxonmoy of Virtualized Environment</vt:lpstr>
      <vt:lpstr>Execution virtualization 1)Machine reference model</vt:lpstr>
      <vt:lpstr>2 Hardware Level virtualization</vt:lpstr>
      <vt:lpstr>3)Hardware Virtualization techniques</vt:lpstr>
      <vt:lpstr>Slide 8</vt:lpstr>
      <vt:lpstr>Virtualization and cloud</vt:lpstr>
      <vt:lpstr>Advantage and disadvantage of virtualization </vt:lpstr>
      <vt:lpstr>Disadvantages</vt:lpstr>
      <vt:lpstr>Disadvantages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virtualized environment Virtualization reference model</dc:title>
  <dc:creator>welcomr</dc:creator>
  <cp:lastModifiedBy>shahi</cp:lastModifiedBy>
  <cp:revision>6</cp:revision>
  <dcterms:created xsi:type="dcterms:W3CDTF">2015-07-28T10:31:48Z</dcterms:created>
  <dcterms:modified xsi:type="dcterms:W3CDTF">2016-01-27T04:47:20Z</dcterms:modified>
</cp:coreProperties>
</file>