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58" r:id="rId6"/>
    <p:sldId id="264" r:id="rId7"/>
    <p:sldId id="262" r:id="rId8"/>
    <p:sldId id="263" r:id="rId9"/>
    <p:sldId id="261" r:id="rId10"/>
    <p:sldId id="267" r:id="rId11"/>
    <p:sldId id="269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4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426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4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67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19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782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1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36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59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0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67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36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4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5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6E7F-5F68-4EA7-B4FC-7F69A6DA1FBD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6694-83EA-4D33-B89D-AC6475245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4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40D6-C9F9-47FE-AECC-B0CE8B92A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spc="-10" dirty="0">
                <a:solidFill>
                  <a:srgbClr val="FDFDFD"/>
                </a:solidFill>
                <a:latin typeface="Bahnschrift"/>
                <a:cs typeface="Bahnschrift"/>
              </a:rPr>
              <a:t>DATABASE </a:t>
            </a:r>
            <a:r>
              <a:rPr lang="en-IN" sz="6000" b="1" spc="-5" dirty="0">
                <a:solidFill>
                  <a:srgbClr val="FDFDFD"/>
                </a:solidFill>
                <a:latin typeface="Bahnschrift"/>
                <a:cs typeface="Bahnschrift"/>
              </a:rPr>
              <a:t> </a:t>
            </a:r>
            <a:r>
              <a:rPr lang="en-IN" sz="6000" b="1" spc="-10" dirty="0">
                <a:solidFill>
                  <a:srgbClr val="FDFDFD"/>
                </a:solidFill>
                <a:latin typeface="Bahnschrift"/>
                <a:cs typeface="Bahnschrift"/>
              </a:rPr>
              <a:t>AND </a:t>
            </a:r>
            <a:r>
              <a:rPr lang="en-IN" sz="6000" b="1" spc="-5" dirty="0">
                <a:solidFill>
                  <a:srgbClr val="FDFDFD"/>
                </a:solidFill>
                <a:latin typeface="Bahnschrift"/>
                <a:cs typeface="Bahnschrift"/>
              </a:rPr>
              <a:t> </a:t>
            </a:r>
            <a:r>
              <a:rPr lang="en-IN" sz="6000" b="1" spc="-10" dirty="0">
                <a:solidFill>
                  <a:srgbClr val="FDFDFD"/>
                </a:solidFill>
                <a:latin typeface="Bahnschrift"/>
                <a:cs typeface="Bahnschrift"/>
              </a:rPr>
              <a:t>ANALYTICS </a:t>
            </a:r>
            <a:r>
              <a:rPr lang="en-IN" sz="6000" b="1" spc="-5" dirty="0">
                <a:solidFill>
                  <a:srgbClr val="FDFDFD"/>
                </a:solidFill>
                <a:latin typeface="Bahnschrift"/>
                <a:cs typeface="Bahnschrift"/>
              </a:rPr>
              <a:t> PROGRAMMING</a:t>
            </a:r>
            <a:br>
              <a:rPr lang="en-IN" sz="6000" dirty="0">
                <a:latin typeface="Bahnschrift"/>
                <a:cs typeface="Bahnschrift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E1972-88A3-4828-BBFA-F4BD66B44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688700"/>
          </a:xfrm>
        </p:spPr>
        <p:txBody>
          <a:bodyPr>
            <a:normAutofit/>
          </a:bodyPr>
          <a:lstStyle/>
          <a:p>
            <a:r>
              <a:rPr lang="en-US" dirty="0"/>
              <a:t>PRESENTED BY</a:t>
            </a:r>
          </a:p>
          <a:p>
            <a:r>
              <a:rPr lang="en-IN" dirty="0"/>
              <a:t>ADITYA MUKHERJEE- x20161131</a:t>
            </a:r>
          </a:p>
          <a:p>
            <a:r>
              <a:rPr lang="en-IN" dirty="0"/>
              <a:t>PIYUSH DHANDE-x20115725</a:t>
            </a:r>
          </a:p>
          <a:p>
            <a:r>
              <a:rPr lang="en-IN" dirty="0"/>
              <a:t>ABHIJIT SAHASRABUDDHE-x20180799</a:t>
            </a:r>
          </a:p>
        </p:txBody>
      </p:sp>
    </p:spTree>
    <p:extLst>
      <p:ext uri="{BB962C8B-B14F-4D97-AF65-F5344CB8AC3E}">
        <p14:creationId xmlns:p14="http://schemas.microsoft.com/office/powerpoint/2010/main" val="162789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33B929-4514-4DED-ABEE-6227F9E24A52}"/>
              </a:ext>
            </a:extLst>
          </p:cNvPr>
          <p:cNvSpPr/>
          <p:nvPr/>
        </p:nvSpPr>
        <p:spPr>
          <a:xfrm>
            <a:off x="6810363" y="2057400"/>
            <a:ext cx="4478038" cy="433387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9D7CFA-B5F4-489B-81BB-B5C9E371887A}"/>
              </a:ext>
            </a:extLst>
          </p:cNvPr>
          <p:cNvSpPr/>
          <p:nvPr/>
        </p:nvSpPr>
        <p:spPr>
          <a:xfrm>
            <a:off x="685800" y="2057401"/>
            <a:ext cx="4924425" cy="43338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A5D0C-583C-472D-9D90-064F5E5E2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055" y="2508973"/>
            <a:ext cx="4093288" cy="3584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FF272-85FD-439E-9240-A1DC1D0B1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99" y="2508973"/>
            <a:ext cx="4345952" cy="358465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323853E-EF37-47B7-80E1-3F97FCB6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NYC-Accident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62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D275-935F-422D-BEDE-78ADD037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Automation-</a:t>
            </a:r>
            <a:r>
              <a:rPr lang="en-US" dirty="0" err="1"/>
              <a:t>dagster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96162-67D3-4007-8653-7470F8C2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12" y="2277173"/>
            <a:ext cx="7945515" cy="3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6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4C6607-C795-4386-8D0E-0AE33320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Automation-Informatica cloud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BEAF0-E513-4A04-B1D2-CF38ACC7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1"/>
            <a:ext cx="3492892" cy="2100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072255-6F7B-44E6-9DBF-A71EAC335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131" y="2259850"/>
            <a:ext cx="8292272" cy="35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3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87A2-E998-4477-BC6D-FC1899D5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68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50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645E-0946-4876-A1FD-F90FEAD1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4C3C-9EDE-4737-870D-E46FCE43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24" y="2211338"/>
            <a:ext cx="10820400" cy="4024125"/>
          </a:xfrm>
        </p:spPr>
        <p:txBody>
          <a:bodyPr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en-US" sz="2800" b="1" dirty="0"/>
              <a:t>Crimes related to shooting in New York</a:t>
            </a:r>
            <a:r>
              <a:rPr lang="en-US" dirty="0"/>
              <a:t>-Data fetched using </a:t>
            </a:r>
            <a:r>
              <a:rPr lang="en-US" b="1" dirty="0"/>
              <a:t>API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sz="2800" b="1" dirty="0"/>
              <a:t>House Sale in New York-</a:t>
            </a:r>
            <a:r>
              <a:rPr lang="en-US" dirty="0"/>
              <a:t>Data</a:t>
            </a:r>
            <a:r>
              <a:rPr lang="en-US" sz="2800" b="1" dirty="0"/>
              <a:t> </a:t>
            </a:r>
            <a:r>
              <a:rPr lang="en-US" dirty="0"/>
              <a:t>fetched using </a:t>
            </a:r>
            <a:r>
              <a:rPr lang="en-US" b="1" dirty="0"/>
              <a:t>API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sz="3000" b="1" dirty="0"/>
              <a:t>Accidents in New York</a:t>
            </a:r>
            <a:r>
              <a:rPr lang="en-US" sz="2800" b="1" dirty="0"/>
              <a:t>-</a:t>
            </a:r>
            <a:r>
              <a:rPr lang="en-US" dirty="0"/>
              <a:t>Semi structured </a:t>
            </a:r>
            <a:r>
              <a:rPr lang="en-US" b="1" dirty="0"/>
              <a:t>nested JSON </a:t>
            </a:r>
            <a:r>
              <a:rPr lang="en-US" dirty="0"/>
              <a:t>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3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79CA1A38-FA71-4981-A64B-C71F2F7BFACF}"/>
              </a:ext>
            </a:extLst>
          </p:cNvPr>
          <p:cNvSpPr/>
          <p:nvPr/>
        </p:nvSpPr>
        <p:spPr>
          <a:xfrm>
            <a:off x="861134" y="2414726"/>
            <a:ext cx="2361460" cy="1367161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Inserting semi structured data in MongoDB</a:t>
            </a:r>
            <a:endParaRPr lang="en-IN" dirty="0"/>
          </a:p>
        </p:txBody>
      </p: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334ACC19-673B-4A33-AB80-D4F488D40CF6}"/>
              </a:ext>
            </a:extLst>
          </p:cNvPr>
          <p:cNvSpPr/>
          <p:nvPr/>
        </p:nvSpPr>
        <p:spPr>
          <a:xfrm>
            <a:off x="4537969" y="2414726"/>
            <a:ext cx="2361460" cy="1367161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Importing data from MongoDB in Python data frame</a:t>
            </a:r>
            <a:endParaRPr lang="en-IN" dirty="0"/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53E36EE8-E617-4DB3-8434-0DE93B87196F}"/>
              </a:ext>
            </a:extLst>
          </p:cNvPr>
          <p:cNvSpPr/>
          <p:nvPr/>
        </p:nvSpPr>
        <p:spPr>
          <a:xfrm>
            <a:off x="8435266" y="2414725"/>
            <a:ext cx="2361460" cy="1367161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  <a:endParaRPr lang="en-IN" dirty="0"/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29DCF619-6AEE-4F8D-897B-B0E99B1B1E43}"/>
              </a:ext>
            </a:extLst>
          </p:cNvPr>
          <p:cNvSpPr/>
          <p:nvPr/>
        </p:nvSpPr>
        <p:spPr>
          <a:xfrm>
            <a:off x="861134" y="4265722"/>
            <a:ext cx="2361460" cy="1367161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 final tables in Python for visualization</a:t>
            </a:r>
            <a:endParaRPr lang="en-IN" dirty="0"/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8101C9BC-3433-4897-BD4B-E605CC56CB13}"/>
              </a:ext>
            </a:extLst>
          </p:cNvPr>
          <p:cNvSpPr/>
          <p:nvPr/>
        </p:nvSpPr>
        <p:spPr>
          <a:xfrm>
            <a:off x="4537969" y="4265722"/>
            <a:ext cx="2361460" cy="1367161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Merging tables using informatica cloud</a:t>
            </a:r>
            <a:endParaRPr lang="en-IN" dirty="0"/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131275B2-06E2-44D1-91C1-197C22216EC6}"/>
              </a:ext>
            </a:extLst>
          </p:cNvPr>
          <p:cNvSpPr/>
          <p:nvPr/>
        </p:nvSpPr>
        <p:spPr>
          <a:xfrm>
            <a:off x="8435266" y="4265721"/>
            <a:ext cx="2361460" cy="1367161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 data in MySQL tables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225F5D-C56C-443A-89F5-112BB8A2245D}"/>
              </a:ext>
            </a:extLst>
          </p:cNvPr>
          <p:cNvSpPr/>
          <p:nvPr/>
        </p:nvSpPr>
        <p:spPr>
          <a:xfrm>
            <a:off x="3462291" y="2974020"/>
            <a:ext cx="923278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F563B8-3FC8-4D57-9FEF-35A60BD882D2}"/>
              </a:ext>
            </a:extLst>
          </p:cNvPr>
          <p:cNvSpPr/>
          <p:nvPr/>
        </p:nvSpPr>
        <p:spPr>
          <a:xfrm>
            <a:off x="7291526" y="2938507"/>
            <a:ext cx="923278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CABF8A-3C83-414D-BDBB-CF22585E5A61}"/>
              </a:ext>
            </a:extLst>
          </p:cNvPr>
          <p:cNvSpPr/>
          <p:nvPr/>
        </p:nvSpPr>
        <p:spPr>
          <a:xfrm rot="5400000">
            <a:off x="9360764" y="3886572"/>
            <a:ext cx="510464" cy="247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A7596FB-8A6F-4217-93FA-8388E7BA50CF}"/>
              </a:ext>
            </a:extLst>
          </p:cNvPr>
          <p:cNvSpPr/>
          <p:nvPr/>
        </p:nvSpPr>
        <p:spPr>
          <a:xfrm rot="10800000">
            <a:off x="7291526" y="4789503"/>
            <a:ext cx="923278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EF1941C-0E2E-4B86-BA87-D8298F247BCB}"/>
              </a:ext>
            </a:extLst>
          </p:cNvPr>
          <p:cNvSpPr/>
          <p:nvPr/>
        </p:nvSpPr>
        <p:spPr>
          <a:xfrm rot="10800000">
            <a:off x="3474128" y="4789503"/>
            <a:ext cx="923278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828793-A77A-4251-BE65-E080E46EEFFD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ETL-Extract, Transform &amp; load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75C35E-8451-4ACB-A1CB-8C45D1B5C6D8}"/>
              </a:ext>
            </a:extLst>
          </p:cNvPr>
          <p:cNvSpPr txBox="1"/>
          <p:nvPr/>
        </p:nvSpPr>
        <p:spPr>
          <a:xfrm>
            <a:off x="3462291" y="1720323"/>
            <a:ext cx="468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Automation with </a:t>
            </a:r>
            <a:r>
              <a:rPr lang="en-US" sz="2800" b="1" dirty="0" err="1">
                <a:solidFill>
                  <a:schemeClr val="accent1"/>
                </a:solidFill>
              </a:rPr>
              <a:t>Dagster</a:t>
            </a:r>
            <a:endParaRPr lang="en-IN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5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2D74F3-32A2-4507-858D-BC315880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65" y="70265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Tools used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91522-C756-4FF8-8B80-9633C7F25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12" y="1962312"/>
            <a:ext cx="3349387" cy="1761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1D3AA-4A5C-475A-B615-018C19345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5" y="4293070"/>
            <a:ext cx="3872410" cy="1380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EB988-4894-442C-A03B-0DC947E29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62" y="2004030"/>
            <a:ext cx="3049106" cy="15734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24118B-652C-435D-AB12-312759EB3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48" y="3657398"/>
            <a:ext cx="1990725" cy="2305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257AF2-5FA6-4D7E-A7A2-E9BF5522D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048" y="2093012"/>
            <a:ext cx="1924319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35795-A64C-4D7B-96E0-A03302CBB0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6205" y="4102535"/>
            <a:ext cx="3303979" cy="17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4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A799-D6FB-4CA2-8B81-38197443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MONGODB, MySQL, Python and Informatica Cloud?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5CAC-A27D-4243-82BC-86755A9B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468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NOSQL database (</a:t>
            </a:r>
            <a:r>
              <a:rPr lang="en-US" b="1" dirty="0"/>
              <a:t>MongoDB</a:t>
            </a:r>
            <a:r>
              <a:rPr lang="en-US" dirty="0"/>
              <a:t>) is used to handle semi structured data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To handle unstructured/semi structured data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MySQL(AWS RDS)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AWS RDS for dynamic access required for collaboration</a:t>
            </a:r>
          </a:p>
          <a:p>
            <a:pPr>
              <a:lnSpc>
                <a:spcPct val="150000"/>
              </a:lnSpc>
            </a:pPr>
            <a:r>
              <a:rPr lang="en-US" b="1"/>
              <a:t>Python</a:t>
            </a:r>
          </a:p>
          <a:p>
            <a:pPr lvl="1">
              <a:lnSpc>
                <a:spcPct val="150000"/>
              </a:lnSpc>
            </a:pPr>
            <a:r>
              <a:rPr lang="en-US"/>
              <a:t> </a:t>
            </a:r>
            <a:r>
              <a:rPr lang="en-US" dirty="0"/>
              <a:t>wide range of libraries available for data processing and visualization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Informatica Cloud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</a:t>
            </a:r>
            <a:r>
              <a:rPr lang="en-US" dirty="0"/>
              <a:t>o </a:t>
            </a:r>
            <a:r>
              <a:rPr lang="en-US" b="1" dirty="0"/>
              <a:t>automate</a:t>
            </a:r>
            <a:r>
              <a:rPr lang="en-US" dirty="0"/>
              <a:t> final table creation using 3 distinct tables as source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/>
              <a:t>Dagster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/>
              <a:t>To automate data processing.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119F-4782-49E9-BEEB-6112D33C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used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7C964D-BE72-4F44-A06E-1883AA805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14677"/>
              </p:ext>
            </p:extLst>
          </p:nvPr>
        </p:nvGraphicFramePr>
        <p:xfrm>
          <a:off x="594803" y="1799950"/>
          <a:ext cx="10824099" cy="478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7522">
                  <a:extLst>
                    <a:ext uri="{9D8B030D-6E8A-4147-A177-3AD203B41FA5}">
                      <a16:colId xmlns:a16="http://schemas.microsoft.com/office/drawing/2014/main" val="2821533921"/>
                    </a:ext>
                  </a:extLst>
                </a:gridCol>
                <a:gridCol w="5876577">
                  <a:extLst>
                    <a:ext uri="{9D8B030D-6E8A-4147-A177-3AD203B41FA5}">
                      <a16:colId xmlns:a16="http://schemas.microsoft.com/office/drawing/2014/main" val="639655231"/>
                    </a:ext>
                  </a:extLst>
                </a:gridCol>
              </a:tblGrid>
              <a:tr h="472642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14336"/>
                  </a:ext>
                </a:extLst>
              </a:tr>
              <a:tr h="472642">
                <a:tc>
                  <a:txBody>
                    <a:bodyPr/>
                    <a:lstStyle/>
                    <a:p>
                      <a:r>
                        <a:rPr lang="en-IN" dirty="0" err="1"/>
                        <a:t>Pymongo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connect to MongoDB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15188"/>
                  </a:ext>
                </a:extLst>
              </a:tr>
              <a:tr h="472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pymysql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 connect to MySQL instance on AWS RDS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8165853"/>
                  </a:ext>
                </a:extLst>
              </a:tr>
              <a:tr h="384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sqlalchemy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 run SQL commands from python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4866221"/>
                  </a:ext>
                </a:extLst>
              </a:tr>
              <a:tr h="472642">
                <a:tc>
                  <a:txBody>
                    <a:bodyPr/>
                    <a:lstStyle/>
                    <a:p>
                      <a:r>
                        <a:rPr lang="en-US" dirty="0"/>
                        <a:t>Matplotlib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Data visualization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3684"/>
                  </a:ext>
                </a:extLst>
              </a:tr>
              <a:tr h="472642">
                <a:tc>
                  <a:txBody>
                    <a:bodyPr/>
                    <a:lstStyle/>
                    <a:p>
                      <a:r>
                        <a:rPr lang="en-US" dirty="0"/>
                        <a:t>Folium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Geospatial Analysis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7442379"/>
                  </a:ext>
                </a:extLst>
              </a:tr>
              <a:tr h="409190">
                <a:tc>
                  <a:txBody>
                    <a:bodyPr/>
                    <a:lstStyle/>
                    <a:p>
                      <a:r>
                        <a:rPr lang="en-IN" dirty="0" err="1"/>
                        <a:t>Plotly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For Data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6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For Data visualization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7312511"/>
                  </a:ext>
                </a:extLst>
              </a:tr>
              <a:tr h="472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Geopandas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Geospatial Analysis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746836"/>
                  </a:ext>
                </a:extLst>
              </a:tr>
              <a:tr h="20171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andas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Data frame creation data analysis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163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05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216957-4CCE-4973-85DA-EC03D7590D3C}"/>
              </a:ext>
            </a:extLst>
          </p:cNvPr>
          <p:cNvSpPr/>
          <p:nvPr/>
        </p:nvSpPr>
        <p:spPr>
          <a:xfrm>
            <a:off x="6364203" y="1790699"/>
            <a:ext cx="5563538" cy="46386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7ECCB8-8C45-4F9F-9E3F-9041176006DC}"/>
              </a:ext>
            </a:extLst>
          </p:cNvPr>
          <p:cNvSpPr/>
          <p:nvPr/>
        </p:nvSpPr>
        <p:spPr>
          <a:xfrm>
            <a:off x="469992" y="1790700"/>
            <a:ext cx="4954923" cy="46386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0662C-3A7F-4470-B95C-1D104F051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93" y="2505252"/>
            <a:ext cx="4669519" cy="3209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57FB3D-64F2-4EEA-BA66-7BD722345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293" y="2424585"/>
            <a:ext cx="5303358" cy="29264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19C7D73-4329-4D40-922A-68516D38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NYC-Crime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42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7ABFF4-6B24-402E-A66B-253D35F9E157}"/>
              </a:ext>
            </a:extLst>
          </p:cNvPr>
          <p:cNvSpPr/>
          <p:nvPr/>
        </p:nvSpPr>
        <p:spPr>
          <a:xfrm>
            <a:off x="6773505" y="2057401"/>
            <a:ext cx="4225771" cy="40362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014B0B-5B68-4FA7-B1E6-FDA71D13B37D}"/>
              </a:ext>
            </a:extLst>
          </p:cNvPr>
          <p:cNvSpPr/>
          <p:nvPr/>
        </p:nvSpPr>
        <p:spPr>
          <a:xfrm>
            <a:off x="1118586" y="2057401"/>
            <a:ext cx="4225771" cy="40362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9531EC8-CB41-47D9-AC79-4B62091C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NYC-House Sale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24F4E-1DCE-48CE-B512-E5280E61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69" y="2422883"/>
            <a:ext cx="3834220" cy="3305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BE7DC2-E585-43F8-BBD3-E01A9D530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866" y="2709643"/>
            <a:ext cx="4032865" cy="256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3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7A1E-9105-4802-9C1C-A24C40CA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907" y="533553"/>
            <a:ext cx="8610600" cy="1293028"/>
          </a:xfrm>
        </p:spPr>
        <p:txBody>
          <a:bodyPr/>
          <a:lstStyle/>
          <a:p>
            <a:r>
              <a:rPr lang="en-US" dirty="0"/>
              <a:t>Correlation Matrix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3DF24-099F-4754-9DB3-9692ED9D7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27" y="1898110"/>
            <a:ext cx="4210050" cy="338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581F9-3E99-4015-BF4C-25EB00CB0819}"/>
              </a:ext>
            </a:extLst>
          </p:cNvPr>
          <p:cNvSpPr txBox="1"/>
          <p:nvPr/>
        </p:nvSpPr>
        <p:spPr>
          <a:xfrm>
            <a:off x="6764784" y="1898110"/>
            <a:ext cx="4210050" cy="3432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-1 suggests perfectly negative linear correlation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0 indicates no linear correlation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+1 suggests perfect positive linear correlation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8360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2001</TotalTime>
  <Words>245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Bahnschrift</vt:lpstr>
      <vt:lpstr>Century Gothic</vt:lpstr>
      <vt:lpstr>Vapor Trail</vt:lpstr>
      <vt:lpstr>DATABASE  AND  ANALYTICS  PROGRAMMING </vt:lpstr>
      <vt:lpstr>dATASETS</vt:lpstr>
      <vt:lpstr>PowerPoint Presentation</vt:lpstr>
      <vt:lpstr>Tools used</vt:lpstr>
      <vt:lpstr>WHY MONGODB, MySQL, Python and Informatica Cloud?</vt:lpstr>
      <vt:lpstr>Python packages used</vt:lpstr>
      <vt:lpstr>NYC-Crime Data Analysis</vt:lpstr>
      <vt:lpstr>NYC-House Sale Data analysis</vt:lpstr>
      <vt:lpstr>Correlation Matrix</vt:lpstr>
      <vt:lpstr>NYC-Accident data analysis</vt:lpstr>
      <vt:lpstr>Automation-dagster</vt:lpstr>
      <vt:lpstr>Automation-Informatica cloud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 AND  ANALYTICS  PROGRAMMING</dc:title>
  <dc:creator>Dr. Aniruddha Sahasrabuddhe</dc:creator>
  <cp:lastModifiedBy>Dr. Aniruddha Sahasrabuddhe</cp:lastModifiedBy>
  <cp:revision>44</cp:revision>
  <dcterms:created xsi:type="dcterms:W3CDTF">2021-04-25T16:47:55Z</dcterms:created>
  <dcterms:modified xsi:type="dcterms:W3CDTF">2021-04-28T10:13:41Z</dcterms:modified>
</cp:coreProperties>
</file>