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3" r:id="rId8"/>
    <p:sldId id="264" r:id="rId9"/>
    <p:sldId id="265" r:id="rId10"/>
    <p:sldId id="266" r:id="rId11"/>
  </p:sldIdLst>
  <p:sldSz cx="9144000" cy="5143500" type="screen16x9"/>
  <p:notesSz cx="6858000" cy="9144000"/>
  <p:embeddedFontLst>
    <p:embeddedFont>
      <p:font typeface="Lato" panose="020B0604020202020204" charset="0"/>
      <p:regular r:id="rId13"/>
      <p:bold r:id="rId14"/>
      <p:italic r:id="rId15"/>
      <p:boldItalic r:id="rId16"/>
    </p:embeddedFont>
    <p:embeddedFont>
      <p:font typeface="Montserrat"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94660"/>
  </p:normalViewPr>
  <p:slideViewPr>
    <p:cSldViewPr snapToGrid="0">
      <p:cViewPr varScale="1">
        <p:scale>
          <a:sx n="108" d="100"/>
          <a:sy n="108" d="100"/>
        </p:scale>
        <p:origin x="76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c0b235408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5c0b23540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c0aacbcfa_0_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c0aacbcfa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c0aacbcfa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c0aacbcfa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c0aacbcfa_0_2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c0aacbcfa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5c0b23540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5c0b23540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c0aacbcfa_0_2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c0aacbcfa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c0aacbcfa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c0aacbcfa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c0b235408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c0b235408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c0b235408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c0b235408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4051912" y="1918706"/>
            <a:ext cx="5017500" cy="198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GESTURE CONTROLLED ROBOT</a:t>
            </a:r>
            <a:endParaRPr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134"/>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marR="50800" lvl="0" indent="0" algn="l" rtl="0">
              <a:lnSpc>
                <a:spcPct val="173076"/>
              </a:lnSpc>
              <a:spcBef>
                <a:spcPts val="2300"/>
              </a:spcBef>
              <a:spcAft>
                <a:spcPts val="0"/>
              </a:spcAft>
              <a:buNone/>
            </a:pPr>
            <a:r>
              <a:rPr lang="en-GB" sz="2100" b="1">
                <a:solidFill>
                  <a:srgbClr val="333333"/>
                </a:solidFill>
                <a:latin typeface="Arial"/>
                <a:ea typeface="Arial"/>
                <a:cs typeface="Arial"/>
                <a:sym typeface="Arial"/>
              </a:rPr>
              <a:t>        </a:t>
            </a:r>
            <a:r>
              <a:rPr lang="en-GB" sz="2100" b="1">
                <a:latin typeface="Arial"/>
                <a:ea typeface="Arial"/>
                <a:cs typeface="Arial"/>
                <a:sym typeface="Arial"/>
              </a:rPr>
              <a:t>Conclusion</a:t>
            </a:r>
            <a:endParaRPr sz="3600"/>
          </a:p>
        </p:txBody>
      </p:sp>
      <p:sp>
        <p:nvSpPr>
          <p:cNvPr id="199" name="Google Shape;199;p23"/>
          <p:cNvSpPr txBox="1">
            <a:spLocks noGrp="1"/>
          </p:cNvSpPr>
          <p:nvPr>
            <p:ph type="body" idx="1"/>
          </p:nvPr>
        </p:nvSpPr>
        <p:spPr>
          <a:xfrm>
            <a:off x="1297500" y="1585125"/>
            <a:ext cx="7038900" cy="2893500"/>
          </a:xfrm>
          <a:prstGeom prst="rect">
            <a:avLst/>
          </a:prstGeom>
        </p:spPr>
        <p:txBody>
          <a:bodyPr spcFirstLastPara="1" wrap="square" lIns="91425" tIns="91425" rIns="91425" bIns="91425" anchor="t" anchorCtr="0">
            <a:noAutofit/>
          </a:bodyPr>
          <a:lstStyle/>
          <a:p>
            <a:pPr marL="0" marR="50800" lvl="0" indent="0" algn="l" rtl="0">
              <a:lnSpc>
                <a:spcPct val="173076"/>
              </a:lnSpc>
              <a:spcBef>
                <a:spcPts val="2300"/>
              </a:spcBef>
              <a:spcAft>
                <a:spcPts val="0"/>
              </a:spcAft>
              <a:buNone/>
            </a:pPr>
            <a:endParaRPr sz="900" b="1" dirty="0">
              <a:solidFill>
                <a:srgbClr val="333333"/>
              </a:solidFill>
              <a:latin typeface="Arial"/>
              <a:ea typeface="Arial"/>
              <a:cs typeface="Arial"/>
              <a:sym typeface="Arial"/>
            </a:endParaRPr>
          </a:p>
          <a:p>
            <a:pPr marL="0" lvl="0" indent="0" algn="l" rtl="0">
              <a:lnSpc>
                <a:spcPct val="144444"/>
              </a:lnSpc>
              <a:spcBef>
                <a:spcPts val="800"/>
              </a:spcBef>
              <a:spcAft>
                <a:spcPts val="0"/>
              </a:spcAft>
              <a:buNone/>
            </a:pPr>
            <a:r>
              <a:rPr lang="en-GB" sz="1550" dirty="0">
                <a:latin typeface="Arial"/>
                <a:ea typeface="Arial"/>
                <a:cs typeface="Arial"/>
                <a:sym typeface="Arial"/>
              </a:rPr>
              <a:t>With this, your robot is all set to catch the slightest of your gestures and report to you!</a:t>
            </a:r>
            <a:endParaRPr sz="1550" dirty="0">
              <a:latin typeface="Arial"/>
              <a:ea typeface="Arial"/>
              <a:cs typeface="Arial"/>
              <a:sym typeface="Arial"/>
            </a:endParaRPr>
          </a:p>
          <a:p>
            <a:pPr marL="0" lvl="0" indent="0" algn="l" rtl="0">
              <a:lnSpc>
                <a:spcPct val="144444"/>
              </a:lnSpc>
              <a:spcBef>
                <a:spcPts val="1100"/>
              </a:spcBef>
              <a:spcAft>
                <a:spcPts val="0"/>
              </a:spcAft>
              <a:buNone/>
            </a:pPr>
            <a:r>
              <a:rPr lang="en-GB" sz="1550" dirty="0">
                <a:latin typeface="Arial"/>
                <a:ea typeface="Arial"/>
                <a:cs typeface="Arial"/>
                <a:sym typeface="Arial"/>
              </a:rPr>
              <a:t>PS. Our Indiegogo campaign, which we decided to extend owing to the wonderful response, is going to end soon! So, if you haven’t had the time to have look till now, go check it out NOW.</a:t>
            </a:r>
            <a:endParaRPr sz="1550" dirty="0">
              <a:latin typeface="Arial"/>
              <a:ea typeface="Arial"/>
              <a:cs typeface="Arial"/>
              <a:sym typeface="Arial"/>
            </a:endParaRPr>
          </a:p>
          <a:p>
            <a:pPr marL="0" lvl="0" indent="0" algn="l" rtl="0">
              <a:spcBef>
                <a:spcPts val="800"/>
              </a:spcBef>
              <a:spcAft>
                <a:spcPts val="1600"/>
              </a:spcAft>
              <a:buNone/>
            </a:pPr>
            <a:endParaRPr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9">
                                            <p:txEl>
                                              <p:pRg st="1" end="1"/>
                                            </p:txEl>
                                          </p:spTgt>
                                        </p:tgtEl>
                                        <p:attrNameLst>
                                          <p:attrName>style.visibility</p:attrName>
                                        </p:attrNameLst>
                                      </p:cBhvr>
                                      <p:to>
                                        <p:strVal val="visible"/>
                                      </p:to>
                                    </p:set>
                                    <p:animEffect transition="in" filter="fade">
                                      <p:cBhvr>
                                        <p:cTn id="7" dur="1000"/>
                                        <p:tgtEl>
                                          <p:spTgt spid="199">
                                            <p:txEl>
                                              <p:pRg st="1" end="1"/>
                                            </p:txEl>
                                          </p:spTgt>
                                        </p:tgtEl>
                                      </p:cBhvr>
                                    </p:animEffect>
                                    <p:anim calcmode="lin" valueType="num">
                                      <p:cBhvr>
                                        <p:cTn id="8" dur="1000" fill="hold"/>
                                        <p:tgtEl>
                                          <p:spTgt spid="19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99">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9">
                                            <p:txEl>
                                              <p:pRg st="2" end="2"/>
                                            </p:txEl>
                                          </p:spTgt>
                                        </p:tgtEl>
                                        <p:attrNameLst>
                                          <p:attrName>style.visibility</p:attrName>
                                        </p:attrNameLst>
                                      </p:cBhvr>
                                      <p:to>
                                        <p:strVal val="visible"/>
                                      </p:to>
                                    </p:set>
                                    <p:animEffect transition="in" filter="fade">
                                      <p:cBhvr>
                                        <p:cTn id="12" dur="1000"/>
                                        <p:tgtEl>
                                          <p:spTgt spid="199">
                                            <p:txEl>
                                              <p:pRg st="2" end="2"/>
                                            </p:txEl>
                                          </p:spTgt>
                                        </p:tgtEl>
                                      </p:cBhvr>
                                    </p:animEffect>
                                    <p:anim calcmode="lin" valueType="num">
                                      <p:cBhvr>
                                        <p:cTn id="13" dur="1000" fill="hold"/>
                                        <p:tgtEl>
                                          <p:spTgt spid="199">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9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INDEX</a:t>
            </a:r>
            <a:endParaRPr/>
          </a:p>
        </p:txBody>
      </p:sp>
      <p:sp>
        <p:nvSpPr>
          <p:cNvPr id="141" name="Google Shape;141;p14"/>
          <p:cNvSpPr txBox="1">
            <a:spLocks noGrp="1"/>
          </p:cNvSpPr>
          <p:nvPr>
            <p:ph type="body" idx="1"/>
          </p:nvPr>
        </p:nvSpPr>
        <p:spPr>
          <a:xfrm>
            <a:off x="1297500" y="1261175"/>
            <a:ext cx="7038900" cy="33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AIM</a:t>
            </a:r>
            <a:endParaRPr dirty="0"/>
          </a:p>
          <a:p>
            <a:pPr marL="0" lvl="0" indent="0" algn="l" rtl="0">
              <a:spcBef>
                <a:spcPts val="1600"/>
              </a:spcBef>
              <a:spcAft>
                <a:spcPts val="0"/>
              </a:spcAft>
              <a:buNone/>
            </a:pPr>
            <a:r>
              <a:rPr lang="en-GB" dirty="0"/>
              <a:t>HARDWARE COMPONENTS</a:t>
            </a:r>
            <a:endParaRPr dirty="0"/>
          </a:p>
          <a:p>
            <a:pPr marL="0" lvl="0" indent="0" algn="l" rtl="0">
              <a:spcBef>
                <a:spcPts val="1600"/>
              </a:spcBef>
              <a:spcAft>
                <a:spcPts val="0"/>
              </a:spcAft>
              <a:buNone/>
            </a:pPr>
            <a:r>
              <a:rPr lang="en-GB" dirty="0"/>
              <a:t>SOFTWARE COMPONENTS</a:t>
            </a:r>
            <a:endParaRPr dirty="0"/>
          </a:p>
          <a:p>
            <a:pPr marL="0" lvl="0" indent="0" algn="l" rtl="0">
              <a:spcBef>
                <a:spcPts val="1600"/>
              </a:spcBef>
              <a:spcAft>
                <a:spcPts val="0"/>
              </a:spcAft>
              <a:buNone/>
            </a:pPr>
            <a:r>
              <a:rPr lang="en-GB" dirty="0"/>
              <a:t> IMPLEMENTATION AND WORKING</a:t>
            </a:r>
            <a:endParaRPr dirty="0"/>
          </a:p>
          <a:p>
            <a:pPr marL="0" lvl="0" indent="0" algn="l" rtl="0">
              <a:spcBef>
                <a:spcPts val="1600"/>
              </a:spcBef>
              <a:spcAft>
                <a:spcPts val="0"/>
              </a:spcAft>
              <a:buNone/>
            </a:pPr>
            <a:r>
              <a:rPr lang="en-GB" dirty="0"/>
              <a:t>PROGRAMMING LOGIC</a:t>
            </a:r>
            <a:endParaRPr dirty="0"/>
          </a:p>
          <a:p>
            <a:pPr marL="0" lvl="0" indent="0" algn="l" rtl="0">
              <a:spcBef>
                <a:spcPts val="1600"/>
              </a:spcBef>
              <a:spcAft>
                <a:spcPts val="0"/>
              </a:spcAft>
              <a:buNone/>
            </a:pPr>
            <a:r>
              <a:rPr lang="en-GB" dirty="0"/>
              <a:t>ADVANTAGES AND DISADVANTAGES</a:t>
            </a:r>
            <a:endParaRPr dirty="0"/>
          </a:p>
          <a:p>
            <a:pPr marL="0" lvl="0" indent="0" algn="l" rtl="0">
              <a:spcBef>
                <a:spcPts val="1600"/>
              </a:spcBef>
              <a:spcAft>
                <a:spcPts val="0"/>
              </a:spcAft>
              <a:buNone/>
            </a:pPr>
            <a:r>
              <a:rPr lang="en-GB" dirty="0"/>
              <a:t>APPLICATION</a:t>
            </a:r>
            <a:endParaRPr dirty="0"/>
          </a:p>
          <a:p>
            <a:pPr marL="0" lvl="0" indent="0" algn="l" rtl="0">
              <a:spcBef>
                <a:spcPts val="1600"/>
              </a:spcBef>
              <a:spcAft>
                <a:spcPts val="0"/>
              </a:spcAft>
              <a:buNone/>
            </a:pPr>
            <a:r>
              <a:rPr lang="en-GB" dirty="0"/>
              <a:t>CONCLUSION</a:t>
            </a:r>
            <a:endParaRPr dirty="0"/>
          </a:p>
          <a:p>
            <a:pPr marL="0" lvl="0" indent="0" algn="l" rtl="0">
              <a:spcBef>
                <a:spcPts val="1600"/>
              </a:spcBef>
              <a:spcAft>
                <a:spcPts val="1600"/>
              </a:spcAft>
              <a:buNone/>
            </a:pPr>
            <a:endParaRPr dirty="0"/>
          </a:p>
        </p:txBody>
      </p:sp>
      <p:pic>
        <p:nvPicPr>
          <p:cNvPr id="142" name="Google Shape;142;p14"/>
          <p:cNvPicPr preferRelativeResize="0"/>
          <p:nvPr/>
        </p:nvPicPr>
        <p:blipFill>
          <a:blip r:embed="rId3">
            <a:alphaModFix/>
          </a:blip>
          <a:stretch>
            <a:fillRect/>
          </a:stretch>
        </p:blipFill>
        <p:spPr>
          <a:xfrm>
            <a:off x="5003733" y="1784869"/>
            <a:ext cx="3070466" cy="23003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1">
                                            <p:txEl>
                                              <p:pRg st="0" end="0"/>
                                            </p:txEl>
                                          </p:spTgt>
                                        </p:tgtEl>
                                        <p:attrNameLst>
                                          <p:attrName>style.visibility</p:attrName>
                                        </p:attrNameLst>
                                      </p:cBhvr>
                                      <p:to>
                                        <p:strVal val="visible"/>
                                      </p:to>
                                    </p:set>
                                    <p:anim calcmode="lin" valueType="num">
                                      <p:cBhvr>
                                        <p:cTn id="7" dur="1000" fill="hold"/>
                                        <p:tgtEl>
                                          <p:spTgt spid="14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41">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41">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141">
                                            <p:txEl>
                                              <p:pRg st="0" end="0"/>
                                            </p:tx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41">
                                            <p:txEl>
                                              <p:pRg st="1" end="1"/>
                                            </p:txEl>
                                          </p:spTgt>
                                        </p:tgtEl>
                                        <p:attrNameLst>
                                          <p:attrName>style.visibility</p:attrName>
                                        </p:attrNameLst>
                                      </p:cBhvr>
                                      <p:to>
                                        <p:strVal val="visible"/>
                                      </p:to>
                                    </p:set>
                                    <p:anim calcmode="lin" valueType="num">
                                      <p:cBhvr>
                                        <p:cTn id="13" dur="1000" fill="hold"/>
                                        <p:tgtEl>
                                          <p:spTgt spid="141">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141">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141">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141">
                                            <p:txEl>
                                              <p:pRg st="1" end="1"/>
                                            </p:txEl>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41">
                                            <p:txEl>
                                              <p:pRg st="2" end="2"/>
                                            </p:txEl>
                                          </p:spTgt>
                                        </p:tgtEl>
                                        <p:attrNameLst>
                                          <p:attrName>style.visibility</p:attrName>
                                        </p:attrNameLst>
                                      </p:cBhvr>
                                      <p:to>
                                        <p:strVal val="visible"/>
                                      </p:to>
                                    </p:set>
                                    <p:anim calcmode="lin" valueType="num">
                                      <p:cBhvr>
                                        <p:cTn id="19" dur="1000" fill="hold"/>
                                        <p:tgtEl>
                                          <p:spTgt spid="141">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141">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141">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141">
                                            <p:txEl>
                                              <p:pRg st="2" end="2"/>
                                            </p:txEl>
                                          </p:spTgt>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41">
                                            <p:txEl>
                                              <p:pRg st="3" end="3"/>
                                            </p:txEl>
                                          </p:spTgt>
                                        </p:tgtEl>
                                        <p:attrNameLst>
                                          <p:attrName>style.visibility</p:attrName>
                                        </p:attrNameLst>
                                      </p:cBhvr>
                                      <p:to>
                                        <p:strVal val="visible"/>
                                      </p:to>
                                    </p:set>
                                    <p:anim calcmode="lin" valueType="num">
                                      <p:cBhvr>
                                        <p:cTn id="25" dur="1000" fill="hold"/>
                                        <p:tgtEl>
                                          <p:spTgt spid="141">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141">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141">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141">
                                            <p:txEl>
                                              <p:pRg st="3" end="3"/>
                                            </p:txEl>
                                          </p:spTgt>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41">
                                            <p:txEl>
                                              <p:pRg st="4" end="4"/>
                                            </p:txEl>
                                          </p:spTgt>
                                        </p:tgtEl>
                                        <p:attrNameLst>
                                          <p:attrName>style.visibility</p:attrName>
                                        </p:attrNameLst>
                                      </p:cBhvr>
                                      <p:to>
                                        <p:strVal val="visible"/>
                                      </p:to>
                                    </p:set>
                                    <p:anim calcmode="lin" valueType="num">
                                      <p:cBhvr>
                                        <p:cTn id="31" dur="1000" fill="hold"/>
                                        <p:tgtEl>
                                          <p:spTgt spid="141">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141">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141">
                                            <p:txEl>
                                              <p:pRg st="4" end="4"/>
                                            </p:txEl>
                                          </p:spTgt>
                                        </p:tgtEl>
                                        <p:attrNameLst>
                                          <p:attrName>style.rotation</p:attrName>
                                        </p:attrNameLst>
                                      </p:cBhvr>
                                      <p:tavLst>
                                        <p:tav tm="0">
                                          <p:val>
                                            <p:fltVal val="90"/>
                                          </p:val>
                                        </p:tav>
                                        <p:tav tm="100000">
                                          <p:val>
                                            <p:fltVal val="0"/>
                                          </p:val>
                                        </p:tav>
                                      </p:tavLst>
                                    </p:anim>
                                    <p:animEffect transition="in" filter="fade">
                                      <p:cBhvr>
                                        <p:cTn id="34" dur="1000"/>
                                        <p:tgtEl>
                                          <p:spTgt spid="141">
                                            <p:txEl>
                                              <p:pRg st="4" end="4"/>
                                            </p:tx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41">
                                            <p:txEl>
                                              <p:pRg st="5" end="5"/>
                                            </p:txEl>
                                          </p:spTgt>
                                        </p:tgtEl>
                                        <p:attrNameLst>
                                          <p:attrName>style.visibility</p:attrName>
                                        </p:attrNameLst>
                                      </p:cBhvr>
                                      <p:to>
                                        <p:strVal val="visible"/>
                                      </p:to>
                                    </p:set>
                                    <p:anim calcmode="lin" valueType="num">
                                      <p:cBhvr>
                                        <p:cTn id="37" dur="1000" fill="hold"/>
                                        <p:tgtEl>
                                          <p:spTgt spid="141">
                                            <p:txEl>
                                              <p:pRg st="5" end="5"/>
                                            </p:txEl>
                                          </p:spTgt>
                                        </p:tgtEl>
                                        <p:attrNameLst>
                                          <p:attrName>ppt_w</p:attrName>
                                        </p:attrNameLst>
                                      </p:cBhvr>
                                      <p:tavLst>
                                        <p:tav tm="0">
                                          <p:val>
                                            <p:fltVal val="0"/>
                                          </p:val>
                                        </p:tav>
                                        <p:tav tm="100000">
                                          <p:val>
                                            <p:strVal val="#ppt_w"/>
                                          </p:val>
                                        </p:tav>
                                      </p:tavLst>
                                    </p:anim>
                                    <p:anim calcmode="lin" valueType="num">
                                      <p:cBhvr>
                                        <p:cTn id="38" dur="1000" fill="hold"/>
                                        <p:tgtEl>
                                          <p:spTgt spid="141">
                                            <p:txEl>
                                              <p:pRg st="5" end="5"/>
                                            </p:txEl>
                                          </p:spTgt>
                                        </p:tgtEl>
                                        <p:attrNameLst>
                                          <p:attrName>ppt_h</p:attrName>
                                        </p:attrNameLst>
                                      </p:cBhvr>
                                      <p:tavLst>
                                        <p:tav tm="0">
                                          <p:val>
                                            <p:fltVal val="0"/>
                                          </p:val>
                                        </p:tav>
                                        <p:tav tm="100000">
                                          <p:val>
                                            <p:strVal val="#ppt_h"/>
                                          </p:val>
                                        </p:tav>
                                      </p:tavLst>
                                    </p:anim>
                                    <p:anim calcmode="lin" valueType="num">
                                      <p:cBhvr>
                                        <p:cTn id="39" dur="1000" fill="hold"/>
                                        <p:tgtEl>
                                          <p:spTgt spid="141">
                                            <p:txEl>
                                              <p:pRg st="5" end="5"/>
                                            </p:txEl>
                                          </p:spTgt>
                                        </p:tgtEl>
                                        <p:attrNameLst>
                                          <p:attrName>style.rotation</p:attrName>
                                        </p:attrNameLst>
                                      </p:cBhvr>
                                      <p:tavLst>
                                        <p:tav tm="0">
                                          <p:val>
                                            <p:fltVal val="90"/>
                                          </p:val>
                                        </p:tav>
                                        <p:tav tm="100000">
                                          <p:val>
                                            <p:fltVal val="0"/>
                                          </p:val>
                                        </p:tav>
                                      </p:tavLst>
                                    </p:anim>
                                    <p:animEffect transition="in" filter="fade">
                                      <p:cBhvr>
                                        <p:cTn id="40" dur="1000"/>
                                        <p:tgtEl>
                                          <p:spTgt spid="141">
                                            <p:txEl>
                                              <p:pRg st="5" end="5"/>
                                            </p:tx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141">
                                            <p:txEl>
                                              <p:pRg st="6" end="6"/>
                                            </p:txEl>
                                          </p:spTgt>
                                        </p:tgtEl>
                                        <p:attrNameLst>
                                          <p:attrName>style.visibility</p:attrName>
                                        </p:attrNameLst>
                                      </p:cBhvr>
                                      <p:to>
                                        <p:strVal val="visible"/>
                                      </p:to>
                                    </p:set>
                                    <p:anim calcmode="lin" valueType="num">
                                      <p:cBhvr>
                                        <p:cTn id="43" dur="1000" fill="hold"/>
                                        <p:tgtEl>
                                          <p:spTgt spid="141">
                                            <p:txEl>
                                              <p:pRg st="6" end="6"/>
                                            </p:txEl>
                                          </p:spTgt>
                                        </p:tgtEl>
                                        <p:attrNameLst>
                                          <p:attrName>ppt_w</p:attrName>
                                        </p:attrNameLst>
                                      </p:cBhvr>
                                      <p:tavLst>
                                        <p:tav tm="0">
                                          <p:val>
                                            <p:fltVal val="0"/>
                                          </p:val>
                                        </p:tav>
                                        <p:tav tm="100000">
                                          <p:val>
                                            <p:strVal val="#ppt_w"/>
                                          </p:val>
                                        </p:tav>
                                      </p:tavLst>
                                    </p:anim>
                                    <p:anim calcmode="lin" valueType="num">
                                      <p:cBhvr>
                                        <p:cTn id="44" dur="1000" fill="hold"/>
                                        <p:tgtEl>
                                          <p:spTgt spid="141">
                                            <p:txEl>
                                              <p:pRg st="6" end="6"/>
                                            </p:txEl>
                                          </p:spTgt>
                                        </p:tgtEl>
                                        <p:attrNameLst>
                                          <p:attrName>ppt_h</p:attrName>
                                        </p:attrNameLst>
                                      </p:cBhvr>
                                      <p:tavLst>
                                        <p:tav tm="0">
                                          <p:val>
                                            <p:fltVal val="0"/>
                                          </p:val>
                                        </p:tav>
                                        <p:tav tm="100000">
                                          <p:val>
                                            <p:strVal val="#ppt_h"/>
                                          </p:val>
                                        </p:tav>
                                      </p:tavLst>
                                    </p:anim>
                                    <p:anim calcmode="lin" valueType="num">
                                      <p:cBhvr>
                                        <p:cTn id="45" dur="1000" fill="hold"/>
                                        <p:tgtEl>
                                          <p:spTgt spid="141">
                                            <p:txEl>
                                              <p:pRg st="6" end="6"/>
                                            </p:txEl>
                                          </p:spTgt>
                                        </p:tgtEl>
                                        <p:attrNameLst>
                                          <p:attrName>style.rotation</p:attrName>
                                        </p:attrNameLst>
                                      </p:cBhvr>
                                      <p:tavLst>
                                        <p:tav tm="0">
                                          <p:val>
                                            <p:fltVal val="90"/>
                                          </p:val>
                                        </p:tav>
                                        <p:tav tm="100000">
                                          <p:val>
                                            <p:fltVal val="0"/>
                                          </p:val>
                                        </p:tav>
                                      </p:tavLst>
                                    </p:anim>
                                    <p:animEffect transition="in" filter="fade">
                                      <p:cBhvr>
                                        <p:cTn id="46" dur="1000"/>
                                        <p:tgtEl>
                                          <p:spTgt spid="141">
                                            <p:txEl>
                                              <p:pRg st="6" end="6"/>
                                            </p:txEl>
                                          </p:spTgt>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41">
                                            <p:txEl>
                                              <p:pRg st="7" end="7"/>
                                            </p:txEl>
                                          </p:spTgt>
                                        </p:tgtEl>
                                        <p:attrNameLst>
                                          <p:attrName>style.visibility</p:attrName>
                                        </p:attrNameLst>
                                      </p:cBhvr>
                                      <p:to>
                                        <p:strVal val="visible"/>
                                      </p:to>
                                    </p:set>
                                    <p:anim calcmode="lin" valueType="num">
                                      <p:cBhvr>
                                        <p:cTn id="49" dur="1000" fill="hold"/>
                                        <p:tgtEl>
                                          <p:spTgt spid="141">
                                            <p:txEl>
                                              <p:pRg st="7" end="7"/>
                                            </p:txEl>
                                          </p:spTgt>
                                        </p:tgtEl>
                                        <p:attrNameLst>
                                          <p:attrName>ppt_w</p:attrName>
                                        </p:attrNameLst>
                                      </p:cBhvr>
                                      <p:tavLst>
                                        <p:tav tm="0">
                                          <p:val>
                                            <p:fltVal val="0"/>
                                          </p:val>
                                        </p:tav>
                                        <p:tav tm="100000">
                                          <p:val>
                                            <p:strVal val="#ppt_w"/>
                                          </p:val>
                                        </p:tav>
                                      </p:tavLst>
                                    </p:anim>
                                    <p:anim calcmode="lin" valueType="num">
                                      <p:cBhvr>
                                        <p:cTn id="50" dur="1000" fill="hold"/>
                                        <p:tgtEl>
                                          <p:spTgt spid="141">
                                            <p:txEl>
                                              <p:pRg st="7" end="7"/>
                                            </p:txEl>
                                          </p:spTgt>
                                        </p:tgtEl>
                                        <p:attrNameLst>
                                          <p:attrName>ppt_h</p:attrName>
                                        </p:attrNameLst>
                                      </p:cBhvr>
                                      <p:tavLst>
                                        <p:tav tm="0">
                                          <p:val>
                                            <p:fltVal val="0"/>
                                          </p:val>
                                        </p:tav>
                                        <p:tav tm="100000">
                                          <p:val>
                                            <p:strVal val="#ppt_h"/>
                                          </p:val>
                                        </p:tav>
                                      </p:tavLst>
                                    </p:anim>
                                    <p:anim calcmode="lin" valueType="num">
                                      <p:cBhvr>
                                        <p:cTn id="51" dur="1000" fill="hold"/>
                                        <p:tgtEl>
                                          <p:spTgt spid="141">
                                            <p:txEl>
                                              <p:pRg st="7" end="7"/>
                                            </p:txEl>
                                          </p:spTgt>
                                        </p:tgtEl>
                                        <p:attrNameLst>
                                          <p:attrName>style.rotation</p:attrName>
                                        </p:attrNameLst>
                                      </p:cBhvr>
                                      <p:tavLst>
                                        <p:tav tm="0">
                                          <p:val>
                                            <p:fltVal val="90"/>
                                          </p:val>
                                        </p:tav>
                                        <p:tav tm="100000">
                                          <p:val>
                                            <p:fltVal val="0"/>
                                          </p:val>
                                        </p:tav>
                                      </p:tavLst>
                                    </p:anim>
                                    <p:animEffect transition="in" filter="fade">
                                      <p:cBhvr>
                                        <p:cTn id="52" dur="1000"/>
                                        <p:tgtEl>
                                          <p:spTgt spid="14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AIM</a:t>
            </a:r>
            <a:endParaRPr/>
          </a:p>
        </p:txBody>
      </p:sp>
      <p:sp>
        <p:nvSpPr>
          <p:cNvPr id="148" name="Google Shape;148;p15"/>
          <p:cNvSpPr txBox="1"/>
          <p:nvPr/>
        </p:nvSpPr>
        <p:spPr>
          <a:xfrm>
            <a:off x="1416475" y="1195450"/>
            <a:ext cx="6017400" cy="32550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800"/>
              </a:spcBef>
              <a:spcAft>
                <a:spcPts val="0"/>
              </a:spcAft>
              <a:buNone/>
            </a:pPr>
            <a:endParaRPr sz="1350">
              <a:solidFill>
                <a:srgbClr val="4A4A4A"/>
              </a:solidFill>
              <a:highlight>
                <a:srgbClr val="FFFFFF"/>
              </a:highlight>
            </a:endParaRPr>
          </a:p>
          <a:p>
            <a:pPr marL="0" lvl="0" indent="0" algn="l" rtl="0">
              <a:spcBef>
                <a:spcPts val="800"/>
              </a:spcBef>
              <a:spcAft>
                <a:spcPts val="0"/>
              </a:spcAft>
              <a:buNone/>
            </a:pPr>
            <a:endParaRPr>
              <a:latin typeface="Lato"/>
              <a:ea typeface="Lato"/>
              <a:cs typeface="Lato"/>
              <a:sym typeface="Lato"/>
            </a:endParaRPr>
          </a:p>
        </p:txBody>
      </p:sp>
      <p:sp>
        <p:nvSpPr>
          <p:cNvPr id="149" name="Google Shape;149;p15"/>
          <p:cNvSpPr txBox="1"/>
          <p:nvPr/>
        </p:nvSpPr>
        <p:spPr>
          <a:xfrm>
            <a:off x="1386325" y="1095000"/>
            <a:ext cx="5183700" cy="33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solidFill>
                  <a:schemeClr val="lt1"/>
                </a:solidFill>
                <a:latin typeface="Lato"/>
                <a:ea typeface="Lato"/>
                <a:cs typeface="Lato"/>
                <a:sym typeface="Lato"/>
              </a:rPr>
              <a:t>The aim of this project is to control a robot  using an android smartphone applications with gestures.</a:t>
            </a:r>
            <a:endParaRPr sz="2400" dirty="0">
              <a:solidFill>
                <a:schemeClr val="lt1"/>
              </a:solidFill>
              <a:latin typeface="Lato"/>
              <a:ea typeface="Lato"/>
              <a:cs typeface="Lato"/>
              <a:sym typeface="Lato"/>
            </a:endParaRPr>
          </a:p>
        </p:txBody>
      </p:sp>
      <p:pic>
        <p:nvPicPr>
          <p:cNvPr id="150" name="Google Shape;150;p15"/>
          <p:cNvPicPr preferRelativeResize="0"/>
          <p:nvPr/>
        </p:nvPicPr>
        <p:blipFill>
          <a:blip r:embed="rId3">
            <a:alphaModFix/>
          </a:blip>
          <a:stretch>
            <a:fillRect/>
          </a:stretch>
        </p:blipFill>
        <p:spPr>
          <a:xfrm>
            <a:off x="2348925" y="2483872"/>
            <a:ext cx="3167075" cy="2378925"/>
          </a:xfrm>
          <a:prstGeom prst="rect">
            <a:avLst/>
          </a:prstGeom>
          <a:noFill/>
          <a:ln>
            <a:noFill/>
          </a:ln>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9"/>
                                        </p:tgtEl>
                                        <p:attrNameLst>
                                          <p:attrName>style.visibility</p:attrName>
                                        </p:attrNameLst>
                                      </p:cBhvr>
                                      <p:to>
                                        <p:strVal val="visible"/>
                                      </p:to>
                                    </p:set>
                                    <p:anim calcmode="lin" valueType="num">
                                      <p:cBhvr additive="base">
                                        <p:cTn id="7" dur="500" fill="hold"/>
                                        <p:tgtEl>
                                          <p:spTgt spid="149"/>
                                        </p:tgtEl>
                                        <p:attrNameLst>
                                          <p:attrName>ppt_x</p:attrName>
                                        </p:attrNameLst>
                                      </p:cBhvr>
                                      <p:tavLst>
                                        <p:tav tm="0">
                                          <p:val>
                                            <p:strVal val="#ppt_x"/>
                                          </p:val>
                                        </p:tav>
                                        <p:tav tm="100000">
                                          <p:val>
                                            <p:strVal val="#ppt_x"/>
                                          </p:val>
                                        </p:tav>
                                      </p:tavLst>
                                    </p:anim>
                                    <p:anim calcmode="lin" valueType="num">
                                      <p:cBhvr additive="base">
                                        <p:cTn id="8" dur="500" fill="hold"/>
                                        <p:tgtEl>
                                          <p:spTgt spid="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HARDWARE COMPONENTS</a:t>
            </a:r>
            <a:endParaRPr dirty="0"/>
          </a:p>
        </p:txBody>
      </p:sp>
      <p:sp>
        <p:nvSpPr>
          <p:cNvPr id="156" name="Google Shape;156;p16"/>
          <p:cNvSpPr txBox="1">
            <a:spLocks noGrp="1"/>
          </p:cNvSpPr>
          <p:nvPr>
            <p:ph type="body" idx="1"/>
          </p:nvPr>
        </p:nvSpPr>
        <p:spPr>
          <a:xfrm>
            <a:off x="1297500" y="1567550"/>
            <a:ext cx="7038900" cy="3576000"/>
          </a:xfrm>
          <a:prstGeom prst="rect">
            <a:avLst/>
          </a:prstGeom>
        </p:spPr>
        <p:txBody>
          <a:bodyPr spcFirstLastPara="1" wrap="square" lIns="91425" tIns="91425" rIns="91425" bIns="91425" anchor="t" anchorCtr="0">
            <a:noAutofit/>
          </a:bodyPr>
          <a:lstStyle/>
          <a:p>
            <a:pPr marL="457200" lvl="0" indent="-374650" algn="l" rtl="0">
              <a:spcBef>
                <a:spcPts val="0"/>
              </a:spcBef>
              <a:spcAft>
                <a:spcPts val="0"/>
              </a:spcAft>
              <a:buSzPts val="2300"/>
              <a:buChar char="●"/>
            </a:pPr>
            <a:r>
              <a:rPr lang="en-GB" sz="2300" dirty="0"/>
              <a:t>MSP430 LAUNCHPAD</a:t>
            </a:r>
            <a:endParaRPr sz="2300" dirty="0"/>
          </a:p>
          <a:p>
            <a:pPr marL="457200" lvl="0" indent="-374650" algn="l" rtl="0">
              <a:spcBef>
                <a:spcPts val="0"/>
              </a:spcBef>
              <a:spcAft>
                <a:spcPts val="0"/>
              </a:spcAft>
              <a:buSzPts val="2300"/>
              <a:buChar char="●"/>
            </a:pPr>
            <a:r>
              <a:rPr lang="en-GB" sz="2300" dirty="0"/>
              <a:t>4 * 300 RPM MOTORS</a:t>
            </a:r>
            <a:endParaRPr sz="2300" dirty="0"/>
          </a:p>
          <a:p>
            <a:pPr marL="457200" lvl="0" indent="-374650" algn="l" rtl="0">
              <a:spcBef>
                <a:spcPts val="0"/>
              </a:spcBef>
              <a:spcAft>
                <a:spcPts val="0"/>
              </a:spcAft>
              <a:buSzPts val="2300"/>
              <a:buChar char="●"/>
            </a:pPr>
            <a:r>
              <a:rPr lang="en-GB" sz="2300" dirty="0"/>
              <a:t>12V BATTERY</a:t>
            </a:r>
            <a:endParaRPr sz="2300" dirty="0"/>
          </a:p>
          <a:p>
            <a:pPr marL="457200" lvl="0" indent="-374650" algn="l" rtl="0">
              <a:spcBef>
                <a:spcPts val="0"/>
              </a:spcBef>
              <a:spcAft>
                <a:spcPts val="0"/>
              </a:spcAft>
              <a:buSzPts val="2300"/>
              <a:buChar char="●"/>
            </a:pPr>
            <a:r>
              <a:rPr lang="en-GB" sz="2300" dirty="0"/>
              <a:t>HC-05 BLUETOOTH MODULE</a:t>
            </a:r>
            <a:endParaRPr sz="2300" dirty="0"/>
          </a:p>
          <a:p>
            <a:pPr marL="457200" lvl="0" indent="-374650" algn="l" rtl="0">
              <a:spcBef>
                <a:spcPts val="0"/>
              </a:spcBef>
              <a:spcAft>
                <a:spcPts val="0"/>
              </a:spcAft>
              <a:buSzPts val="2300"/>
              <a:buChar char="●"/>
            </a:pPr>
            <a:r>
              <a:rPr lang="en-GB" sz="2300" dirty="0"/>
              <a:t>L298 MOTOR DRIVER MODULE</a:t>
            </a:r>
            <a:endParaRPr sz="2300" dirty="0"/>
          </a:p>
          <a:p>
            <a:pPr marL="457200" lvl="0" indent="-374650" algn="l" rtl="0">
              <a:spcBef>
                <a:spcPts val="0"/>
              </a:spcBef>
              <a:spcAft>
                <a:spcPts val="0"/>
              </a:spcAft>
              <a:buSzPts val="2300"/>
              <a:buChar char="●"/>
            </a:pPr>
            <a:r>
              <a:rPr lang="en-GB" sz="2300" dirty="0"/>
              <a:t>JUMPER WIRES AND CONNECTING WIRES</a:t>
            </a:r>
            <a:endParaRPr sz="2300" dirty="0"/>
          </a:p>
          <a:p>
            <a:pPr marL="457200" lvl="0" indent="-374650" algn="l" rtl="0">
              <a:spcBef>
                <a:spcPts val="0"/>
              </a:spcBef>
              <a:spcAft>
                <a:spcPts val="0"/>
              </a:spcAft>
              <a:buSzPts val="2300"/>
              <a:buChar char="●"/>
            </a:pPr>
            <a:r>
              <a:rPr lang="en-GB" sz="2300" dirty="0"/>
              <a:t>4 * WHEELS AND  CHASIS</a:t>
            </a:r>
            <a:endParaRPr sz="2300" dirty="0"/>
          </a:p>
          <a:p>
            <a:pPr marL="457200" lvl="0" indent="-374650" algn="l" rtl="0">
              <a:spcBef>
                <a:spcPts val="0"/>
              </a:spcBef>
              <a:spcAft>
                <a:spcPts val="0"/>
              </a:spcAft>
              <a:buSzPts val="2300"/>
              <a:buChar char="●"/>
            </a:pPr>
            <a:r>
              <a:rPr lang="en-GB" sz="2300" dirty="0"/>
              <a:t>POWER SUPPLY</a:t>
            </a:r>
            <a:endParaRPr sz="2300" dirty="0"/>
          </a:p>
          <a:p>
            <a:pPr marL="457200" lvl="0" indent="0" algn="l" rtl="0">
              <a:spcBef>
                <a:spcPts val="1600"/>
              </a:spcBef>
              <a:spcAft>
                <a:spcPts val="1600"/>
              </a:spcAft>
              <a:buNone/>
            </a:pPr>
            <a:endParaRPr sz="23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randombar(vertical)">
                                      <p:cBhvr>
                                        <p:cTn id="7" dur="500"/>
                                        <p:tgtEl>
                                          <p:spTgt spid="1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6">
                                            <p:txEl>
                                              <p:pRg st="0" end="0"/>
                                            </p:txEl>
                                          </p:spTgt>
                                        </p:tgtEl>
                                        <p:attrNameLst>
                                          <p:attrName>style.visibility</p:attrName>
                                        </p:attrNameLst>
                                      </p:cBhvr>
                                      <p:to>
                                        <p:strVal val="visible"/>
                                      </p:to>
                                    </p:set>
                                    <p:animEffect transition="in" filter="fade">
                                      <p:cBhvr>
                                        <p:cTn id="12" dur="500"/>
                                        <p:tgtEl>
                                          <p:spTgt spid="156">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6">
                                            <p:txEl>
                                              <p:pRg st="1" end="1"/>
                                            </p:txEl>
                                          </p:spTgt>
                                        </p:tgtEl>
                                        <p:attrNameLst>
                                          <p:attrName>style.visibility</p:attrName>
                                        </p:attrNameLst>
                                      </p:cBhvr>
                                      <p:to>
                                        <p:strVal val="visible"/>
                                      </p:to>
                                    </p:set>
                                    <p:animEffect transition="in" filter="fade">
                                      <p:cBhvr>
                                        <p:cTn id="15" dur="500"/>
                                        <p:tgtEl>
                                          <p:spTgt spid="156">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6">
                                            <p:txEl>
                                              <p:pRg st="2" end="2"/>
                                            </p:txEl>
                                          </p:spTgt>
                                        </p:tgtEl>
                                        <p:attrNameLst>
                                          <p:attrName>style.visibility</p:attrName>
                                        </p:attrNameLst>
                                      </p:cBhvr>
                                      <p:to>
                                        <p:strVal val="visible"/>
                                      </p:to>
                                    </p:set>
                                    <p:animEffect transition="in" filter="fade">
                                      <p:cBhvr>
                                        <p:cTn id="18" dur="500"/>
                                        <p:tgtEl>
                                          <p:spTgt spid="156">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6">
                                            <p:txEl>
                                              <p:pRg st="3" end="3"/>
                                            </p:txEl>
                                          </p:spTgt>
                                        </p:tgtEl>
                                        <p:attrNameLst>
                                          <p:attrName>style.visibility</p:attrName>
                                        </p:attrNameLst>
                                      </p:cBhvr>
                                      <p:to>
                                        <p:strVal val="visible"/>
                                      </p:to>
                                    </p:set>
                                    <p:animEffect transition="in" filter="fade">
                                      <p:cBhvr>
                                        <p:cTn id="21" dur="500"/>
                                        <p:tgtEl>
                                          <p:spTgt spid="156">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6">
                                            <p:txEl>
                                              <p:pRg st="4" end="4"/>
                                            </p:txEl>
                                          </p:spTgt>
                                        </p:tgtEl>
                                        <p:attrNameLst>
                                          <p:attrName>style.visibility</p:attrName>
                                        </p:attrNameLst>
                                      </p:cBhvr>
                                      <p:to>
                                        <p:strVal val="visible"/>
                                      </p:to>
                                    </p:set>
                                    <p:animEffect transition="in" filter="fade">
                                      <p:cBhvr>
                                        <p:cTn id="24" dur="500"/>
                                        <p:tgtEl>
                                          <p:spTgt spid="156">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6">
                                            <p:txEl>
                                              <p:pRg st="5" end="5"/>
                                            </p:txEl>
                                          </p:spTgt>
                                        </p:tgtEl>
                                        <p:attrNameLst>
                                          <p:attrName>style.visibility</p:attrName>
                                        </p:attrNameLst>
                                      </p:cBhvr>
                                      <p:to>
                                        <p:strVal val="visible"/>
                                      </p:to>
                                    </p:set>
                                    <p:animEffect transition="in" filter="fade">
                                      <p:cBhvr>
                                        <p:cTn id="27" dur="500"/>
                                        <p:tgtEl>
                                          <p:spTgt spid="156">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6">
                                            <p:txEl>
                                              <p:pRg st="6" end="6"/>
                                            </p:txEl>
                                          </p:spTgt>
                                        </p:tgtEl>
                                        <p:attrNameLst>
                                          <p:attrName>style.visibility</p:attrName>
                                        </p:attrNameLst>
                                      </p:cBhvr>
                                      <p:to>
                                        <p:strVal val="visible"/>
                                      </p:to>
                                    </p:set>
                                    <p:animEffect transition="in" filter="fade">
                                      <p:cBhvr>
                                        <p:cTn id="30" dur="500"/>
                                        <p:tgtEl>
                                          <p:spTgt spid="156">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6">
                                            <p:txEl>
                                              <p:pRg st="7" end="7"/>
                                            </p:txEl>
                                          </p:spTgt>
                                        </p:tgtEl>
                                        <p:attrNameLst>
                                          <p:attrName>style.visibility</p:attrName>
                                        </p:attrNameLst>
                                      </p:cBhvr>
                                      <p:to>
                                        <p:strVal val="visible"/>
                                      </p:to>
                                    </p:set>
                                    <p:animEffect transition="in" filter="fade">
                                      <p:cBhvr>
                                        <p:cTn id="33" dur="500"/>
                                        <p:tgtEl>
                                          <p:spTgt spid="15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p:bldP spid="156"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SOFTWARE USED		</a:t>
            </a:r>
            <a:endParaRPr dirty="0"/>
          </a:p>
        </p:txBody>
      </p:sp>
      <p:sp>
        <p:nvSpPr>
          <p:cNvPr id="162" name="Google Shape;162;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Texas Instruments </a:t>
            </a:r>
            <a:r>
              <a:rPr lang="en-GB" dirty="0" err="1"/>
              <a:t>Energia</a:t>
            </a:r>
            <a:endParaRPr dirty="0"/>
          </a:p>
          <a:p>
            <a:pPr marL="0" lvl="0" indent="0" algn="l" rtl="0">
              <a:spcBef>
                <a:spcPts val="1600"/>
              </a:spcBef>
              <a:spcAft>
                <a:spcPts val="1600"/>
              </a:spcAft>
              <a:buNone/>
            </a:pPr>
            <a:r>
              <a:rPr lang="en-GB" dirty="0"/>
              <a:t>MIT App </a:t>
            </a:r>
            <a:r>
              <a:rPr lang="en-GB" dirty="0" err="1"/>
              <a:t>Inventer</a:t>
            </a:r>
            <a:endParaRPr dirty="0"/>
          </a:p>
        </p:txBody>
      </p:sp>
      <p:pic>
        <p:nvPicPr>
          <p:cNvPr id="163" name="Google Shape;163;p17"/>
          <p:cNvPicPr preferRelativeResize="0"/>
          <p:nvPr/>
        </p:nvPicPr>
        <p:blipFill>
          <a:blip r:embed="rId3">
            <a:alphaModFix/>
          </a:blip>
          <a:stretch>
            <a:fillRect/>
          </a:stretch>
        </p:blipFill>
        <p:spPr>
          <a:xfrm>
            <a:off x="4093750" y="1392647"/>
            <a:ext cx="4242651" cy="3178475"/>
          </a:xfrm>
          <a:prstGeom prst="rect">
            <a:avLst/>
          </a:prstGeom>
          <a:noFill/>
          <a:ln>
            <a:noFill/>
          </a:ln>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2">
                                            <p:txEl>
                                              <p:pRg st="0" end="0"/>
                                            </p:txEl>
                                          </p:spTgt>
                                        </p:tgtEl>
                                        <p:attrNameLst>
                                          <p:attrName>style.visibility</p:attrName>
                                        </p:attrNameLst>
                                      </p:cBhvr>
                                      <p:to>
                                        <p:strVal val="visible"/>
                                      </p:to>
                                    </p:set>
                                    <p:anim calcmode="lin" valueType="num">
                                      <p:cBhvr>
                                        <p:cTn id="7" dur="500" fill="hold"/>
                                        <p:tgtEl>
                                          <p:spTgt spid="16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6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6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62">
                                            <p:txEl>
                                              <p:pRg st="1" end="1"/>
                                            </p:txEl>
                                          </p:spTgt>
                                        </p:tgtEl>
                                        <p:attrNameLst>
                                          <p:attrName>style.visibility</p:attrName>
                                        </p:attrNameLst>
                                      </p:cBhvr>
                                      <p:to>
                                        <p:strVal val="visible"/>
                                      </p:to>
                                    </p:set>
                                    <p:anim calcmode="lin" valueType="num">
                                      <p:cBhvr>
                                        <p:cTn id="14" dur="500" fill="hold"/>
                                        <p:tgtEl>
                                          <p:spTgt spid="162">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62">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6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61"/>
                                        </p:tgtEl>
                                        <p:attrNameLst>
                                          <p:attrName>style.visibility</p:attrName>
                                        </p:attrNameLst>
                                      </p:cBhvr>
                                      <p:to>
                                        <p:strVal val="visible"/>
                                      </p:to>
                                    </p:set>
                                    <p:anim calcmode="lin" valueType="num">
                                      <p:cBhvr additive="base">
                                        <p:cTn id="21" dur="500" fill="hold"/>
                                        <p:tgtEl>
                                          <p:spTgt spid="161"/>
                                        </p:tgtEl>
                                        <p:attrNameLst>
                                          <p:attrName>ppt_x</p:attrName>
                                        </p:attrNameLst>
                                      </p:cBhvr>
                                      <p:tavLst>
                                        <p:tav tm="0">
                                          <p:val>
                                            <p:strVal val="#ppt_x"/>
                                          </p:val>
                                        </p:tav>
                                        <p:tav tm="100000">
                                          <p:val>
                                            <p:strVal val="#ppt_x"/>
                                          </p:val>
                                        </p:tav>
                                      </p:tavLst>
                                    </p:anim>
                                    <p:anim calcmode="lin" valueType="num">
                                      <p:cBhvr additive="base">
                                        <p:cTn id="22"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p:bldP spid="16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IMPLEMENTATION AND WORKING</a:t>
            </a:r>
            <a:endParaRPr/>
          </a:p>
        </p:txBody>
      </p:sp>
      <p:sp>
        <p:nvSpPr>
          <p:cNvPr id="169" name="Google Shape;169;p18"/>
          <p:cNvSpPr txBox="1"/>
          <p:nvPr/>
        </p:nvSpPr>
        <p:spPr>
          <a:xfrm>
            <a:off x="1245700" y="1436575"/>
            <a:ext cx="7090800" cy="278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200" dirty="0">
                <a:solidFill>
                  <a:schemeClr val="lt1"/>
                </a:solidFill>
                <a:latin typeface="Lato"/>
                <a:ea typeface="Lato"/>
                <a:cs typeface="Lato"/>
                <a:sym typeface="Lato"/>
              </a:rPr>
              <a:t>MSP430G2ET launchpad has been used for controlling the motors of Robot.</a:t>
            </a:r>
            <a:endParaRPr sz="2200" dirty="0">
              <a:solidFill>
                <a:schemeClr val="lt1"/>
              </a:solidFill>
              <a:latin typeface="Lato"/>
              <a:ea typeface="Lato"/>
              <a:cs typeface="Lato"/>
              <a:sym typeface="Lato"/>
            </a:endParaRPr>
          </a:p>
          <a:p>
            <a:pPr marL="0" lvl="0" indent="0" algn="l" rtl="0">
              <a:spcBef>
                <a:spcPts val="0"/>
              </a:spcBef>
              <a:spcAft>
                <a:spcPts val="0"/>
              </a:spcAft>
              <a:buNone/>
            </a:pPr>
            <a:r>
              <a:rPr lang="en-GB" sz="2200" dirty="0">
                <a:solidFill>
                  <a:schemeClr val="lt1"/>
                </a:solidFill>
                <a:latin typeface="Lato"/>
                <a:ea typeface="Lato"/>
                <a:cs typeface="Lato"/>
                <a:sym typeface="Lato"/>
              </a:rPr>
              <a:t>MSP430G2ET launchpad is programmed using </a:t>
            </a:r>
            <a:r>
              <a:rPr lang="en-GB" sz="2200" dirty="0" err="1">
                <a:solidFill>
                  <a:schemeClr val="lt1"/>
                </a:solidFill>
                <a:latin typeface="Lato"/>
                <a:ea typeface="Lato"/>
                <a:cs typeface="Lato"/>
                <a:sym typeface="Lato"/>
              </a:rPr>
              <a:t>Energia</a:t>
            </a:r>
            <a:r>
              <a:rPr lang="en-GB" sz="2200" dirty="0">
                <a:solidFill>
                  <a:schemeClr val="lt1"/>
                </a:solidFill>
                <a:latin typeface="Lato"/>
                <a:ea typeface="Lato"/>
                <a:cs typeface="Lato"/>
                <a:sym typeface="Lato"/>
              </a:rPr>
              <a:t> Software.</a:t>
            </a:r>
            <a:endParaRPr sz="2200" dirty="0">
              <a:solidFill>
                <a:schemeClr val="lt1"/>
              </a:solidFill>
              <a:latin typeface="Lato"/>
              <a:ea typeface="Lato"/>
              <a:cs typeface="Lato"/>
              <a:sym typeface="Lato"/>
            </a:endParaRPr>
          </a:p>
          <a:p>
            <a:pPr marL="0" lvl="0" indent="0" algn="l" rtl="0">
              <a:spcBef>
                <a:spcPts val="0"/>
              </a:spcBef>
              <a:spcAft>
                <a:spcPts val="0"/>
              </a:spcAft>
              <a:buNone/>
            </a:pPr>
            <a:r>
              <a:rPr lang="en-GB" sz="2200" dirty="0">
                <a:solidFill>
                  <a:schemeClr val="lt1"/>
                </a:solidFill>
                <a:latin typeface="Lato"/>
                <a:ea typeface="Lato"/>
                <a:cs typeface="Lato"/>
                <a:sym typeface="Lato"/>
              </a:rPr>
              <a:t>HC05 </a:t>
            </a:r>
            <a:r>
              <a:rPr lang="en-GB" sz="2200" dirty="0" err="1">
                <a:solidFill>
                  <a:schemeClr val="lt1"/>
                </a:solidFill>
                <a:latin typeface="Lato"/>
                <a:ea typeface="Lato"/>
                <a:cs typeface="Lato"/>
                <a:sym typeface="Lato"/>
              </a:rPr>
              <a:t>bluetooth</a:t>
            </a:r>
            <a:r>
              <a:rPr lang="en-GB" sz="2200" dirty="0">
                <a:solidFill>
                  <a:schemeClr val="lt1"/>
                </a:solidFill>
                <a:latin typeface="Lato"/>
                <a:ea typeface="Lato"/>
                <a:cs typeface="Lato"/>
                <a:sym typeface="Lato"/>
              </a:rPr>
              <a:t> module is interfaced with the launchpad for receiving the data from mobile app and forwarding it serially to the launchpad unit.</a:t>
            </a:r>
            <a:endParaRPr sz="2200" dirty="0">
              <a:solidFill>
                <a:schemeClr val="lt1"/>
              </a:solidFill>
              <a:latin typeface="Lato"/>
              <a:ea typeface="Lato"/>
              <a:cs typeface="Lato"/>
              <a:sym typeface="Lato"/>
            </a:endParaRPr>
          </a:p>
          <a:p>
            <a:pPr marL="0" lvl="0" indent="0" algn="l" rtl="0">
              <a:spcBef>
                <a:spcPts val="0"/>
              </a:spcBef>
              <a:spcAft>
                <a:spcPts val="0"/>
              </a:spcAft>
              <a:buNone/>
            </a:pPr>
            <a:endParaRPr sz="2200" dirty="0">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69">
                                            <p:txEl>
                                              <p:pRg st="0" end="0"/>
                                            </p:txEl>
                                          </p:spTgt>
                                        </p:tgtEl>
                                        <p:attrNameLst>
                                          <p:attrName>style.visibility</p:attrName>
                                        </p:attrNameLst>
                                      </p:cBhvr>
                                      <p:to>
                                        <p:strVal val="visible"/>
                                      </p:to>
                                    </p:set>
                                    <p:animEffect transition="in" filter="fade">
                                      <p:cBhvr>
                                        <p:cTn id="7" dur="2000"/>
                                        <p:tgtEl>
                                          <p:spTgt spid="169">
                                            <p:txEl>
                                              <p:pRg st="0" end="0"/>
                                            </p:txEl>
                                          </p:spTgt>
                                        </p:tgtEl>
                                      </p:cBhvr>
                                    </p:animEffect>
                                    <p:anim calcmode="lin" valueType="num">
                                      <p:cBhvr>
                                        <p:cTn id="8" dur="2000" fill="hold"/>
                                        <p:tgtEl>
                                          <p:spTgt spid="169">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169">
                                            <p:txEl>
                                              <p:pRg st="0" end="0"/>
                                            </p:txEl>
                                          </p:spTgt>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169">
                                            <p:txEl>
                                              <p:pRg st="1" end="1"/>
                                            </p:txEl>
                                          </p:spTgt>
                                        </p:tgtEl>
                                        <p:attrNameLst>
                                          <p:attrName>style.visibility</p:attrName>
                                        </p:attrNameLst>
                                      </p:cBhvr>
                                      <p:to>
                                        <p:strVal val="visible"/>
                                      </p:to>
                                    </p:set>
                                    <p:animEffect transition="in" filter="fade">
                                      <p:cBhvr>
                                        <p:cTn id="12" dur="2000"/>
                                        <p:tgtEl>
                                          <p:spTgt spid="169">
                                            <p:txEl>
                                              <p:pRg st="1" end="1"/>
                                            </p:txEl>
                                          </p:spTgt>
                                        </p:tgtEl>
                                      </p:cBhvr>
                                    </p:animEffect>
                                    <p:anim calcmode="lin" valueType="num">
                                      <p:cBhvr>
                                        <p:cTn id="13" dur="2000" fill="hold"/>
                                        <p:tgtEl>
                                          <p:spTgt spid="169">
                                            <p:txEl>
                                              <p:pRg st="1" end="1"/>
                                            </p:txEl>
                                          </p:spTgt>
                                        </p:tgtEl>
                                        <p:attrNameLst>
                                          <p:attrName>ppt_w</p:attrName>
                                        </p:attrNameLst>
                                      </p:cBhvr>
                                      <p:tavLst>
                                        <p:tav tm="0" fmla="#ppt_w*sin(2.5*pi*$)">
                                          <p:val>
                                            <p:fltVal val="0"/>
                                          </p:val>
                                        </p:tav>
                                        <p:tav tm="100000">
                                          <p:val>
                                            <p:fltVal val="1"/>
                                          </p:val>
                                        </p:tav>
                                      </p:tavLst>
                                    </p:anim>
                                    <p:anim calcmode="lin" valueType="num">
                                      <p:cBhvr>
                                        <p:cTn id="14" dur="2000" fill="hold"/>
                                        <p:tgtEl>
                                          <p:spTgt spid="169">
                                            <p:txEl>
                                              <p:pRg st="1" end="1"/>
                                            </p:txEl>
                                          </p:spTgt>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169">
                                            <p:txEl>
                                              <p:pRg st="2" end="2"/>
                                            </p:txEl>
                                          </p:spTgt>
                                        </p:tgtEl>
                                        <p:attrNameLst>
                                          <p:attrName>style.visibility</p:attrName>
                                        </p:attrNameLst>
                                      </p:cBhvr>
                                      <p:to>
                                        <p:strVal val="visible"/>
                                      </p:to>
                                    </p:set>
                                    <p:animEffect transition="in" filter="fade">
                                      <p:cBhvr>
                                        <p:cTn id="17" dur="2000"/>
                                        <p:tgtEl>
                                          <p:spTgt spid="169">
                                            <p:txEl>
                                              <p:pRg st="2" end="2"/>
                                            </p:txEl>
                                          </p:spTgt>
                                        </p:tgtEl>
                                      </p:cBhvr>
                                    </p:animEffect>
                                    <p:anim calcmode="lin" valueType="num">
                                      <p:cBhvr>
                                        <p:cTn id="18" dur="2000" fill="hold"/>
                                        <p:tgtEl>
                                          <p:spTgt spid="169">
                                            <p:txEl>
                                              <p:pRg st="2" end="2"/>
                                            </p:txEl>
                                          </p:spTgt>
                                        </p:tgtEl>
                                        <p:attrNameLst>
                                          <p:attrName>ppt_w</p:attrName>
                                        </p:attrNameLst>
                                      </p:cBhvr>
                                      <p:tavLst>
                                        <p:tav tm="0" fmla="#ppt_w*sin(2.5*pi*$)">
                                          <p:val>
                                            <p:fltVal val="0"/>
                                          </p:val>
                                        </p:tav>
                                        <p:tav tm="100000">
                                          <p:val>
                                            <p:fltVal val="1"/>
                                          </p:val>
                                        </p:tav>
                                      </p:tavLst>
                                    </p:anim>
                                    <p:anim calcmode="lin" valueType="num">
                                      <p:cBhvr>
                                        <p:cTn id="19" dur="2000" fill="hold"/>
                                        <p:tgtEl>
                                          <p:spTgt spid="169">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title"/>
          </p:nvPr>
        </p:nvSpPr>
        <p:spPr>
          <a:xfrm>
            <a:off x="1297500" y="4339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PROGRAMMING LOGIC</a:t>
            </a:r>
            <a:endParaRPr/>
          </a:p>
        </p:txBody>
      </p:sp>
      <p:sp>
        <p:nvSpPr>
          <p:cNvPr id="181" name="Google Shape;181;p20"/>
          <p:cNvSpPr txBox="1"/>
          <p:nvPr/>
        </p:nvSpPr>
        <p:spPr>
          <a:xfrm>
            <a:off x="1203800" y="1611625"/>
            <a:ext cx="6981900" cy="291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900" dirty="0">
                <a:solidFill>
                  <a:schemeClr val="lt1"/>
                </a:solidFill>
                <a:latin typeface="Lato"/>
                <a:ea typeface="Lato"/>
                <a:cs typeface="Lato"/>
                <a:sym typeface="Lato"/>
              </a:rPr>
              <a:t>If  ‘A’  is received via </a:t>
            </a:r>
            <a:r>
              <a:rPr lang="en-GB" sz="1900" dirty="0" err="1">
                <a:solidFill>
                  <a:schemeClr val="lt1"/>
                </a:solidFill>
                <a:latin typeface="Lato"/>
                <a:ea typeface="Lato"/>
                <a:cs typeface="Lato"/>
                <a:sym typeface="Lato"/>
              </a:rPr>
              <a:t>bluetooth</a:t>
            </a:r>
            <a:r>
              <a:rPr lang="en-GB" sz="1900" dirty="0">
                <a:solidFill>
                  <a:schemeClr val="lt1"/>
                </a:solidFill>
                <a:latin typeface="Lato"/>
                <a:ea typeface="Lato"/>
                <a:cs typeface="Lato"/>
                <a:sym typeface="Lato"/>
              </a:rPr>
              <a:t> then robot moves ‘forward’.</a:t>
            </a:r>
            <a:endParaRPr sz="1900" dirty="0">
              <a:solidFill>
                <a:schemeClr val="lt1"/>
              </a:solidFill>
              <a:latin typeface="Lato"/>
              <a:ea typeface="Lato"/>
              <a:cs typeface="Lato"/>
              <a:sym typeface="Lato"/>
            </a:endParaRPr>
          </a:p>
          <a:p>
            <a:pPr marL="0" lvl="0" indent="0" algn="l" rtl="0">
              <a:spcBef>
                <a:spcPts val="0"/>
              </a:spcBef>
              <a:spcAft>
                <a:spcPts val="0"/>
              </a:spcAft>
              <a:buNone/>
            </a:pPr>
            <a:endParaRPr sz="1900" dirty="0">
              <a:solidFill>
                <a:schemeClr val="lt1"/>
              </a:solidFill>
              <a:latin typeface="Lato"/>
              <a:ea typeface="Lato"/>
              <a:cs typeface="Lato"/>
              <a:sym typeface="Lato"/>
            </a:endParaRPr>
          </a:p>
          <a:p>
            <a:pPr marL="0" lvl="0" indent="0" algn="l" rtl="0">
              <a:spcBef>
                <a:spcPts val="0"/>
              </a:spcBef>
              <a:spcAft>
                <a:spcPts val="0"/>
              </a:spcAft>
              <a:buNone/>
            </a:pPr>
            <a:r>
              <a:rPr lang="en-GB" sz="1900" dirty="0">
                <a:solidFill>
                  <a:schemeClr val="lt1"/>
                </a:solidFill>
                <a:latin typeface="Lato"/>
                <a:ea typeface="Lato"/>
                <a:cs typeface="Lato"/>
                <a:sym typeface="Lato"/>
              </a:rPr>
              <a:t>If  ‘B’  is received via </a:t>
            </a:r>
            <a:r>
              <a:rPr lang="en-GB" sz="1900" dirty="0" err="1">
                <a:solidFill>
                  <a:schemeClr val="lt1"/>
                </a:solidFill>
                <a:latin typeface="Lato"/>
                <a:ea typeface="Lato"/>
                <a:cs typeface="Lato"/>
                <a:sym typeface="Lato"/>
              </a:rPr>
              <a:t>bluetooth</a:t>
            </a:r>
            <a:r>
              <a:rPr lang="en-GB" sz="1900" dirty="0">
                <a:solidFill>
                  <a:schemeClr val="lt1"/>
                </a:solidFill>
                <a:latin typeface="Lato"/>
                <a:ea typeface="Lato"/>
                <a:cs typeface="Lato"/>
                <a:sym typeface="Lato"/>
              </a:rPr>
              <a:t> then robot moves ‘Backward’.</a:t>
            </a:r>
            <a:endParaRPr sz="1900" dirty="0">
              <a:solidFill>
                <a:schemeClr val="lt1"/>
              </a:solidFill>
              <a:latin typeface="Lato"/>
              <a:ea typeface="Lato"/>
              <a:cs typeface="Lato"/>
              <a:sym typeface="Lato"/>
            </a:endParaRPr>
          </a:p>
          <a:p>
            <a:pPr marL="0" lvl="0" indent="0" algn="l" rtl="0">
              <a:spcBef>
                <a:spcPts val="0"/>
              </a:spcBef>
              <a:spcAft>
                <a:spcPts val="0"/>
              </a:spcAft>
              <a:buNone/>
            </a:pPr>
            <a:endParaRPr sz="1900" dirty="0">
              <a:solidFill>
                <a:schemeClr val="lt1"/>
              </a:solidFill>
              <a:latin typeface="Lato"/>
              <a:ea typeface="Lato"/>
              <a:cs typeface="Lato"/>
              <a:sym typeface="Lato"/>
            </a:endParaRPr>
          </a:p>
          <a:p>
            <a:pPr marL="0" lvl="0" indent="0" algn="l" rtl="0">
              <a:spcBef>
                <a:spcPts val="0"/>
              </a:spcBef>
              <a:spcAft>
                <a:spcPts val="0"/>
              </a:spcAft>
              <a:buNone/>
            </a:pPr>
            <a:r>
              <a:rPr lang="en-GB" sz="1900" dirty="0">
                <a:solidFill>
                  <a:schemeClr val="lt1"/>
                </a:solidFill>
                <a:latin typeface="Lato"/>
                <a:ea typeface="Lato"/>
                <a:cs typeface="Lato"/>
                <a:sym typeface="Lato"/>
              </a:rPr>
              <a:t>If  ‘C’  is received via </a:t>
            </a:r>
            <a:r>
              <a:rPr lang="en-GB" sz="1900" dirty="0" err="1">
                <a:solidFill>
                  <a:schemeClr val="lt1"/>
                </a:solidFill>
                <a:latin typeface="Lato"/>
                <a:ea typeface="Lato"/>
                <a:cs typeface="Lato"/>
                <a:sym typeface="Lato"/>
              </a:rPr>
              <a:t>bluetooth</a:t>
            </a:r>
            <a:r>
              <a:rPr lang="en-GB" sz="1900" dirty="0">
                <a:solidFill>
                  <a:schemeClr val="lt1"/>
                </a:solidFill>
                <a:latin typeface="Lato"/>
                <a:ea typeface="Lato"/>
                <a:cs typeface="Lato"/>
                <a:sym typeface="Lato"/>
              </a:rPr>
              <a:t> then robot moves ‘Left’.</a:t>
            </a:r>
            <a:endParaRPr sz="1900" dirty="0">
              <a:solidFill>
                <a:schemeClr val="lt1"/>
              </a:solidFill>
              <a:latin typeface="Lato"/>
              <a:ea typeface="Lato"/>
              <a:cs typeface="Lato"/>
              <a:sym typeface="Lato"/>
            </a:endParaRPr>
          </a:p>
          <a:p>
            <a:pPr marL="0" lvl="0" indent="0" algn="l" rtl="0">
              <a:spcBef>
                <a:spcPts val="0"/>
              </a:spcBef>
              <a:spcAft>
                <a:spcPts val="0"/>
              </a:spcAft>
              <a:buNone/>
            </a:pPr>
            <a:endParaRPr sz="1900" dirty="0">
              <a:solidFill>
                <a:schemeClr val="lt1"/>
              </a:solidFill>
              <a:latin typeface="Lato"/>
              <a:ea typeface="Lato"/>
              <a:cs typeface="Lato"/>
              <a:sym typeface="Lato"/>
            </a:endParaRPr>
          </a:p>
          <a:p>
            <a:pPr marL="0" lvl="0" indent="0" algn="l" rtl="0">
              <a:spcBef>
                <a:spcPts val="0"/>
              </a:spcBef>
              <a:spcAft>
                <a:spcPts val="0"/>
              </a:spcAft>
              <a:buNone/>
            </a:pPr>
            <a:r>
              <a:rPr lang="en-GB" sz="1900" dirty="0">
                <a:solidFill>
                  <a:schemeClr val="lt1"/>
                </a:solidFill>
                <a:latin typeface="Lato"/>
                <a:ea typeface="Lato"/>
                <a:cs typeface="Lato"/>
                <a:sym typeface="Lato"/>
              </a:rPr>
              <a:t>If  ‘D’  is received via </a:t>
            </a:r>
            <a:r>
              <a:rPr lang="en-GB" sz="1900" dirty="0" err="1">
                <a:solidFill>
                  <a:schemeClr val="lt1"/>
                </a:solidFill>
                <a:latin typeface="Lato"/>
                <a:ea typeface="Lato"/>
                <a:cs typeface="Lato"/>
                <a:sym typeface="Lato"/>
              </a:rPr>
              <a:t>bluetooth</a:t>
            </a:r>
            <a:r>
              <a:rPr lang="en-GB" sz="1900" dirty="0">
                <a:solidFill>
                  <a:schemeClr val="lt1"/>
                </a:solidFill>
                <a:latin typeface="Lato"/>
                <a:ea typeface="Lato"/>
                <a:cs typeface="Lato"/>
                <a:sym typeface="Lato"/>
              </a:rPr>
              <a:t> then robot moves ‘Right’.</a:t>
            </a:r>
            <a:endParaRPr sz="1900" dirty="0">
              <a:solidFill>
                <a:schemeClr val="lt1"/>
              </a:solidFill>
              <a:latin typeface="Lato"/>
              <a:ea typeface="Lato"/>
              <a:cs typeface="Lato"/>
              <a:sym typeface="Lato"/>
            </a:endParaRPr>
          </a:p>
          <a:p>
            <a:pPr marL="0" lvl="0" indent="0" algn="l" rtl="0">
              <a:spcBef>
                <a:spcPts val="0"/>
              </a:spcBef>
              <a:spcAft>
                <a:spcPts val="0"/>
              </a:spcAft>
              <a:buNone/>
            </a:pPr>
            <a:endParaRPr sz="1900" dirty="0">
              <a:solidFill>
                <a:schemeClr val="lt1"/>
              </a:solidFill>
              <a:latin typeface="Lato"/>
              <a:ea typeface="Lato"/>
              <a:cs typeface="Lato"/>
              <a:sym typeface="Lato"/>
            </a:endParaRPr>
          </a:p>
          <a:p>
            <a:pPr marL="0" lvl="0" indent="0" algn="l" rtl="0">
              <a:spcBef>
                <a:spcPts val="0"/>
              </a:spcBef>
              <a:spcAft>
                <a:spcPts val="0"/>
              </a:spcAft>
              <a:buNone/>
            </a:pPr>
            <a:r>
              <a:rPr lang="en-GB" sz="1900" dirty="0">
                <a:solidFill>
                  <a:schemeClr val="lt1"/>
                </a:solidFill>
                <a:latin typeface="Lato"/>
                <a:ea typeface="Lato"/>
                <a:cs typeface="Lato"/>
                <a:sym typeface="Lato"/>
              </a:rPr>
              <a:t>If  ‘E’  is received via </a:t>
            </a:r>
            <a:r>
              <a:rPr lang="en-GB" sz="1900" dirty="0" err="1">
                <a:solidFill>
                  <a:schemeClr val="lt1"/>
                </a:solidFill>
                <a:latin typeface="Lato"/>
                <a:ea typeface="Lato"/>
                <a:cs typeface="Lato"/>
                <a:sym typeface="Lato"/>
              </a:rPr>
              <a:t>bluetooth</a:t>
            </a:r>
            <a:r>
              <a:rPr lang="en-GB" sz="1900" dirty="0">
                <a:solidFill>
                  <a:schemeClr val="lt1"/>
                </a:solidFill>
                <a:latin typeface="Lato"/>
                <a:ea typeface="Lato"/>
                <a:cs typeface="Lato"/>
                <a:sym typeface="Lato"/>
              </a:rPr>
              <a:t> then robot ‘Stops’.</a:t>
            </a:r>
            <a:endParaRPr sz="1900" dirty="0">
              <a:solidFill>
                <a:schemeClr val="lt1"/>
              </a:solidFill>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81">
                                            <p:txEl>
                                              <p:pRg st="0" end="0"/>
                                            </p:txEl>
                                          </p:spTgt>
                                        </p:tgtEl>
                                        <p:attrNameLst>
                                          <p:attrName>style.visibility</p:attrName>
                                        </p:attrNameLst>
                                      </p:cBhvr>
                                      <p:to>
                                        <p:strVal val="visible"/>
                                      </p:to>
                                    </p:set>
                                    <p:animEffect transition="in" filter="circle(in)">
                                      <p:cBhvr>
                                        <p:cTn id="7" dur="2000"/>
                                        <p:tgtEl>
                                          <p:spTgt spid="181">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81">
                                            <p:txEl>
                                              <p:pRg st="2" end="2"/>
                                            </p:txEl>
                                          </p:spTgt>
                                        </p:tgtEl>
                                        <p:attrNameLst>
                                          <p:attrName>style.visibility</p:attrName>
                                        </p:attrNameLst>
                                      </p:cBhvr>
                                      <p:to>
                                        <p:strVal val="visible"/>
                                      </p:to>
                                    </p:set>
                                    <p:animEffect transition="in" filter="circle(in)">
                                      <p:cBhvr>
                                        <p:cTn id="10" dur="2000"/>
                                        <p:tgtEl>
                                          <p:spTgt spid="181">
                                            <p:txEl>
                                              <p:pRg st="2" end="2"/>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81">
                                            <p:txEl>
                                              <p:pRg st="4" end="4"/>
                                            </p:txEl>
                                          </p:spTgt>
                                        </p:tgtEl>
                                        <p:attrNameLst>
                                          <p:attrName>style.visibility</p:attrName>
                                        </p:attrNameLst>
                                      </p:cBhvr>
                                      <p:to>
                                        <p:strVal val="visible"/>
                                      </p:to>
                                    </p:set>
                                    <p:animEffect transition="in" filter="circle(in)">
                                      <p:cBhvr>
                                        <p:cTn id="13" dur="2000"/>
                                        <p:tgtEl>
                                          <p:spTgt spid="181">
                                            <p:txEl>
                                              <p:pRg st="4" end="4"/>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81">
                                            <p:txEl>
                                              <p:pRg st="6" end="6"/>
                                            </p:txEl>
                                          </p:spTgt>
                                        </p:tgtEl>
                                        <p:attrNameLst>
                                          <p:attrName>style.visibility</p:attrName>
                                        </p:attrNameLst>
                                      </p:cBhvr>
                                      <p:to>
                                        <p:strVal val="visible"/>
                                      </p:to>
                                    </p:set>
                                    <p:animEffect transition="in" filter="circle(in)">
                                      <p:cBhvr>
                                        <p:cTn id="16" dur="2000"/>
                                        <p:tgtEl>
                                          <p:spTgt spid="181">
                                            <p:txEl>
                                              <p:pRg st="6" end="6"/>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81">
                                            <p:txEl>
                                              <p:pRg st="8" end="8"/>
                                            </p:txEl>
                                          </p:spTgt>
                                        </p:tgtEl>
                                        <p:attrNameLst>
                                          <p:attrName>style.visibility</p:attrName>
                                        </p:attrNameLst>
                                      </p:cBhvr>
                                      <p:to>
                                        <p:strVal val="visible"/>
                                      </p:to>
                                    </p:set>
                                    <p:animEffect transition="in" filter="circle(in)">
                                      <p:cBhvr>
                                        <p:cTn id="19" dur="2000"/>
                                        <p:tgtEl>
                                          <p:spTgt spid="18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body" idx="1"/>
          </p:nvPr>
        </p:nvSpPr>
        <p:spPr>
          <a:xfrm>
            <a:off x="1297500" y="431975"/>
            <a:ext cx="3403200" cy="404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ADVANTAGES</a:t>
            </a:r>
            <a:endParaRPr dirty="0"/>
          </a:p>
          <a:p>
            <a:pPr marL="457200" lvl="0" indent="-311150" algn="l" rtl="0">
              <a:spcBef>
                <a:spcPts val="1600"/>
              </a:spcBef>
              <a:spcAft>
                <a:spcPts val="0"/>
              </a:spcAft>
              <a:buSzPts val="1300"/>
              <a:buChar char="➢"/>
            </a:pPr>
            <a:r>
              <a:rPr lang="en-GB" dirty="0"/>
              <a:t>Speed and sufficient reliable for recognition system. Good performance system with complex background.</a:t>
            </a:r>
            <a:endParaRPr dirty="0"/>
          </a:p>
          <a:p>
            <a:pPr marL="457200" lvl="0" indent="-311150" algn="l" rtl="0">
              <a:spcBef>
                <a:spcPts val="0"/>
              </a:spcBef>
              <a:spcAft>
                <a:spcPts val="0"/>
              </a:spcAft>
              <a:buSzPts val="1300"/>
              <a:buChar char="➢"/>
            </a:pPr>
            <a:r>
              <a:rPr lang="en-GB" dirty="0"/>
              <a:t>The system successfully recognized static and dynamic gestures. Could be applied on a mobile robot control.</a:t>
            </a:r>
            <a:endParaRPr dirty="0"/>
          </a:p>
          <a:p>
            <a:pPr marL="457200" lvl="0" indent="-311150" algn="l" rtl="0">
              <a:spcBef>
                <a:spcPts val="0"/>
              </a:spcBef>
              <a:spcAft>
                <a:spcPts val="0"/>
              </a:spcAft>
              <a:buSzPts val="1300"/>
              <a:buChar char="➢"/>
            </a:pPr>
            <a:r>
              <a:rPr lang="en-GB" dirty="0"/>
              <a:t>Simple, fast and easy to implement. Can be applied  on real system and play games.</a:t>
            </a:r>
            <a:endParaRPr dirty="0"/>
          </a:p>
          <a:p>
            <a:pPr marL="457200" lvl="0" indent="-311150" algn="l" rtl="0">
              <a:spcBef>
                <a:spcPts val="0"/>
              </a:spcBef>
              <a:spcAft>
                <a:spcPts val="0"/>
              </a:spcAft>
              <a:buSzPts val="1300"/>
              <a:buChar char="➢"/>
            </a:pPr>
            <a:r>
              <a:rPr lang="en-GB" dirty="0"/>
              <a:t>No training is required.</a:t>
            </a:r>
            <a:endParaRPr dirty="0"/>
          </a:p>
        </p:txBody>
      </p:sp>
      <p:sp>
        <p:nvSpPr>
          <p:cNvPr id="187" name="Google Shape;187;p21"/>
          <p:cNvSpPr txBox="1">
            <a:spLocks noGrp="1"/>
          </p:cNvSpPr>
          <p:nvPr>
            <p:ph type="body" idx="2"/>
          </p:nvPr>
        </p:nvSpPr>
        <p:spPr>
          <a:xfrm>
            <a:off x="4933225" y="432050"/>
            <a:ext cx="3403200" cy="45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DISADVANTAGES</a:t>
            </a:r>
            <a:endParaRPr dirty="0"/>
          </a:p>
          <a:p>
            <a:pPr marL="457200" lvl="0" indent="-311150" algn="l" rtl="0">
              <a:spcBef>
                <a:spcPts val="1600"/>
              </a:spcBef>
              <a:spcAft>
                <a:spcPts val="0"/>
              </a:spcAft>
              <a:buSzPts val="1300"/>
              <a:buChar char="➢"/>
            </a:pPr>
            <a:r>
              <a:rPr lang="en-GB" dirty="0"/>
              <a:t>Irrelevant object might overlap with the hand. Wrong object extraction appeared if the object are larger than the hand.</a:t>
            </a:r>
            <a:endParaRPr dirty="0"/>
          </a:p>
          <a:p>
            <a:pPr marL="457200" lvl="0" indent="-311150" algn="l" rtl="0">
              <a:spcBef>
                <a:spcPts val="0"/>
              </a:spcBef>
              <a:spcAft>
                <a:spcPts val="0"/>
              </a:spcAft>
              <a:buSzPts val="1300"/>
              <a:buChar char="➢"/>
            </a:pPr>
            <a:r>
              <a:rPr lang="en-GB" dirty="0"/>
              <a:t>Performance recognition algorithm decreases when the distance is greater than 1.5 meters between the user and the camera.</a:t>
            </a:r>
            <a:endParaRPr dirty="0"/>
          </a:p>
          <a:p>
            <a:pPr marL="457200" lvl="0" indent="-311150" algn="l" rtl="0">
              <a:spcBef>
                <a:spcPts val="0"/>
              </a:spcBef>
              <a:spcAft>
                <a:spcPts val="0"/>
              </a:spcAft>
              <a:buSzPts val="1300"/>
              <a:buChar char="➢"/>
            </a:pPr>
            <a:r>
              <a:rPr lang="en-GB" dirty="0"/>
              <a:t>System limitation restrict the application such as the arm must be vertical , the palm is facing the camera and the finger colour must be basic colour such as either red or green or blue.</a:t>
            </a:r>
            <a:endParaRPr dirty="0"/>
          </a:p>
          <a:p>
            <a:pPr marL="457200" lvl="0" indent="-311150" algn="l" rtl="0">
              <a:spcBef>
                <a:spcPts val="0"/>
              </a:spcBef>
              <a:spcAft>
                <a:spcPts val="0"/>
              </a:spcAft>
              <a:buSzPts val="1300"/>
              <a:buChar char="➢"/>
            </a:pPr>
            <a:r>
              <a:rPr lang="en-GB" dirty="0"/>
              <a:t>Ambient light affects the colour detection threshold.</a:t>
            </a:r>
            <a:endParaRPr dirty="0"/>
          </a:p>
          <a:p>
            <a:pPr marL="457200" lvl="0" indent="0" algn="l" rtl="0">
              <a:spcBef>
                <a:spcPts val="1600"/>
              </a:spcBef>
              <a:spcAft>
                <a:spcPts val="1600"/>
              </a:spcAft>
              <a:buNone/>
            </a:pPr>
            <a:endParaRPr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6">
                                            <p:txEl>
                                              <p:pRg st="0" end="0"/>
                                            </p:txEl>
                                          </p:spTgt>
                                        </p:tgtEl>
                                        <p:attrNameLst>
                                          <p:attrName>style.visibility</p:attrName>
                                        </p:attrNameLst>
                                      </p:cBhvr>
                                      <p:to>
                                        <p:strVal val="visible"/>
                                      </p:to>
                                    </p:set>
                                    <p:animEffect transition="in" filter="barn(inVertical)">
                                      <p:cBhvr>
                                        <p:cTn id="7" dur="500"/>
                                        <p:tgtEl>
                                          <p:spTgt spid="186">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86">
                                            <p:txEl>
                                              <p:pRg st="1" end="1"/>
                                            </p:txEl>
                                          </p:spTgt>
                                        </p:tgtEl>
                                        <p:attrNameLst>
                                          <p:attrName>style.visibility</p:attrName>
                                        </p:attrNameLst>
                                      </p:cBhvr>
                                      <p:to>
                                        <p:strVal val="visible"/>
                                      </p:to>
                                    </p:set>
                                    <p:animEffect transition="in" filter="barn(inVertical)">
                                      <p:cBhvr>
                                        <p:cTn id="10" dur="500"/>
                                        <p:tgtEl>
                                          <p:spTgt spid="186">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86">
                                            <p:txEl>
                                              <p:pRg st="2" end="2"/>
                                            </p:txEl>
                                          </p:spTgt>
                                        </p:tgtEl>
                                        <p:attrNameLst>
                                          <p:attrName>style.visibility</p:attrName>
                                        </p:attrNameLst>
                                      </p:cBhvr>
                                      <p:to>
                                        <p:strVal val="visible"/>
                                      </p:to>
                                    </p:set>
                                    <p:animEffect transition="in" filter="barn(inVertical)">
                                      <p:cBhvr>
                                        <p:cTn id="13" dur="500"/>
                                        <p:tgtEl>
                                          <p:spTgt spid="186">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86">
                                            <p:txEl>
                                              <p:pRg st="3" end="3"/>
                                            </p:txEl>
                                          </p:spTgt>
                                        </p:tgtEl>
                                        <p:attrNameLst>
                                          <p:attrName>style.visibility</p:attrName>
                                        </p:attrNameLst>
                                      </p:cBhvr>
                                      <p:to>
                                        <p:strVal val="visible"/>
                                      </p:to>
                                    </p:set>
                                    <p:animEffect transition="in" filter="barn(inVertical)">
                                      <p:cBhvr>
                                        <p:cTn id="16" dur="500"/>
                                        <p:tgtEl>
                                          <p:spTgt spid="186">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86">
                                            <p:txEl>
                                              <p:pRg st="4" end="4"/>
                                            </p:txEl>
                                          </p:spTgt>
                                        </p:tgtEl>
                                        <p:attrNameLst>
                                          <p:attrName>style.visibility</p:attrName>
                                        </p:attrNameLst>
                                      </p:cBhvr>
                                      <p:to>
                                        <p:strVal val="visible"/>
                                      </p:to>
                                    </p:set>
                                    <p:animEffect transition="in" filter="barn(inVertical)">
                                      <p:cBhvr>
                                        <p:cTn id="19" dur="500"/>
                                        <p:tgtEl>
                                          <p:spTgt spid="18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grpId="0" nodeType="clickEffect">
                                  <p:stCondLst>
                                    <p:cond delay="0"/>
                                  </p:stCondLst>
                                  <p:childTnLst>
                                    <p:set>
                                      <p:cBhvr>
                                        <p:cTn id="23" dur="1" fill="hold">
                                          <p:stCondLst>
                                            <p:cond delay="0"/>
                                          </p:stCondLst>
                                        </p:cTn>
                                        <p:tgtEl>
                                          <p:spTgt spid="187">
                                            <p:txEl>
                                              <p:pRg st="0" end="0"/>
                                            </p:txEl>
                                          </p:spTgt>
                                        </p:tgtEl>
                                        <p:attrNameLst>
                                          <p:attrName>style.visibility</p:attrName>
                                        </p:attrNameLst>
                                      </p:cBhvr>
                                      <p:to>
                                        <p:strVal val="visible"/>
                                      </p:to>
                                    </p:set>
                                    <p:anim calcmode="lin" valueType="num">
                                      <p:cBhvr>
                                        <p:cTn id="24" dur="1000" fill="hold"/>
                                        <p:tgtEl>
                                          <p:spTgt spid="187">
                                            <p:txEl>
                                              <p:pRg st="0" end="0"/>
                                            </p:txEl>
                                          </p:spTgt>
                                        </p:tgtEl>
                                        <p:attrNameLst>
                                          <p:attrName>ppt_w</p:attrName>
                                        </p:attrNameLst>
                                      </p:cBhvr>
                                      <p:tavLst>
                                        <p:tav tm="0">
                                          <p:val>
                                            <p:fltVal val="0"/>
                                          </p:val>
                                        </p:tav>
                                        <p:tav tm="100000">
                                          <p:val>
                                            <p:strVal val="#ppt_w"/>
                                          </p:val>
                                        </p:tav>
                                      </p:tavLst>
                                    </p:anim>
                                    <p:anim calcmode="lin" valueType="num">
                                      <p:cBhvr>
                                        <p:cTn id="25" dur="1000" fill="hold"/>
                                        <p:tgtEl>
                                          <p:spTgt spid="187">
                                            <p:txEl>
                                              <p:pRg st="0" end="0"/>
                                            </p:txEl>
                                          </p:spTgt>
                                        </p:tgtEl>
                                        <p:attrNameLst>
                                          <p:attrName>ppt_h</p:attrName>
                                        </p:attrNameLst>
                                      </p:cBhvr>
                                      <p:tavLst>
                                        <p:tav tm="0">
                                          <p:val>
                                            <p:fltVal val="0"/>
                                          </p:val>
                                        </p:tav>
                                        <p:tav tm="100000">
                                          <p:val>
                                            <p:strVal val="#ppt_h"/>
                                          </p:val>
                                        </p:tav>
                                      </p:tavLst>
                                    </p:anim>
                                    <p:anim calcmode="lin" valueType="num">
                                      <p:cBhvr>
                                        <p:cTn id="26" dur="1000" fill="hold"/>
                                        <p:tgtEl>
                                          <p:spTgt spid="187">
                                            <p:txEl>
                                              <p:pRg st="0" end="0"/>
                                            </p:txEl>
                                          </p:spTgt>
                                        </p:tgtEl>
                                        <p:attrNameLst>
                                          <p:attrName>style.rotation</p:attrName>
                                        </p:attrNameLst>
                                      </p:cBhvr>
                                      <p:tavLst>
                                        <p:tav tm="0">
                                          <p:val>
                                            <p:fltVal val="90"/>
                                          </p:val>
                                        </p:tav>
                                        <p:tav tm="100000">
                                          <p:val>
                                            <p:fltVal val="0"/>
                                          </p:val>
                                        </p:tav>
                                      </p:tavLst>
                                    </p:anim>
                                    <p:animEffect transition="in" filter="fade">
                                      <p:cBhvr>
                                        <p:cTn id="27" dur="1000"/>
                                        <p:tgtEl>
                                          <p:spTgt spid="187">
                                            <p:txEl>
                                              <p:pRg st="0" end="0"/>
                                            </p:txEl>
                                          </p:spTgt>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187">
                                            <p:txEl>
                                              <p:pRg st="1" end="1"/>
                                            </p:txEl>
                                          </p:spTgt>
                                        </p:tgtEl>
                                        <p:attrNameLst>
                                          <p:attrName>style.visibility</p:attrName>
                                        </p:attrNameLst>
                                      </p:cBhvr>
                                      <p:to>
                                        <p:strVal val="visible"/>
                                      </p:to>
                                    </p:set>
                                    <p:anim calcmode="lin" valueType="num">
                                      <p:cBhvr>
                                        <p:cTn id="30" dur="1000" fill="hold"/>
                                        <p:tgtEl>
                                          <p:spTgt spid="187">
                                            <p:txEl>
                                              <p:pRg st="1" end="1"/>
                                            </p:txEl>
                                          </p:spTgt>
                                        </p:tgtEl>
                                        <p:attrNameLst>
                                          <p:attrName>ppt_w</p:attrName>
                                        </p:attrNameLst>
                                      </p:cBhvr>
                                      <p:tavLst>
                                        <p:tav tm="0">
                                          <p:val>
                                            <p:fltVal val="0"/>
                                          </p:val>
                                        </p:tav>
                                        <p:tav tm="100000">
                                          <p:val>
                                            <p:strVal val="#ppt_w"/>
                                          </p:val>
                                        </p:tav>
                                      </p:tavLst>
                                    </p:anim>
                                    <p:anim calcmode="lin" valueType="num">
                                      <p:cBhvr>
                                        <p:cTn id="31" dur="1000" fill="hold"/>
                                        <p:tgtEl>
                                          <p:spTgt spid="187">
                                            <p:txEl>
                                              <p:pRg st="1" end="1"/>
                                            </p:txEl>
                                          </p:spTgt>
                                        </p:tgtEl>
                                        <p:attrNameLst>
                                          <p:attrName>ppt_h</p:attrName>
                                        </p:attrNameLst>
                                      </p:cBhvr>
                                      <p:tavLst>
                                        <p:tav tm="0">
                                          <p:val>
                                            <p:fltVal val="0"/>
                                          </p:val>
                                        </p:tav>
                                        <p:tav tm="100000">
                                          <p:val>
                                            <p:strVal val="#ppt_h"/>
                                          </p:val>
                                        </p:tav>
                                      </p:tavLst>
                                    </p:anim>
                                    <p:anim calcmode="lin" valueType="num">
                                      <p:cBhvr>
                                        <p:cTn id="32" dur="1000" fill="hold"/>
                                        <p:tgtEl>
                                          <p:spTgt spid="187">
                                            <p:txEl>
                                              <p:pRg st="1" end="1"/>
                                            </p:txEl>
                                          </p:spTgt>
                                        </p:tgtEl>
                                        <p:attrNameLst>
                                          <p:attrName>style.rotation</p:attrName>
                                        </p:attrNameLst>
                                      </p:cBhvr>
                                      <p:tavLst>
                                        <p:tav tm="0">
                                          <p:val>
                                            <p:fltVal val="90"/>
                                          </p:val>
                                        </p:tav>
                                        <p:tav tm="100000">
                                          <p:val>
                                            <p:fltVal val="0"/>
                                          </p:val>
                                        </p:tav>
                                      </p:tavLst>
                                    </p:anim>
                                    <p:animEffect transition="in" filter="fade">
                                      <p:cBhvr>
                                        <p:cTn id="33" dur="1000"/>
                                        <p:tgtEl>
                                          <p:spTgt spid="187">
                                            <p:txEl>
                                              <p:pRg st="1" end="1"/>
                                            </p:txEl>
                                          </p:spTgt>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187">
                                            <p:txEl>
                                              <p:pRg st="2" end="2"/>
                                            </p:txEl>
                                          </p:spTgt>
                                        </p:tgtEl>
                                        <p:attrNameLst>
                                          <p:attrName>style.visibility</p:attrName>
                                        </p:attrNameLst>
                                      </p:cBhvr>
                                      <p:to>
                                        <p:strVal val="visible"/>
                                      </p:to>
                                    </p:set>
                                    <p:anim calcmode="lin" valueType="num">
                                      <p:cBhvr>
                                        <p:cTn id="36" dur="1000" fill="hold"/>
                                        <p:tgtEl>
                                          <p:spTgt spid="187">
                                            <p:txEl>
                                              <p:pRg st="2" end="2"/>
                                            </p:txEl>
                                          </p:spTgt>
                                        </p:tgtEl>
                                        <p:attrNameLst>
                                          <p:attrName>ppt_w</p:attrName>
                                        </p:attrNameLst>
                                      </p:cBhvr>
                                      <p:tavLst>
                                        <p:tav tm="0">
                                          <p:val>
                                            <p:fltVal val="0"/>
                                          </p:val>
                                        </p:tav>
                                        <p:tav tm="100000">
                                          <p:val>
                                            <p:strVal val="#ppt_w"/>
                                          </p:val>
                                        </p:tav>
                                      </p:tavLst>
                                    </p:anim>
                                    <p:anim calcmode="lin" valueType="num">
                                      <p:cBhvr>
                                        <p:cTn id="37" dur="1000" fill="hold"/>
                                        <p:tgtEl>
                                          <p:spTgt spid="187">
                                            <p:txEl>
                                              <p:pRg st="2" end="2"/>
                                            </p:txEl>
                                          </p:spTgt>
                                        </p:tgtEl>
                                        <p:attrNameLst>
                                          <p:attrName>ppt_h</p:attrName>
                                        </p:attrNameLst>
                                      </p:cBhvr>
                                      <p:tavLst>
                                        <p:tav tm="0">
                                          <p:val>
                                            <p:fltVal val="0"/>
                                          </p:val>
                                        </p:tav>
                                        <p:tav tm="100000">
                                          <p:val>
                                            <p:strVal val="#ppt_h"/>
                                          </p:val>
                                        </p:tav>
                                      </p:tavLst>
                                    </p:anim>
                                    <p:anim calcmode="lin" valueType="num">
                                      <p:cBhvr>
                                        <p:cTn id="38" dur="1000" fill="hold"/>
                                        <p:tgtEl>
                                          <p:spTgt spid="187">
                                            <p:txEl>
                                              <p:pRg st="2" end="2"/>
                                            </p:txEl>
                                          </p:spTgt>
                                        </p:tgtEl>
                                        <p:attrNameLst>
                                          <p:attrName>style.rotation</p:attrName>
                                        </p:attrNameLst>
                                      </p:cBhvr>
                                      <p:tavLst>
                                        <p:tav tm="0">
                                          <p:val>
                                            <p:fltVal val="90"/>
                                          </p:val>
                                        </p:tav>
                                        <p:tav tm="100000">
                                          <p:val>
                                            <p:fltVal val="0"/>
                                          </p:val>
                                        </p:tav>
                                      </p:tavLst>
                                    </p:anim>
                                    <p:animEffect transition="in" filter="fade">
                                      <p:cBhvr>
                                        <p:cTn id="39" dur="1000"/>
                                        <p:tgtEl>
                                          <p:spTgt spid="187">
                                            <p:txEl>
                                              <p:pRg st="2" end="2"/>
                                            </p:txEl>
                                          </p:spTgt>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187">
                                            <p:txEl>
                                              <p:pRg st="3" end="3"/>
                                            </p:txEl>
                                          </p:spTgt>
                                        </p:tgtEl>
                                        <p:attrNameLst>
                                          <p:attrName>style.visibility</p:attrName>
                                        </p:attrNameLst>
                                      </p:cBhvr>
                                      <p:to>
                                        <p:strVal val="visible"/>
                                      </p:to>
                                    </p:set>
                                    <p:anim calcmode="lin" valueType="num">
                                      <p:cBhvr>
                                        <p:cTn id="42" dur="1000" fill="hold"/>
                                        <p:tgtEl>
                                          <p:spTgt spid="187">
                                            <p:txEl>
                                              <p:pRg st="3" end="3"/>
                                            </p:txEl>
                                          </p:spTgt>
                                        </p:tgtEl>
                                        <p:attrNameLst>
                                          <p:attrName>ppt_w</p:attrName>
                                        </p:attrNameLst>
                                      </p:cBhvr>
                                      <p:tavLst>
                                        <p:tav tm="0">
                                          <p:val>
                                            <p:fltVal val="0"/>
                                          </p:val>
                                        </p:tav>
                                        <p:tav tm="100000">
                                          <p:val>
                                            <p:strVal val="#ppt_w"/>
                                          </p:val>
                                        </p:tav>
                                      </p:tavLst>
                                    </p:anim>
                                    <p:anim calcmode="lin" valueType="num">
                                      <p:cBhvr>
                                        <p:cTn id="43" dur="1000" fill="hold"/>
                                        <p:tgtEl>
                                          <p:spTgt spid="187">
                                            <p:txEl>
                                              <p:pRg st="3" end="3"/>
                                            </p:txEl>
                                          </p:spTgt>
                                        </p:tgtEl>
                                        <p:attrNameLst>
                                          <p:attrName>ppt_h</p:attrName>
                                        </p:attrNameLst>
                                      </p:cBhvr>
                                      <p:tavLst>
                                        <p:tav tm="0">
                                          <p:val>
                                            <p:fltVal val="0"/>
                                          </p:val>
                                        </p:tav>
                                        <p:tav tm="100000">
                                          <p:val>
                                            <p:strVal val="#ppt_h"/>
                                          </p:val>
                                        </p:tav>
                                      </p:tavLst>
                                    </p:anim>
                                    <p:anim calcmode="lin" valueType="num">
                                      <p:cBhvr>
                                        <p:cTn id="44" dur="1000" fill="hold"/>
                                        <p:tgtEl>
                                          <p:spTgt spid="187">
                                            <p:txEl>
                                              <p:pRg st="3" end="3"/>
                                            </p:txEl>
                                          </p:spTgt>
                                        </p:tgtEl>
                                        <p:attrNameLst>
                                          <p:attrName>style.rotation</p:attrName>
                                        </p:attrNameLst>
                                      </p:cBhvr>
                                      <p:tavLst>
                                        <p:tav tm="0">
                                          <p:val>
                                            <p:fltVal val="90"/>
                                          </p:val>
                                        </p:tav>
                                        <p:tav tm="100000">
                                          <p:val>
                                            <p:fltVal val="0"/>
                                          </p:val>
                                        </p:tav>
                                      </p:tavLst>
                                    </p:anim>
                                    <p:animEffect transition="in" filter="fade">
                                      <p:cBhvr>
                                        <p:cTn id="45" dur="1000"/>
                                        <p:tgtEl>
                                          <p:spTgt spid="187">
                                            <p:txEl>
                                              <p:pRg st="3" end="3"/>
                                            </p:txEl>
                                          </p:spTgt>
                                        </p:tgtEl>
                                      </p:cBhvr>
                                    </p:animEffect>
                                  </p:childTnLst>
                                </p:cTn>
                              </p:par>
                              <p:par>
                                <p:cTn id="46" presetID="31" presetClass="entr" presetSubtype="0" fill="hold" grpId="0" nodeType="withEffect">
                                  <p:stCondLst>
                                    <p:cond delay="0"/>
                                  </p:stCondLst>
                                  <p:childTnLst>
                                    <p:set>
                                      <p:cBhvr>
                                        <p:cTn id="47" dur="1" fill="hold">
                                          <p:stCondLst>
                                            <p:cond delay="0"/>
                                          </p:stCondLst>
                                        </p:cTn>
                                        <p:tgtEl>
                                          <p:spTgt spid="187">
                                            <p:txEl>
                                              <p:pRg st="4" end="4"/>
                                            </p:txEl>
                                          </p:spTgt>
                                        </p:tgtEl>
                                        <p:attrNameLst>
                                          <p:attrName>style.visibility</p:attrName>
                                        </p:attrNameLst>
                                      </p:cBhvr>
                                      <p:to>
                                        <p:strVal val="visible"/>
                                      </p:to>
                                    </p:set>
                                    <p:anim calcmode="lin" valueType="num">
                                      <p:cBhvr>
                                        <p:cTn id="48" dur="1000" fill="hold"/>
                                        <p:tgtEl>
                                          <p:spTgt spid="187">
                                            <p:txEl>
                                              <p:pRg st="4" end="4"/>
                                            </p:txEl>
                                          </p:spTgt>
                                        </p:tgtEl>
                                        <p:attrNameLst>
                                          <p:attrName>ppt_w</p:attrName>
                                        </p:attrNameLst>
                                      </p:cBhvr>
                                      <p:tavLst>
                                        <p:tav tm="0">
                                          <p:val>
                                            <p:fltVal val="0"/>
                                          </p:val>
                                        </p:tav>
                                        <p:tav tm="100000">
                                          <p:val>
                                            <p:strVal val="#ppt_w"/>
                                          </p:val>
                                        </p:tav>
                                      </p:tavLst>
                                    </p:anim>
                                    <p:anim calcmode="lin" valueType="num">
                                      <p:cBhvr>
                                        <p:cTn id="49" dur="1000" fill="hold"/>
                                        <p:tgtEl>
                                          <p:spTgt spid="187">
                                            <p:txEl>
                                              <p:pRg st="4" end="4"/>
                                            </p:txEl>
                                          </p:spTgt>
                                        </p:tgtEl>
                                        <p:attrNameLst>
                                          <p:attrName>ppt_h</p:attrName>
                                        </p:attrNameLst>
                                      </p:cBhvr>
                                      <p:tavLst>
                                        <p:tav tm="0">
                                          <p:val>
                                            <p:fltVal val="0"/>
                                          </p:val>
                                        </p:tav>
                                        <p:tav tm="100000">
                                          <p:val>
                                            <p:strVal val="#ppt_h"/>
                                          </p:val>
                                        </p:tav>
                                      </p:tavLst>
                                    </p:anim>
                                    <p:anim calcmode="lin" valueType="num">
                                      <p:cBhvr>
                                        <p:cTn id="50" dur="1000" fill="hold"/>
                                        <p:tgtEl>
                                          <p:spTgt spid="187">
                                            <p:txEl>
                                              <p:pRg st="4" end="4"/>
                                            </p:txEl>
                                          </p:spTgt>
                                        </p:tgtEl>
                                        <p:attrNameLst>
                                          <p:attrName>style.rotation</p:attrName>
                                        </p:attrNameLst>
                                      </p:cBhvr>
                                      <p:tavLst>
                                        <p:tav tm="0">
                                          <p:val>
                                            <p:fltVal val="90"/>
                                          </p:val>
                                        </p:tav>
                                        <p:tav tm="100000">
                                          <p:val>
                                            <p:fltVal val="0"/>
                                          </p:val>
                                        </p:tav>
                                      </p:tavLst>
                                    </p:anim>
                                    <p:animEffect transition="in" filter="fade">
                                      <p:cBhvr>
                                        <p:cTn id="51" dur="1000"/>
                                        <p:tgtEl>
                                          <p:spTgt spid="1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build="allAtOnce"/>
      <p:bldP spid="187"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APPLICATIONS</a:t>
            </a:r>
            <a:endParaRPr/>
          </a:p>
          <a:p>
            <a:pPr marL="0" lvl="0" indent="0" algn="l" rtl="0">
              <a:spcBef>
                <a:spcPts val="0"/>
              </a:spcBef>
              <a:spcAft>
                <a:spcPts val="0"/>
              </a:spcAft>
              <a:buNone/>
            </a:pPr>
            <a:endParaRPr/>
          </a:p>
        </p:txBody>
      </p:sp>
      <p:sp>
        <p:nvSpPr>
          <p:cNvPr id="193" name="Google Shape;193;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GB" dirty="0"/>
              <a:t>Though the use of gesture recognition, remote control with the wave of a hand of various devices is possible.</a:t>
            </a:r>
            <a:endParaRPr dirty="0"/>
          </a:p>
          <a:p>
            <a:pPr marL="457200" lvl="0" indent="-311150" algn="l" rtl="0">
              <a:spcBef>
                <a:spcPts val="0"/>
              </a:spcBef>
              <a:spcAft>
                <a:spcPts val="0"/>
              </a:spcAft>
              <a:buSzPts val="1300"/>
              <a:buChar char="➢"/>
            </a:pPr>
            <a:r>
              <a:rPr lang="en-GB" dirty="0"/>
              <a:t>Gesture controlling is very helpful for handicapped and physically disabled people to achieve certain tasks, such as driving a vehicle.</a:t>
            </a:r>
            <a:endParaRPr dirty="0"/>
          </a:p>
          <a:p>
            <a:pPr marL="457200" lvl="0" indent="-311150" algn="l" rtl="0">
              <a:spcBef>
                <a:spcPts val="0"/>
              </a:spcBef>
              <a:spcAft>
                <a:spcPts val="0"/>
              </a:spcAft>
              <a:buSzPts val="1300"/>
              <a:buChar char="➢"/>
            </a:pPr>
            <a:r>
              <a:rPr lang="en-GB" dirty="0"/>
              <a:t>Gestures can be used to control interactions for entertainment purposes such as gaming to make the game players experience more interactive or immersive.</a:t>
            </a:r>
            <a:endParaRPr dirty="0"/>
          </a:p>
          <a:p>
            <a:pPr marL="457200" lvl="0" indent="-311150" algn="l" rtl="0">
              <a:spcBef>
                <a:spcPts val="0"/>
              </a:spcBef>
              <a:spcAft>
                <a:spcPts val="0"/>
              </a:spcAft>
              <a:buSzPts val="1300"/>
              <a:buChar char="➢"/>
            </a:pPr>
            <a:r>
              <a:rPr lang="en-GB" dirty="0"/>
              <a:t>Traditional interfaces, keyboards and mice present a bottleneck in application that rely on heavy interaction of the user with the machine due to the unnaturalness of the interaction.</a:t>
            </a:r>
            <a:endParaRPr dirty="0"/>
          </a:p>
          <a:p>
            <a:pPr marL="457200" lvl="0" indent="-311150" algn="l" rtl="0">
              <a:spcBef>
                <a:spcPts val="0"/>
              </a:spcBef>
              <a:spcAft>
                <a:spcPts val="0"/>
              </a:spcAft>
              <a:buSzPts val="1300"/>
              <a:buChar char="➢"/>
            </a:pPr>
            <a:r>
              <a:rPr lang="en-GB" dirty="0"/>
              <a:t>From reading lots of related articles, we have learnt that recent efforts have attempted to eliminate this bottleneck by developing different ways of interacting with computers, for example: speech, handwriting.</a:t>
            </a:r>
            <a:endParaRPr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93">
                                            <p:txEl>
                                              <p:pRg st="0" end="0"/>
                                            </p:txEl>
                                          </p:spTgt>
                                        </p:tgtEl>
                                        <p:attrNameLst>
                                          <p:attrName>style.visibility</p:attrName>
                                        </p:attrNameLst>
                                      </p:cBhvr>
                                      <p:to>
                                        <p:strVal val="visible"/>
                                      </p:to>
                                    </p:set>
                                    <p:animEffect transition="in" filter="randombar(vertical)">
                                      <p:cBhvr>
                                        <p:cTn id="7" dur="500"/>
                                        <p:tgtEl>
                                          <p:spTgt spid="193">
                                            <p:txEl>
                                              <p:pRg st="0" end="0"/>
                                            </p:txEl>
                                          </p:spTgt>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93">
                                            <p:txEl>
                                              <p:pRg st="1" end="1"/>
                                            </p:txEl>
                                          </p:spTgt>
                                        </p:tgtEl>
                                        <p:attrNameLst>
                                          <p:attrName>style.visibility</p:attrName>
                                        </p:attrNameLst>
                                      </p:cBhvr>
                                      <p:to>
                                        <p:strVal val="visible"/>
                                      </p:to>
                                    </p:set>
                                    <p:animEffect transition="in" filter="randombar(vertical)">
                                      <p:cBhvr>
                                        <p:cTn id="10" dur="500"/>
                                        <p:tgtEl>
                                          <p:spTgt spid="193">
                                            <p:txEl>
                                              <p:pRg st="1" end="1"/>
                                            </p:txEl>
                                          </p:spTgt>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193">
                                            <p:txEl>
                                              <p:pRg st="2" end="2"/>
                                            </p:txEl>
                                          </p:spTgt>
                                        </p:tgtEl>
                                        <p:attrNameLst>
                                          <p:attrName>style.visibility</p:attrName>
                                        </p:attrNameLst>
                                      </p:cBhvr>
                                      <p:to>
                                        <p:strVal val="visible"/>
                                      </p:to>
                                    </p:set>
                                    <p:animEffect transition="in" filter="randombar(vertical)">
                                      <p:cBhvr>
                                        <p:cTn id="13" dur="500"/>
                                        <p:tgtEl>
                                          <p:spTgt spid="193">
                                            <p:txEl>
                                              <p:pRg st="2" end="2"/>
                                            </p:txEl>
                                          </p:spTgt>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193">
                                            <p:txEl>
                                              <p:pRg st="3" end="3"/>
                                            </p:txEl>
                                          </p:spTgt>
                                        </p:tgtEl>
                                        <p:attrNameLst>
                                          <p:attrName>style.visibility</p:attrName>
                                        </p:attrNameLst>
                                      </p:cBhvr>
                                      <p:to>
                                        <p:strVal val="visible"/>
                                      </p:to>
                                    </p:set>
                                    <p:animEffect transition="in" filter="randombar(vertical)">
                                      <p:cBhvr>
                                        <p:cTn id="16" dur="500"/>
                                        <p:tgtEl>
                                          <p:spTgt spid="193">
                                            <p:txEl>
                                              <p:pRg st="3" end="3"/>
                                            </p:txEl>
                                          </p:spTgt>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193">
                                            <p:txEl>
                                              <p:pRg st="4" end="4"/>
                                            </p:txEl>
                                          </p:spTgt>
                                        </p:tgtEl>
                                        <p:attrNameLst>
                                          <p:attrName>style.visibility</p:attrName>
                                        </p:attrNameLst>
                                      </p:cBhvr>
                                      <p:to>
                                        <p:strVal val="visible"/>
                                      </p:to>
                                    </p:set>
                                    <p:animEffect transition="in" filter="randombar(vertical)">
                                      <p:cBhvr>
                                        <p:cTn id="19" dur="500"/>
                                        <p:tgtEl>
                                          <p:spTgt spid="19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build="allAtOnce"/>
    </p:bld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537</Words>
  <Application>Microsoft Office PowerPoint</Application>
  <PresentationFormat>On-screen Show (16:9)</PresentationFormat>
  <Paragraphs>58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Montserrat</vt:lpstr>
      <vt:lpstr>Arial</vt:lpstr>
      <vt:lpstr>Lato</vt:lpstr>
      <vt:lpstr>Focus</vt:lpstr>
      <vt:lpstr>GESTURE CONTROLLED ROBOT</vt:lpstr>
      <vt:lpstr>INDEX</vt:lpstr>
      <vt:lpstr>AIM</vt:lpstr>
      <vt:lpstr>HARDWARE COMPONENTS</vt:lpstr>
      <vt:lpstr>SOFTWARE USED  </vt:lpstr>
      <vt:lpstr>IMPLEMENTATION AND WORKING</vt:lpstr>
      <vt:lpstr>PROGRAMMING LOGIC</vt:lpstr>
      <vt:lpstr>PowerPoint Presentation</vt:lpstr>
      <vt:lpstr>APPLICATIONS </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GESTURE CONTROLLED ROBOT</dc:title>
  <cp:lastModifiedBy>Fardeen Khan</cp:lastModifiedBy>
  <cp:revision>5</cp:revision>
  <dcterms:modified xsi:type="dcterms:W3CDTF">2020-12-23T14:08:10Z</dcterms:modified>
</cp:coreProperties>
</file>