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61" r:id="rId4"/>
    <p:sldId id="307" r:id="rId5"/>
    <p:sldId id="308" r:id="rId6"/>
    <p:sldId id="309" r:id="rId7"/>
    <p:sldId id="310" r:id="rId8"/>
    <p:sldId id="312" r:id="rId9"/>
    <p:sldId id="311" r:id="rId10"/>
    <p:sldId id="313" r:id="rId11"/>
    <p:sldId id="315" r:id="rId12"/>
    <p:sldId id="316" r:id="rId13"/>
    <p:sldId id="317" r:id="rId14"/>
    <p:sldId id="318" r:id="rId15"/>
    <p:sldId id="319" r:id="rId16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Red Hat Text" panose="020B0604020202020204" charset="0"/>
      <p:regular r:id="rId30"/>
      <p:bold r:id="rId31"/>
      <p:italic r:id="rId32"/>
      <p:boldItalic r:id="rId33"/>
    </p:embeddedFont>
    <p:embeddedFont>
      <p:font typeface="Staatliches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796405-C9ED-4F8F-8807-2B551CEB8597}">
  <a:tblStyle styleId="{D6796405-C9ED-4F8F-8807-2B551CEB85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4660"/>
  </p:normalViewPr>
  <p:slideViewPr>
    <p:cSldViewPr snapToGrid="0">
      <p:cViewPr>
        <p:scale>
          <a:sx n="84" d="100"/>
          <a:sy n="84" d="100"/>
        </p:scale>
        <p:origin x="6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27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80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548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77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15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49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3b77242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3b77242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56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44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549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85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07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b0e6e46d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b0e6e46d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03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50" y="1065150"/>
            <a:ext cx="7715700" cy="25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73850" y="3588453"/>
            <a:ext cx="33963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74637" y="1983775"/>
            <a:ext cx="3466301" cy="4031425"/>
            <a:chOff x="5974637" y="1602775"/>
            <a:chExt cx="3466301" cy="4031425"/>
          </a:xfrm>
        </p:grpSpPr>
        <p:sp>
          <p:nvSpPr>
            <p:cNvPr id="12" name="Google Shape;12;p2"/>
            <p:cNvSpPr/>
            <p:nvPr/>
          </p:nvSpPr>
          <p:spPr>
            <a:xfrm>
              <a:off x="8655238" y="3438877"/>
              <a:ext cx="785700" cy="815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28662" y="3882000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4637" y="4656272"/>
              <a:ext cx="499500" cy="518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6890150" y="4096508"/>
              <a:ext cx="2539875" cy="1537692"/>
              <a:chOff x="6890150" y="4096508"/>
              <a:chExt cx="2539875" cy="1537692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968425" y="4096508"/>
                <a:ext cx="1461600" cy="13173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890150" y="4433600"/>
                <a:ext cx="1387800" cy="12006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8430775" y="1602775"/>
              <a:ext cx="272700" cy="283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rot="1387966">
            <a:off x="8162434" y="-241096"/>
            <a:ext cx="1028603" cy="957106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flipH="1">
            <a:off x="-158887" y="2591248"/>
            <a:ext cx="785700" cy="2484295"/>
            <a:chOff x="-930787" y="1741931"/>
            <a:chExt cx="785700" cy="2484295"/>
          </a:xfrm>
        </p:grpSpPr>
        <p:sp>
          <p:nvSpPr>
            <p:cNvPr id="21" name="Google Shape;21;p2"/>
            <p:cNvSpPr/>
            <p:nvPr/>
          </p:nvSpPr>
          <p:spPr>
            <a:xfrm>
              <a:off x="-745653" y="1741931"/>
              <a:ext cx="184200" cy="1911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30787" y="3410827"/>
              <a:ext cx="785700" cy="81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-289875" y="-692762"/>
            <a:ext cx="3089525" cy="1738738"/>
            <a:chOff x="-289875" y="-692762"/>
            <a:chExt cx="3089525" cy="1738738"/>
          </a:xfrm>
        </p:grpSpPr>
        <p:sp>
          <p:nvSpPr>
            <p:cNvPr id="24" name="Google Shape;24;p2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-289875" y="-692762"/>
              <a:ext cx="2334675" cy="1738738"/>
              <a:chOff x="-289875" y="-692762"/>
              <a:chExt cx="2334675" cy="1738738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9">
          <p15:clr>
            <a:srgbClr val="FA7B17"/>
          </p15:clr>
        </p15:guide>
        <p15:guide id="2" pos="5311">
          <p15:clr>
            <a:srgbClr val="FA7B17"/>
          </p15:clr>
        </p15:guide>
        <p15:guide id="3" orient="horz" pos="340">
          <p15:clr>
            <a:srgbClr val="FA7B17"/>
          </p15:clr>
        </p15:guide>
        <p15:guide id="4" orient="horz" pos="2900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162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7"/>
          <p:cNvGrpSpPr/>
          <p:nvPr/>
        </p:nvGrpSpPr>
        <p:grpSpPr>
          <a:xfrm>
            <a:off x="173156" y="3057500"/>
            <a:ext cx="9234594" cy="3263625"/>
            <a:chOff x="173156" y="2828900"/>
            <a:chExt cx="9234594" cy="3263625"/>
          </a:xfrm>
        </p:grpSpPr>
        <p:grpSp>
          <p:nvGrpSpPr>
            <p:cNvPr id="564" name="Google Shape;564;p37"/>
            <p:cNvGrpSpPr/>
            <p:nvPr/>
          </p:nvGrpSpPr>
          <p:grpSpPr>
            <a:xfrm>
              <a:off x="173156" y="2828900"/>
              <a:ext cx="9134107" cy="2468997"/>
              <a:chOff x="173156" y="2828900"/>
              <a:chExt cx="9134107" cy="2468997"/>
            </a:xfrm>
          </p:grpSpPr>
          <p:sp>
            <p:nvSpPr>
              <p:cNvPr id="565" name="Google Shape;565;p37"/>
              <p:cNvSpPr/>
              <p:nvPr/>
            </p:nvSpPr>
            <p:spPr>
              <a:xfrm>
                <a:off x="8521563" y="3789827"/>
                <a:ext cx="785700" cy="8154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5459037" y="4164975"/>
                <a:ext cx="849300" cy="880500"/>
              </a:xfrm>
              <a:prstGeom prst="ellipse">
                <a:avLst/>
              </a:prstGeom>
              <a:solidFill>
                <a:srgbClr val="FFC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173156" y="4380055"/>
                <a:ext cx="272700" cy="2829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8314500" y="2828900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7"/>
              <p:cNvSpPr/>
              <p:nvPr/>
            </p:nvSpPr>
            <p:spPr>
              <a:xfrm flipH="1">
                <a:off x="2427750" y="4779497"/>
                <a:ext cx="499500" cy="5184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37"/>
            <p:cNvGrpSpPr/>
            <p:nvPr/>
          </p:nvGrpSpPr>
          <p:grpSpPr>
            <a:xfrm>
              <a:off x="5886925" y="4097675"/>
              <a:ext cx="3520825" cy="1994850"/>
              <a:chOff x="5886925" y="4097675"/>
              <a:chExt cx="3520825" cy="1994850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8097350" y="438005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6730775" y="409767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886925" y="4775225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38"/>
          <p:cNvGrpSpPr/>
          <p:nvPr/>
        </p:nvGrpSpPr>
        <p:grpSpPr>
          <a:xfrm>
            <a:off x="-542478" y="-830025"/>
            <a:ext cx="10314178" cy="6894225"/>
            <a:chOff x="-542478" y="-830025"/>
            <a:chExt cx="10314178" cy="6894225"/>
          </a:xfrm>
        </p:grpSpPr>
        <p:grpSp>
          <p:nvGrpSpPr>
            <p:cNvPr id="576" name="Google Shape;576;p38"/>
            <p:cNvGrpSpPr/>
            <p:nvPr/>
          </p:nvGrpSpPr>
          <p:grpSpPr>
            <a:xfrm>
              <a:off x="-259612" y="1296681"/>
              <a:ext cx="10031312" cy="4767519"/>
              <a:chOff x="-259612" y="1296681"/>
              <a:chExt cx="10031312" cy="4767519"/>
            </a:xfrm>
          </p:grpSpPr>
          <p:sp>
            <p:nvSpPr>
              <p:cNvPr id="577" name="Google Shape;577;p38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-259612" y="2905777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8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582" name="Google Shape;582;p38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38"/>
            <p:cNvGrpSpPr/>
            <p:nvPr/>
          </p:nvGrpSpPr>
          <p:grpSpPr>
            <a:xfrm>
              <a:off x="-542478" y="-830025"/>
              <a:ext cx="2611931" cy="1750164"/>
              <a:chOff x="-542478" y="-830025"/>
              <a:chExt cx="2611931" cy="1750164"/>
            </a:xfrm>
          </p:grpSpPr>
          <p:sp>
            <p:nvSpPr>
              <p:cNvPr id="585" name="Google Shape;585;p38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9"/>
          <p:cNvGrpSpPr/>
          <p:nvPr/>
        </p:nvGrpSpPr>
        <p:grpSpPr>
          <a:xfrm>
            <a:off x="-542478" y="-830025"/>
            <a:ext cx="10314178" cy="6894225"/>
            <a:chOff x="-542478" y="-830025"/>
            <a:chExt cx="10314178" cy="6894225"/>
          </a:xfrm>
        </p:grpSpPr>
        <p:grpSp>
          <p:nvGrpSpPr>
            <p:cNvPr id="589" name="Google Shape;589;p39"/>
            <p:cNvGrpSpPr/>
            <p:nvPr/>
          </p:nvGrpSpPr>
          <p:grpSpPr>
            <a:xfrm>
              <a:off x="-259612" y="1296681"/>
              <a:ext cx="10031312" cy="4767519"/>
              <a:chOff x="-259612" y="1296681"/>
              <a:chExt cx="10031312" cy="4767519"/>
            </a:xfrm>
          </p:grpSpPr>
          <p:sp>
            <p:nvSpPr>
              <p:cNvPr id="590" name="Google Shape;590;p39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-259612" y="2905777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4" name="Google Shape;594;p39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595" name="Google Shape;595;p39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39"/>
            <p:cNvGrpSpPr/>
            <p:nvPr/>
          </p:nvGrpSpPr>
          <p:grpSpPr>
            <a:xfrm>
              <a:off x="-542478" y="-830025"/>
              <a:ext cx="2611931" cy="1750164"/>
              <a:chOff x="-542478" y="-830025"/>
              <a:chExt cx="2611931" cy="1750164"/>
            </a:xfrm>
          </p:grpSpPr>
          <p:sp>
            <p:nvSpPr>
              <p:cNvPr id="598" name="Google Shape;598;p39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9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40"/>
          <p:cNvGrpSpPr/>
          <p:nvPr/>
        </p:nvGrpSpPr>
        <p:grpSpPr>
          <a:xfrm>
            <a:off x="-289875" y="-692762"/>
            <a:ext cx="10031725" cy="6347388"/>
            <a:chOff x="-289875" y="-692762"/>
            <a:chExt cx="10031725" cy="6347388"/>
          </a:xfrm>
        </p:grpSpPr>
        <p:grpSp>
          <p:nvGrpSpPr>
            <p:cNvPr id="602" name="Google Shape;602;p40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603" name="Google Shape;603;p40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0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5" name="Google Shape;605;p40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40"/>
            <p:cNvGrpSpPr/>
            <p:nvPr/>
          </p:nvGrpSpPr>
          <p:grpSpPr>
            <a:xfrm>
              <a:off x="-289875" y="-692762"/>
              <a:ext cx="2334675" cy="1738738"/>
              <a:chOff x="-289875" y="-692762"/>
              <a:chExt cx="2334675" cy="1738738"/>
            </a:xfrm>
          </p:grpSpPr>
          <p:sp>
            <p:nvSpPr>
              <p:cNvPr id="608" name="Google Shape;608;p40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0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" name="Google Shape;610;p40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611" name="Google Shape;611;p40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0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2_1_1_1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41"/>
          <p:cNvGrpSpPr/>
          <p:nvPr/>
        </p:nvGrpSpPr>
        <p:grpSpPr>
          <a:xfrm>
            <a:off x="-289875" y="-692762"/>
            <a:ext cx="10154825" cy="6663113"/>
            <a:chOff x="-289875" y="-692762"/>
            <a:chExt cx="10154825" cy="6663113"/>
          </a:xfrm>
        </p:grpSpPr>
        <p:grpSp>
          <p:nvGrpSpPr>
            <p:cNvPr id="615" name="Google Shape;615;p41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616" name="Google Shape;616;p41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8" name="Google Shape;618;p41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41"/>
            <p:cNvGrpSpPr/>
            <p:nvPr/>
          </p:nvGrpSpPr>
          <p:grpSpPr>
            <a:xfrm>
              <a:off x="6426825" y="4193900"/>
              <a:ext cx="3438125" cy="1776450"/>
              <a:chOff x="6426825" y="4193900"/>
              <a:chExt cx="3438125" cy="1776450"/>
            </a:xfrm>
          </p:grpSpPr>
          <p:sp>
            <p:nvSpPr>
              <p:cNvPr id="621" name="Google Shape;621;p41"/>
              <p:cNvSpPr/>
              <p:nvPr/>
            </p:nvSpPr>
            <p:spPr>
              <a:xfrm>
                <a:off x="8554550" y="453245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1"/>
              <p:cNvSpPr/>
              <p:nvPr/>
            </p:nvSpPr>
            <p:spPr>
              <a:xfrm>
                <a:off x="7178050" y="4193900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1"/>
              <p:cNvSpPr/>
              <p:nvPr/>
            </p:nvSpPr>
            <p:spPr>
              <a:xfrm>
                <a:off x="6426825" y="465305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" name="Google Shape;624;p41"/>
            <p:cNvGrpSpPr/>
            <p:nvPr/>
          </p:nvGrpSpPr>
          <p:grpSpPr>
            <a:xfrm>
              <a:off x="-289875" y="-692762"/>
              <a:ext cx="2334675" cy="1738738"/>
              <a:chOff x="-289875" y="-692762"/>
              <a:chExt cx="2334675" cy="1738738"/>
            </a:xfrm>
          </p:grpSpPr>
          <p:sp>
            <p:nvSpPr>
              <p:cNvPr id="625" name="Google Shape;625;p41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61525" y="1414550"/>
            <a:ext cx="73497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08925" y="483950"/>
            <a:ext cx="77175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>
            <a:off x="173156" y="3057500"/>
            <a:ext cx="9234594" cy="3263625"/>
            <a:chOff x="173156" y="2828900"/>
            <a:chExt cx="9234594" cy="3263625"/>
          </a:xfrm>
        </p:grpSpPr>
        <p:grpSp>
          <p:nvGrpSpPr>
            <p:cNvPr id="48" name="Google Shape;48;p4"/>
            <p:cNvGrpSpPr/>
            <p:nvPr/>
          </p:nvGrpSpPr>
          <p:grpSpPr>
            <a:xfrm>
              <a:off x="173156" y="2828900"/>
              <a:ext cx="9134107" cy="2468997"/>
              <a:chOff x="173156" y="2828900"/>
              <a:chExt cx="9134107" cy="2468997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8521563" y="3789827"/>
                <a:ext cx="785700" cy="8154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5459037" y="4164975"/>
                <a:ext cx="849300" cy="880500"/>
              </a:xfrm>
              <a:prstGeom prst="ellipse">
                <a:avLst/>
              </a:prstGeom>
              <a:solidFill>
                <a:srgbClr val="FFC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173156" y="4380055"/>
                <a:ext cx="272700" cy="2829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8314500" y="2828900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flipH="1">
                <a:off x="2427750" y="4779497"/>
                <a:ext cx="499500" cy="5184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>
              <a:off x="5886925" y="4097675"/>
              <a:ext cx="3520825" cy="1994850"/>
              <a:chOff x="5886925" y="4097675"/>
              <a:chExt cx="3520825" cy="199485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8097350" y="438005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6730775" y="409767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886925" y="4775225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CUSTOM_8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1"/>
          <p:cNvGrpSpPr/>
          <p:nvPr/>
        </p:nvGrpSpPr>
        <p:grpSpPr>
          <a:xfrm>
            <a:off x="-542478" y="-875362"/>
            <a:ext cx="10314178" cy="6894225"/>
            <a:chOff x="-542478" y="-875363"/>
            <a:chExt cx="10314178" cy="6894225"/>
          </a:xfrm>
        </p:grpSpPr>
        <p:grpSp>
          <p:nvGrpSpPr>
            <p:cNvPr id="310" name="Google Shape;310;p21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311" name="Google Shape;311;p21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1"/>
            <p:cNvGrpSpPr/>
            <p:nvPr/>
          </p:nvGrpSpPr>
          <p:grpSpPr>
            <a:xfrm>
              <a:off x="-542478" y="-875363"/>
              <a:ext cx="2611931" cy="1750164"/>
              <a:chOff x="-542478" y="-830025"/>
              <a:chExt cx="2611931" cy="1750164"/>
            </a:xfrm>
          </p:grpSpPr>
          <p:sp>
            <p:nvSpPr>
              <p:cNvPr id="314" name="Google Shape;314;p21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1"/>
            <p:cNvGrpSpPr/>
            <p:nvPr/>
          </p:nvGrpSpPr>
          <p:grpSpPr>
            <a:xfrm>
              <a:off x="-408562" y="1251344"/>
              <a:ext cx="10180262" cy="4767519"/>
              <a:chOff x="-408562" y="1296681"/>
              <a:chExt cx="10180262" cy="4767519"/>
            </a:xfrm>
          </p:grpSpPr>
          <p:sp>
            <p:nvSpPr>
              <p:cNvPr id="317" name="Google Shape;317;p21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-408562" y="4685402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1" name="Google Shape;321;p21"/>
          <p:cNvSpPr txBox="1">
            <a:spLocks noGrp="1"/>
          </p:cNvSpPr>
          <p:nvPr>
            <p:ph type="title"/>
          </p:nvPr>
        </p:nvSpPr>
        <p:spPr>
          <a:xfrm>
            <a:off x="715050" y="445475"/>
            <a:ext cx="77139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title" idx="2"/>
          </p:nvPr>
        </p:nvSpPr>
        <p:spPr>
          <a:xfrm>
            <a:off x="4918740" y="3448623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"/>
          </p:nvPr>
        </p:nvSpPr>
        <p:spPr>
          <a:xfrm>
            <a:off x="4918740" y="3752231"/>
            <a:ext cx="21105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title" idx="3"/>
          </p:nvPr>
        </p:nvSpPr>
        <p:spPr>
          <a:xfrm>
            <a:off x="2114760" y="3448623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4"/>
          </p:nvPr>
        </p:nvSpPr>
        <p:spPr>
          <a:xfrm>
            <a:off x="2114765" y="3772749"/>
            <a:ext cx="21105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9"/>
          <p:cNvGrpSpPr/>
          <p:nvPr/>
        </p:nvGrpSpPr>
        <p:grpSpPr>
          <a:xfrm>
            <a:off x="-542478" y="-830025"/>
            <a:ext cx="10314178" cy="6894225"/>
            <a:chOff x="-542478" y="-830025"/>
            <a:chExt cx="10314178" cy="6894225"/>
          </a:xfrm>
        </p:grpSpPr>
        <p:grpSp>
          <p:nvGrpSpPr>
            <p:cNvPr id="443" name="Google Shape;443;p29"/>
            <p:cNvGrpSpPr/>
            <p:nvPr/>
          </p:nvGrpSpPr>
          <p:grpSpPr>
            <a:xfrm>
              <a:off x="-259612" y="1296681"/>
              <a:ext cx="10031312" cy="4767519"/>
              <a:chOff x="-259612" y="1296681"/>
              <a:chExt cx="10031312" cy="4767519"/>
            </a:xfrm>
          </p:grpSpPr>
          <p:sp>
            <p:nvSpPr>
              <p:cNvPr id="444" name="Google Shape;444;p29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-259612" y="2905777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29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449" name="Google Shape;449;p29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29"/>
            <p:cNvGrpSpPr/>
            <p:nvPr/>
          </p:nvGrpSpPr>
          <p:grpSpPr>
            <a:xfrm>
              <a:off x="-542478" y="-830025"/>
              <a:ext cx="2611931" cy="1750164"/>
              <a:chOff x="-542478" y="-830025"/>
              <a:chExt cx="2611931" cy="1750164"/>
            </a:xfrm>
          </p:grpSpPr>
          <p:sp>
            <p:nvSpPr>
              <p:cNvPr id="452" name="Google Shape;452;p29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4" name="Google Shape;454;p29"/>
          <p:cNvSpPr txBox="1">
            <a:spLocks noGrp="1"/>
          </p:cNvSpPr>
          <p:nvPr>
            <p:ph type="ctrTitle"/>
          </p:nvPr>
        </p:nvSpPr>
        <p:spPr>
          <a:xfrm>
            <a:off x="715050" y="423523"/>
            <a:ext cx="77139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>
                <a:solidFill>
                  <a:srgbClr val="E0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title" idx="2"/>
          </p:nvPr>
        </p:nvSpPr>
        <p:spPr>
          <a:xfrm>
            <a:off x="615398" y="1497600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6" name="Google Shape;456;p29"/>
          <p:cNvSpPr txBox="1">
            <a:spLocks noGrp="1"/>
          </p:cNvSpPr>
          <p:nvPr>
            <p:ph type="subTitle" idx="1"/>
          </p:nvPr>
        </p:nvSpPr>
        <p:spPr>
          <a:xfrm>
            <a:off x="615406" y="1768775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9"/>
          <p:cNvSpPr txBox="1">
            <a:spLocks noGrp="1"/>
          </p:cNvSpPr>
          <p:nvPr>
            <p:ph type="title" idx="3"/>
          </p:nvPr>
        </p:nvSpPr>
        <p:spPr>
          <a:xfrm>
            <a:off x="615398" y="3491650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8" name="Google Shape;458;p29"/>
          <p:cNvSpPr txBox="1">
            <a:spLocks noGrp="1"/>
          </p:cNvSpPr>
          <p:nvPr>
            <p:ph type="subTitle" idx="4"/>
          </p:nvPr>
        </p:nvSpPr>
        <p:spPr>
          <a:xfrm>
            <a:off x="615406" y="3762825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9"/>
          <p:cNvSpPr txBox="1">
            <a:spLocks noGrp="1"/>
          </p:cNvSpPr>
          <p:nvPr>
            <p:ph type="title" idx="5"/>
          </p:nvPr>
        </p:nvSpPr>
        <p:spPr>
          <a:xfrm>
            <a:off x="6419902" y="1497600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0" name="Google Shape;460;p29"/>
          <p:cNvSpPr txBox="1">
            <a:spLocks noGrp="1"/>
          </p:cNvSpPr>
          <p:nvPr>
            <p:ph type="subTitle" idx="6"/>
          </p:nvPr>
        </p:nvSpPr>
        <p:spPr>
          <a:xfrm>
            <a:off x="6185995" y="1768775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9"/>
          <p:cNvSpPr txBox="1">
            <a:spLocks noGrp="1"/>
          </p:cNvSpPr>
          <p:nvPr>
            <p:ph type="title" idx="7"/>
          </p:nvPr>
        </p:nvSpPr>
        <p:spPr>
          <a:xfrm>
            <a:off x="6419902" y="3491650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2" name="Google Shape;462;p29"/>
          <p:cNvSpPr txBox="1">
            <a:spLocks noGrp="1"/>
          </p:cNvSpPr>
          <p:nvPr>
            <p:ph type="subTitle" idx="8"/>
          </p:nvPr>
        </p:nvSpPr>
        <p:spPr>
          <a:xfrm>
            <a:off x="6185995" y="3762825"/>
            <a:ext cx="2344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te + Design">
  <p:cSld name="CUSTOM_6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0"/>
          <p:cNvGrpSpPr/>
          <p:nvPr/>
        </p:nvGrpSpPr>
        <p:grpSpPr>
          <a:xfrm>
            <a:off x="-542478" y="-830025"/>
            <a:ext cx="10314178" cy="6894225"/>
            <a:chOff x="-542478" y="-830025"/>
            <a:chExt cx="10314178" cy="6894225"/>
          </a:xfrm>
        </p:grpSpPr>
        <p:grpSp>
          <p:nvGrpSpPr>
            <p:cNvPr id="465" name="Google Shape;465;p30"/>
            <p:cNvGrpSpPr/>
            <p:nvPr/>
          </p:nvGrpSpPr>
          <p:grpSpPr>
            <a:xfrm>
              <a:off x="-259612" y="1296681"/>
              <a:ext cx="10031312" cy="4767519"/>
              <a:chOff x="-259612" y="1296681"/>
              <a:chExt cx="10031312" cy="4767519"/>
            </a:xfrm>
          </p:grpSpPr>
          <p:sp>
            <p:nvSpPr>
              <p:cNvPr id="466" name="Google Shape;466;p30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-259612" y="2905777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0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0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30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471" name="Google Shape;471;p30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0"/>
            <p:cNvGrpSpPr/>
            <p:nvPr/>
          </p:nvGrpSpPr>
          <p:grpSpPr>
            <a:xfrm>
              <a:off x="-542478" y="-830025"/>
              <a:ext cx="2611931" cy="1750164"/>
              <a:chOff x="-542478" y="-830025"/>
              <a:chExt cx="2611931" cy="1750164"/>
            </a:xfrm>
          </p:grpSpPr>
          <p:sp>
            <p:nvSpPr>
              <p:cNvPr id="474" name="Google Shape;474;p30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715050" y="343895"/>
            <a:ext cx="77139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E0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>
            <a:spLocks noGrp="1"/>
          </p:cNvSpPr>
          <p:nvPr>
            <p:ph type="body" idx="1"/>
          </p:nvPr>
        </p:nvSpPr>
        <p:spPr>
          <a:xfrm>
            <a:off x="4287575" y="709350"/>
            <a:ext cx="39276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8" name="Google Shape;528;p34"/>
          <p:cNvSpPr txBox="1">
            <a:spLocks noGrp="1"/>
          </p:cNvSpPr>
          <p:nvPr>
            <p:ph type="ctrTitle"/>
          </p:nvPr>
        </p:nvSpPr>
        <p:spPr>
          <a:xfrm>
            <a:off x="764885" y="2249854"/>
            <a:ext cx="2478300" cy="21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35"/>
          <p:cNvGrpSpPr/>
          <p:nvPr/>
        </p:nvGrpSpPr>
        <p:grpSpPr>
          <a:xfrm>
            <a:off x="-289875" y="-692762"/>
            <a:ext cx="10154825" cy="6663113"/>
            <a:chOff x="-289875" y="-692762"/>
            <a:chExt cx="10154825" cy="6663113"/>
          </a:xfrm>
        </p:grpSpPr>
        <p:grpSp>
          <p:nvGrpSpPr>
            <p:cNvPr id="531" name="Google Shape;531;p35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532" name="Google Shape;532;p35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5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536;p35"/>
            <p:cNvGrpSpPr/>
            <p:nvPr/>
          </p:nvGrpSpPr>
          <p:grpSpPr>
            <a:xfrm>
              <a:off x="6426825" y="4193900"/>
              <a:ext cx="3438125" cy="1776450"/>
              <a:chOff x="6426825" y="4193900"/>
              <a:chExt cx="3438125" cy="1776450"/>
            </a:xfrm>
          </p:grpSpPr>
          <p:sp>
            <p:nvSpPr>
              <p:cNvPr id="537" name="Google Shape;537;p35"/>
              <p:cNvSpPr/>
              <p:nvPr/>
            </p:nvSpPr>
            <p:spPr>
              <a:xfrm>
                <a:off x="8554550" y="453245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>
                <a:off x="7178050" y="4193900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>
                <a:off x="6426825" y="465305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5"/>
            <p:cNvGrpSpPr/>
            <p:nvPr/>
          </p:nvGrpSpPr>
          <p:grpSpPr>
            <a:xfrm>
              <a:off x="-289875" y="-692762"/>
              <a:ext cx="2334675" cy="1738738"/>
              <a:chOff x="-289875" y="-692762"/>
              <a:chExt cx="2334675" cy="1738738"/>
            </a:xfrm>
          </p:grpSpPr>
          <p:sp>
            <p:nvSpPr>
              <p:cNvPr id="541" name="Google Shape;541;p35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3" name="Google Shape;543;p35"/>
          <p:cNvSpPr txBox="1">
            <a:spLocks noGrp="1"/>
          </p:cNvSpPr>
          <p:nvPr>
            <p:ph type="ctrTitle"/>
          </p:nvPr>
        </p:nvSpPr>
        <p:spPr>
          <a:xfrm>
            <a:off x="2613250" y="252550"/>
            <a:ext cx="39219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35"/>
          <p:cNvSpPr txBox="1">
            <a:spLocks noGrp="1"/>
          </p:cNvSpPr>
          <p:nvPr>
            <p:ph type="ctrTitle" idx="2"/>
          </p:nvPr>
        </p:nvSpPr>
        <p:spPr>
          <a:xfrm>
            <a:off x="952950" y="2053142"/>
            <a:ext cx="1661100" cy="35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45" name="Google Shape;545;p35"/>
          <p:cNvSpPr txBox="1">
            <a:spLocks noGrp="1"/>
          </p:cNvSpPr>
          <p:nvPr>
            <p:ph type="subTitle" idx="1"/>
          </p:nvPr>
        </p:nvSpPr>
        <p:spPr>
          <a:xfrm>
            <a:off x="767400" y="2390007"/>
            <a:ext cx="20322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6" name="Google Shape;546;p35"/>
          <p:cNvSpPr txBox="1">
            <a:spLocks noGrp="1"/>
          </p:cNvSpPr>
          <p:nvPr>
            <p:ph type="ctrTitle" idx="3"/>
          </p:nvPr>
        </p:nvSpPr>
        <p:spPr>
          <a:xfrm>
            <a:off x="6529950" y="2053142"/>
            <a:ext cx="1661100" cy="35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47" name="Google Shape;547;p35"/>
          <p:cNvSpPr txBox="1">
            <a:spLocks noGrp="1"/>
          </p:cNvSpPr>
          <p:nvPr>
            <p:ph type="subTitle" idx="4"/>
          </p:nvPr>
        </p:nvSpPr>
        <p:spPr>
          <a:xfrm>
            <a:off x="6344400" y="2345603"/>
            <a:ext cx="20322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8" name="Google Shape;548;p35"/>
          <p:cNvSpPr txBox="1">
            <a:spLocks noGrp="1"/>
          </p:cNvSpPr>
          <p:nvPr>
            <p:ph type="ctrTitle" idx="5"/>
          </p:nvPr>
        </p:nvSpPr>
        <p:spPr>
          <a:xfrm>
            <a:off x="3741450" y="3642528"/>
            <a:ext cx="1661100" cy="35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49" name="Google Shape;549;p35"/>
          <p:cNvSpPr txBox="1">
            <a:spLocks noGrp="1"/>
          </p:cNvSpPr>
          <p:nvPr>
            <p:ph type="subTitle" idx="6"/>
          </p:nvPr>
        </p:nvSpPr>
        <p:spPr>
          <a:xfrm>
            <a:off x="3555900" y="3936992"/>
            <a:ext cx="20322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0" name="Google Shape;550;p35"/>
          <p:cNvSpPr txBox="1">
            <a:spLocks noGrp="1"/>
          </p:cNvSpPr>
          <p:nvPr>
            <p:ph type="title" idx="7" hasCustomPrompt="1"/>
          </p:nvPr>
        </p:nvSpPr>
        <p:spPr>
          <a:xfrm>
            <a:off x="1478700" y="1451642"/>
            <a:ext cx="609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1" name="Google Shape;551;p35"/>
          <p:cNvSpPr txBox="1">
            <a:spLocks noGrp="1"/>
          </p:cNvSpPr>
          <p:nvPr>
            <p:ph type="title" idx="8" hasCustomPrompt="1"/>
          </p:nvPr>
        </p:nvSpPr>
        <p:spPr>
          <a:xfrm>
            <a:off x="7055700" y="1451642"/>
            <a:ext cx="609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2" name="Google Shape;552;p35"/>
          <p:cNvSpPr txBox="1">
            <a:spLocks noGrp="1"/>
          </p:cNvSpPr>
          <p:nvPr>
            <p:ph type="title" idx="9" hasCustomPrompt="1"/>
          </p:nvPr>
        </p:nvSpPr>
        <p:spPr>
          <a:xfrm>
            <a:off x="4159000" y="3041025"/>
            <a:ext cx="717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36"/>
          <p:cNvGrpSpPr/>
          <p:nvPr/>
        </p:nvGrpSpPr>
        <p:grpSpPr>
          <a:xfrm>
            <a:off x="5974637" y="3284325"/>
            <a:ext cx="3466301" cy="2349875"/>
            <a:chOff x="5974637" y="3284325"/>
            <a:chExt cx="3466301" cy="2349875"/>
          </a:xfrm>
        </p:grpSpPr>
        <p:sp>
          <p:nvSpPr>
            <p:cNvPr id="555" name="Google Shape;555;p36"/>
            <p:cNvSpPr/>
            <p:nvPr/>
          </p:nvSpPr>
          <p:spPr>
            <a:xfrm>
              <a:off x="8655238" y="3438877"/>
              <a:ext cx="785700" cy="815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7140037" y="3904950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974637" y="4656272"/>
              <a:ext cx="499500" cy="518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" name="Google Shape;558;p36"/>
            <p:cNvGrpSpPr/>
            <p:nvPr/>
          </p:nvGrpSpPr>
          <p:grpSpPr>
            <a:xfrm>
              <a:off x="6890150" y="4096508"/>
              <a:ext cx="2539875" cy="1537692"/>
              <a:chOff x="6890150" y="4096508"/>
              <a:chExt cx="2539875" cy="1537692"/>
            </a:xfrm>
          </p:grpSpPr>
          <p:sp>
            <p:nvSpPr>
              <p:cNvPr id="559" name="Google Shape;559;p36"/>
              <p:cNvSpPr/>
              <p:nvPr/>
            </p:nvSpPr>
            <p:spPr>
              <a:xfrm>
                <a:off x="7968425" y="4096508"/>
                <a:ext cx="1461600" cy="13173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6890150" y="4433600"/>
                <a:ext cx="1387800" cy="12006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1" name="Google Shape;561;p36"/>
            <p:cNvSpPr/>
            <p:nvPr/>
          </p:nvSpPr>
          <p:spPr>
            <a:xfrm>
              <a:off x="8003575" y="3284325"/>
              <a:ext cx="272700" cy="283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Red Hat Text"/>
              <a:buNone/>
              <a:defRPr sz="2800" b="1">
                <a:solidFill>
                  <a:srgbClr val="323C5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None/>
              <a:defRPr sz="2800">
                <a:solidFill>
                  <a:srgbClr val="323C5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None/>
              <a:defRPr sz="2800">
                <a:solidFill>
                  <a:srgbClr val="323C5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None/>
              <a:defRPr sz="2800">
                <a:solidFill>
                  <a:srgbClr val="323C5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None/>
              <a:defRPr sz="2800">
                <a:solidFill>
                  <a:srgbClr val="323C5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None/>
              <a:defRPr sz="2800">
                <a:solidFill>
                  <a:srgbClr val="323C5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None/>
              <a:defRPr sz="2800">
                <a:solidFill>
                  <a:srgbClr val="323C5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None/>
              <a:defRPr sz="2800">
                <a:solidFill>
                  <a:srgbClr val="323C5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None/>
              <a:defRPr sz="2800">
                <a:solidFill>
                  <a:srgbClr val="323C5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1800"/>
              <a:buFont typeface="Lato"/>
              <a:buChar char="●"/>
              <a:defRPr sz="1800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■"/>
              <a:defRPr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●"/>
              <a:defRPr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■"/>
              <a:defRPr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●"/>
              <a:defRPr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23C50"/>
              </a:buClr>
              <a:buSzPts val="1400"/>
              <a:buFont typeface="Lato"/>
              <a:buChar char="■"/>
              <a:defRPr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75" r:id="rId5"/>
    <p:sldLayoutId id="2147483676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8;p53">
            <a:extLst>
              <a:ext uri="{FF2B5EF4-FFF2-40B4-BE49-F238E27FC236}">
                <a16:creationId xmlns:a16="http://schemas.microsoft.com/office/drawing/2014/main" id="{5154A20B-03A6-498E-8F21-8B607D6A8353}"/>
              </a:ext>
            </a:extLst>
          </p:cNvPr>
          <p:cNvSpPr/>
          <p:nvPr/>
        </p:nvSpPr>
        <p:spPr>
          <a:xfrm>
            <a:off x="1047022" y="2537285"/>
            <a:ext cx="7224535" cy="13820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4"/>
          <p:cNvSpPr txBox="1">
            <a:spLocks noGrp="1"/>
          </p:cNvSpPr>
          <p:nvPr>
            <p:ph type="ctrTitle"/>
          </p:nvPr>
        </p:nvSpPr>
        <p:spPr>
          <a:xfrm>
            <a:off x="715050" y="1065150"/>
            <a:ext cx="7715700" cy="1336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Ethereum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36" name="Google Shape;636;p44"/>
          <p:cNvSpPr txBox="1">
            <a:spLocks noGrp="1"/>
          </p:cNvSpPr>
          <p:nvPr>
            <p:ph type="subTitle" idx="1"/>
          </p:nvPr>
        </p:nvSpPr>
        <p:spPr>
          <a:xfrm>
            <a:off x="1308779" y="2635008"/>
            <a:ext cx="6282137" cy="1443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Ethereum is a decentralized open source blockchain featuring smart contract functionality. Ether is the native cryptocurrency token of the Ethereum platform.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72E2630-7881-43C8-AD04-C8777049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3260"/>
            <a:ext cx="4460318" cy="3158519"/>
          </a:xfrm>
          <a:prstGeom prst="rect">
            <a:avLst/>
          </a:prstGeom>
        </p:spPr>
      </p:pic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Transactions 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561902" y="1095883"/>
            <a:ext cx="4010098" cy="3901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A submitted transaction includes the following information: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/>
              <a:t>Recipient</a:t>
            </a:r>
            <a:r>
              <a:rPr lang="en-US" dirty="0"/>
              <a:t>– receiving address 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/>
              <a:t>Signature</a:t>
            </a:r>
            <a:r>
              <a:rPr lang="en-US" dirty="0"/>
              <a:t>– the identifier of the sender. This is generated when the sender's private key signs the transaction and confirms the sender has </a:t>
            </a:r>
            <a:r>
              <a:rPr lang="en-US" dirty="0" err="1"/>
              <a:t>authorised</a:t>
            </a:r>
            <a:r>
              <a:rPr lang="en-US" dirty="0"/>
              <a:t> this transaction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/>
              <a:t>Value</a:t>
            </a:r>
            <a:r>
              <a:rPr lang="en-US" dirty="0"/>
              <a:t>– amount of ETH to transfer from sender to recipient.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/>
              <a:t>Data</a:t>
            </a:r>
            <a:r>
              <a:rPr lang="en-US" dirty="0"/>
              <a:t>– optional field to include arbitrary data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 err="1"/>
              <a:t>gasLimit</a:t>
            </a:r>
            <a:r>
              <a:rPr lang="en-US" dirty="0"/>
              <a:t>– the maximum amount of gas units that can be consumed by the transaction. Units of gas represent computational steps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 err="1"/>
              <a:t>gasPrice</a:t>
            </a:r>
            <a:r>
              <a:rPr lang="en-US" dirty="0"/>
              <a:t>– the fee the sender pays per unit of gas</a:t>
            </a:r>
          </a:p>
          <a:p>
            <a:pPr marL="114300" indent="0" algn="just"/>
            <a:r>
              <a:rPr lang="en-US" dirty="0"/>
              <a:t> </a:t>
            </a:r>
          </a:p>
          <a:p>
            <a:pPr algn="just"/>
            <a:endParaRPr lang="en-US" sz="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1AC1BB-8E8E-4409-A888-AC1AB7C55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138" y="3483581"/>
            <a:ext cx="2785081" cy="12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E06666"/>
                </a:solidFill>
                <a:latin typeface="Red Hat Text"/>
                <a:ea typeface="Red Hat Text"/>
                <a:cs typeface="Red Hat Text"/>
                <a:sym typeface="Red Hat Text"/>
              </a:rPr>
              <a:t>Multiple Transactions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561902" y="1513881"/>
            <a:ext cx="7273320" cy="3483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	Ethereum blockchain can perform multiple transactions using Multiple addresses. These public addresses can help perform transactions using Ethereum node. This scenario can be considered  as one to many transactions.</a:t>
            </a:r>
          </a:p>
          <a:p>
            <a:pPr algn="just"/>
            <a:r>
              <a:rPr lang="en-US" dirty="0"/>
              <a:t>	</a:t>
            </a:r>
          </a:p>
          <a:p>
            <a:pPr algn="just"/>
            <a:r>
              <a:rPr lang="en-US" dirty="0"/>
              <a:t>          There are several thousands of transactions that are getting fired across Ethereum network, every second. Only when a transaction becomes part of a valid Block, they are final. If a transaction is not picked up by any miner, then it stays in the </a:t>
            </a:r>
            <a:r>
              <a:rPr lang="en-US" dirty="0" err="1"/>
              <a:t>Mempool</a:t>
            </a:r>
            <a:r>
              <a:rPr lang="en-US" dirty="0"/>
              <a:t> or you can say its still left for processing.</a:t>
            </a:r>
          </a:p>
          <a:p>
            <a:pPr algn="just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469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E06666"/>
                </a:solidFill>
                <a:latin typeface="Red Hat Text"/>
                <a:ea typeface="Red Hat Text"/>
                <a:cs typeface="Red Hat Text"/>
                <a:sym typeface="Red Hat Text"/>
              </a:rPr>
              <a:t>Multiple Users on Multiple Machine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561902" y="1513881"/>
            <a:ext cx="7273320" cy="3483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/>
              <a:t>          There is a necessity to have an efficient way to reliably share data between users and the server  .</a:t>
            </a:r>
            <a:endParaRPr lang="en-US" sz="800" b="1" dirty="0"/>
          </a:p>
          <a:p>
            <a:pPr algn="just"/>
            <a:r>
              <a:rPr lang="en-US" dirty="0"/>
              <a:t>	</a:t>
            </a:r>
          </a:p>
          <a:p>
            <a:pPr algn="just"/>
            <a:r>
              <a:rPr lang="en-US" dirty="0"/>
              <a:t>	This functionality can occur through different mechanisms, though the prevailing method that I am aware of is through WebSocket's. WebSocket’s are used to send data packets to and from your server and are an interoperable, cross-compatible, browser-oriented solution for sending and receiving data, both between users and between the server applications.</a:t>
            </a:r>
          </a:p>
          <a:p>
            <a:pPr algn="just"/>
            <a:r>
              <a:rPr lang="en-US" dirty="0"/>
              <a:t>          </a:t>
            </a:r>
          </a:p>
          <a:p>
            <a:pPr algn="just"/>
            <a:r>
              <a:rPr lang="en-US" dirty="0"/>
              <a:t>         This users can perform transactions easily using </a:t>
            </a:r>
            <a:r>
              <a:rPr lang="en-US" dirty="0" err="1"/>
              <a:t>testnets</a:t>
            </a:r>
            <a:r>
              <a:rPr lang="en-US" dirty="0"/>
              <a:t> like </a:t>
            </a:r>
            <a:r>
              <a:rPr lang="en-US" dirty="0" err="1"/>
              <a:t>kovan</a:t>
            </a:r>
            <a:r>
              <a:rPr lang="en-US" dirty="0"/>
              <a:t>, </a:t>
            </a:r>
            <a:r>
              <a:rPr lang="en-US" dirty="0" err="1"/>
              <a:t>rinkeby</a:t>
            </a:r>
            <a:r>
              <a:rPr lang="en-US" dirty="0"/>
              <a:t>, </a:t>
            </a:r>
            <a:r>
              <a:rPr lang="en-US" dirty="0" err="1"/>
              <a:t>Ropsten</a:t>
            </a:r>
            <a:r>
              <a:rPr lang="en-US" dirty="0"/>
              <a:t> or </a:t>
            </a:r>
            <a:r>
              <a:rPr lang="en-US" dirty="0" err="1"/>
              <a:t>mainnet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88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S</a:t>
            </a:r>
            <a:r>
              <a:rPr lang="en-US" sz="3000" b="1" dirty="0">
                <a:solidFill>
                  <a:srgbClr val="E06666"/>
                </a:solidFill>
                <a:latin typeface="Red Hat Text"/>
                <a:ea typeface="Red Hat Text"/>
                <a:cs typeface="Red Hat Text"/>
                <a:sym typeface="Red Hat Text"/>
              </a:rPr>
              <a:t>ockets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561902" y="1513881"/>
            <a:ext cx="7273320" cy="3483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	                Sockets provide connection between buyers and seller. The system must work in a clustered environment. Individual server nodes should be able to go down without affecting the rest of the system.</a:t>
            </a:r>
          </a:p>
          <a:p>
            <a:pPr algn="just"/>
            <a:endParaRPr lang="en-US" dirty="0"/>
          </a:p>
          <a:p>
            <a:pPr algn="just"/>
            <a:endParaRPr lang="en-US" sz="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BA3254-5111-4C80-9E5E-69F8C943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48" y="2500371"/>
            <a:ext cx="4841388" cy="17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Application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561902" y="1513881"/>
            <a:ext cx="7273320" cy="3483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/>
              <a:t>	Seller :  </a:t>
            </a:r>
            <a:r>
              <a:rPr lang="en-US" dirty="0"/>
              <a:t>Seller post the advertise on the application about the Product and its related information.  Information includes product name, product price, product description.</a:t>
            </a:r>
          </a:p>
          <a:p>
            <a:pPr algn="just"/>
            <a:endParaRPr lang="en-US" dirty="0"/>
          </a:p>
          <a:p>
            <a:pPr algn="just"/>
            <a:endParaRPr lang="en-US" sz="800" dirty="0"/>
          </a:p>
        </p:txBody>
      </p:sp>
      <p:sp>
        <p:nvSpPr>
          <p:cNvPr id="6" name="Google Shape;690;p49">
            <a:extLst>
              <a:ext uri="{FF2B5EF4-FFF2-40B4-BE49-F238E27FC236}">
                <a16:creationId xmlns:a16="http://schemas.microsoft.com/office/drawing/2014/main" id="{6B1CAEB5-90CB-4663-9740-EDC6554F1AA5}"/>
              </a:ext>
            </a:extLst>
          </p:cNvPr>
          <p:cNvSpPr txBox="1">
            <a:spLocks/>
          </p:cNvSpPr>
          <p:nvPr/>
        </p:nvSpPr>
        <p:spPr>
          <a:xfrm>
            <a:off x="1043325" y="1024099"/>
            <a:ext cx="705735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Red Hat Text"/>
              <a:buNone/>
              <a:defRPr sz="4000" b="1" i="0" u="none" strike="noStrike" cap="none">
                <a:solidFill>
                  <a:srgbClr val="323C5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E06666"/>
                </a:solidFill>
              </a:rPr>
              <a:t>Buying and selling Product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439CA1-C8FE-48AA-A34C-2B554139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40" y="2287314"/>
            <a:ext cx="6813618" cy="19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0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Application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561902" y="1513881"/>
            <a:ext cx="7273320" cy="3483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          </a:t>
            </a:r>
            <a:r>
              <a:rPr lang="en-US" b="1" dirty="0"/>
              <a:t>Buyer:  </a:t>
            </a:r>
            <a:r>
              <a:rPr lang="en-US" dirty="0"/>
              <a:t>Buyer can purchase the product using one click (buy), after authentication if buyer is valid, transaction take place and details are updated in blockchain, and owner of product is changed.</a:t>
            </a:r>
          </a:p>
          <a:p>
            <a:pPr algn="just"/>
            <a:endParaRPr lang="en-US" dirty="0"/>
          </a:p>
          <a:p>
            <a:pPr algn="just"/>
            <a:endParaRPr lang="en-US" sz="800" dirty="0"/>
          </a:p>
        </p:txBody>
      </p:sp>
      <p:sp>
        <p:nvSpPr>
          <p:cNvPr id="6" name="Google Shape;690;p49">
            <a:extLst>
              <a:ext uri="{FF2B5EF4-FFF2-40B4-BE49-F238E27FC236}">
                <a16:creationId xmlns:a16="http://schemas.microsoft.com/office/drawing/2014/main" id="{6B1CAEB5-90CB-4663-9740-EDC6554F1AA5}"/>
              </a:ext>
            </a:extLst>
          </p:cNvPr>
          <p:cNvSpPr txBox="1">
            <a:spLocks/>
          </p:cNvSpPr>
          <p:nvPr/>
        </p:nvSpPr>
        <p:spPr>
          <a:xfrm>
            <a:off x="1043325" y="1024099"/>
            <a:ext cx="705735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Red Hat Text"/>
              <a:buNone/>
              <a:defRPr sz="4000" b="1" i="0" u="none" strike="noStrike" cap="none">
                <a:solidFill>
                  <a:srgbClr val="323C5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E06666"/>
                </a:solidFill>
              </a:rPr>
              <a:t>Buying and selling Product</a:t>
            </a:r>
          </a:p>
        </p:txBody>
      </p:sp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04478EC7-52D8-4B5E-BE5A-2FBF5201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2473811"/>
            <a:ext cx="4890403" cy="22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1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>
            <a:spLocks noGrp="1"/>
          </p:cNvSpPr>
          <p:nvPr>
            <p:ph type="title"/>
          </p:nvPr>
        </p:nvSpPr>
        <p:spPr>
          <a:xfrm>
            <a:off x="708925" y="483950"/>
            <a:ext cx="77175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Ethereum Architecture</a:t>
            </a: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1F17E8B-5394-48E7-9E78-94B55A08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76" y="1013899"/>
            <a:ext cx="6021380" cy="30838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788;p53">
            <a:extLst>
              <a:ext uri="{FF2B5EF4-FFF2-40B4-BE49-F238E27FC236}">
                <a16:creationId xmlns:a16="http://schemas.microsoft.com/office/drawing/2014/main" id="{6B91330B-EE08-411E-8495-49121F20D65A}"/>
              </a:ext>
            </a:extLst>
          </p:cNvPr>
          <p:cNvSpPr/>
          <p:nvPr/>
        </p:nvSpPr>
        <p:spPr>
          <a:xfrm>
            <a:off x="1570534" y="908058"/>
            <a:ext cx="6076223" cy="13535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715050" y="491400"/>
            <a:ext cx="771390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Smart Contract in Ethereum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1472812" y="1071453"/>
            <a:ext cx="5975010" cy="1190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Smart contracts contain the business logic of  </a:t>
            </a:r>
            <a:r>
              <a:rPr lang="en-US" dirty="0" err="1"/>
              <a:t>Dapp</a:t>
            </a:r>
            <a:r>
              <a:rPr lang="en-US" dirty="0"/>
              <a:t>. These contracts oversee reading from and writing to the Ethereum blockchain. Smart contacts are written in a programming language called Solidity, which looks like JavaScript.</a:t>
            </a:r>
          </a:p>
          <a:p>
            <a:pPr marL="0" lvl="0" indent="0"/>
            <a:endParaRPr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AFFC3F48-29A2-4BA9-B7F7-11B412D9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92" y="2571750"/>
            <a:ext cx="4581610" cy="2270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715050" y="491400"/>
            <a:ext cx="771390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IDE For Smart Contract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628214" y="1088903"/>
            <a:ext cx="7852671" cy="624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500" b="1" dirty="0"/>
              <a:t>Remix</a:t>
            </a:r>
            <a:r>
              <a:rPr lang="en-US" dirty="0"/>
              <a:t> : It is a powerful, open-source tool that helps you write Solidity contracts straight from the       browser. 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AFAB6FB-2373-4A9F-8765-7856583C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03" y="1758998"/>
            <a:ext cx="4699692" cy="25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8;p53">
            <a:extLst>
              <a:ext uri="{FF2B5EF4-FFF2-40B4-BE49-F238E27FC236}">
                <a16:creationId xmlns:a16="http://schemas.microsoft.com/office/drawing/2014/main" id="{473C6141-0394-44B9-A2D0-A24AB001001B}"/>
              </a:ext>
            </a:extLst>
          </p:cNvPr>
          <p:cNvSpPr/>
          <p:nvPr/>
        </p:nvSpPr>
        <p:spPr>
          <a:xfrm>
            <a:off x="1047022" y="1623524"/>
            <a:ext cx="7224535" cy="25394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Development Framework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1256427" y="1088903"/>
            <a:ext cx="6690477" cy="3901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Software frameworks include many of the needed features or provide easy plugin systems to pick the tools you desire.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Frameworks come with a lot of out-of-the-box functionality, like:</a:t>
            </a:r>
          </a:p>
          <a:p>
            <a:pPr algn="just"/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Features to spin up a local blockchain instance.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Utilities to compile and test your smart contracts.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Client development add-ons to build your user-facing application within the same project/repository.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Configuration to connect to Ethereum networks and deploy contracts, whether to a locally running instance, or one of Ethereum's public networks.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Decentralized app distribution - integrations with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6;p53">
            <a:extLst>
              <a:ext uri="{FF2B5EF4-FFF2-40B4-BE49-F238E27FC236}">
                <a16:creationId xmlns:a16="http://schemas.microsoft.com/office/drawing/2014/main" id="{C2D0C822-0BE5-4CA7-8BBF-1DBE75EB0483}"/>
              </a:ext>
            </a:extLst>
          </p:cNvPr>
          <p:cNvSpPr/>
          <p:nvPr/>
        </p:nvSpPr>
        <p:spPr>
          <a:xfrm>
            <a:off x="722560" y="1980150"/>
            <a:ext cx="3950651" cy="25988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Development Framework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537470" y="1109844"/>
            <a:ext cx="4135741" cy="3901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/>
              <a:t>Sample Development Framework:</a:t>
            </a:r>
          </a:p>
          <a:p>
            <a:pPr algn="just"/>
            <a:r>
              <a:rPr lang="en-US" dirty="0"/>
              <a:t>	</a:t>
            </a:r>
          </a:p>
          <a:p>
            <a:pPr algn="just"/>
            <a:r>
              <a:rPr lang="en-US" dirty="0"/>
              <a:t>Truffle, Embark, builder, Brownie, </a:t>
            </a:r>
            <a:r>
              <a:rPr lang="en-US" dirty="0" err="1"/>
              <a:t>Etherlime</a:t>
            </a:r>
            <a:r>
              <a:rPr lang="en-US" dirty="0"/>
              <a:t>, etc.</a:t>
            </a:r>
          </a:p>
          <a:p>
            <a:pPr algn="just"/>
            <a:endParaRPr lang="en-US" dirty="0"/>
          </a:p>
          <a:p>
            <a:endParaRPr lang="en-US" sz="800" b="1" dirty="0"/>
          </a:p>
          <a:p>
            <a:pPr marL="4000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Truffle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- A development environment, testing framework, build pipeline, and other tools. </a:t>
            </a:r>
            <a:r>
              <a:rPr lang="en-US" dirty="0"/>
              <a:t>In other words, it helps you develop smart contracts, publish them, and test them. </a:t>
            </a:r>
          </a:p>
          <a:p>
            <a:pPr marL="114300" indent="0" algn="just"/>
            <a:r>
              <a:rPr lang="en-US" dirty="0"/>
              <a:t>           </a:t>
            </a:r>
          </a:p>
          <a:p>
            <a:pPr marL="571500" lvl="1" indent="0" algn="just"/>
            <a:r>
              <a:rPr lang="en-US" sz="1400" dirty="0"/>
              <a:t>It helps to connect the Ethereum networks like Ganache, </a:t>
            </a:r>
            <a:r>
              <a:rPr lang="en-US" sz="1400" dirty="0" err="1"/>
              <a:t>Rinkeby</a:t>
            </a:r>
            <a:r>
              <a:rPr lang="en-US" sz="1400" dirty="0"/>
              <a:t>, </a:t>
            </a:r>
            <a:r>
              <a:rPr lang="en-US" sz="1400" dirty="0" err="1"/>
              <a:t>Ropsten</a:t>
            </a:r>
            <a:r>
              <a:rPr lang="en-US" sz="1400" dirty="0"/>
              <a:t> with  client like </a:t>
            </a:r>
            <a:r>
              <a:rPr lang="en-US" sz="1400" dirty="0" err="1"/>
              <a:t>geth</a:t>
            </a:r>
            <a:r>
              <a:rPr lang="en-US" sz="1400" dirty="0"/>
              <a:t>.</a:t>
            </a:r>
          </a:p>
          <a:p>
            <a:pPr marL="571500" lvl="1" indent="0" algn="just"/>
            <a:endParaRPr lang="en-US" sz="1400" dirty="0"/>
          </a:p>
          <a:p>
            <a:pPr marL="571500" lvl="1" indent="0" algn="just"/>
            <a:r>
              <a:rPr lang="en-US" sz="1400" dirty="0"/>
              <a:t>What are these networks?</a:t>
            </a:r>
          </a:p>
          <a:p>
            <a:pPr marL="114300" indent="0" algn="just"/>
            <a:endParaRPr lang="en-US" dirty="0"/>
          </a:p>
          <a:p>
            <a:pPr marL="114300" indent="0" algn="just"/>
            <a:r>
              <a:rPr lang="en-US" dirty="0"/>
              <a:t>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2AFC6-49AC-488D-A55C-20C63268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85" y="1193607"/>
            <a:ext cx="4104330" cy="24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Types of Networks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1256427" y="1088903"/>
            <a:ext cx="7273320" cy="3901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dirty="0"/>
              <a:t>Main Network (</a:t>
            </a:r>
            <a:r>
              <a:rPr lang="en-US" b="1" dirty="0" err="1"/>
              <a:t>Mainnet</a:t>
            </a:r>
            <a:r>
              <a:rPr lang="en-US" b="1" dirty="0"/>
              <a:t>):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114300" indent="0" algn="l"/>
            <a:r>
              <a:rPr lang="en-US" dirty="0"/>
              <a:t>           The ETHER or ETH carry the real value of ether for the transactions. </a:t>
            </a:r>
          </a:p>
          <a:p>
            <a:pPr marL="114300" indent="0" algn="l"/>
            <a:endParaRPr lang="en-US" dirty="0"/>
          </a:p>
          <a:p>
            <a:pPr marL="4000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Test Network:</a:t>
            </a:r>
          </a:p>
          <a:p>
            <a:pPr marL="114300" indent="0" algn="l"/>
            <a:r>
              <a:rPr lang="en-US" dirty="0"/>
              <a:t>          </a:t>
            </a:r>
          </a:p>
          <a:p>
            <a:pPr marL="114300" indent="0" algn="l"/>
            <a:r>
              <a:rPr lang="en-US" dirty="0"/>
              <a:t>           </a:t>
            </a:r>
            <a:r>
              <a:rPr lang="en-US" sz="1400" dirty="0"/>
              <a:t>The Ether on the </a:t>
            </a:r>
            <a:r>
              <a:rPr lang="en-US" sz="1400" dirty="0" err="1"/>
              <a:t>TestNet</a:t>
            </a:r>
            <a:r>
              <a:rPr lang="en-US" sz="1400" dirty="0"/>
              <a:t> does not carry any real value and is only for collaborative testing on the network. </a:t>
            </a:r>
            <a:r>
              <a:rPr lang="en-US" sz="1400" dirty="0" err="1"/>
              <a:t>Testnet</a:t>
            </a:r>
            <a:r>
              <a:rPr lang="en-US" dirty="0" err="1"/>
              <a:t>s</a:t>
            </a:r>
            <a:r>
              <a:rPr lang="en-US" dirty="0"/>
              <a:t> like </a:t>
            </a:r>
            <a:r>
              <a:rPr lang="en-US" dirty="0" err="1"/>
              <a:t>Ropston</a:t>
            </a:r>
            <a:r>
              <a:rPr lang="en-US" dirty="0"/>
              <a:t>, </a:t>
            </a:r>
            <a:r>
              <a:rPr lang="en-US" dirty="0" err="1"/>
              <a:t>Rinkeby</a:t>
            </a:r>
            <a:r>
              <a:rPr lang="en-US" dirty="0"/>
              <a:t>, </a:t>
            </a:r>
            <a:r>
              <a:rPr lang="en-US" dirty="0" err="1"/>
              <a:t>Kovan</a:t>
            </a:r>
            <a:r>
              <a:rPr lang="en-US" dirty="0"/>
              <a:t>, etc.</a:t>
            </a:r>
            <a:endParaRPr lang="en-US" sz="1400" dirty="0"/>
          </a:p>
          <a:p>
            <a:pPr marL="571500" lvl="1" indent="0"/>
            <a:endParaRPr lang="en-US" sz="1400" b="1" dirty="0"/>
          </a:p>
          <a:p>
            <a:pPr marL="4000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Private Network:</a:t>
            </a:r>
          </a:p>
          <a:p>
            <a:pPr marL="114300" indent="0" algn="l"/>
            <a:r>
              <a:rPr lang="en-US" dirty="0"/>
              <a:t>         </a:t>
            </a:r>
          </a:p>
          <a:p>
            <a:pPr marL="114300" indent="0" algn="l"/>
            <a:r>
              <a:rPr lang="en-US" sz="1400" dirty="0"/>
              <a:t>            The private nodes can be quickly launched with minimal storage and memory     requirements and without much effort. This network can be started using </a:t>
            </a:r>
            <a:r>
              <a:rPr lang="en-US" sz="1400" dirty="0" err="1"/>
              <a:t>geth</a:t>
            </a:r>
            <a:r>
              <a:rPr lang="en-US" sz="1400" dirty="0"/>
              <a:t> client on local machine.</a:t>
            </a:r>
          </a:p>
          <a:p>
            <a:pPr marL="571500" lvl="1" indent="0"/>
            <a:r>
              <a:rPr lang="en-US" sz="1400" dirty="0"/>
              <a:t>         </a:t>
            </a:r>
          </a:p>
          <a:p>
            <a:endParaRPr lang="en-US" sz="800" b="1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79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06666"/>
                </a:solidFill>
              </a:rPr>
              <a:t>Ethereum Client API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561902" y="1095883"/>
            <a:ext cx="7273320" cy="3901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	In order for a web app to interact with the Ethereum blockchain (i.e. read blockchain data and/or send transactions to the network), it must connect to an Ethereum node.</a:t>
            </a:r>
          </a:p>
          <a:p>
            <a:pPr algn="just"/>
            <a:r>
              <a:rPr lang="en-US" dirty="0"/>
              <a:t>	</a:t>
            </a:r>
          </a:p>
          <a:p>
            <a:pPr algn="just"/>
            <a:endParaRPr lang="en-US" sz="8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0728962-992C-43B4-9616-87105D0FE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67" y="1877808"/>
            <a:ext cx="6198376" cy="19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>
            <a:spLocks noGrp="1"/>
          </p:cNvSpPr>
          <p:nvPr>
            <p:ph type="ctrTitle"/>
          </p:nvPr>
        </p:nvSpPr>
        <p:spPr>
          <a:xfrm>
            <a:off x="994672" y="534318"/>
            <a:ext cx="705735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E06666"/>
                </a:solidFill>
              </a:rPr>
              <a:t>MetaMask</a:t>
            </a:r>
            <a:endParaRPr sz="3000" b="1" dirty="0">
              <a:solidFill>
                <a:srgbClr val="E0666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6"/>
          </p:nvPr>
        </p:nvSpPr>
        <p:spPr>
          <a:xfrm>
            <a:off x="1162196" y="1846249"/>
            <a:ext cx="3870495" cy="333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/>
              <a:t>MetaMask</a:t>
            </a:r>
            <a:r>
              <a:rPr lang="en-US" dirty="0"/>
              <a:t> is a browser plugin that serves as an Ethereum wallet.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Users can store Ether and other ERC-20 tokens in the </a:t>
            </a:r>
            <a:r>
              <a:rPr lang="en-US" dirty="0" err="1"/>
              <a:t>MetaMask</a:t>
            </a:r>
            <a:r>
              <a:rPr lang="en-US" dirty="0"/>
              <a:t> wallet.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wallet can also be used to interact with decentralized applications, or </a:t>
            </a:r>
            <a:r>
              <a:rPr lang="en-US" dirty="0" err="1"/>
              <a:t>dapps</a:t>
            </a:r>
            <a:r>
              <a:rPr lang="en-US" dirty="0"/>
              <a:t>.</a:t>
            </a:r>
          </a:p>
          <a:p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1AF50-B097-4EFF-9975-328DBE4B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93" y="963260"/>
            <a:ext cx="2970057" cy="32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66379"/>
      </p:ext>
    </p:extLst>
  </p:cSld>
  <p:clrMapOvr>
    <a:masterClrMapping/>
  </p:clrMapOvr>
</p:sld>
</file>

<file path=ppt/theme/theme1.xml><?xml version="1.0" encoding="utf-8"?>
<a:theme xmlns:a="http://schemas.openxmlformats.org/drawingml/2006/main" name="Pelvic Inflammatory Disease by Slidesgo">
  <a:themeElements>
    <a:clrScheme name="Simple Light">
      <a:dk1>
        <a:srgbClr val="323C50"/>
      </a:dk1>
      <a:lt1>
        <a:srgbClr val="E06666"/>
      </a:lt1>
      <a:dk2>
        <a:srgbClr val="ACE4ED"/>
      </a:dk2>
      <a:lt2>
        <a:srgbClr val="FFF2CC"/>
      </a:lt2>
      <a:accent1>
        <a:srgbClr val="FFC6B3"/>
      </a:accent1>
      <a:accent2>
        <a:srgbClr val="323C50"/>
      </a:accent2>
      <a:accent3>
        <a:srgbClr val="E06666"/>
      </a:accent3>
      <a:accent4>
        <a:srgbClr val="ACE4ED"/>
      </a:accent4>
      <a:accent5>
        <a:srgbClr val="FFF2CC"/>
      </a:accent5>
      <a:accent6>
        <a:srgbClr val="FFC6B3"/>
      </a:accent6>
      <a:hlink>
        <a:srgbClr val="323C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852</Words>
  <Application>Microsoft Office PowerPoint</Application>
  <PresentationFormat>On-screen Show (16:9)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Staatliches</vt:lpstr>
      <vt:lpstr>Montserrat</vt:lpstr>
      <vt:lpstr>Wingdings</vt:lpstr>
      <vt:lpstr>Arial</vt:lpstr>
      <vt:lpstr>Fira Sans Condensed Medium</vt:lpstr>
      <vt:lpstr>Lato</vt:lpstr>
      <vt:lpstr>Bebas Neue</vt:lpstr>
      <vt:lpstr>Red Hat Text</vt:lpstr>
      <vt:lpstr>Pelvic Inflammatory Disease by Slidesgo</vt:lpstr>
      <vt:lpstr>Ethereum </vt:lpstr>
      <vt:lpstr> Ethereum Architecture</vt:lpstr>
      <vt:lpstr>Smart Contract in Ethereum</vt:lpstr>
      <vt:lpstr>IDE For Smart Contract</vt:lpstr>
      <vt:lpstr>Development Framework</vt:lpstr>
      <vt:lpstr>Development Framework</vt:lpstr>
      <vt:lpstr>Types of Networks</vt:lpstr>
      <vt:lpstr>Ethereum Client API</vt:lpstr>
      <vt:lpstr>MetaMask</vt:lpstr>
      <vt:lpstr>Transactions </vt:lpstr>
      <vt:lpstr>Multiple Transactions</vt:lpstr>
      <vt:lpstr>Multiple Users on Multiple Machine</vt:lpstr>
      <vt:lpstr>Sockets</vt:lpstr>
      <vt:lpstr>Application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</dc:title>
  <cp:lastModifiedBy>piyush gaikwad</cp:lastModifiedBy>
  <cp:revision>37</cp:revision>
  <dcterms:modified xsi:type="dcterms:W3CDTF">2021-04-30T04:52:54Z</dcterms:modified>
</cp:coreProperties>
</file>