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7" r:id="rId5"/>
    <p:sldId id="256" r:id="rId6"/>
    <p:sldId id="257" r:id="rId7"/>
    <p:sldId id="259" r:id="rId8"/>
    <p:sldId id="266" r:id="rId9"/>
    <p:sldId id="258" r:id="rId10"/>
    <p:sldId id="268" r:id="rId11"/>
    <p:sldId id="261" r:id="rId12"/>
    <p:sldId id="26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4660"/>
  </p:normalViewPr>
  <p:slideViewPr>
    <p:cSldViewPr snapToGrid="0">
      <p:cViewPr varScale="1">
        <p:scale>
          <a:sx n="69" d="100"/>
          <a:sy n="69"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B9B1-DEA4-B3D6-B47A-49A70CF24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7B22BC-0E81-C4A6-E277-283D8D361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89E0EA-04BE-0298-1F26-4F6542AED128}"/>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5" name="Footer Placeholder 4">
            <a:extLst>
              <a:ext uri="{FF2B5EF4-FFF2-40B4-BE49-F238E27FC236}">
                <a16:creationId xmlns:a16="http://schemas.microsoft.com/office/drawing/2014/main" id="{BC93B342-2ACC-EECF-1728-EB1C36FF1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C26DF-17B8-1924-11A0-AFEDDD05D6DE}"/>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59496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D08F-37D1-2A95-D563-90BFEE0F3B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2A9BDF-72A6-DD34-09C0-E1DA65D66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B7036-F5C7-9B93-E454-4628F88E8B50}"/>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5" name="Footer Placeholder 4">
            <a:extLst>
              <a:ext uri="{FF2B5EF4-FFF2-40B4-BE49-F238E27FC236}">
                <a16:creationId xmlns:a16="http://schemas.microsoft.com/office/drawing/2014/main" id="{4E2D1AE1-3C63-9912-360A-E4808F8466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15457-D2F2-50AE-575D-5236E1EBE1CE}"/>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38268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A2594-2F31-D622-9E47-5BCB0D4EA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262839-16CC-33D8-B445-CB224D7823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F905EC-7F53-D576-E03D-74BEC32D3090}"/>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5" name="Footer Placeholder 4">
            <a:extLst>
              <a:ext uri="{FF2B5EF4-FFF2-40B4-BE49-F238E27FC236}">
                <a16:creationId xmlns:a16="http://schemas.microsoft.com/office/drawing/2014/main" id="{51F694C9-AE86-8530-DAF7-73097E875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E3246D-8046-DEBD-45F2-E54090A8E3DD}"/>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208240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AACD-8C3D-0770-01A7-70902FAC3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76631-CF9B-2F06-E97A-3D4DCDF5A6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EAF8D-64D8-EC6C-F545-2263DE2D40F6}"/>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5" name="Footer Placeholder 4">
            <a:extLst>
              <a:ext uri="{FF2B5EF4-FFF2-40B4-BE49-F238E27FC236}">
                <a16:creationId xmlns:a16="http://schemas.microsoft.com/office/drawing/2014/main" id="{D1335820-EDB4-469D-81CA-FBF32925C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14841-E8FD-0DD5-FAB7-0CF46F229815}"/>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149322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ABDE-5D5A-9D78-3B06-60FABE352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41A027-EDA3-7D2A-CD86-FBEBFD4AD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9EBC8-16C7-86A6-2E84-E2B198D4F54F}"/>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5" name="Footer Placeholder 4">
            <a:extLst>
              <a:ext uri="{FF2B5EF4-FFF2-40B4-BE49-F238E27FC236}">
                <a16:creationId xmlns:a16="http://schemas.microsoft.com/office/drawing/2014/main" id="{DE76FED7-DDB0-6F99-965A-6182247D61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D6210-B9F7-D080-CABC-DB002646BC37}"/>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368853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8E53-FD09-334B-449A-14AF717A58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A19491-665D-2010-CA2B-BD05BBFD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86EF0-8E85-26A3-0D87-78F77A8CB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79C614-4863-9CBF-78E3-407B10E6B52E}"/>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6" name="Footer Placeholder 5">
            <a:extLst>
              <a:ext uri="{FF2B5EF4-FFF2-40B4-BE49-F238E27FC236}">
                <a16:creationId xmlns:a16="http://schemas.microsoft.com/office/drawing/2014/main" id="{D46D192D-B67E-5756-D0DF-C16CDC3F0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C7FE1-5740-A3FF-F889-FB5D9028E914}"/>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233151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0DB-3288-79BB-ECC6-2D8EE93C7C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66F37C-325D-9A3C-1814-4C8CF7556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F4FBBE-22C1-4C3B-8884-AF24EA7805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7D06F5-A48F-0408-AFAF-29DA3CEFA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76A94-82C7-ECBC-AD4D-9D471D383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A910A9-8E0C-32D4-555D-98A51EE16EC7}"/>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8" name="Footer Placeholder 7">
            <a:extLst>
              <a:ext uri="{FF2B5EF4-FFF2-40B4-BE49-F238E27FC236}">
                <a16:creationId xmlns:a16="http://schemas.microsoft.com/office/drawing/2014/main" id="{51DD4ED7-0B39-EDE6-1EEC-F9F177D3EC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98942A-5CB5-4FC5-98A4-2E95AC4DC1DE}"/>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127109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3646-27BC-2DB8-886E-DA9DEF28A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736421-F351-BB51-4371-DEE4CD34CE33}"/>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4" name="Footer Placeholder 3">
            <a:extLst>
              <a:ext uri="{FF2B5EF4-FFF2-40B4-BE49-F238E27FC236}">
                <a16:creationId xmlns:a16="http://schemas.microsoft.com/office/drawing/2014/main" id="{F30AFD2E-116B-A880-19FD-9AA0B8186C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C9E713-6C2D-BF9D-F243-5C2DC53AAB02}"/>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156589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46205-E0E2-E450-493B-419CF96C48BA}"/>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3" name="Footer Placeholder 2">
            <a:extLst>
              <a:ext uri="{FF2B5EF4-FFF2-40B4-BE49-F238E27FC236}">
                <a16:creationId xmlns:a16="http://schemas.microsoft.com/office/drawing/2014/main" id="{9642F37E-4C11-6FAC-78DF-39FF664F1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33F28E-3DDF-94BA-93AA-CFA93B4C792E}"/>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285215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F17A-5E9E-86AB-1F09-36289F479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085E04-C180-EF1E-FA72-748ACDC03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B00DF5-F7E5-3461-A312-A26571D50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65A5C-3415-686C-9962-240B209F78B1}"/>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6" name="Footer Placeholder 5">
            <a:extLst>
              <a:ext uri="{FF2B5EF4-FFF2-40B4-BE49-F238E27FC236}">
                <a16:creationId xmlns:a16="http://schemas.microsoft.com/office/drawing/2014/main" id="{8E6068C1-254E-F2EA-35F7-69ABE6891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0410FA-2552-5EDE-D8B0-2E9D484DC2BB}"/>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403422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4101-4530-571A-6A56-BE1607BB6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FEC524-1DFC-093A-F819-B04700620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EFEA34-1453-F3B9-A4B2-A9B0DE5EB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8669D-26E2-B402-B5D2-FB7B8AFC376E}"/>
              </a:ext>
            </a:extLst>
          </p:cNvPr>
          <p:cNvSpPr>
            <a:spLocks noGrp="1"/>
          </p:cNvSpPr>
          <p:nvPr>
            <p:ph type="dt" sz="half" idx="10"/>
          </p:nvPr>
        </p:nvSpPr>
        <p:spPr/>
        <p:txBody>
          <a:bodyPr/>
          <a:lstStyle/>
          <a:p>
            <a:fld id="{5C63D151-DCAD-4D1D-8685-76F458E97A67}" type="datetimeFigureOut">
              <a:rPr lang="en-IN" smtClean="0"/>
              <a:t>24-01-2023</a:t>
            </a:fld>
            <a:endParaRPr lang="en-IN"/>
          </a:p>
        </p:txBody>
      </p:sp>
      <p:sp>
        <p:nvSpPr>
          <p:cNvPr id="6" name="Footer Placeholder 5">
            <a:extLst>
              <a:ext uri="{FF2B5EF4-FFF2-40B4-BE49-F238E27FC236}">
                <a16:creationId xmlns:a16="http://schemas.microsoft.com/office/drawing/2014/main" id="{4292378A-3FC8-6461-2C27-F5A48005D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ABA45-DE59-26D2-D96A-60494459999E}"/>
              </a:ext>
            </a:extLst>
          </p:cNvPr>
          <p:cNvSpPr>
            <a:spLocks noGrp="1"/>
          </p:cNvSpPr>
          <p:nvPr>
            <p:ph type="sldNum" sz="quarter" idx="12"/>
          </p:nvPr>
        </p:nvSpPr>
        <p:spPr/>
        <p:txBody>
          <a:bodyPr/>
          <a:lstStyle/>
          <a:p>
            <a:fld id="{C50F8F35-FD2F-4E0A-872F-B343F310E082}" type="slidenum">
              <a:rPr lang="en-IN" smtClean="0"/>
              <a:t>‹#›</a:t>
            </a:fld>
            <a:endParaRPr lang="en-IN"/>
          </a:p>
        </p:txBody>
      </p:sp>
    </p:spTree>
    <p:extLst>
      <p:ext uri="{BB962C8B-B14F-4D97-AF65-F5344CB8AC3E}">
        <p14:creationId xmlns:p14="http://schemas.microsoft.com/office/powerpoint/2010/main" val="163245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054E7-23CA-7AA4-C675-9A4DE76E9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74882-3171-DED0-4CE1-05D6654A4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81961-7D2C-A36A-552F-6037F8A4A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3D151-DCAD-4D1D-8685-76F458E97A67}" type="datetimeFigureOut">
              <a:rPr lang="en-IN" smtClean="0"/>
              <a:t>24-01-2023</a:t>
            </a:fld>
            <a:endParaRPr lang="en-IN"/>
          </a:p>
        </p:txBody>
      </p:sp>
      <p:sp>
        <p:nvSpPr>
          <p:cNvPr id="5" name="Footer Placeholder 4">
            <a:extLst>
              <a:ext uri="{FF2B5EF4-FFF2-40B4-BE49-F238E27FC236}">
                <a16:creationId xmlns:a16="http://schemas.microsoft.com/office/drawing/2014/main" id="{94AA879A-C727-EEEA-8BCB-FD6EF4795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9D4BA0-CF6E-A642-C802-633E885BF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F8F35-FD2F-4E0A-872F-B343F310E082}" type="slidenum">
              <a:rPr lang="en-IN" smtClean="0"/>
              <a:t>‹#›</a:t>
            </a:fld>
            <a:endParaRPr lang="en-IN"/>
          </a:p>
        </p:txBody>
      </p:sp>
    </p:spTree>
    <p:extLst>
      <p:ext uri="{BB962C8B-B14F-4D97-AF65-F5344CB8AC3E}">
        <p14:creationId xmlns:p14="http://schemas.microsoft.com/office/powerpoint/2010/main" val="289064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6EE2-3B59-0D52-7E8D-8E0B523D03B5}"/>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73B94410-2537-BC5F-0399-EAAA46D8C7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638"/>
          <a:stretch/>
        </p:blipFill>
        <p:spPr>
          <a:xfrm>
            <a:off x="0" y="-47625"/>
            <a:ext cx="12258675" cy="6905625"/>
          </a:xfrm>
        </p:spPr>
      </p:pic>
      <p:sp>
        <p:nvSpPr>
          <p:cNvPr id="9" name="Rectangle 8">
            <a:extLst>
              <a:ext uri="{FF2B5EF4-FFF2-40B4-BE49-F238E27FC236}">
                <a16:creationId xmlns:a16="http://schemas.microsoft.com/office/drawing/2014/main" id="{AFB492FD-D101-A954-A553-76D89F56BE41}"/>
              </a:ext>
            </a:extLst>
          </p:cNvPr>
          <p:cNvSpPr/>
          <p:nvPr/>
        </p:nvSpPr>
        <p:spPr>
          <a:xfrm>
            <a:off x="4460248" y="1504156"/>
            <a:ext cx="4319204"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Team: </a:t>
            </a:r>
            <a:r>
              <a:rPr lang="en-US" sz="5400" b="0" cap="none" spc="0" dirty="0" err="1">
                <a:ln w="0"/>
                <a:solidFill>
                  <a:schemeClr val="tx1"/>
                </a:solidFill>
                <a:effectLst>
                  <a:outerShdw blurRad="38100" dist="19050" dir="2700000" algn="tl" rotWithShape="0">
                    <a:schemeClr val="dk1">
                      <a:alpha val="40000"/>
                    </a:schemeClr>
                  </a:outerShdw>
                </a:effectLst>
              </a:rPr>
              <a:t>Pcube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573216C8-696D-0EAF-C3E8-975043B1DE44}"/>
              </a:ext>
            </a:extLst>
          </p:cNvPr>
          <p:cNvSpPr/>
          <p:nvPr/>
        </p:nvSpPr>
        <p:spPr>
          <a:xfrm>
            <a:off x="1433462" y="213121"/>
            <a:ext cx="103727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Topic: </a:t>
            </a:r>
            <a:r>
              <a:rPr lang="en-US" sz="5400" dirty="0">
                <a:ln w="0"/>
                <a:effectLst>
                  <a:outerShdw blurRad="38100" dist="19050" dir="2700000" algn="tl" rotWithShape="0">
                    <a:schemeClr val="dk1">
                      <a:alpha val="40000"/>
                    </a:schemeClr>
                  </a:outerShdw>
                </a:effectLst>
              </a:rPr>
              <a:t>IoT-based Elderly Care System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802B788E-DF27-1094-25FF-E6B1980DD8A4}"/>
              </a:ext>
            </a:extLst>
          </p:cNvPr>
          <p:cNvSpPr/>
          <p:nvPr/>
        </p:nvSpPr>
        <p:spPr>
          <a:xfrm>
            <a:off x="4146411" y="3028782"/>
            <a:ext cx="5137432" cy="4616648"/>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Team Members:</a:t>
            </a:r>
          </a:p>
          <a:p>
            <a:pPr algn="ctr"/>
            <a:endParaRPr lang="en-US" sz="5400" dirty="0">
              <a:ln w="0"/>
              <a:effectLst>
                <a:outerShdw blurRad="38100" dist="19050" dir="2700000" algn="tl" rotWithShape="0">
                  <a:schemeClr val="dk1">
                    <a:alpha val="40000"/>
                  </a:schemeClr>
                </a:outerShdw>
              </a:effectLst>
            </a:endParaRPr>
          </a:p>
          <a:p>
            <a:pPr marL="571500" indent="-571500">
              <a:buFont typeface="Arial" panose="020B0604020202020204" pitchFamily="34" charset="0"/>
              <a:buChar char="•"/>
            </a:pPr>
            <a:r>
              <a:rPr lang="en-US" sz="4400" b="0" cap="none" spc="0" dirty="0">
                <a:ln w="0"/>
                <a:solidFill>
                  <a:schemeClr val="tx1"/>
                </a:solidFill>
                <a:effectLst>
                  <a:outerShdw blurRad="38100" dist="19050" dir="2700000" algn="tl" rotWithShape="0">
                    <a:schemeClr val="dk1">
                      <a:alpha val="40000"/>
                    </a:schemeClr>
                  </a:outerShdw>
                </a:effectLst>
              </a:rPr>
              <a:t>Piyush Gaur</a:t>
            </a:r>
          </a:p>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Paras Singh Parihar</a:t>
            </a:r>
          </a:p>
          <a:p>
            <a:pPr marL="571500" indent="-571500">
              <a:buFont typeface="Arial" panose="020B0604020202020204" pitchFamily="34" charset="0"/>
              <a:buChar char="•"/>
            </a:pPr>
            <a:r>
              <a:rPr lang="en-US" sz="4400" b="0" cap="none" spc="0" dirty="0">
                <a:ln w="0"/>
                <a:solidFill>
                  <a:schemeClr val="tx1"/>
                </a:solidFill>
                <a:effectLst>
                  <a:outerShdw blurRad="38100" dist="19050" dir="2700000" algn="tl" rotWithShape="0">
                    <a:schemeClr val="dk1">
                      <a:alpha val="40000"/>
                    </a:schemeClr>
                  </a:outerShdw>
                </a:effectLst>
              </a:rPr>
              <a:t>Prerna Singh</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588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2B6C-2D86-CC53-9706-F45CD3DC7E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0F084-209D-16DB-2D00-86399375BB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1F80396-D287-CC01-B7BB-AF7827B30DFE}"/>
              </a:ext>
            </a:extLst>
          </p:cNvPr>
          <p:cNvPicPr>
            <a:picLocks noChangeAspect="1"/>
          </p:cNvPicPr>
          <p:nvPr/>
        </p:nvPicPr>
        <p:blipFill>
          <a:blip r:embed="rId2"/>
          <a:stretch>
            <a:fillRect/>
          </a:stretch>
        </p:blipFill>
        <p:spPr>
          <a:xfrm>
            <a:off x="0" y="0"/>
            <a:ext cx="12192000" cy="6983361"/>
          </a:xfrm>
          <a:prstGeom prst="rect">
            <a:avLst/>
          </a:prstGeom>
        </p:spPr>
      </p:pic>
      <p:sp>
        <p:nvSpPr>
          <p:cNvPr id="5" name="Rectangle 4">
            <a:extLst>
              <a:ext uri="{FF2B5EF4-FFF2-40B4-BE49-F238E27FC236}">
                <a16:creationId xmlns:a16="http://schemas.microsoft.com/office/drawing/2014/main" id="{F222A13E-BA34-7487-D07A-3378108205BD}"/>
              </a:ext>
            </a:extLst>
          </p:cNvPr>
          <p:cNvSpPr/>
          <p:nvPr/>
        </p:nvSpPr>
        <p:spPr>
          <a:xfrm>
            <a:off x="341306" y="230188"/>
            <a:ext cx="4098943"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Working Idea:</a:t>
            </a:r>
          </a:p>
        </p:txBody>
      </p:sp>
      <p:sp>
        <p:nvSpPr>
          <p:cNvPr id="6" name="TextBox 5">
            <a:extLst>
              <a:ext uri="{FF2B5EF4-FFF2-40B4-BE49-F238E27FC236}">
                <a16:creationId xmlns:a16="http://schemas.microsoft.com/office/drawing/2014/main" id="{36854A85-2ACA-D219-22B8-21587462EFDD}"/>
              </a:ext>
            </a:extLst>
          </p:cNvPr>
          <p:cNvSpPr txBox="1"/>
          <p:nvPr/>
        </p:nvSpPr>
        <p:spPr>
          <a:xfrm>
            <a:off x="430695" y="2103465"/>
            <a:ext cx="11330609" cy="3693319"/>
          </a:xfrm>
          <a:prstGeom prst="rect">
            <a:avLst/>
          </a:prstGeom>
          <a:noFill/>
        </p:spPr>
        <p:txBody>
          <a:bodyPr wrap="square" rtlCol="0">
            <a:spAutoFit/>
          </a:bodyPr>
          <a:lstStyle/>
          <a:p>
            <a:pPr marL="285750" indent="-285750">
              <a:buFont typeface="Arial" panose="020B0604020202020204" pitchFamily="34" charset="0"/>
              <a:buChar char="•"/>
            </a:pPr>
            <a:r>
              <a:rPr lang="en-GB" dirty="0"/>
              <a:t>The Arduino will take the data like body temperature, heart rate from the body of the elderly person after a given interval of time using the sensors.</a:t>
            </a:r>
          </a:p>
          <a:p>
            <a:pPr marL="285750" indent="-285750">
              <a:buFont typeface="Arial" panose="020B0604020202020204" pitchFamily="34" charset="0"/>
              <a:buChar char="•"/>
            </a:pPr>
            <a:r>
              <a:rPr lang="en-GB" dirty="0"/>
              <a:t>The Arduino will send the data to the cloud storage using the </a:t>
            </a:r>
            <a:r>
              <a:rPr lang="en-GB" dirty="0" err="1"/>
              <a:t>WiFi</a:t>
            </a:r>
            <a:r>
              <a:rPr lang="en-GB" dirty="0"/>
              <a:t> module.</a:t>
            </a:r>
          </a:p>
          <a:p>
            <a:pPr marL="285750" indent="-285750">
              <a:buFont typeface="Arial" panose="020B0604020202020204" pitchFamily="34" charset="0"/>
              <a:buChar char="•"/>
            </a:pPr>
            <a:r>
              <a:rPr lang="en-GB" dirty="0"/>
              <a:t>The Web Application will analyse the data form the cloud and will give the notifications to the caretaker or the family members.</a:t>
            </a:r>
          </a:p>
          <a:p>
            <a:pPr marL="285750" indent="-285750">
              <a:buFont typeface="Arial" panose="020B0604020202020204" pitchFamily="34" charset="0"/>
              <a:buChar char="•"/>
            </a:pPr>
            <a:r>
              <a:rPr lang="en-GB" dirty="0"/>
              <a:t>For example if the difference between the body temperature and the surrounding temperature is greater then the application will use a sound to change the temperature of the surrounding.</a:t>
            </a:r>
            <a:endParaRPr lang="en-IN" dirty="0"/>
          </a:p>
          <a:p>
            <a:pPr marL="285750" indent="-285750">
              <a:buFont typeface="Arial" panose="020B0604020202020204" pitchFamily="34" charset="0"/>
              <a:buChar char="•"/>
            </a:pPr>
            <a:r>
              <a:rPr lang="en-IN" dirty="0"/>
              <a:t>Like “Alexa, Increase the temperature by 2°C” Or “Alexa, Decrease the temperature by 2°</a:t>
            </a:r>
            <a:r>
              <a:rPr lang="en-GB" dirty="0"/>
              <a:t>C”.</a:t>
            </a:r>
          </a:p>
          <a:p>
            <a:pPr marL="285750" indent="-285750">
              <a:buFont typeface="Arial" panose="020B0604020202020204" pitchFamily="34" charset="0"/>
              <a:buChar char="•"/>
            </a:pPr>
            <a:r>
              <a:rPr lang="en-GB" dirty="0"/>
              <a:t>If there is some fall detected then it will provide a notification to the family.</a:t>
            </a:r>
          </a:p>
          <a:p>
            <a:pPr marL="285750" indent="-285750">
              <a:buFont typeface="Arial" panose="020B0604020202020204" pitchFamily="34" charset="0"/>
              <a:buChar char="•"/>
            </a:pPr>
            <a:r>
              <a:rPr lang="en-GB" dirty="0"/>
              <a:t>Also the alarm will ring when time for a particular medicine come according to the schedule.</a:t>
            </a:r>
          </a:p>
          <a:p>
            <a:pPr marL="285750" indent="-285750">
              <a:buFont typeface="Arial" panose="020B0604020202020204" pitchFamily="34" charset="0"/>
              <a:buChar char="•"/>
            </a:pPr>
            <a:r>
              <a:rPr lang="en-GB" dirty="0"/>
              <a:t>There will be a different ticks for the medicines that are given on time, not on time or missed according to schedule.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7438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1189A8-0B66-EEE0-F34D-601D2F48E99D}"/>
              </a:ext>
            </a:extLst>
          </p:cNvPr>
          <p:cNvPicPr>
            <a:picLocks noChangeAspect="1"/>
          </p:cNvPicPr>
          <p:nvPr/>
        </p:nvPicPr>
        <p:blipFill>
          <a:blip r:embed="rId2"/>
          <a:stretch>
            <a:fillRect/>
          </a:stretch>
        </p:blipFill>
        <p:spPr>
          <a:xfrm>
            <a:off x="0" y="0"/>
            <a:ext cx="12192000" cy="6907397"/>
          </a:xfrm>
          <a:prstGeom prst="rect">
            <a:avLst/>
          </a:prstGeom>
        </p:spPr>
      </p:pic>
      <p:sp>
        <p:nvSpPr>
          <p:cNvPr id="2" name="Title 1">
            <a:extLst>
              <a:ext uri="{FF2B5EF4-FFF2-40B4-BE49-F238E27FC236}">
                <a16:creationId xmlns:a16="http://schemas.microsoft.com/office/drawing/2014/main" id="{195538BD-8487-C17C-9C8E-055B93ADEE47}"/>
              </a:ext>
            </a:extLst>
          </p:cNvPr>
          <p:cNvSpPr>
            <a:spLocks noGrp="1"/>
          </p:cNvSpPr>
          <p:nvPr>
            <p:ph type="title"/>
          </p:nvPr>
        </p:nvSpPr>
        <p:spPr/>
        <p:txBody>
          <a:bodyPr>
            <a:normAutofit/>
          </a:bodyPr>
          <a:lstStyle/>
          <a:p>
            <a:r>
              <a:rPr lang="en-IN" sz="5400" b="1" u="sng" dirty="0"/>
              <a:t>Result:</a:t>
            </a:r>
          </a:p>
        </p:txBody>
      </p:sp>
      <p:sp>
        <p:nvSpPr>
          <p:cNvPr id="3" name="Content Placeholder 2">
            <a:extLst>
              <a:ext uri="{FF2B5EF4-FFF2-40B4-BE49-F238E27FC236}">
                <a16:creationId xmlns:a16="http://schemas.microsoft.com/office/drawing/2014/main" id="{632E214B-F7C2-9DF8-9AA3-EC41B15D72C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9726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5FDFEA-0643-B45F-3962-9D74B2AC0DD0}"/>
              </a:ext>
            </a:extLst>
          </p:cNvPr>
          <p:cNvPicPr>
            <a:picLocks noGrp="1" noChangeAspect="1"/>
          </p:cNvPicPr>
          <p:nvPr>
            <p:ph idx="1"/>
          </p:nvPr>
        </p:nvPicPr>
        <p:blipFill>
          <a:blip r:embed="rId2"/>
          <a:stretch>
            <a:fillRect/>
          </a:stretch>
        </p:blipFill>
        <p:spPr>
          <a:xfrm>
            <a:off x="0" y="23274"/>
            <a:ext cx="12192000" cy="6834726"/>
          </a:xfrm>
          <a:prstGeom prst="rect">
            <a:avLst/>
          </a:prstGeom>
        </p:spPr>
      </p:pic>
      <p:sp>
        <p:nvSpPr>
          <p:cNvPr id="4" name="Rectangle 3">
            <a:extLst>
              <a:ext uri="{FF2B5EF4-FFF2-40B4-BE49-F238E27FC236}">
                <a16:creationId xmlns:a16="http://schemas.microsoft.com/office/drawing/2014/main" id="{886D114B-68FA-BB95-4456-F7C55C2A6737}"/>
              </a:ext>
            </a:extLst>
          </p:cNvPr>
          <p:cNvSpPr/>
          <p:nvPr/>
        </p:nvSpPr>
        <p:spPr>
          <a:xfrm>
            <a:off x="838200" y="566241"/>
            <a:ext cx="3170548"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Feasibility:</a:t>
            </a:r>
          </a:p>
        </p:txBody>
      </p:sp>
      <p:sp>
        <p:nvSpPr>
          <p:cNvPr id="7" name="TextBox 6">
            <a:extLst>
              <a:ext uri="{FF2B5EF4-FFF2-40B4-BE49-F238E27FC236}">
                <a16:creationId xmlns:a16="http://schemas.microsoft.com/office/drawing/2014/main" id="{A05B55B6-AF7C-C4EC-ABE4-946AA25BE0D1}"/>
              </a:ext>
            </a:extLst>
          </p:cNvPr>
          <p:cNvSpPr txBox="1"/>
          <p:nvPr/>
        </p:nvSpPr>
        <p:spPr>
          <a:xfrm>
            <a:off x="512618" y="2479964"/>
            <a:ext cx="11166764" cy="2862322"/>
          </a:xfrm>
          <a:prstGeom prst="rect">
            <a:avLst/>
          </a:prstGeom>
          <a:noFill/>
        </p:spPr>
        <p:txBody>
          <a:bodyPr wrap="square" rtlCol="0">
            <a:spAutoFit/>
          </a:bodyPr>
          <a:lstStyle/>
          <a:p>
            <a:r>
              <a:rPr lang="en-GB" dirty="0"/>
              <a:t>The model is feasible if the listed conditions are satisfied:</a:t>
            </a:r>
          </a:p>
          <a:p>
            <a:pPr marL="285750" indent="-285750">
              <a:buFont typeface="Arial" panose="020B0604020202020204" pitchFamily="34" charset="0"/>
              <a:buChar char="•"/>
            </a:pPr>
            <a:r>
              <a:rPr lang="en-GB" dirty="0"/>
              <a:t>If all the sensors required in the module are available in market and can be arranged in an assigned budget.</a:t>
            </a:r>
          </a:p>
          <a:p>
            <a:pPr marL="285750" indent="-285750">
              <a:buFont typeface="Arial" panose="020B0604020202020204" pitchFamily="34" charset="0"/>
              <a:buChar char="•"/>
            </a:pPr>
            <a:r>
              <a:rPr lang="en-GB" dirty="0"/>
              <a:t>If the data received from the sensors is accurate.</a:t>
            </a:r>
          </a:p>
          <a:p>
            <a:pPr marL="285750" indent="-285750">
              <a:buFont typeface="Arial" panose="020B0604020202020204" pitchFamily="34" charset="0"/>
              <a:buChar char="•"/>
            </a:pPr>
            <a:r>
              <a:rPr lang="en-GB" dirty="0"/>
              <a:t>If we are able to design a model which is portable compact and easily wearable and maintainable.</a:t>
            </a:r>
          </a:p>
          <a:p>
            <a:pPr marL="285750" indent="-285750">
              <a:buFont typeface="Arial" panose="020B0604020202020204" pitchFamily="34" charset="0"/>
              <a:buChar char="•"/>
            </a:pPr>
            <a:r>
              <a:rPr lang="en-GB" dirty="0"/>
              <a:t>If we are able to design a system that fetches the data in minimal time and reports for an event or the accident that happened with the elderly person.</a:t>
            </a:r>
          </a:p>
          <a:p>
            <a:pPr marL="285750" indent="-285750">
              <a:buFont typeface="Arial" panose="020B0604020202020204" pitchFamily="34" charset="0"/>
              <a:buChar char="•"/>
            </a:pPr>
            <a:r>
              <a:rPr lang="en-GB" dirty="0"/>
              <a:t>In the future, with the advancement in the technology, the designs and the efficiency of the microcontrollers, sensors will definitely become better then we can add more advanced features to the model.</a:t>
            </a:r>
          </a:p>
          <a:p>
            <a:pPr marL="285750" indent="-285750">
              <a:buFont typeface="Arial" panose="020B0604020202020204" pitchFamily="34" charset="0"/>
              <a:buChar char="•"/>
            </a:pPr>
            <a:r>
              <a:rPr lang="en-GB" dirty="0"/>
              <a:t>Thus we can make it more effective.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5041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D9FB-E9AB-E916-229F-F2D85157B9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B5EE8B-EED4-0121-093E-338C4DC9A9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2134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3C19-D264-AB16-4392-2C8E6A7A7B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22E154-D042-2DDF-D902-0A2B818CAD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525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09F5-9DC9-78F5-64D3-521345C476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E635D-EB68-CC35-FE57-8BF6860878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0063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5798-AABB-0561-56EF-533F8D13C2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6B4001-6811-B8CF-389D-33A4B2D7D3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8529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F2EC-CD7F-3C1E-3F9F-9182E687E43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4D1A094-7F0A-6C36-847F-F19116EF76F8}"/>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5CECFE8C-3CBA-DEE3-4993-72165F1F2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58"/>
            <a:ext cx="12191999" cy="6847542"/>
          </a:xfrm>
          <a:prstGeom prst="rect">
            <a:avLst/>
          </a:prstGeom>
        </p:spPr>
      </p:pic>
      <p:sp>
        <p:nvSpPr>
          <p:cNvPr id="7" name="TextBox 6">
            <a:extLst>
              <a:ext uri="{FF2B5EF4-FFF2-40B4-BE49-F238E27FC236}">
                <a16:creationId xmlns:a16="http://schemas.microsoft.com/office/drawing/2014/main" id="{832BF623-7995-D9D6-AC16-D958182C8BCF}"/>
              </a:ext>
            </a:extLst>
          </p:cNvPr>
          <p:cNvSpPr txBox="1"/>
          <p:nvPr/>
        </p:nvSpPr>
        <p:spPr>
          <a:xfrm>
            <a:off x="2857500" y="472559"/>
            <a:ext cx="7258050" cy="923330"/>
          </a:xfrm>
          <a:prstGeom prst="rect">
            <a:avLst/>
          </a:prstGeom>
          <a:noFill/>
        </p:spPr>
        <p:txBody>
          <a:bodyPr wrap="square">
            <a:spAutoFit/>
          </a:bodyPr>
          <a:lstStyle/>
          <a:p>
            <a:pPr algn="ctr"/>
            <a:r>
              <a:rPr lang="en-US" sz="5400" dirty="0">
                <a:solidFill>
                  <a:srgbClr val="1E520E"/>
                </a:solidFill>
                <a:latin typeface="Bernard MT Condensed" panose="02050806060905020404" pitchFamily="18" charset="0"/>
              </a:rPr>
              <a:t>Problem  Statement</a:t>
            </a:r>
            <a:endParaRPr lang="en-IN" sz="5400" dirty="0"/>
          </a:p>
        </p:txBody>
      </p:sp>
      <p:sp>
        <p:nvSpPr>
          <p:cNvPr id="9" name="TextBox 8">
            <a:extLst>
              <a:ext uri="{FF2B5EF4-FFF2-40B4-BE49-F238E27FC236}">
                <a16:creationId xmlns:a16="http://schemas.microsoft.com/office/drawing/2014/main" id="{8873D1EB-7B63-3412-3962-5C2831E96522}"/>
              </a:ext>
            </a:extLst>
          </p:cNvPr>
          <p:cNvSpPr txBox="1"/>
          <p:nvPr/>
        </p:nvSpPr>
        <p:spPr>
          <a:xfrm>
            <a:off x="1238250" y="1857990"/>
            <a:ext cx="10210799" cy="3970318"/>
          </a:xfrm>
          <a:prstGeom prst="rect">
            <a:avLst/>
          </a:prstGeom>
          <a:noFill/>
        </p:spPr>
        <p:txBody>
          <a:bodyPr wrap="square">
            <a:spAutoFit/>
          </a:bodyPr>
          <a:lstStyle/>
          <a:p>
            <a:pPr marL="0" indent="0" algn="ctr">
              <a:buNone/>
            </a:pPr>
            <a:r>
              <a:rPr lang="en-US" sz="3600" dirty="0"/>
              <a:t>Design an IoT enabled system which is able to take care of the elderly and cater to their regular needs. The system should be capable of tracking the vitals of the elderly and raise the alarms in case of any emergency situation. The system can also be connected to other smart systems of the house to change the ambience as per their need.</a:t>
            </a:r>
            <a:endParaRPr lang="en-US" sz="3600" dirty="0">
              <a:latin typeface="Constantia" panose="02030602050306030303" pitchFamily="18" charset="0"/>
            </a:endParaRPr>
          </a:p>
        </p:txBody>
      </p:sp>
    </p:spTree>
    <p:extLst>
      <p:ext uri="{BB962C8B-B14F-4D97-AF65-F5344CB8AC3E}">
        <p14:creationId xmlns:p14="http://schemas.microsoft.com/office/powerpoint/2010/main" val="185098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394C-CA5C-3353-8C35-423A0AB3481F}"/>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5C94CFEF-D44E-5D81-AF90-298E1849A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97"/>
            <a:ext cx="12192000" cy="6854503"/>
          </a:xfrm>
        </p:spPr>
      </p:pic>
      <p:sp>
        <p:nvSpPr>
          <p:cNvPr id="5" name="Rectangle 4">
            <a:extLst>
              <a:ext uri="{FF2B5EF4-FFF2-40B4-BE49-F238E27FC236}">
                <a16:creationId xmlns:a16="http://schemas.microsoft.com/office/drawing/2014/main" id="{D6539CE0-1415-3EA7-F644-FAAD9B768E28}"/>
              </a:ext>
            </a:extLst>
          </p:cNvPr>
          <p:cNvSpPr/>
          <p:nvPr/>
        </p:nvSpPr>
        <p:spPr>
          <a:xfrm>
            <a:off x="1190996" y="281285"/>
            <a:ext cx="10229479" cy="923330"/>
          </a:xfrm>
          <a:prstGeom prst="rect">
            <a:avLst/>
          </a:prstGeom>
          <a:noFill/>
        </p:spPr>
        <p:txBody>
          <a:bodyPr wrap="square" lIns="91440" tIns="45720" rIns="91440" bIns="45720">
            <a:spAutoFit/>
          </a:bodyPr>
          <a:lstStyle/>
          <a:p>
            <a:pPr algn="ctr"/>
            <a:r>
              <a:rPr lang="en-US" sz="5400" dirty="0">
                <a:ln w="0"/>
                <a:solidFill>
                  <a:srgbClr val="002060"/>
                </a:solidFill>
                <a:effectLst>
                  <a:outerShdw blurRad="38100" dist="25400" dir="5400000" algn="ctr" rotWithShape="0">
                    <a:srgbClr val="6E747A">
                      <a:alpha val="43000"/>
                    </a:srgbClr>
                  </a:outerShdw>
                </a:effectLst>
                <a:latin typeface="Bernard MT Condensed" panose="02050806060905020404" pitchFamily="18" charset="0"/>
              </a:rPr>
              <a:t>Pitching the solution:</a:t>
            </a:r>
          </a:p>
        </p:txBody>
      </p:sp>
      <p:sp>
        <p:nvSpPr>
          <p:cNvPr id="6" name="Rectangle 5">
            <a:extLst>
              <a:ext uri="{FF2B5EF4-FFF2-40B4-BE49-F238E27FC236}">
                <a16:creationId xmlns:a16="http://schemas.microsoft.com/office/drawing/2014/main" id="{6507F391-18FF-ED2A-5DED-87B21C95DCA0}"/>
              </a:ext>
            </a:extLst>
          </p:cNvPr>
          <p:cNvSpPr/>
          <p:nvPr/>
        </p:nvSpPr>
        <p:spPr>
          <a:xfrm>
            <a:off x="1287070" y="1690688"/>
            <a:ext cx="9896816" cy="3170099"/>
          </a:xfrm>
          <a:prstGeom prst="rect">
            <a:avLst/>
          </a:prstGeom>
          <a:noFill/>
        </p:spPr>
        <p:txBody>
          <a:bodyPr wrap="square" lIns="91440" tIns="45720" rIns="91440" bIns="45720">
            <a:spAutoFit/>
          </a:bodyPr>
          <a:lstStyle/>
          <a:p>
            <a:pPr marL="342900" indent="-342900" algn="ctr">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We have proposed an IoT-based system for elderly care. Our project aims at designing and implementing a system that is tailored to the elderly's specific needs and comforts their life and that of their loved ones.</a:t>
            </a:r>
          </a:p>
          <a:p>
            <a:pPr marL="342900" indent="-342900" algn="ctr">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It</a:t>
            </a:r>
            <a:r>
              <a:rPr lang="en-US" sz="2000" b="0" cap="none" spc="0" dirty="0">
                <a:ln w="0"/>
                <a:solidFill>
                  <a:schemeClr val="tx1"/>
                </a:solidFill>
                <a:effectLst>
                  <a:outerShdw blurRad="38100" dist="19050" dir="2700000" algn="tl" rotWithShape="0">
                    <a:schemeClr val="dk1">
                      <a:alpha val="40000"/>
                    </a:schemeClr>
                  </a:outerShdw>
                </a:effectLst>
              </a:rPr>
              <a:t> uses wearable technology and collects the elderly's health data, such as their heart rate and temperature levels of the body and the surroundings, and transmit this information to the software which then sends it a report of the elderly’s health to their family members.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marL="342900" indent="-342900" algn="ctr">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This allows early detection of potential health issues and can prevent them from becoming serious.</a:t>
            </a:r>
          </a:p>
        </p:txBody>
      </p:sp>
    </p:spTree>
    <p:extLst>
      <p:ext uri="{BB962C8B-B14F-4D97-AF65-F5344CB8AC3E}">
        <p14:creationId xmlns:p14="http://schemas.microsoft.com/office/powerpoint/2010/main" val="386778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07BB6D-AF6C-2A2C-A117-A6C179831EF8}"/>
              </a:ext>
            </a:extLst>
          </p:cNvPr>
          <p:cNvPicPr>
            <a:picLocks noGrp="1" noChangeAspect="1"/>
          </p:cNvPicPr>
          <p:nvPr>
            <p:ph idx="1"/>
          </p:nvPr>
        </p:nvPicPr>
        <p:blipFill>
          <a:blip r:embed="rId2"/>
          <a:stretch>
            <a:fillRect/>
          </a:stretch>
        </p:blipFill>
        <p:spPr>
          <a:xfrm>
            <a:off x="0" y="0"/>
            <a:ext cx="12192000" cy="6907397"/>
          </a:xfrm>
          <a:prstGeom prst="rect">
            <a:avLst/>
          </a:prstGeom>
        </p:spPr>
      </p:pic>
      <p:sp>
        <p:nvSpPr>
          <p:cNvPr id="5" name="Rectangle 4">
            <a:extLst>
              <a:ext uri="{FF2B5EF4-FFF2-40B4-BE49-F238E27FC236}">
                <a16:creationId xmlns:a16="http://schemas.microsoft.com/office/drawing/2014/main" id="{601C57EB-C039-3F6F-FF1E-6660A88616B4}"/>
              </a:ext>
            </a:extLst>
          </p:cNvPr>
          <p:cNvSpPr/>
          <p:nvPr/>
        </p:nvSpPr>
        <p:spPr>
          <a:xfrm>
            <a:off x="347576" y="262235"/>
            <a:ext cx="4710199" cy="923330"/>
          </a:xfrm>
          <a:prstGeom prst="rect">
            <a:avLst/>
          </a:prstGeom>
          <a:noFill/>
        </p:spPr>
        <p:txBody>
          <a:bodyPr wrap="squar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Block Diagram:</a:t>
            </a:r>
          </a:p>
        </p:txBody>
      </p:sp>
      <p:sp>
        <p:nvSpPr>
          <p:cNvPr id="3" name="Rectangle: Rounded Corners 2">
            <a:extLst>
              <a:ext uri="{FF2B5EF4-FFF2-40B4-BE49-F238E27FC236}">
                <a16:creationId xmlns:a16="http://schemas.microsoft.com/office/drawing/2014/main" id="{8EB62746-411D-A382-176A-BA607158824B}"/>
              </a:ext>
            </a:extLst>
          </p:cNvPr>
          <p:cNvSpPr/>
          <p:nvPr/>
        </p:nvSpPr>
        <p:spPr>
          <a:xfrm>
            <a:off x="714375" y="1588717"/>
            <a:ext cx="2473339" cy="57345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6" name="Rectangle 5">
            <a:extLst>
              <a:ext uri="{FF2B5EF4-FFF2-40B4-BE49-F238E27FC236}">
                <a16:creationId xmlns:a16="http://schemas.microsoft.com/office/drawing/2014/main" id="{EF646595-5448-C170-C8E6-2DA0049C0794}"/>
              </a:ext>
            </a:extLst>
          </p:cNvPr>
          <p:cNvSpPr/>
          <p:nvPr/>
        </p:nvSpPr>
        <p:spPr>
          <a:xfrm>
            <a:off x="714375" y="1588717"/>
            <a:ext cx="2506637"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Microcontroller</a:t>
            </a:r>
          </a:p>
        </p:txBody>
      </p:sp>
      <p:sp>
        <p:nvSpPr>
          <p:cNvPr id="7" name="Rectangle: Rounded Corners 6">
            <a:extLst>
              <a:ext uri="{FF2B5EF4-FFF2-40B4-BE49-F238E27FC236}">
                <a16:creationId xmlns:a16="http://schemas.microsoft.com/office/drawing/2014/main" id="{C03AF9D4-2BB2-5E95-DF6B-15327D3ACCA4}"/>
              </a:ext>
            </a:extLst>
          </p:cNvPr>
          <p:cNvSpPr/>
          <p:nvPr/>
        </p:nvSpPr>
        <p:spPr>
          <a:xfrm>
            <a:off x="714376" y="3149245"/>
            <a:ext cx="2506636" cy="61675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7C3D73D-7EFB-85F8-2F97-86F5F9DAE735}"/>
              </a:ext>
            </a:extLst>
          </p:cNvPr>
          <p:cNvSpPr/>
          <p:nvPr/>
        </p:nvSpPr>
        <p:spPr>
          <a:xfrm>
            <a:off x="9829801" y="5349387"/>
            <a:ext cx="2139438" cy="112231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39379BB-FF3E-E89F-EBF9-575351763F14}"/>
              </a:ext>
            </a:extLst>
          </p:cNvPr>
          <p:cNvSpPr/>
          <p:nvPr/>
        </p:nvSpPr>
        <p:spPr>
          <a:xfrm>
            <a:off x="5188453" y="2943737"/>
            <a:ext cx="2528462" cy="6401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F28C7DE0-0E95-19C8-1580-638FA21F591D}"/>
              </a:ext>
            </a:extLst>
          </p:cNvPr>
          <p:cNvSpPr/>
          <p:nvPr/>
        </p:nvSpPr>
        <p:spPr>
          <a:xfrm>
            <a:off x="9763124" y="3487923"/>
            <a:ext cx="2210867" cy="76944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FCC0756-EC20-001E-4B26-95856E9CA24F}"/>
              </a:ext>
            </a:extLst>
          </p:cNvPr>
          <p:cNvSpPr/>
          <p:nvPr/>
        </p:nvSpPr>
        <p:spPr>
          <a:xfrm>
            <a:off x="9680322" y="1356047"/>
            <a:ext cx="2293669" cy="97984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31B1F68C-5839-A573-C22D-08E5DCF9E5AF}"/>
              </a:ext>
            </a:extLst>
          </p:cNvPr>
          <p:cNvSpPr/>
          <p:nvPr/>
        </p:nvSpPr>
        <p:spPr>
          <a:xfrm>
            <a:off x="5148464" y="1423160"/>
            <a:ext cx="2552700" cy="92333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C80FB2B-2596-B91F-C819-927E2E57D8C4}"/>
              </a:ext>
            </a:extLst>
          </p:cNvPr>
          <p:cNvSpPr/>
          <p:nvPr/>
        </p:nvSpPr>
        <p:spPr>
          <a:xfrm>
            <a:off x="5249844" y="4434344"/>
            <a:ext cx="2528462" cy="67121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0430A7A1-E44E-25F7-AB79-5FCC5632FA9D}"/>
              </a:ext>
            </a:extLst>
          </p:cNvPr>
          <p:cNvSpPr/>
          <p:nvPr/>
        </p:nvSpPr>
        <p:spPr>
          <a:xfrm>
            <a:off x="5277297" y="5835410"/>
            <a:ext cx="2454326" cy="64633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A059BF1-3EB5-EB65-A80A-09168F466A7C}"/>
              </a:ext>
            </a:extLst>
          </p:cNvPr>
          <p:cNvSpPr/>
          <p:nvPr/>
        </p:nvSpPr>
        <p:spPr>
          <a:xfrm>
            <a:off x="456498" y="3130297"/>
            <a:ext cx="3197467"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Cloud storage</a:t>
            </a:r>
          </a:p>
        </p:txBody>
      </p:sp>
      <p:sp>
        <p:nvSpPr>
          <p:cNvPr id="18" name="TextBox 17">
            <a:extLst>
              <a:ext uri="{FF2B5EF4-FFF2-40B4-BE49-F238E27FC236}">
                <a16:creationId xmlns:a16="http://schemas.microsoft.com/office/drawing/2014/main" id="{37A15E4D-9F53-42BA-70E6-E3A9D3EB8477}"/>
              </a:ext>
            </a:extLst>
          </p:cNvPr>
          <p:cNvSpPr txBox="1"/>
          <p:nvPr/>
        </p:nvSpPr>
        <p:spPr>
          <a:xfrm>
            <a:off x="4880784" y="1384766"/>
            <a:ext cx="3088061" cy="830997"/>
          </a:xfrm>
          <a:prstGeom prst="rect">
            <a:avLst/>
          </a:prstGeom>
          <a:noFill/>
        </p:spPr>
        <p:txBody>
          <a:bodyPr wrap="square">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Pulse rate and</a:t>
            </a:r>
          </a:p>
          <a:p>
            <a:pPr algn="ctr"/>
            <a:r>
              <a:rPr lang="en-US" sz="2400" b="0" cap="none" spc="0" dirty="0">
                <a:ln w="0"/>
                <a:solidFill>
                  <a:schemeClr val="tx1"/>
                </a:solidFill>
                <a:effectLst>
                  <a:outerShdw blurRad="38100" dist="19050" dir="2700000" algn="tl" rotWithShape="0">
                    <a:schemeClr val="dk1">
                      <a:alpha val="40000"/>
                    </a:schemeClr>
                  </a:outerShdw>
                </a:effectLst>
              </a:rPr>
              <a:t> temperature sensor</a:t>
            </a:r>
          </a:p>
        </p:txBody>
      </p:sp>
      <p:sp>
        <p:nvSpPr>
          <p:cNvPr id="20" name="TextBox 19">
            <a:extLst>
              <a:ext uri="{FF2B5EF4-FFF2-40B4-BE49-F238E27FC236}">
                <a16:creationId xmlns:a16="http://schemas.microsoft.com/office/drawing/2014/main" id="{E00340DC-128A-BCC9-8263-246B8E36EEEC}"/>
              </a:ext>
            </a:extLst>
          </p:cNvPr>
          <p:cNvSpPr txBox="1"/>
          <p:nvPr/>
        </p:nvSpPr>
        <p:spPr>
          <a:xfrm>
            <a:off x="4625929" y="2943890"/>
            <a:ext cx="3679774" cy="646331"/>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Medicine scheduler and </a:t>
            </a:r>
          </a:p>
          <a:p>
            <a:pPr algn="ctr"/>
            <a:r>
              <a:rPr lang="en-US" sz="1800" b="0" cap="none" spc="0" dirty="0">
                <a:ln w="0"/>
                <a:solidFill>
                  <a:schemeClr val="tx1"/>
                </a:solidFill>
                <a:effectLst>
                  <a:outerShdw blurRad="38100" dist="19050" dir="2700000" algn="tl" rotWithShape="0">
                    <a:schemeClr val="dk1">
                      <a:alpha val="40000"/>
                    </a:schemeClr>
                  </a:outerShdw>
                </a:effectLst>
              </a:rPr>
              <a:t>uploader</a:t>
            </a:r>
          </a:p>
        </p:txBody>
      </p:sp>
      <p:sp>
        <p:nvSpPr>
          <p:cNvPr id="22" name="TextBox 21">
            <a:extLst>
              <a:ext uri="{FF2B5EF4-FFF2-40B4-BE49-F238E27FC236}">
                <a16:creationId xmlns:a16="http://schemas.microsoft.com/office/drawing/2014/main" id="{E5B01F07-3AE7-5127-23DE-E602CA65AE10}"/>
              </a:ext>
            </a:extLst>
          </p:cNvPr>
          <p:cNvSpPr txBox="1"/>
          <p:nvPr/>
        </p:nvSpPr>
        <p:spPr>
          <a:xfrm>
            <a:off x="2717729" y="4451830"/>
            <a:ext cx="7496174" cy="646331"/>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Medicine scheduler</a:t>
            </a:r>
          </a:p>
          <a:p>
            <a:pPr algn="ctr"/>
            <a:r>
              <a:rPr lang="en-US" sz="1800" b="0" cap="none" spc="0" dirty="0">
                <a:ln w="0"/>
                <a:solidFill>
                  <a:schemeClr val="tx1"/>
                </a:solidFill>
                <a:effectLst>
                  <a:outerShdw blurRad="38100" dist="19050" dir="2700000" algn="tl" rotWithShape="0">
                    <a:schemeClr val="dk1">
                      <a:alpha val="40000"/>
                    </a:schemeClr>
                  </a:outerShdw>
                </a:effectLst>
              </a:rPr>
              <a:t> history downloader</a:t>
            </a:r>
          </a:p>
        </p:txBody>
      </p:sp>
      <p:sp>
        <p:nvSpPr>
          <p:cNvPr id="24" name="TextBox 23">
            <a:extLst>
              <a:ext uri="{FF2B5EF4-FFF2-40B4-BE49-F238E27FC236}">
                <a16:creationId xmlns:a16="http://schemas.microsoft.com/office/drawing/2014/main" id="{0D6801E6-7393-812F-AE29-3D785F008593}"/>
              </a:ext>
            </a:extLst>
          </p:cNvPr>
          <p:cNvSpPr txBox="1"/>
          <p:nvPr/>
        </p:nvSpPr>
        <p:spPr>
          <a:xfrm>
            <a:off x="5535291" y="5854290"/>
            <a:ext cx="1938337" cy="646331"/>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Heart risk analyzer module</a:t>
            </a:r>
          </a:p>
        </p:txBody>
      </p:sp>
      <p:sp>
        <p:nvSpPr>
          <p:cNvPr id="26" name="TextBox 25">
            <a:extLst>
              <a:ext uri="{FF2B5EF4-FFF2-40B4-BE49-F238E27FC236}">
                <a16:creationId xmlns:a16="http://schemas.microsoft.com/office/drawing/2014/main" id="{475C7EDE-386A-FDA8-9041-F2C3741F9E37}"/>
              </a:ext>
            </a:extLst>
          </p:cNvPr>
          <p:cNvSpPr txBox="1"/>
          <p:nvPr/>
        </p:nvSpPr>
        <p:spPr>
          <a:xfrm>
            <a:off x="7416070" y="3643697"/>
            <a:ext cx="7496174" cy="461665"/>
          </a:xfrm>
          <a:prstGeom prst="rect">
            <a:avLst/>
          </a:prstGeom>
          <a:noFill/>
        </p:spPr>
        <p:txBody>
          <a:bodyPr wrap="square">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E-mail Alerts</a:t>
            </a:r>
          </a:p>
        </p:txBody>
      </p:sp>
      <p:cxnSp>
        <p:nvCxnSpPr>
          <p:cNvPr id="28" name="Straight Arrow Connector 27">
            <a:extLst>
              <a:ext uri="{FF2B5EF4-FFF2-40B4-BE49-F238E27FC236}">
                <a16:creationId xmlns:a16="http://schemas.microsoft.com/office/drawing/2014/main" id="{137CC523-DC7C-23A6-6935-F81DB032685E}"/>
              </a:ext>
            </a:extLst>
          </p:cNvPr>
          <p:cNvCxnSpPr>
            <a:cxnSpLocks/>
          </p:cNvCxnSpPr>
          <p:nvPr/>
        </p:nvCxnSpPr>
        <p:spPr>
          <a:xfrm>
            <a:off x="3221012" y="1845970"/>
            <a:ext cx="194849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48A6930-243A-7236-3F15-01D652D31272}"/>
              </a:ext>
            </a:extLst>
          </p:cNvPr>
          <p:cNvSpPr txBox="1"/>
          <p:nvPr/>
        </p:nvSpPr>
        <p:spPr>
          <a:xfrm>
            <a:off x="6595638" y="1542786"/>
            <a:ext cx="4350085" cy="646331"/>
          </a:xfrm>
          <a:prstGeom prst="rect">
            <a:avLst/>
          </a:prstGeom>
          <a:noFill/>
        </p:spPr>
        <p:txBody>
          <a:bodyPr wrap="square">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User Body</a:t>
            </a:r>
          </a:p>
          <a:p>
            <a:pPr algn="ctr"/>
            <a:r>
              <a:rPr lang="en-US" dirty="0">
                <a:ln w="0"/>
                <a:effectLst>
                  <a:outerShdw blurRad="38100" dist="19050" dir="2700000" algn="tl" rotWithShape="0">
                    <a:schemeClr val="dk1">
                      <a:alpha val="40000"/>
                    </a:schemeClr>
                  </a:outerShdw>
                </a:effectLst>
              </a:rPr>
              <a:t>stats</a:t>
            </a:r>
            <a:endParaRPr lang="en-IN" b="0" cap="none" spc="0" dirty="0">
              <a:ln w="0"/>
              <a:solidFill>
                <a:schemeClr val="tx1"/>
              </a:solidFill>
              <a:effectLst>
                <a:outerShdw blurRad="38100" dist="19050" dir="2700000" algn="tl" rotWithShape="0">
                  <a:schemeClr val="dk1">
                    <a:alpha val="40000"/>
                  </a:schemeClr>
                </a:outerShdw>
              </a:effectLst>
            </a:endParaRPr>
          </a:p>
        </p:txBody>
      </p:sp>
      <p:cxnSp>
        <p:nvCxnSpPr>
          <p:cNvPr id="33" name="Straight Arrow Connector 32">
            <a:extLst>
              <a:ext uri="{FF2B5EF4-FFF2-40B4-BE49-F238E27FC236}">
                <a16:creationId xmlns:a16="http://schemas.microsoft.com/office/drawing/2014/main" id="{FC65D0E3-EBEA-8ECA-9032-A6EE377E7607}"/>
              </a:ext>
            </a:extLst>
          </p:cNvPr>
          <p:cNvCxnSpPr>
            <a:cxnSpLocks/>
          </p:cNvCxnSpPr>
          <p:nvPr/>
        </p:nvCxnSpPr>
        <p:spPr>
          <a:xfrm flipH="1">
            <a:off x="7721252" y="1875445"/>
            <a:ext cx="1938031" cy="86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50ACEC5-DF09-5EB9-E6E2-4770C590D329}"/>
              </a:ext>
            </a:extLst>
          </p:cNvPr>
          <p:cNvCxnSpPr>
            <a:cxnSpLocks/>
            <a:stCxn id="6" idx="2"/>
          </p:cNvCxnSpPr>
          <p:nvPr/>
        </p:nvCxnSpPr>
        <p:spPr>
          <a:xfrm>
            <a:off x="1967694" y="2111937"/>
            <a:ext cx="0" cy="10373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45C3717-0749-9C4F-1812-AD181BB2C8F7}"/>
              </a:ext>
            </a:extLst>
          </p:cNvPr>
          <p:cNvCxnSpPr>
            <a:cxnSpLocks/>
          </p:cNvCxnSpPr>
          <p:nvPr/>
        </p:nvCxnSpPr>
        <p:spPr>
          <a:xfrm>
            <a:off x="1925745" y="4656481"/>
            <a:ext cx="332409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3290AC5-8DE7-2AB9-7F79-61EBD77A99B9}"/>
              </a:ext>
            </a:extLst>
          </p:cNvPr>
          <p:cNvCxnSpPr>
            <a:cxnSpLocks/>
            <a:endCxn id="15" idx="1"/>
          </p:cNvCxnSpPr>
          <p:nvPr/>
        </p:nvCxnSpPr>
        <p:spPr>
          <a:xfrm>
            <a:off x="1920197" y="6158575"/>
            <a:ext cx="3357100"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C75469A-E5E9-FE96-5A85-A3B1668CF299}"/>
              </a:ext>
            </a:extLst>
          </p:cNvPr>
          <p:cNvCxnSpPr>
            <a:cxnSpLocks/>
          </p:cNvCxnSpPr>
          <p:nvPr/>
        </p:nvCxnSpPr>
        <p:spPr>
          <a:xfrm>
            <a:off x="1946291" y="3758196"/>
            <a:ext cx="4753" cy="24003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5B8E584-D6CB-2E3C-9443-13ABC4BB1173}"/>
              </a:ext>
            </a:extLst>
          </p:cNvPr>
          <p:cNvCxnSpPr>
            <a:cxnSpLocks/>
          </p:cNvCxnSpPr>
          <p:nvPr/>
        </p:nvCxnSpPr>
        <p:spPr>
          <a:xfrm>
            <a:off x="3187714" y="3391907"/>
            <a:ext cx="200073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Connector: Elbow 52">
            <a:extLst>
              <a:ext uri="{FF2B5EF4-FFF2-40B4-BE49-F238E27FC236}">
                <a16:creationId xmlns:a16="http://schemas.microsoft.com/office/drawing/2014/main" id="{8CC46C0D-D170-7A15-CAA5-FB7F5B7CDD90}"/>
              </a:ext>
            </a:extLst>
          </p:cNvPr>
          <p:cNvCxnSpPr>
            <a:cxnSpLocks/>
          </p:cNvCxnSpPr>
          <p:nvPr/>
        </p:nvCxnSpPr>
        <p:spPr>
          <a:xfrm>
            <a:off x="3168508" y="3624150"/>
            <a:ext cx="6594616" cy="293876"/>
          </a:xfrm>
          <a:prstGeom prst="bentConnector3">
            <a:avLst>
              <a:gd name="adj1" fmla="val 12736"/>
            </a:avLst>
          </a:prstGeom>
          <a:ln w="38100">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E06B1D1B-A178-83CD-2A01-2FE0C6599ECB}"/>
              </a:ext>
            </a:extLst>
          </p:cNvPr>
          <p:cNvSpPr/>
          <p:nvPr/>
        </p:nvSpPr>
        <p:spPr>
          <a:xfrm>
            <a:off x="3402441" y="1519930"/>
            <a:ext cx="1544012" cy="646331"/>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Enable sensor </a:t>
            </a:r>
          </a:p>
          <a:p>
            <a:pPr algn="ctr"/>
            <a:r>
              <a:rPr lang="en-US" dirty="0">
                <a:ln w="0"/>
                <a:effectLst>
                  <a:outerShdw blurRad="38100" dist="19050" dir="2700000" algn="tl" rotWithShape="0">
                    <a:schemeClr val="dk1">
                      <a:alpha val="40000"/>
                    </a:schemeClr>
                  </a:outerShdw>
                </a:effectLst>
              </a:rPr>
              <a:t>signal</a:t>
            </a:r>
            <a:endParaRPr lang="en-IN" b="0" cap="none" spc="0" dirty="0">
              <a:ln w="0"/>
              <a:solidFill>
                <a:schemeClr val="tx1"/>
              </a:solidFill>
              <a:effectLst>
                <a:outerShdw blurRad="38100" dist="19050" dir="2700000" algn="tl" rotWithShape="0">
                  <a:schemeClr val="dk1">
                    <a:alpha val="40000"/>
                  </a:schemeClr>
                </a:outerShdw>
              </a:effectLst>
            </a:endParaRPr>
          </a:p>
        </p:txBody>
      </p:sp>
      <p:sp>
        <p:nvSpPr>
          <p:cNvPr id="88" name="TextBox 87">
            <a:extLst>
              <a:ext uri="{FF2B5EF4-FFF2-40B4-BE49-F238E27FC236}">
                <a16:creationId xmlns:a16="http://schemas.microsoft.com/office/drawing/2014/main" id="{45559CB4-2650-4AA3-90BA-2F0BF10276DF}"/>
              </a:ext>
            </a:extLst>
          </p:cNvPr>
          <p:cNvSpPr txBox="1"/>
          <p:nvPr/>
        </p:nvSpPr>
        <p:spPr>
          <a:xfrm>
            <a:off x="7195297" y="1404280"/>
            <a:ext cx="7205662" cy="769441"/>
          </a:xfrm>
          <a:prstGeom prst="rect">
            <a:avLst/>
          </a:prstGeom>
          <a:noFill/>
        </p:spPr>
        <p:txBody>
          <a:bodyPr wrap="square">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User</a:t>
            </a:r>
            <a:endParaRPr lang="en-IN" sz="4400" b="0" cap="none" spc="0" dirty="0">
              <a:ln w="0"/>
              <a:solidFill>
                <a:schemeClr val="tx1"/>
              </a:solidFill>
              <a:effectLst>
                <a:outerShdw blurRad="38100" dist="19050" dir="2700000" algn="tl" rotWithShape="0">
                  <a:schemeClr val="dk1">
                    <a:alpha val="40000"/>
                  </a:schemeClr>
                </a:outerShdw>
              </a:effectLst>
            </a:endParaRPr>
          </a:p>
        </p:txBody>
      </p:sp>
      <p:cxnSp>
        <p:nvCxnSpPr>
          <p:cNvPr id="89" name="Straight Arrow Connector 88">
            <a:extLst>
              <a:ext uri="{FF2B5EF4-FFF2-40B4-BE49-F238E27FC236}">
                <a16:creationId xmlns:a16="http://schemas.microsoft.com/office/drawing/2014/main" id="{8D3D5967-09CF-715D-B12F-287E53D7BC19}"/>
              </a:ext>
            </a:extLst>
          </p:cNvPr>
          <p:cNvCxnSpPr>
            <a:cxnSpLocks/>
          </p:cNvCxnSpPr>
          <p:nvPr/>
        </p:nvCxnSpPr>
        <p:spPr>
          <a:xfrm>
            <a:off x="10945723" y="4257364"/>
            <a:ext cx="0" cy="10972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D0E45184-2580-663D-1F6B-9BB047C7B395}"/>
              </a:ext>
            </a:extLst>
          </p:cNvPr>
          <p:cNvSpPr txBox="1"/>
          <p:nvPr/>
        </p:nvSpPr>
        <p:spPr>
          <a:xfrm>
            <a:off x="7074306" y="5310381"/>
            <a:ext cx="7315200" cy="1200329"/>
          </a:xfrm>
          <a:prstGeom prst="rect">
            <a:avLst/>
          </a:prstGeom>
          <a:noFill/>
        </p:spPr>
        <p:txBody>
          <a:bodyPr wrap="square">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   Family </a:t>
            </a:r>
          </a:p>
          <a:p>
            <a:pPr algn="ctr"/>
            <a:r>
              <a:rPr lang="en-US" sz="3600" b="0" cap="none" spc="0">
                <a:ln w="0"/>
                <a:solidFill>
                  <a:schemeClr val="tx1"/>
                </a:solidFill>
                <a:effectLst>
                  <a:outerShdw blurRad="38100" dist="19050" dir="2700000" algn="tl" rotWithShape="0">
                    <a:schemeClr val="dk1">
                      <a:alpha val="40000"/>
                    </a:schemeClr>
                  </a:outerShdw>
                </a:effectLst>
              </a:rPr>
              <a:t>   Member</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07" name="Rectangle 106">
            <a:extLst>
              <a:ext uri="{FF2B5EF4-FFF2-40B4-BE49-F238E27FC236}">
                <a16:creationId xmlns:a16="http://schemas.microsoft.com/office/drawing/2014/main" id="{3AD4CFD4-2634-8F2A-5DC8-C33EBF1414D3}"/>
              </a:ext>
            </a:extLst>
          </p:cNvPr>
          <p:cNvSpPr/>
          <p:nvPr/>
        </p:nvSpPr>
        <p:spPr>
          <a:xfrm>
            <a:off x="3232553" y="4339352"/>
            <a:ext cx="650050" cy="646331"/>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.CSV </a:t>
            </a:r>
          </a:p>
          <a:p>
            <a:pPr algn="ctr"/>
            <a:r>
              <a:rPr lang="en-US" b="0" cap="none" spc="0" dirty="0">
                <a:ln w="0"/>
                <a:solidFill>
                  <a:schemeClr val="tx1"/>
                </a:solidFill>
                <a:effectLst>
                  <a:outerShdw blurRad="38100" dist="19050" dir="2700000" algn="tl" rotWithShape="0">
                    <a:schemeClr val="dk1">
                      <a:alpha val="40000"/>
                    </a:schemeClr>
                  </a:outerShdw>
                </a:effectLst>
              </a:rPr>
              <a:t>file</a:t>
            </a:r>
          </a:p>
        </p:txBody>
      </p:sp>
      <p:sp>
        <p:nvSpPr>
          <p:cNvPr id="109" name="TextBox 108">
            <a:extLst>
              <a:ext uri="{FF2B5EF4-FFF2-40B4-BE49-F238E27FC236}">
                <a16:creationId xmlns:a16="http://schemas.microsoft.com/office/drawing/2014/main" id="{21462AB0-E8B2-00E6-4B3B-F1C411CADB1B}"/>
              </a:ext>
            </a:extLst>
          </p:cNvPr>
          <p:cNvSpPr txBox="1"/>
          <p:nvPr/>
        </p:nvSpPr>
        <p:spPr>
          <a:xfrm>
            <a:off x="-167527" y="5816530"/>
            <a:ext cx="7362824" cy="646331"/>
          </a:xfrm>
          <a:prstGeom prst="rect">
            <a:avLst/>
          </a:prstGeom>
          <a:noFill/>
        </p:spPr>
        <p:txBody>
          <a:bodyPr wrap="square">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BPM </a:t>
            </a:r>
          </a:p>
          <a:p>
            <a:pPr algn="ctr"/>
            <a:r>
              <a:rPr lang="en-US" b="0" cap="none" spc="0" dirty="0">
                <a:ln w="0"/>
                <a:solidFill>
                  <a:schemeClr val="tx1"/>
                </a:solidFill>
                <a:effectLst>
                  <a:outerShdw blurRad="38100" dist="19050" dir="2700000" algn="tl" rotWithShape="0">
                    <a:schemeClr val="dk1">
                      <a:alpha val="40000"/>
                    </a:schemeClr>
                  </a:outerShdw>
                </a:effectLst>
              </a:rPr>
              <a:t>value</a:t>
            </a:r>
          </a:p>
        </p:txBody>
      </p:sp>
      <p:cxnSp>
        <p:nvCxnSpPr>
          <p:cNvPr id="110" name="Connector: Elbow 109">
            <a:extLst>
              <a:ext uri="{FF2B5EF4-FFF2-40B4-BE49-F238E27FC236}">
                <a16:creationId xmlns:a16="http://schemas.microsoft.com/office/drawing/2014/main" id="{AD7D75FA-4EB4-A928-E683-85E669892AE9}"/>
              </a:ext>
            </a:extLst>
          </p:cNvPr>
          <p:cNvCxnSpPr>
            <a:cxnSpLocks/>
          </p:cNvCxnSpPr>
          <p:nvPr/>
        </p:nvCxnSpPr>
        <p:spPr>
          <a:xfrm rot="5400000" flipH="1" flipV="1">
            <a:off x="7963175" y="3176694"/>
            <a:ext cx="3868712" cy="2132810"/>
          </a:xfrm>
          <a:prstGeom prst="bentConnector3">
            <a:avLst>
              <a:gd name="adj1" fmla="val 8496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B82B8075-B5EB-3621-76D2-B6750E9C0379}"/>
              </a:ext>
            </a:extLst>
          </p:cNvPr>
          <p:cNvCxnSpPr>
            <a:cxnSpLocks/>
          </p:cNvCxnSpPr>
          <p:nvPr/>
        </p:nvCxnSpPr>
        <p:spPr>
          <a:xfrm>
            <a:off x="7701164" y="6177455"/>
            <a:ext cx="112996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7" name="Rectangle 136">
            <a:extLst>
              <a:ext uri="{FF2B5EF4-FFF2-40B4-BE49-F238E27FC236}">
                <a16:creationId xmlns:a16="http://schemas.microsoft.com/office/drawing/2014/main" id="{3EEE2DEC-C1C1-B414-0F3E-F8388ABD09D7}"/>
              </a:ext>
            </a:extLst>
          </p:cNvPr>
          <p:cNvSpPr/>
          <p:nvPr/>
        </p:nvSpPr>
        <p:spPr>
          <a:xfrm>
            <a:off x="7861948" y="5825375"/>
            <a:ext cx="764953" cy="646331"/>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Heart </a:t>
            </a:r>
          </a:p>
          <a:p>
            <a:pPr algn="ctr"/>
            <a:r>
              <a:rPr lang="en-US" b="0" cap="none" spc="0" dirty="0">
                <a:ln w="0"/>
                <a:solidFill>
                  <a:schemeClr val="tx1"/>
                </a:solidFill>
                <a:effectLst>
                  <a:outerShdw blurRad="38100" dist="19050" dir="2700000" algn="tl" rotWithShape="0">
                    <a:schemeClr val="dk1">
                      <a:alpha val="40000"/>
                    </a:schemeClr>
                  </a:outerShdw>
                </a:effectLst>
              </a:rPr>
              <a:t>risk</a:t>
            </a:r>
          </a:p>
        </p:txBody>
      </p:sp>
      <p:sp>
        <p:nvSpPr>
          <p:cNvPr id="138" name="Rectangle 137">
            <a:extLst>
              <a:ext uri="{FF2B5EF4-FFF2-40B4-BE49-F238E27FC236}">
                <a16:creationId xmlns:a16="http://schemas.microsoft.com/office/drawing/2014/main" id="{67A6F5A1-1BF0-DDCE-82B6-53EE7DDEFAAE}"/>
              </a:ext>
            </a:extLst>
          </p:cNvPr>
          <p:cNvSpPr/>
          <p:nvPr/>
        </p:nvSpPr>
        <p:spPr>
          <a:xfrm>
            <a:off x="1075832" y="2282406"/>
            <a:ext cx="1688731" cy="646331"/>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BPM   and</a:t>
            </a:r>
          </a:p>
          <a:p>
            <a:pPr algn="ctr"/>
            <a:r>
              <a:rPr lang="en-US" b="0" cap="none" spc="0" dirty="0">
                <a:ln w="0"/>
                <a:solidFill>
                  <a:schemeClr val="tx1"/>
                </a:solidFill>
                <a:effectLst>
                  <a:outerShdw blurRad="38100" dist="19050" dir="2700000" algn="tl" rotWithShape="0">
                    <a:schemeClr val="dk1">
                      <a:alpha val="40000"/>
                    </a:schemeClr>
                  </a:outerShdw>
                </a:effectLst>
              </a:rPr>
              <a:t>     temperature</a:t>
            </a:r>
          </a:p>
        </p:txBody>
      </p:sp>
    </p:spTree>
    <p:extLst>
      <p:ext uri="{BB962C8B-B14F-4D97-AF65-F5344CB8AC3E}">
        <p14:creationId xmlns:p14="http://schemas.microsoft.com/office/powerpoint/2010/main" val="184479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3">
            <a:extLst>
              <a:ext uri="{FF2B5EF4-FFF2-40B4-BE49-F238E27FC236}">
                <a16:creationId xmlns:a16="http://schemas.microsoft.com/office/drawing/2014/main" id="{845B7F3A-5326-5E20-F94E-93E26C3B8FB7}"/>
              </a:ext>
            </a:extLst>
          </p:cNvPr>
          <p:cNvPicPr>
            <a:picLocks noChangeAspect="1"/>
          </p:cNvPicPr>
          <p:nvPr/>
        </p:nvPicPr>
        <p:blipFill>
          <a:blip r:embed="rId2"/>
          <a:stretch>
            <a:fillRect/>
          </a:stretch>
        </p:blipFill>
        <p:spPr>
          <a:xfrm>
            <a:off x="0" y="0"/>
            <a:ext cx="12192000" cy="6907397"/>
          </a:xfrm>
          <a:prstGeom prst="rect">
            <a:avLst/>
          </a:prstGeom>
        </p:spPr>
      </p:pic>
      <p:sp>
        <p:nvSpPr>
          <p:cNvPr id="4" name="Rectangle 3">
            <a:extLst>
              <a:ext uri="{FF2B5EF4-FFF2-40B4-BE49-F238E27FC236}">
                <a16:creationId xmlns:a16="http://schemas.microsoft.com/office/drawing/2014/main" id="{CCF55EF9-5726-BEB2-2B82-B6BD679909B4}"/>
              </a:ext>
            </a:extLst>
          </p:cNvPr>
          <p:cNvSpPr/>
          <p:nvPr/>
        </p:nvSpPr>
        <p:spPr>
          <a:xfrm>
            <a:off x="4289185" y="0"/>
            <a:ext cx="3956532"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Components:</a:t>
            </a:r>
          </a:p>
        </p:txBody>
      </p:sp>
      <p:sp>
        <p:nvSpPr>
          <p:cNvPr id="5" name="Rectangle: Rounded Corners 4">
            <a:extLst>
              <a:ext uri="{FF2B5EF4-FFF2-40B4-BE49-F238E27FC236}">
                <a16:creationId xmlns:a16="http://schemas.microsoft.com/office/drawing/2014/main" id="{01B2E7AD-0D87-2BA9-5D68-58151262BECD}"/>
              </a:ext>
            </a:extLst>
          </p:cNvPr>
          <p:cNvSpPr/>
          <p:nvPr/>
        </p:nvSpPr>
        <p:spPr>
          <a:xfrm>
            <a:off x="1090937" y="1794866"/>
            <a:ext cx="3400425" cy="102929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2AD19A5-CF04-DA9B-6E05-AB429AA40AF0}"/>
              </a:ext>
            </a:extLst>
          </p:cNvPr>
          <p:cNvSpPr/>
          <p:nvPr/>
        </p:nvSpPr>
        <p:spPr>
          <a:xfrm>
            <a:off x="8486925" y="1794866"/>
            <a:ext cx="3400425" cy="102929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00FCA02-205F-6B5C-96F4-A35405BD7139}"/>
              </a:ext>
            </a:extLst>
          </p:cNvPr>
          <p:cNvSpPr/>
          <p:nvPr/>
        </p:nvSpPr>
        <p:spPr>
          <a:xfrm>
            <a:off x="8574868" y="1944525"/>
            <a:ext cx="3224537"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Web application</a:t>
            </a:r>
          </a:p>
        </p:txBody>
      </p:sp>
      <p:sp>
        <p:nvSpPr>
          <p:cNvPr id="9" name="TextBox 8">
            <a:extLst>
              <a:ext uri="{FF2B5EF4-FFF2-40B4-BE49-F238E27FC236}">
                <a16:creationId xmlns:a16="http://schemas.microsoft.com/office/drawing/2014/main" id="{AE82CA4F-8A3B-E158-9AFC-EBD481C9662C}"/>
              </a:ext>
            </a:extLst>
          </p:cNvPr>
          <p:cNvSpPr txBox="1"/>
          <p:nvPr/>
        </p:nvSpPr>
        <p:spPr>
          <a:xfrm>
            <a:off x="1090937" y="1944525"/>
            <a:ext cx="8121444" cy="646331"/>
          </a:xfrm>
          <a:prstGeom prst="rect">
            <a:avLst/>
          </a:prstGeom>
          <a:noFill/>
        </p:spPr>
        <p:txBody>
          <a:bodyPr wrap="square">
            <a:spAutoFit/>
          </a:bodyPr>
          <a:lstStyle/>
          <a:p>
            <a:pPr marL="0" indent="0">
              <a:buNone/>
            </a:pPr>
            <a:r>
              <a:rPr lang="en-IN" sz="3600" dirty="0">
                <a:effectLst>
                  <a:outerShdw blurRad="38100" dist="38100" dir="2700000" algn="tl">
                    <a:srgbClr val="000000">
                      <a:alpha val="43137"/>
                    </a:srgbClr>
                  </a:outerShdw>
                </a:effectLst>
              </a:rPr>
              <a:t>IoT-based system</a:t>
            </a:r>
          </a:p>
        </p:txBody>
      </p:sp>
      <p:cxnSp>
        <p:nvCxnSpPr>
          <p:cNvPr id="13" name="Straight Arrow Connector 12">
            <a:extLst>
              <a:ext uri="{FF2B5EF4-FFF2-40B4-BE49-F238E27FC236}">
                <a16:creationId xmlns:a16="http://schemas.microsoft.com/office/drawing/2014/main" id="{0DF96218-4193-7281-9B44-0F9CF2F4B3E4}"/>
              </a:ext>
            </a:extLst>
          </p:cNvPr>
          <p:cNvCxnSpPr>
            <a:cxnSpLocks/>
          </p:cNvCxnSpPr>
          <p:nvPr/>
        </p:nvCxnSpPr>
        <p:spPr>
          <a:xfrm>
            <a:off x="6267451" y="818555"/>
            <a:ext cx="0" cy="524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3DA86B-0849-1535-3C15-9BB53F8B75D0}"/>
              </a:ext>
            </a:extLst>
          </p:cNvPr>
          <p:cNvCxnSpPr>
            <a:cxnSpLocks/>
          </p:cNvCxnSpPr>
          <p:nvPr/>
        </p:nvCxnSpPr>
        <p:spPr>
          <a:xfrm flipH="1">
            <a:off x="2600325" y="1343025"/>
            <a:ext cx="366712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467D2FE-D2DC-083B-8416-205394D6889B}"/>
              </a:ext>
            </a:extLst>
          </p:cNvPr>
          <p:cNvCxnSpPr>
            <a:cxnSpLocks/>
          </p:cNvCxnSpPr>
          <p:nvPr/>
        </p:nvCxnSpPr>
        <p:spPr>
          <a:xfrm flipV="1">
            <a:off x="6254166" y="1326357"/>
            <a:ext cx="4465518" cy="166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097B0CA-9BA2-46D5-6512-DD34C64249D1}"/>
              </a:ext>
            </a:extLst>
          </p:cNvPr>
          <p:cNvCxnSpPr>
            <a:cxnSpLocks/>
          </p:cNvCxnSpPr>
          <p:nvPr/>
        </p:nvCxnSpPr>
        <p:spPr>
          <a:xfrm>
            <a:off x="2600325" y="1343025"/>
            <a:ext cx="0" cy="45184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651EABC-B5ED-96CD-594E-A6248B738018}"/>
              </a:ext>
            </a:extLst>
          </p:cNvPr>
          <p:cNvCxnSpPr>
            <a:cxnSpLocks/>
          </p:cNvCxnSpPr>
          <p:nvPr/>
        </p:nvCxnSpPr>
        <p:spPr>
          <a:xfrm>
            <a:off x="10648950" y="1326357"/>
            <a:ext cx="0" cy="45184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73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2B6C-2D86-CC53-9706-F45CD3DC7E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C0F084-209D-16DB-2D00-86399375BB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1F80396-D287-CC01-B7BB-AF7827B30DFE}"/>
              </a:ext>
            </a:extLst>
          </p:cNvPr>
          <p:cNvPicPr>
            <a:picLocks noChangeAspect="1"/>
          </p:cNvPicPr>
          <p:nvPr/>
        </p:nvPicPr>
        <p:blipFill>
          <a:blip r:embed="rId2"/>
          <a:stretch>
            <a:fillRect/>
          </a:stretch>
        </p:blipFill>
        <p:spPr>
          <a:xfrm>
            <a:off x="0" y="0"/>
            <a:ext cx="12192000" cy="6983361"/>
          </a:xfrm>
          <a:prstGeom prst="rect">
            <a:avLst/>
          </a:prstGeom>
        </p:spPr>
      </p:pic>
      <p:sp>
        <p:nvSpPr>
          <p:cNvPr id="5" name="Rectangle 4">
            <a:extLst>
              <a:ext uri="{FF2B5EF4-FFF2-40B4-BE49-F238E27FC236}">
                <a16:creationId xmlns:a16="http://schemas.microsoft.com/office/drawing/2014/main" id="{F222A13E-BA34-7487-D07A-3378108205BD}"/>
              </a:ext>
            </a:extLst>
          </p:cNvPr>
          <p:cNvSpPr/>
          <p:nvPr/>
        </p:nvSpPr>
        <p:spPr>
          <a:xfrm>
            <a:off x="341306" y="230188"/>
            <a:ext cx="4098943"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Working Idea:</a:t>
            </a:r>
          </a:p>
        </p:txBody>
      </p:sp>
      <p:sp>
        <p:nvSpPr>
          <p:cNvPr id="6" name="TextBox 5">
            <a:extLst>
              <a:ext uri="{FF2B5EF4-FFF2-40B4-BE49-F238E27FC236}">
                <a16:creationId xmlns:a16="http://schemas.microsoft.com/office/drawing/2014/main" id="{36854A85-2ACA-D219-22B8-21587462EFDD}"/>
              </a:ext>
            </a:extLst>
          </p:cNvPr>
          <p:cNvSpPr txBox="1"/>
          <p:nvPr/>
        </p:nvSpPr>
        <p:spPr>
          <a:xfrm>
            <a:off x="430695" y="2103465"/>
            <a:ext cx="11330609" cy="3693319"/>
          </a:xfrm>
          <a:prstGeom prst="rect">
            <a:avLst/>
          </a:prstGeom>
          <a:noFill/>
        </p:spPr>
        <p:txBody>
          <a:bodyPr wrap="square" rtlCol="0">
            <a:spAutoFit/>
          </a:bodyPr>
          <a:lstStyle/>
          <a:p>
            <a:pPr marL="285750" indent="-285750">
              <a:buFont typeface="Arial" panose="020B0604020202020204" pitchFamily="34" charset="0"/>
              <a:buChar char="•"/>
            </a:pPr>
            <a:r>
              <a:rPr lang="en-GB" dirty="0"/>
              <a:t>The Arduino will take the data like body temperature, heart rate from the body of the elderly person after a given interval of time using the sensors.</a:t>
            </a:r>
          </a:p>
          <a:p>
            <a:pPr marL="285750" indent="-285750">
              <a:buFont typeface="Arial" panose="020B0604020202020204" pitchFamily="34" charset="0"/>
              <a:buChar char="•"/>
            </a:pPr>
            <a:r>
              <a:rPr lang="en-GB" dirty="0"/>
              <a:t>The Arduino will send the data to the cloud storage using the </a:t>
            </a:r>
            <a:r>
              <a:rPr lang="en-GB" dirty="0" err="1"/>
              <a:t>WiFi</a:t>
            </a:r>
            <a:r>
              <a:rPr lang="en-GB" dirty="0"/>
              <a:t> module.</a:t>
            </a:r>
          </a:p>
          <a:p>
            <a:pPr marL="285750" indent="-285750">
              <a:buFont typeface="Arial" panose="020B0604020202020204" pitchFamily="34" charset="0"/>
              <a:buChar char="•"/>
            </a:pPr>
            <a:r>
              <a:rPr lang="en-GB" dirty="0"/>
              <a:t>The Web Application will analyse the data form the cloud and will give the notifications to the caretaker or the family members.</a:t>
            </a:r>
          </a:p>
          <a:p>
            <a:pPr marL="285750" indent="-285750">
              <a:buFont typeface="Arial" panose="020B0604020202020204" pitchFamily="34" charset="0"/>
              <a:buChar char="•"/>
            </a:pPr>
            <a:r>
              <a:rPr lang="en-GB" dirty="0"/>
              <a:t>For example if the difference between the body temperature and the surrounding temperature is greater then the application will use a sound to change the temperature of the surrounding.</a:t>
            </a:r>
            <a:endParaRPr lang="en-IN" dirty="0"/>
          </a:p>
          <a:p>
            <a:pPr marL="285750" indent="-285750">
              <a:buFont typeface="Arial" panose="020B0604020202020204" pitchFamily="34" charset="0"/>
              <a:buChar char="•"/>
            </a:pPr>
            <a:r>
              <a:rPr lang="en-IN" dirty="0"/>
              <a:t>Like “Alexa, Increase the temperature by 2°C” Or “Alexa, Decrease the temperature by 2°</a:t>
            </a:r>
            <a:r>
              <a:rPr lang="en-GB" dirty="0"/>
              <a:t>C”.</a:t>
            </a:r>
          </a:p>
          <a:p>
            <a:pPr marL="285750" indent="-285750">
              <a:buFont typeface="Arial" panose="020B0604020202020204" pitchFamily="34" charset="0"/>
              <a:buChar char="•"/>
            </a:pPr>
            <a:r>
              <a:rPr lang="en-GB" dirty="0"/>
              <a:t>If there is some fall detected then it will provide a notification to the family.</a:t>
            </a:r>
          </a:p>
          <a:p>
            <a:pPr marL="285750" indent="-285750">
              <a:buFont typeface="Arial" panose="020B0604020202020204" pitchFamily="34" charset="0"/>
              <a:buChar char="•"/>
            </a:pPr>
            <a:r>
              <a:rPr lang="en-GB" dirty="0"/>
              <a:t>Also the alarm will ring when time for a particular medicine come according to the schedule.</a:t>
            </a:r>
          </a:p>
          <a:p>
            <a:pPr marL="285750" indent="-285750">
              <a:buFont typeface="Arial" panose="020B0604020202020204" pitchFamily="34" charset="0"/>
              <a:buChar char="•"/>
            </a:pPr>
            <a:r>
              <a:rPr lang="en-GB" dirty="0"/>
              <a:t>There will be a different ticks for the medicines that are given on time, not on time or missed according to schedule.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9530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748</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Bernard MT Condensed</vt:lpstr>
      <vt:lpstr>Calibri</vt:lpstr>
      <vt:lpstr>Calibri Light</vt:lpstr>
      <vt:lpstr>Constantia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Prerna Singh</dc:creator>
  <cp:lastModifiedBy>Piyush Gaur</cp:lastModifiedBy>
  <cp:revision>4</cp:revision>
  <dcterms:created xsi:type="dcterms:W3CDTF">2023-01-22T20:02:41Z</dcterms:created>
  <dcterms:modified xsi:type="dcterms:W3CDTF">2023-01-23T22:14:03Z</dcterms:modified>
</cp:coreProperties>
</file>