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ABDA-539A-4983-A82E-819FC8358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779636"/>
            <a:ext cx="7794249" cy="1347022"/>
          </a:xfrm>
        </p:spPr>
        <p:txBody>
          <a:bodyPr/>
          <a:lstStyle/>
          <a:p>
            <a:pPr algn="ctr"/>
            <a:r>
              <a:rPr lang="en-IN" sz="6000" b="1" dirty="0"/>
              <a:t>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529A1-7EDE-4E4A-9CBE-7AD8F1CB3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28103"/>
            <a:ext cx="7430456" cy="2310581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Submitted By: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Piyush Kakkar</a:t>
            </a:r>
          </a:p>
          <a:p>
            <a:pPr algn="ctr"/>
            <a:r>
              <a:rPr lang="en-IN" sz="2000" b="1" dirty="0" err="1">
                <a:solidFill>
                  <a:schemeClr val="tx1"/>
                </a:solidFill>
              </a:rPr>
              <a:t>B.Tech</a:t>
            </a:r>
            <a:r>
              <a:rPr lang="en-IN" sz="2000" b="1" dirty="0">
                <a:solidFill>
                  <a:schemeClr val="tx1"/>
                </a:solidFill>
              </a:rPr>
              <a:t>(IT)</a:t>
            </a:r>
          </a:p>
          <a:p>
            <a:pPr algn="ctr"/>
            <a:r>
              <a:rPr lang="en-IN" sz="2000" b="1" dirty="0" err="1">
                <a:solidFill>
                  <a:schemeClr val="tx1"/>
                </a:solidFill>
              </a:rPr>
              <a:t>Enr</a:t>
            </a:r>
            <a:r>
              <a:rPr lang="en-IN" sz="2000" b="1" dirty="0">
                <a:solidFill>
                  <a:schemeClr val="tx1"/>
                </a:solidFill>
              </a:rPr>
              <a:t>. No: 02996403114</a:t>
            </a: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I 789</a:t>
            </a:r>
          </a:p>
        </p:txBody>
      </p:sp>
    </p:spTree>
    <p:extLst>
      <p:ext uri="{BB962C8B-B14F-4D97-AF65-F5344CB8AC3E}">
        <p14:creationId xmlns:p14="http://schemas.microsoft.com/office/powerpoint/2010/main" val="273121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70B2-6879-42DD-9EE6-EC2F50E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IN" dirty="0" err="1"/>
              <a:t>AdaBoost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F376-C983-488F-B80F-F756E4E3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6357"/>
            <a:ext cx="8596668" cy="3880773"/>
          </a:xfrm>
        </p:spPr>
        <p:txBody>
          <a:bodyPr/>
          <a:lstStyle/>
          <a:p>
            <a:r>
              <a:rPr lang="en-IN" dirty="0"/>
              <a:t>Stands for Adaptive Boost</a:t>
            </a:r>
          </a:p>
          <a:p>
            <a:r>
              <a:rPr lang="en-IN" dirty="0"/>
              <a:t>Constructs a strong classifier as a combination of weighted simple weak classifiers.</a:t>
            </a:r>
          </a:p>
          <a:p>
            <a:r>
              <a:rPr lang="en-IN" dirty="0"/>
              <a:t>Each single rectangle feature may be regarded as a simple weak classifier.</a:t>
            </a:r>
          </a:p>
          <a:p>
            <a:r>
              <a:rPr lang="en-IN" dirty="0"/>
              <a:t>It is an </a:t>
            </a:r>
            <a:r>
              <a:rPr lang="en-IN" b="1" dirty="0"/>
              <a:t>“iterative algorithm” </a:t>
            </a:r>
            <a:r>
              <a:rPr lang="en-IN" dirty="0"/>
              <a:t>which performs a series of trials, each time selecting a new weak classifier.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1E105-FA16-446B-91AC-D4E0F79F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74" y="3677265"/>
            <a:ext cx="8577262" cy="22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4EAE27-BF83-4F42-9ACF-708F36424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05" y="1396182"/>
            <a:ext cx="8180439" cy="52954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3B4AC4-DBAC-48EF-999F-0984B48E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222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E48E-6BD2-4F8C-98CE-5FAAF2EF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253" y="2546554"/>
            <a:ext cx="3893574" cy="1445343"/>
          </a:xfrm>
        </p:spPr>
        <p:txBody>
          <a:bodyPr>
            <a:norm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740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EE44-963D-4799-9683-8F754D17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1280"/>
            <a:ext cx="8596668" cy="1160206"/>
          </a:xfrm>
        </p:spPr>
        <p:txBody>
          <a:bodyPr>
            <a:normAutofit/>
          </a:bodyPr>
          <a:lstStyle/>
          <a:p>
            <a:r>
              <a:rPr lang="en-IN" sz="4800" dirty="0"/>
              <a:t>What is Face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6461-3EA9-4B3A-B194-3794C04C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497"/>
            <a:ext cx="8596668" cy="4487866"/>
          </a:xfrm>
        </p:spPr>
        <p:txBody>
          <a:bodyPr>
            <a:normAutofit/>
          </a:bodyPr>
          <a:lstStyle/>
          <a:p>
            <a:r>
              <a:rPr lang="en-IN" sz="2400" dirty="0"/>
              <a:t>A </a:t>
            </a:r>
            <a:r>
              <a:rPr lang="en-IN" sz="2400" b="1" dirty="0"/>
              <a:t>face recognition system</a:t>
            </a:r>
            <a:r>
              <a:rPr lang="en-IN" sz="2400" dirty="0"/>
              <a:t> is a computer application capable of identifying or verifying a person from a digital image or a video frame from a video source.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r>
              <a:rPr lang="en-IN" sz="2400" dirty="0"/>
              <a:t>One of the ways to do this is by comparing selected facial features from the image and a face database.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>
                <a:solidFill>
                  <a:schemeClr val="tx1"/>
                </a:solidFill>
              </a:rPr>
              <a:t>It is a complex process and challenging because it needs to detect faces which are not rigid and have a high degree of variability in size, shape, </a:t>
            </a:r>
            <a:r>
              <a:rPr lang="en-IN" sz="2400" dirty="0" err="1">
                <a:solidFill>
                  <a:schemeClr val="tx1"/>
                </a:solidFill>
              </a:rPr>
              <a:t>color</a:t>
            </a:r>
            <a:r>
              <a:rPr lang="en-IN" sz="2400" dirty="0">
                <a:solidFill>
                  <a:schemeClr val="tx1"/>
                </a:solidFill>
              </a:rPr>
              <a:t> and texture.</a:t>
            </a:r>
          </a:p>
        </p:txBody>
      </p:sp>
    </p:spTree>
    <p:extLst>
      <p:ext uri="{BB962C8B-B14F-4D97-AF65-F5344CB8AC3E}">
        <p14:creationId xmlns:p14="http://schemas.microsoft.com/office/powerpoint/2010/main" val="242990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116E-1A70-4AFA-B961-9EED338A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in Face Detection and Face Recognition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8F5CC-87EF-4032-824B-666E70452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B0F0"/>
                </a:solidFill>
              </a:rPr>
              <a:t>Face Detection</a:t>
            </a:r>
            <a:r>
              <a:rPr lang="en-IN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067DFC-5749-460F-B2F7-F6C638B64D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Where is the face?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91C74F-E55E-477B-85BE-16B21E40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B0F0"/>
                </a:solidFill>
              </a:rPr>
              <a:t>Face Recognition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ACCFE-DBBD-4621-851A-678C63B0AA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Who is this person?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72A042-D759-4E7C-9596-53987C0E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5" y="3425620"/>
            <a:ext cx="3295650" cy="222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B80CF-9F67-4CD2-95AE-6974B9A3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195" y="3425620"/>
            <a:ext cx="15621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B025-7899-4F0C-9493-FD54C0A9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2387"/>
          </a:xfrm>
        </p:spPr>
        <p:txBody>
          <a:bodyPr/>
          <a:lstStyle/>
          <a:p>
            <a:r>
              <a:rPr lang="en-IN" dirty="0"/>
              <a:t>Applications of Face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EE5-CA85-4229-94CD-1394926A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329"/>
            <a:ext cx="8596668" cy="4478033"/>
          </a:xfrm>
        </p:spPr>
        <p:txBody>
          <a:bodyPr>
            <a:normAutofit/>
          </a:bodyPr>
          <a:lstStyle/>
          <a:p>
            <a:r>
              <a:rPr lang="en-IN" sz="2800" dirty="0"/>
              <a:t>Criminal Identification </a:t>
            </a:r>
          </a:p>
          <a:p>
            <a:r>
              <a:rPr lang="en-IN" sz="2800" dirty="0"/>
              <a:t>Biometric security system</a:t>
            </a:r>
          </a:p>
          <a:p>
            <a:r>
              <a:rPr lang="en-IN" sz="2800" dirty="0"/>
              <a:t>Image and film processing</a:t>
            </a:r>
          </a:p>
          <a:p>
            <a:r>
              <a:rPr lang="en-IN" sz="2800" dirty="0"/>
              <a:t>Gaming</a:t>
            </a:r>
          </a:p>
          <a:p>
            <a:r>
              <a:rPr lang="en-IN" sz="2800" dirty="0"/>
              <a:t>Tagging </a:t>
            </a:r>
          </a:p>
          <a:p>
            <a:r>
              <a:rPr lang="en-IN" sz="2800" dirty="0"/>
              <a:t>Image search</a:t>
            </a:r>
          </a:p>
          <a:p>
            <a:r>
              <a:rPr lang="en-IN" sz="2800" dirty="0"/>
              <a:t>Human computer interaction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277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D26-721D-4F7A-8D02-752DFDF2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1884"/>
          </a:xfrm>
        </p:spPr>
        <p:txBody>
          <a:bodyPr/>
          <a:lstStyle/>
          <a:p>
            <a:r>
              <a:rPr lang="en-IN" dirty="0"/>
              <a:t>Viola Jones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549A-16E1-4A5D-BC7C-7349B993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517"/>
            <a:ext cx="8596668" cy="5043948"/>
          </a:xfrm>
        </p:spPr>
        <p:txBody>
          <a:bodyPr>
            <a:normAutofit/>
          </a:bodyPr>
          <a:lstStyle/>
          <a:p>
            <a:r>
              <a:rPr lang="en-IN" sz="2400" dirty="0"/>
              <a:t>Object Detection using </a:t>
            </a:r>
            <a:r>
              <a:rPr lang="en-IN" sz="2400" b="1" dirty="0"/>
              <a:t>Haar feature-based cascade classifiers</a:t>
            </a:r>
            <a:r>
              <a:rPr lang="en-IN" sz="2400" dirty="0"/>
              <a:t> is an effective object detection method proposed by </a:t>
            </a:r>
            <a:r>
              <a:rPr lang="en-IN" sz="2400" b="1" dirty="0"/>
              <a:t>Paul Viola</a:t>
            </a:r>
            <a:r>
              <a:rPr lang="en-IN" sz="2400" dirty="0"/>
              <a:t> and </a:t>
            </a:r>
            <a:r>
              <a:rPr lang="en-IN" sz="2400" b="1" dirty="0"/>
              <a:t>Michael Jones</a:t>
            </a:r>
            <a:r>
              <a:rPr lang="en-IN" sz="2400" dirty="0"/>
              <a:t> in their paper, "</a:t>
            </a:r>
            <a:r>
              <a:rPr lang="en-IN" sz="2400" b="1" dirty="0"/>
              <a:t>Rapid Object Detection using a Boosted Cascade of Simple Features</a:t>
            </a:r>
            <a:r>
              <a:rPr lang="en-IN" sz="2400" dirty="0"/>
              <a:t>" in </a:t>
            </a:r>
            <a:r>
              <a:rPr lang="en-IN" sz="2400" b="1" dirty="0"/>
              <a:t>2001</a:t>
            </a:r>
            <a:r>
              <a:rPr lang="en-IN" sz="2400" dirty="0"/>
              <a:t>.</a:t>
            </a:r>
          </a:p>
          <a:p>
            <a:r>
              <a:rPr lang="en-IN" sz="2400" dirty="0"/>
              <a:t>The technique was both robust and very quick (15% faster than any techniques available at that time).</a:t>
            </a:r>
          </a:p>
          <a:p>
            <a:r>
              <a:rPr lang="en-IN" sz="2400" dirty="0"/>
              <a:t>It gives 95% accuracy at around 17fps </a:t>
            </a:r>
          </a:p>
          <a:p>
            <a:r>
              <a:rPr lang="en-IN" sz="2400" dirty="0"/>
              <a:t>It is a machine learning based approach where a cascade function is trained from a lot of positive and negative images.</a:t>
            </a:r>
          </a:p>
        </p:txBody>
      </p:sp>
    </p:spTree>
    <p:extLst>
      <p:ext uri="{BB962C8B-B14F-4D97-AF65-F5344CB8AC3E}">
        <p14:creationId xmlns:p14="http://schemas.microsoft.com/office/powerpoint/2010/main" val="74654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2097-B930-4208-B19F-D338DE20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Viola Jones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B0CD5-ABF4-44C2-A3C1-D7BA70E7D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sz="3200" b="1" u="sng" dirty="0">
                <a:solidFill>
                  <a:srgbClr val="00B0F0"/>
                </a:solidFill>
              </a:rPr>
              <a:t>AI Section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A040F-E6EF-4412-B3B7-5C3694117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3038168"/>
            <a:ext cx="4319042" cy="3003194"/>
          </a:xfrm>
        </p:spPr>
        <p:txBody>
          <a:bodyPr>
            <a:normAutofit/>
          </a:bodyPr>
          <a:lstStyle/>
          <a:p>
            <a:r>
              <a:rPr lang="en-IN" sz="2800" dirty="0"/>
              <a:t>Learning based on </a:t>
            </a:r>
            <a:r>
              <a:rPr lang="en-IN" sz="2800" dirty="0" err="1"/>
              <a:t>AdaBoost</a:t>
            </a:r>
            <a:r>
              <a:rPr lang="en-IN" sz="2800" dirty="0"/>
              <a:t>(Adaptive Boost) Algorithm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Classifier cascade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BE500D-F7D3-43F7-B0B2-EC259E51C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sz="3200" b="1" u="sng" dirty="0">
                <a:solidFill>
                  <a:srgbClr val="00B0F0"/>
                </a:solidFill>
              </a:rPr>
              <a:t>Recognition Section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70ACCE-D35F-41E3-97A5-C2D2F1D5C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3038168"/>
            <a:ext cx="4185617" cy="3003194"/>
          </a:xfrm>
        </p:spPr>
        <p:txBody>
          <a:bodyPr>
            <a:normAutofit/>
          </a:bodyPr>
          <a:lstStyle/>
          <a:p>
            <a:r>
              <a:rPr lang="en-IN" sz="2800" dirty="0"/>
              <a:t>Integral Image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Haar like features</a:t>
            </a:r>
          </a:p>
        </p:txBody>
      </p:sp>
    </p:spTree>
    <p:extLst>
      <p:ext uri="{BB962C8B-B14F-4D97-AF65-F5344CB8AC3E}">
        <p14:creationId xmlns:p14="http://schemas.microsoft.com/office/powerpoint/2010/main" val="174822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8C6841-64C5-43D7-9A6E-63E0B5D9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974"/>
            <a:ext cx="8596668" cy="737419"/>
          </a:xfrm>
        </p:spPr>
        <p:txBody>
          <a:bodyPr/>
          <a:lstStyle/>
          <a:p>
            <a:r>
              <a:rPr lang="en-IN" dirty="0"/>
              <a:t>Haar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EDFFA6-F630-464D-AC3D-F982CFF1E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0039"/>
            <a:ext cx="8761634" cy="541757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Haar Features – All human faces share some similar properties. These regularities may be matched using </a:t>
            </a:r>
            <a:r>
              <a:rPr lang="en-IN" b="1" dirty="0"/>
              <a:t>Haar Features</a:t>
            </a:r>
            <a:r>
              <a:rPr lang="en-IN" dirty="0"/>
              <a:t>.</a:t>
            </a:r>
          </a:p>
          <a:p>
            <a:r>
              <a:rPr lang="en-IN" dirty="0"/>
              <a:t>A few properties common to human faces:</a:t>
            </a:r>
          </a:p>
          <a:p>
            <a:r>
              <a:rPr lang="en-IN" dirty="0"/>
              <a:t>The eye region is darker than the upper-cheeks.</a:t>
            </a:r>
          </a:p>
          <a:p>
            <a:r>
              <a:rPr lang="en-IN" dirty="0"/>
              <a:t>The nose bridge region is brighter than the eyes.</a:t>
            </a:r>
          </a:p>
          <a:p>
            <a:r>
              <a:rPr lang="en-IN" dirty="0"/>
              <a:t>Location and size: eyes, mouth, bridge of nose</a:t>
            </a:r>
          </a:p>
          <a:p>
            <a:r>
              <a:rPr lang="en-IN" dirty="0"/>
              <a:t>Value: oriented gradients of pixel intensities</a:t>
            </a:r>
          </a:p>
          <a:p>
            <a:r>
              <a:rPr lang="en-IN" dirty="0"/>
              <a:t>The four features matched by this algorithm are then sought in the image of a face (shown at left).</a:t>
            </a:r>
          </a:p>
          <a:p>
            <a:r>
              <a:rPr lang="en-IN" dirty="0"/>
              <a:t>Rectangle features:</a:t>
            </a:r>
          </a:p>
          <a:p>
            <a:r>
              <a:rPr lang="en-IN" dirty="0"/>
              <a:t>Value = Σ (pixels in black area) - Σ (pixels in white area)</a:t>
            </a:r>
          </a:p>
          <a:p>
            <a:r>
              <a:rPr lang="en-IN" dirty="0"/>
              <a:t>Three types: two-, three-, four-rectangles, Viola &amp; Jones used two-rectangle features</a:t>
            </a:r>
          </a:p>
          <a:p>
            <a:r>
              <a:rPr lang="en-IN" dirty="0"/>
              <a:t>For example: the difference in brightness between the white &amp;black rectangles over a specific area</a:t>
            </a:r>
          </a:p>
          <a:p>
            <a:r>
              <a:rPr lang="en-IN" dirty="0"/>
              <a:t>Each feature is related to a special location in the sub-window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13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8/8a/Haar_Feature_that_looks_similar_to_the_bridge_of_the_nose_is_applied_onto_the_face.jpg/220px-Haar_Feature_that_looks_similar_to_the_bridge_of_the_nose_is_applied_onto_the_face.jpg">
            <a:extLst>
              <a:ext uri="{FF2B5EF4-FFF2-40B4-BE49-F238E27FC236}">
                <a16:creationId xmlns:a16="http://schemas.microsoft.com/office/drawing/2014/main" id="{FE162A87-869A-485F-905B-F5C779DE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0" y="647393"/>
            <a:ext cx="4052909" cy="12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62C8B2-BCEF-472E-848D-21BAA0834799}"/>
              </a:ext>
            </a:extLst>
          </p:cNvPr>
          <p:cNvSpPr txBox="1"/>
          <p:nvPr/>
        </p:nvSpPr>
        <p:spPr>
          <a:xfrm flipH="1">
            <a:off x="651807" y="1936954"/>
            <a:ext cx="4097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Haar Feature that looks similar to the bridge of the nose is applied onto the face</a:t>
            </a:r>
          </a:p>
        </p:txBody>
      </p:sp>
      <p:pic>
        <p:nvPicPr>
          <p:cNvPr id="1028" name="Picture 4" descr="https://upload.wikimedia.org/wikipedia/commons/6/69/Haar_Feature_that_looks_similar_to_the_eye_region_which_is_darker_than_the_upper_cheeks_is_applied_onto_a_face.jpg">
            <a:extLst>
              <a:ext uri="{FF2B5EF4-FFF2-40B4-BE49-F238E27FC236}">
                <a16:creationId xmlns:a16="http://schemas.microsoft.com/office/drawing/2014/main" id="{AA6A270F-9D32-4984-BA8E-5672383A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28" y="1936954"/>
            <a:ext cx="4167242" cy="147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0775C1-BC69-4AE0-95F8-273F32AD07A9}"/>
              </a:ext>
            </a:extLst>
          </p:cNvPr>
          <p:cNvSpPr/>
          <p:nvPr/>
        </p:nvSpPr>
        <p:spPr>
          <a:xfrm>
            <a:off x="5614220" y="3538455"/>
            <a:ext cx="4188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Haar Feature that looks similar to the eye region which is darker than the upper cheeks is applied onto a face</a:t>
            </a:r>
            <a:endParaRPr lang="en-IN" dirty="0"/>
          </a:p>
        </p:txBody>
      </p:sp>
      <p:pic>
        <p:nvPicPr>
          <p:cNvPr id="1030" name="Picture 6" descr="https://upload.wikimedia.org/wikipedia/commons/thumb/7/7c/3rd_and_4th_kind_of_Haar_Feature.jpg/220px-3rd_and_4th_kind_of_Haar_Feature.jpg">
            <a:extLst>
              <a:ext uri="{FF2B5EF4-FFF2-40B4-BE49-F238E27FC236}">
                <a16:creationId xmlns:a16="http://schemas.microsoft.com/office/drawing/2014/main" id="{01DB21C0-C7B8-4B02-92D9-F2DA9E570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75" y="4333966"/>
            <a:ext cx="3629852" cy="122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C1C5F2-D43D-46A9-9286-B49A8E7E2AC9}"/>
              </a:ext>
            </a:extLst>
          </p:cNvPr>
          <p:cNvSpPr/>
          <p:nvPr/>
        </p:nvSpPr>
        <p:spPr>
          <a:xfrm>
            <a:off x="859120" y="5633574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3rd and 4th kind of Haar Feature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91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7F2A-BD8E-41FB-9262-7665E967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2618"/>
            <a:ext cx="8596668" cy="1320800"/>
          </a:xfrm>
        </p:spPr>
        <p:txBody>
          <a:bodyPr/>
          <a:lstStyle/>
          <a:p>
            <a:r>
              <a:rPr lang="en-IN" dirty="0"/>
              <a:t>Integral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864C-A0E2-47A7-9EC7-91B60019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0547"/>
            <a:ext cx="8596668" cy="1396180"/>
          </a:xfrm>
        </p:spPr>
        <p:txBody>
          <a:bodyPr>
            <a:normAutofit/>
          </a:bodyPr>
          <a:lstStyle/>
          <a:p>
            <a:r>
              <a:rPr lang="en-IN" sz="2800" dirty="0"/>
              <a:t>New image representation which allows the features used by our detector to be computed very quickly.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22A26-A451-49D2-8ABA-B2B47C970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" r="15670" b="4676"/>
          <a:stretch/>
        </p:blipFill>
        <p:spPr>
          <a:xfrm>
            <a:off x="1243199" y="2595721"/>
            <a:ext cx="6996234" cy="370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933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321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FACE RECOGNITION</vt:lpstr>
      <vt:lpstr>What is Face Recognition?</vt:lpstr>
      <vt:lpstr>Difference in Face Detection and Face Recognition</vt:lpstr>
      <vt:lpstr>Applications of Face Recognition</vt:lpstr>
      <vt:lpstr>Viola Jones Approach</vt:lpstr>
      <vt:lpstr>Viola Jones Approach</vt:lpstr>
      <vt:lpstr>Haar Features</vt:lpstr>
      <vt:lpstr>PowerPoint Presentation</vt:lpstr>
      <vt:lpstr>Integral Image</vt:lpstr>
      <vt:lpstr>AdaBoost Algorithm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Piyush Kakkar</dc:creator>
  <cp:lastModifiedBy>Piyush Kakkar</cp:lastModifiedBy>
  <cp:revision>20</cp:revision>
  <dcterms:created xsi:type="dcterms:W3CDTF">2017-08-21T13:36:13Z</dcterms:created>
  <dcterms:modified xsi:type="dcterms:W3CDTF">2017-08-21T17:58:49Z</dcterms:modified>
</cp:coreProperties>
</file>