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301" r:id="rId5"/>
    <p:sldId id="306" r:id="rId6"/>
    <p:sldId id="302" r:id="rId7"/>
    <p:sldId id="303" r:id="rId8"/>
    <p:sldId id="304" r:id="rId9"/>
    <p:sldId id="307" r:id="rId10"/>
    <p:sldId id="296" r:id="rId11"/>
    <p:sldId id="308" r:id="rId12"/>
    <p:sldId id="309" r:id="rId13"/>
    <p:sldId id="311" r:id="rId14"/>
    <p:sldId id="293" r:id="rId15"/>
    <p:sldId id="312" r:id="rId16"/>
    <p:sldId id="313" r:id="rId17"/>
    <p:sldId id="314" r:id="rId18"/>
    <p:sldId id="315" r:id="rId19"/>
    <p:sldId id="316" r:id="rId20"/>
    <p:sldId id="317" r:id="rId21"/>
    <p:sldId id="320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8E8"/>
    <a:srgbClr val="06BCCF"/>
    <a:srgbClr val="4274DD"/>
    <a:srgbClr val="3C7BDB"/>
    <a:srgbClr val="6C3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6" autoAdjust="0"/>
    <p:restoredTop sz="96774" autoAdjust="0"/>
  </p:normalViewPr>
  <p:slideViewPr>
    <p:cSldViewPr snapToGrid="0">
      <p:cViewPr varScale="1">
        <p:scale>
          <a:sx n="64" d="100"/>
          <a:sy n="64" d="100"/>
        </p:scale>
        <p:origin x="10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D43D-0C0D-4994-9736-A2143AF94FA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1E654-8A8E-4D94-AE83-FC6193C088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6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89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AD4A-B5B9-424B-8BF6-C277814309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AD4A-B5B9-424B-8BF6-C277814309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AD4A-B5B9-424B-8BF6-C277814309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0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0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0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E654-8A8E-4D94-AE83-FC6193C088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1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E3A5-E5BB-4FC5-9F64-23E01BCBA8B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0F02-FD57-45CD-88EC-D51A575A2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17961" y="0"/>
            <a:ext cx="837019" cy="6858000"/>
          </a:xfrm>
          <a:prstGeom prst="rect">
            <a:avLst/>
          </a:prstGeom>
          <a:solidFill>
            <a:srgbClr val="427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517960" cy="6858000"/>
          </a:xfrm>
          <a:prstGeom prst="rect">
            <a:avLst/>
          </a:prstGeom>
          <a:solidFill>
            <a:srgbClr val="06B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54981" y="0"/>
            <a:ext cx="837018" cy="6858000"/>
          </a:xfrm>
          <a:prstGeom prst="rect">
            <a:avLst/>
          </a:prstGeom>
          <a:solidFill>
            <a:srgbClr val="743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70" y="1895610"/>
            <a:ext cx="1137860" cy="11378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89835" y="3382735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Piyush Kashyap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6996" y="398691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144238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5752" y="4854388"/>
            <a:ext cx="225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Good Morning!</a:t>
            </a:r>
          </a:p>
        </p:txBody>
      </p:sp>
    </p:spTree>
    <p:extLst>
      <p:ext uri="{BB962C8B-B14F-4D97-AF65-F5344CB8AC3E}">
        <p14:creationId xmlns:p14="http://schemas.microsoft.com/office/powerpoint/2010/main" val="216831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68400" y="3013501"/>
            <a:ext cx="98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Light" pitchFamily="34" charset="0"/>
                <a:cs typeface="Segoe UI Light" pitchFamily="34" charset="0"/>
              </a:rPr>
              <a:t>To introduce </a:t>
            </a:r>
            <a:r>
              <a:rPr lang="en-US" sz="2400" b="1" dirty="0">
                <a:latin typeface="Segoe UI Light" pitchFamily="34" charset="0"/>
                <a:cs typeface="Segoe UI Light" pitchFamily="34" charset="0"/>
              </a:rPr>
              <a:t>deeper null/nulls in the interference directions </a:t>
            </a:r>
            <a:r>
              <a:rPr lang="en-US" sz="2400" dirty="0">
                <a:latin typeface="Segoe UI Light" pitchFamily="34" charset="0"/>
                <a:cs typeface="Segoe UI Light" pitchFamily="34" charset="0"/>
              </a:rPr>
              <a:t>and to </a:t>
            </a:r>
            <a:r>
              <a:rPr lang="en-US" sz="2400" b="1" dirty="0">
                <a:latin typeface="Segoe UI Light" pitchFamily="34" charset="0"/>
                <a:cs typeface="Segoe UI Light" pitchFamily="34" charset="0"/>
              </a:rPr>
              <a:t>suppress the relative SLLs</a:t>
            </a:r>
            <a:r>
              <a:rPr lang="en-US" sz="2400" dirty="0">
                <a:latin typeface="Segoe UI Light" pitchFamily="34" charset="0"/>
                <a:cs typeface="Segoe UI Light" pitchFamily="34" charset="0"/>
              </a:rPr>
              <a:t> with respect to the main beam with the </a:t>
            </a:r>
            <a:r>
              <a:rPr lang="en-US" sz="2400" b="1" dirty="0">
                <a:latin typeface="Segoe UI Light" pitchFamily="34" charset="0"/>
                <a:cs typeface="Segoe UI Light" pitchFamily="34" charset="0"/>
              </a:rPr>
              <a:t>constraint of a fixed first null beam width (FNBW)</a:t>
            </a:r>
            <a:r>
              <a:rPr lang="en-US" sz="2400" dirty="0">
                <a:latin typeface="Segoe UI Light" pitchFamily="34" charset="0"/>
                <a:cs typeface="Segoe UI Light" pitchFamily="34" charset="0"/>
              </a:rPr>
              <a:t> for a symmetric linear antenna array of isotropic elements</a:t>
            </a:r>
            <a:endParaRPr lang="en-US" sz="2400" dirty="0">
              <a:solidFill>
                <a:srgbClr val="000000"/>
              </a:solidFill>
              <a:latin typeface="Segoe UI Light" pitchFamily="34" charset="0"/>
              <a:ea typeface="Times New Roman" panose="02020603050405020304" pitchFamily="18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8247" y="16002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 Light" pitchFamily="34" charset="0"/>
                <a:cs typeface="Segoe UI Light" pitchFamily="34" charset="0"/>
              </a:rPr>
              <a:t>- AIM -</a:t>
            </a:r>
          </a:p>
        </p:txBody>
      </p:sp>
    </p:spTree>
    <p:extLst>
      <p:ext uri="{BB962C8B-B14F-4D97-AF65-F5344CB8AC3E}">
        <p14:creationId xmlns:p14="http://schemas.microsoft.com/office/powerpoint/2010/main" val="383634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0530" y="150158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Fuzzy logic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The bees algorithm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Particle swarm optimization (PSO)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The genetic algorithm (GA)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292" y="820269"/>
            <a:ext cx="728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itchFamily="34" charset="0"/>
                <a:cs typeface="Segoe UI Semibold" pitchFamily="34" charset="0"/>
              </a:rPr>
              <a:t>Different evolutionary optimization algorithms: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5083" y="3052484"/>
            <a:ext cx="97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itchFamily="34" charset="0"/>
                <a:cs typeface="Segoe UI Semibold" pitchFamily="34" charset="0"/>
              </a:rPr>
              <a:t>Of these algorithms, GA is a promising global optimization method for the design of antenna arrays due to: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1565" y="3953421"/>
            <a:ext cx="887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Multi-path technique that searches many peaks in parallel and hence decreases the 	possibility of local minimum trapping.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Needs to evaluate the objective function (fitness) to guide its search which can also 	minimize the non-derivable objective function.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Explores the search space where the probability of finding improved performance is high.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48112" y="632011"/>
            <a:ext cx="728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itchFamily="34" charset="0"/>
                <a:cs typeface="Segoe UI Semibold" pitchFamily="34" charset="0"/>
              </a:rPr>
              <a:t>Defining the far field radiation pattern: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892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8259" y="94130"/>
            <a:ext cx="726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2471" y="1824323"/>
            <a:ext cx="749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Far Field Radiation Pattern = ‘Element Pattern’ X ‘Array Factor’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5648" y="1340222"/>
            <a:ext cx="68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itchFamily="34" charset="0"/>
                <a:cs typeface="Segoe UI Semibold" pitchFamily="34" charset="0"/>
              </a:rPr>
              <a:t>Equation: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6684" y="2689405"/>
            <a:ext cx="68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itchFamily="34" charset="0"/>
                <a:cs typeface="Segoe UI Semibold" pitchFamily="34" charset="0"/>
              </a:rPr>
              <a:t>Array Factor:</a:t>
            </a:r>
          </a:p>
        </p:txBody>
      </p:sp>
      <p:pic>
        <p:nvPicPr>
          <p:cNvPr id="14" name="Picture 2" descr="C:\Users\hp\Desktop\Seminar 4-4\pics\sad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088" y="3255401"/>
            <a:ext cx="4328447" cy="80561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08930" y="4128246"/>
            <a:ext cx="7207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Where,</a:t>
            </a:r>
          </a:p>
          <a:p>
            <a:r>
              <a:rPr lang="el-GR" dirty="0">
                <a:latin typeface="Segoe UI Light" pitchFamily="34" charset="0"/>
                <a:cs typeface="Segoe UI Light" pitchFamily="34" charset="0"/>
              </a:rPr>
              <a:t>θ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= zenith angle measured from the broadside direction of the array</a:t>
            </a: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I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n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= current excitation amplitude </a:t>
            </a:r>
          </a:p>
          <a:p>
            <a:r>
              <a:rPr lang="el-GR" dirty="0">
                <a:latin typeface="Segoe UI Light" pitchFamily="34" charset="0"/>
                <a:cs typeface="Segoe UI Light" pitchFamily="34" charset="0"/>
              </a:rPr>
              <a:t>φ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n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= excitation phase of the nth array element</a:t>
            </a: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d = spacing between two consecutive elements</a:t>
            </a: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k ( = 2</a:t>
            </a:r>
            <a:r>
              <a:rPr lang="el-GR" dirty="0">
                <a:latin typeface="Segoe UI Light" pitchFamily="34" charset="0"/>
                <a:cs typeface="Segoe UI Light" pitchFamily="34" charset="0"/>
              </a:rPr>
              <a:t>π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/</a:t>
            </a:r>
            <a:r>
              <a:rPr lang="el-GR" dirty="0">
                <a:latin typeface="Segoe UI Light" pitchFamily="34" charset="0"/>
                <a:cs typeface="Segoe UI Light" pitchFamily="34" charset="0"/>
              </a:rPr>
              <a:t>λ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) = wave numbers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8112" y="632011"/>
            <a:ext cx="824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itchFamily="34" charset="0"/>
                <a:cs typeface="Segoe UI Semibold" pitchFamily="34" charset="0"/>
              </a:rPr>
              <a:t>Formulate the objective function that is to be minimized: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892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8259" y="94130"/>
            <a:ext cx="726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0848" y="1492628"/>
            <a:ext cx="938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=                                   +                                           +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6993" y="1427072"/>
            <a:ext cx="1583070" cy="53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1518" y="1423151"/>
            <a:ext cx="2079477" cy="54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9796" y="1549216"/>
            <a:ext cx="2948372" cy="2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 rot="5400000">
            <a:off x="3591159" y="3939988"/>
            <a:ext cx="376438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962314" y="3944471"/>
            <a:ext cx="376438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45659" y="2528045"/>
            <a:ext cx="3254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itchFamily="34" charset="0"/>
                <a:cs typeface="Segoe UI Light" pitchFamily="34" charset="0"/>
              </a:rPr>
              <a:t>‘Array Factor value at the particular null position and side lobe peaks ‘</a:t>
            </a:r>
          </a:p>
          <a:p>
            <a:pPr algn="ctr"/>
            <a:r>
              <a:rPr lang="en-US" dirty="0">
                <a:latin typeface="Segoe UI Light" pitchFamily="34" charset="0"/>
                <a:cs typeface="Segoe UI Light" pitchFamily="34" charset="0"/>
              </a:rPr>
              <a:t>&lt;</a:t>
            </a:r>
          </a:p>
          <a:p>
            <a:pPr algn="ctr"/>
            <a:r>
              <a:rPr lang="en-US" dirty="0">
                <a:latin typeface="Segoe UI Light" pitchFamily="34" charset="0"/>
                <a:cs typeface="Segoe UI Light" pitchFamily="34" charset="0"/>
              </a:rPr>
              <a:t>‘The reference pattern’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81835" y="4249270"/>
            <a:ext cx="302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m = maximum number of positions where the null</a:t>
            </a: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can be imposed (1 or 2)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2808" y="2771778"/>
            <a:ext cx="160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5513294" y="3388663"/>
            <a:ext cx="228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itchFamily="34" charset="0"/>
                <a:cs typeface="Segoe UI Light" pitchFamily="34" charset="0"/>
              </a:rPr>
              <a:t>Side lobes whose peaks exceed the threshold 𝛿 must be</a:t>
            </a:r>
          </a:p>
          <a:p>
            <a:pPr algn="ctr"/>
            <a:r>
              <a:rPr lang="en-US" dirty="0">
                <a:latin typeface="Segoe UI Light" pitchFamily="34" charset="0"/>
                <a:cs typeface="Segoe UI Light" pitchFamily="34" charset="0"/>
              </a:rPr>
              <a:t>suppressed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68235" y="2286001"/>
            <a:ext cx="306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itchFamily="34" charset="0"/>
                <a:cs typeface="Segoe UI Light" pitchFamily="34" charset="0"/>
              </a:rPr>
              <a:t>To keep FNBW of the</a:t>
            </a:r>
          </a:p>
          <a:p>
            <a:pPr algn="ctr"/>
            <a:r>
              <a:rPr lang="en-US" dirty="0">
                <a:latin typeface="Segoe UI Light" pitchFamily="34" charset="0"/>
                <a:cs typeface="Segoe UI Light" pitchFamily="34" charset="0"/>
              </a:rPr>
              <a:t>optimized pattern the same as in the initial pattern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1681" y="3375213"/>
            <a:ext cx="367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FNBW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computed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= computed first</a:t>
            </a: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null beam width for the non-uniform excitation - optimal spacing case </a:t>
            </a:r>
          </a:p>
          <a:p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FNBW(I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n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=1) = for the uniform excitation with uniform inter-element spacing case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0" y="5903259"/>
            <a:ext cx="4262717" cy="82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70174" y="5997389"/>
            <a:ext cx="389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1. Non-uniform excitation</a:t>
            </a:r>
          </a:p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2. Optimal spacing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6127" y="6104965"/>
            <a:ext cx="15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Adjustments: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0" y="0"/>
            <a:ext cx="12192000" cy="7141029"/>
          </a:xfrm>
          <a:prstGeom prst="rect">
            <a:avLst/>
          </a:prstGeom>
          <a:solidFill>
            <a:srgbClr val="55D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304800"/>
            <a:ext cx="3352800" cy="78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323776" y="319315"/>
            <a:ext cx="798286" cy="7402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7152" y="505703"/>
            <a:ext cx="333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GENETIC ALGORITHM (GA)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363" y="361711"/>
            <a:ext cx="4663891" cy="630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1189297" y="4617707"/>
            <a:ext cx="4963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itchFamily="34" charset="0"/>
                <a:cs typeface="Segoe UI" pitchFamily="34" charset="0"/>
              </a:rPr>
              <a:t>The GA flow for determining the optimized non-uniform excitation current amplitudes and optimum location of array elements.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3819" y="1536782"/>
            <a:ext cx="3991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Light" pitchFamily="34" charset="0"/>
                <a:cs typeface="Segoe UI Light" pitchFamily="34" charset="0"/>
              </a:rPr>
              <a:t>Terminologies: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Chromosome/Individual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Population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Fitness/Cost/Objective Function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b="1" dirty="0">
                <a:latin typeface="Segoe UI Light" pitchFamily="34" charset="0"/>
                <a:cs typeface="Segoe UI Light" pitchFamily="34" charset="0"/>
              </a:rPr>
              <a:t>Parameters: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Selection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Reproduction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Crossover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 Light" pitchFamily="34" charset="0"/>
                <a:cs typeface="Segoe UI Light" pitchFamily="34" charset="0"/>
              </a:rPr>
              <a:t> Mutation</a:t>
            </a:r>
          </a:p>
        </p:txBody>
      </p:sp>
    </p:spTree>
    <p:extLst>
      <p:ext uri="{BB962C8B-B14F-4D97-AF65-F5344CB8AC3E}">
        <p14:creationId xmlns:p14="http://schemas.microsoft.com/office/powerpoint/2010/main" val="570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0" y="0"/>
            <a:ext cx="12192000" cy="7141029"/>
          </a:xfrm>
          <a:prstGeom prst="rect">
            <a:avLst/>
          </a:prstGeom>
          <a:solidFill>
            <a:srgbClr val="55D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304800"/>
            <a:ext cx="3352800" cy="78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323776" y="319315"/>
            <a:ext cx="798286" cy="7402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7152" y="505703"/>
            <a:ext cx="333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GENETIC ALGORITHM (GA)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363" y="361711"/>
            <a:ext cx="4663891" cy="630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6628" y="1480457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Light" pitchFamily="34" charset="0"/>
                <a:cs typeface="Segoe UI Light" pitchFamily="34" charset="0"/>
              </a:rPr>
              <a:t>Assumption: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Array is symmetric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7003" y="2429327"/>
            <a:ext cx="3491676" cy="40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139374" y="1937651"/>
            <a:ext cx="5479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Light" pitchFamily="34" charset="0"/>
                <a:cs typeface="Segoe UI Light" pitchFamily="34" charset="0"/>
              </a:rPr>
              <a:t>Chromosome 1:</a:t>
            </a:r>
          </a:p>
          <a:p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Where, </a:t>
            </a:r>
          </a:p>
          <a:p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W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11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;W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12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; . . .W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1M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are antenna element excitation weights</a:t>
            </a: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W</a:t>
            </a:r>
            <a:r>
              <a:rPr lang="en-US" baseline="-25000" dirty="0">
                <a:latin typeface="Segoe UI Light" pitchFamily="34" charset="0"/>
                <a:cs typeface="Segoe UI Light" pitchFamily="34" charset="0"/>
              </a:rPr>
              <a:t>1(M+1)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is inter-element spacing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9806" y="5404521"/>
            <a:ext cx="3455078" cy="31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139374" y="4927535"/>
            <a:ext cx="522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Light" pitchFamily="34" charset="0"/>
                <a:cs typeface="Segoe UI Light" pitchFamily="34" charset="0"/>
              </a:rPr>
              <a:t>Limits:</a:t>
            </a:r>
          </a:p>
          <a:p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endParaRPr lang="en-US" b="1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dirty="0">
                <a:latin typeface="Segoe UI Light" pitchFamily="34" charset="0"/>
                <a:cs typeface="Segoe UI Light" pitchFamily="34" charset="0"/>
              </a:rPr>
              <a:t>Used to create random set of chromosomes </a:t>
            </a:r>
          </a:p>
        </p:txBody>
      </p:sp>
    </p:spTree>
    <p:extLst>
      <p:ext uri="{BB962C8B-B14F-4D97-AF65-F5344CB8AC3E}">
        <p14:creationId xmlns:p14="http://schemas.microsoft.com/office/powerpoint/2010/main" val="570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38400"/>
            <a:ext cx="12192000" cy="214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2942" y="2967335"/>
            <a:ext cx="6041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 UI Semibold" pitchFamily="34" charset="0"/>
                <a:cs typeface="Segoe UI Semibold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5061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hp\Desktop\Seminar 4-4\pics\55Zh6M_Nebo-M_mobile_multiband_radar_system_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41724" cy="6858000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3219450" y="-827328"/>
            <a:ext cx="1715523" cy="4093041"/>
            <a:chOff x="3219450" y="-813947"/>
            <a:chExt cx="1715523" cy="3997512"/>
          </a:xfrm>
        </p:grpSpPr>
        <p:sp>
          <p:nvSpPr>
            <p:cNvPr id="4" name="Rectangle 3"/>
            <p:cNvSpPr/>
            <p:nvPr/>
          </p:nvSpPr>
          <p:spPr>
            <a:xfrm>
              <a:off x="3219450" y="0"/>
              <a:ext cx="1340940" cy="2166186"/>
            </a:xfrm>
            <a:prstGeom prst="rect">
              <a:avLst/>
            </a:prstGeom>
            <a:solidFill>
              <a:srgbClr val="55D1DF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62720" y="-813947"/>
              <a:ext cx="1672253" cy="399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1</a:t>
              </a:r>
              <a:endParaRPr lang="en-US" sz="2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212603" y="4683248"/>
            <a:ext cx="7979397" cy="2174752"/>
          </a:xfrm>
          <a:prstGeom prst="rect">
            <a:avLst/>
          </a:prstGeom>
          <a:gradFill>
            <a:gsLst>
              <a:gs pos="19000">
                <a:srgbClr val="6C33E7"/>
              </a:gs>
              <a:gs pos="100000">
                <a:srgbClr val="3E13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509" y="4975298"/>
            <a:ext cx="7302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Algorithm initialized using random values of excitation </a:t>
            </a:r>
          </a:p>
          <a:p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 (0 &lt; I</a:t>
            </a:r>
            <a:r>
              <a:rPr lang="en-US" b="1" baseline="-25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&lt; 1) and spacing between elements (</a:t>
            </a:r>
            <a:r>
              <a:rPr lang="el-GR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λ</a:t>
            </a: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/2 &lt; d &lt; </a:t>
            </a:r>
            <a:r>
              <a:rPr lang="el-GR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λ</a:t>
            </a: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Nulling performances were improved for predefined nulls </a:t>
            </a:r>
          </a:p>
          <a:p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 of the radiation pattern. 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Similarly, nulls were imposed at predefined peak positions</a:t>
            </a:r>
          </a:p>
        </p:txBody>
      </p:sp>
      <p:grpSp>
        <p:nvGrpSpPr>
          <p:cNvPr id="6" name="Group 26"/>
          <p:cNvGrpSpPr/>
          <p:nvPr/>
        </p:nvGrpSpPr>
        <p:grpSpPr>
          <a:xfrm>
            <a:off x="3082475" y="3842310"/>
            <a:ext cx="2013693" cy="3754874"/>
            <a:chOff x="3082475" y="3842310"/>
            <a:chExt cx="2013693" cy="3754874"/>
          </a:xfrm>
        </p:grpSpPr>
        <p:sp>
          <p:nvSpPr>
            <p:cNvPr id="28" name="Rectangle 27"/>
            <p:cNvSpPr/>
            <p:nvPr/>
          </p:nvSpPr>
          <p:spPr>
            <a:xfrm>
              <a:off x="3219450" y="4683247"/>
              <a:ext cx="1340940" cy="2174752"/>
            </a:xfrm>
            <a:prstGeom prst="rect">
              <a:avLst/>
            </a:prstGeom>
            <a:solidFill>
              <a:srgbClr val="6C33E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2475" y="3842310"/>
              <a:ext cx="2013693" cy="3754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3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3</a:t>
              </a:r>
              <a:endParaRPr lang="en-US" sz="23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-25263" y="0"/>
            <a:ext cx="542678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981118" y="4313741"/>
            <a:ext cx="4473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 STEPS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12603" y="2341624"/>
            <a:ext cx="7979397" cy="2166184"/>
          </a:xfrm>
          <a:prstGeom prst="rect">
            <a:avLst/>
          </a:prstGeom>
          <a:gradFill>
            <a:gsLst>
              <a:gs pos="19000">
                <a:srgbClr val="2F7BD9"/>
              </a:gs>
              <a:gs pos="100000">
                <a:srgbClr val="2061B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3733800" y="3524250"/>
            <a:ext cx="685800" cy="733425"/>
          </a:xfrm>
          <a:custGeom>
            <a:avLst/>
            <a:gdLst>
              <a:gd name="connsiteX0" fmla="*/ 581025 w 685800"/>
              <a:gd name="connsiteY0" fmla="*/ 0 h 733425"/>
              <a:gd name="connsiteX1" fmla="*/ 0 w 685800"/>
              <a:gd name="connsiteY1" fmla="*/ 561975 h 733425"/>
              <a:gd name="connsiteX2" fmla="*/ 685800 w 685800"/>
              <a:gd name="connsiteY2" fmla="*/ 733425 h 733425"/>
              <a:gd name="connsiteX3" fmla="*/ 581025 w 685800"/>
              <a:gd name="connsiteY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733425">
                <a:moveTo>
                  <a:pt x="581025" y="0"/>
                </a:moveTo>
                <a:lnTo>
                  <a:pt x="0" y="561975"/>
                </a:lnTo>
                <a:lnTo>
                  <a:pt x="685800" y="733425"/>
                </a:lnTo>
                <a:lnTo>
                  <a:pt x="581025" y="0"/>
                </a:lnTo>
                <a:close/>
              </a:path>
            </a:pathLst>
          </a:custGeom>
          <a:solidFill>
            <a:srgbClr val="2F7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3"/>
          <p:cNvGrpSpPr/>
          <p:nvPr/>
        </p:nvGrpSpPr>
        <p:grpSpPr>
          <a:xfrm>
            <a:off x="3082475" y="1483779"/>
            <a:ext cx="2013693" cy="3754874"/>
            <a:chOff x="3082475" y="1483779"/>
            <a:chExt cx="2013693" cy="3754874"/>
          </a:xfrm>
        </p:grpSpPr>
        <p:sp>
          <p:nvSpPr>
            <p:cNvPr id="25" name="Rectangle 24"/>
            <p:cNvSpPr/>
            <p:nvPr/>
          </p:nvSpPr>
          <p:spPr>
            <a:xfrm>
              <a:off x="3219450" y="2341624"/>
              <a:ext cx="1575890" cy="2166184"/>
            </a:xfrm>
            <a:prstGeom prst="rect">
              <a:avLst/>
            </a:prstGeom>
            <a:solidFill>
              <a:srgbClr val="2F7BD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2475" y="1483779"/>
              <a:ext cx="2013693" cy="3754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2</a:t>
              </a:r>
              <a:endParaRPr lang="en-US" sz="2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50206" y="3184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437" y="2611894"/>
            <a:ext cx="7010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11" name="Group 5"/>
          <p:cNvGrpSpPr/>
          <p:nvPr/>
        </p:nvGrpSpPr>
        <p:grpSpPr>
          <a:xfrm>
            <a:off x="4570413" y="0"/>
            <a:ext cx="7631610" cy="2166186"/>
            <a:chOff x="4570413" y="0"/>
            <a:chExt cx="7631610" cy="2166186"/>
          </a:xfrm>
        </p:grpSpPr>
        <p:sp>
          <p:nvSpPr>
            <p:cNvPr id="7" name="Rectangle 6"/>
            <p:cNvSpPr/>
            <p:nvPr/>
          </p:nvSpPr>
          <p:spPr>
            <a:xfrm>
              <a:off x="4570413" y="0"/>
              <a:ext cx="7631610" cy="2166186"/>
            </a:xfrm>
            <a:prstGeom prst="rect">
              <a:avLst/>
            </a:prstGeom>
            <a:gradFill>
              <a:gsLst>
                <a:gs pos="0">
                  <a:srgbClr val="55D1DF"/>
                </a:gs>
                <a:gs pos="100000">
                  <a:srgbClr val="209F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9213" y="779251"/>
              <a:ext cx="6551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Linear element array with 12 Isotropic radiators taken with</a:t>
              </a:r>
            </a:p>
            <a:p>
              <a:r>
                <a:rPr lang="en-IN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uniform excitation and separation d= </a:t>
              </a:r>
              <a:r>
                <a:rPr lang="el-GR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λ</a:t>
              </a:r>
              <a:r>
                <a:rPr lang="en-US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/2 </a:t>
              </a:r>
              <a:endParaRPr lang="en-IN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063309" y="2825086"/>
            <a:ext cx="674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500 iterations and the population size was fixed at 120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Mutation probability = 0.05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Uniform crossover</a:t>
            </a:r>
          </a:p>
        </p:txBody>
      </p:sp>
    </p:spTree>
    <p:extLst>
      <p:ext uri="{BB962C8B-B14F-4D97-AF65-F5344CB8AC3E}">
        <p14:creationId xmlns:p14="http://schemas.microsoft.com/office/powerpoint/2010/main" val="289162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3" grpId="0" animBg="1"/>
      <p:bldP spid="2" grpId="0" animBg="1"/>
      <p:bldP spid="15" grpId="0"/>
      <p:bldP spid="14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04800"/>
            <a:ext cx="3352800" cy="78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3323776" y="319315"/>
            <a:ext cx="798286" cy="7402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27552" y="385547"/>
            <a:ext cx="44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SIMULATIONS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676" y="291442"/>
            <a:ext cx="6772273" cy="309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1179" y="3458398"/>
            <a:ext cx="6793066" cy="31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634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04800"/>
            <a:ext cx="3352800" cy="78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3323776" y="319315"/>
            <a:ext cx="798286" cy="7402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27552" y="385547"/>
            <a:ext cx="44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SIMULATIONS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567" y="519397"/>
            <a:ext cx="6365285" cy="283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5700" y="3468309"/>
            <a:ext cx="6371941" cy="267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634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517960" cy="6858000"/>
          </a:xfrm>
          <a:prstGeom prst="rect">
            <a:avLst/>
          </a:prstGeom>
          <a:solidFill>
            <a:srgbClr val="55D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54981" y="0"/>
            <a:ext cx="837018" cy="6858000"/>
          </a:xfrm>
          <a:prstGeom prst="rect">
            <a:avLst/>
          </a:prstGeom>
          <a:solidFill>
            <a:srgbClr val="743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643" y="0"/>
            <a:ext cx="10518337" cy="6858000"/>
          </a:xfrm>
          <a:prstGeom prst="rect">
            <a:avLst/>
          </a:prstGeom>
          <a:solidFill>
            <a:srgbClr val="3C7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1280" y="4150773"/>
            <a:ext cx="931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GENETIC ALGORITHM OPTIMIZATION IN ANTENNA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369" y="4673993"/>
            <a:ext cx="1791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Practical Approach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548554" y="4673993"/>
            <a:ext cx="5094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p\Desktop\Seminar 4-4\pics\icon_029380_2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0223" y="1614392"/>
            <a:ext cx="1917700" cy="191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97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04800"/>
            <a:ext cx="3352800" cy="78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3323776" y="319315"/>
            <a:ext cx="798286" cy="7402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27552" y="385547"/>
            <a:ext cx="44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CONCLUSIONS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570" y="1651382"/>
            <a:ext cx="11027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An optimized 16 element linear array antenna imposes nulls with values of 83.87 dB and 69.09 dB at</a:t>
            </a:r>
          </a:p>
          <a:p>
            <a:r>
              <a:rPr lang="en-US" dirty="0">
                <a:latin typeface="Segoe UI" pitchFamily="34" charset="0"/>
                <a:cs typeface="Segoe UI" pitchFamily="34" charset="0"/>
              </a:rPr>
              <a:t>the second and third peaks, respectively, from initial peak values of 17.49 dB and 20.10 dB at second and third peaks, respectively.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The SLL was also reduced by 6.84 dB. </a:t>
            </a:r>
          </a:p>
          <a:p>
            <a:endParaRPr lang="en-US" dirty="0">
              <a:latin typeface="Segoe UI" pitchFamily="34" charset="0"/>
              <a:cs typeface="Segoe UI" pitchFamily="34" charset="0"/>
            </a:endParaRPr>
          </a:p>
          <a:p>
            <a:endParaRPr lang="en-US" dirty="0">
              <a:latin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Main contributions: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Null depth improves by approximately 80 dB.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Maximum SLL is reduced.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FNBW of the initial and final radiation pattern remains approximately same. </a:t>
            </a:r>
          </a:p>
          <a:p>
            <a:endParaRPr lang="en-US" dirty="0">
              <a:latin typeface="Segoe UI" pitchFamily="34" charset="0"/>
              <a:cs typeface="Segoe UI" pitchFamily="34" charset="0"/>
            </a:endParaRPr>
          </a:p>
          <a:p>
            <a:endParaRPr lang="en-US" dirty="0">
              <a:latin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The proposed algorithm can easily be implemented in non-isotropic element antenna arrays with different geometries to design various array patterns.</a:t>
            </a:r>
          </a:p>
        </p:txBody>
      </p:sp>
    </p:spTree>
    <p:extLst>
      <p:ext uri="{BB962C8B-B14F-4D97-AF65-F5344CB8AC3E}">
        <p14:creationId xmlns:p14="http://schemas.microsoft.com/office/powerpoint/2010/main" val="383634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04800"/>
            <a:ext cx="3352800" cy="78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3323776" y="319315"/>
            <a:ext cx="798286" cy="7402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27552" y="385547"/>
            <a:ext cx="44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570" y="1719622"/>
            <a:ext cx="11027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A genetic algorithm for the level control of nulls and side lobes in linear antenna arrays by </a:t>
            </a:r>
            <a:r>
              <a:rPr lang="en-US" dirty="0" err="1">
                <a:latin typeface="Segoe UI" pitchFamily="34" charset="0"/>
                <a:cs typeface="Segoe UI" pitchFamily="34" charset="0"/>
              </a:rPr>
              <a:t>Bipul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latin typeface="Segoe UI" pitchFamily="34" charset="0"/>
                <a:cs typeface="Segoe UI" pitchFamily="34" charset="0"/>
              </a:rPr>
              <a:t>Goswami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and </a:t>
            </a:r>
            <a:r>
              <a:rPr lang="en-US" dirty="0" err="1">
                <a:latin typeface="Segoe UI" pitchFamily="34" charset="0"/>
                <a:cs typeface="Segoe UI" pitchFamily="34" charset="0"/>
              </a:rPr>
              <a:t>Durbadal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latin typeface="Segoe UI" pitchFamily="34" charset="0"/>
                <a:cs typeface="Segoe UI" pitchFamily="34" charset="0"/>
              </a:rPr>
              <a:t>Mandal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/>
              <a:t>OPTIMIZATION OF AN ANTENNA ARRAY USING GENETIC ALGORITHMS by </a:t>
            </a:r>
            <a:r>
              <a:rPr lang="en-US" dirty="0" err="1"/>
              <a:t>Shahideh</a:t>
            </a:r>
            <a:r>
              <a:rPr lang="en-US" dirty="0"/>
              <a:t> </a:t>
            </a:r>
            <a:r>
              <a:rPr lang="en-US" dirty="0" err="1"/>
              <a:t>Kiehbadroudinezhad</a:t>
            </a:r>
            <a:r>
              <a:rPr lang="en-US" dirty="0"/>
              <a:t>, Nor </a:t>
            </a:r>
            <a:r>
              <a:rPr lang="en-US" dirty="0" err="1"/>
              <a:t>Kamariah</a:t>
            </a:r>
            <a:r>
              <a:rPr lang="en-US" dirty="0"/>
              <a:t> </a:t>
            </a:r>
            <a:r>
              <a:rPr lang="en-US" dirty="0" err="1"/>
              <a:t>Noordin</a:t>
            </a:r>
            <a:r>
              <a:rPr lang="en-US" dirty="0"/>
              <a:t>, A. </a:t>
            </a:r>
            <a:r>
              <a:rPr lang="en-US" dirty="0" err="1"/>
              <a:t>Sali</a:t>
            </a:r>
            <a:r>
              <a:rPr lang="en-US" dirty="0"/>
              <a:t> and </a:t>
            </a:r>
            <a:r>
              <a:rPr lang="en-US" dirty="0" err="1"/>
              <a:t>Zamri</a:t>
            </a:r>
            <a:r>
              <a:rPr lang="en-US" dirty="0"/>
              <a:t> </a:t>
            </a:r>
            <a:r>
              <a:rPr lang="en-US" dirty="0" err="1"/>
              <a:t>Zainal</a:t>
            </a:r>
            <a:r>
              <a:rPr lang="en-US" dirty="0"/>
              <a:t> </a:t>
            </a:r>
            <a:r>
              <a:rPr lang="en-US" dirty="0" err="1"/>
              <a:t>Abidin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/>
              <a:t>Sidelobe</a:t>
            </a:r>
            <a:r>
              <a:rPr lang="en-US" dirty="0"/>
              <a:t> reduction of the low profile multi-</a:t>
            </a:r>
            <a:r>
              <a:rPr lang="en-US" dirty="0" err="1"/>
              <a:t>subarray</a:t>
            </a:r>
            <a:r>
              <a:rPr lang="en-US" dirty="0"/>
              <a:t> antenna by genetic algorithm by </a:t>
            </a:r>
            <a:r>
              <a:rPr lang="en-US" dirty="0" err="1"/>
              <a:t>Zhiqiang</a:t>
            </a:r>
            <a:r>
              <a:rPr lang="en-US" dirty="0"/>
              <a:t> Lin, </a:t>
            </a:r>
            <a:r>
              <a:rPr lang="en-US" dirty="0" err="1"/>
              <a:t>Minli</a:t>
            </a:r>
            <a:r>
              <a:rPr lang="en-US" dirty="0"/>
              <a:t> Yao, and </a:t>
            </a:r>
            <a:r>
              <a:rPr lang="en-US" dirty="0" err="1"/>
              <a:t>Xiaowei</a:t>
            </a:r>
            <a:r>
              <a:rPr lang="en-US" dirty="0"/>
              <a:t> </a:t>
            </a:r>
            <a:r>
              <a:rPr lang="en-US" dirty="0" err="1"/>
              <a:t>Shen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/>
              <a:t>Genetic Algorithms in the Design and Optimization of Antenna Array Patterns by </a:t>
            </a:r>
            <a:r>
              <a:rPr lang="es-ES" dirty="0"/>
              <a:t>Francisco J. Ares-Pena,</a:t>
            </a:r>
            <a:r>
              <a:rPr lang="es-ES" i="1" dirty="0"/>
              <a:t>, Juan A. </a:t>
            </a:r>
            <a:r>
              <a:rPr lang="es-ES" i="1" dirty="0" err="1"/>
              <a:t>Rodriguez</a:t>
            </a:r>
            <a:r>
              <a:rPr lang="es-ES" i="1" dirty="0"/>
              <a:t>-</a:t>
            </a:r>
            <a:r>
              <a:rPr lang="es-ES" i="1" dirty="0" err="1"/>
              <a:t>Gonzalez</a:t>
            </a:r>
            <a:r>
              <a:rPr lang="es-ES" i="1" dirty="0"/>
              <a:t>, </a:t>
            </a:r>
            <a:r>
              <a:rPr lang="es-ES" dirty="0"/>
              <a:t>Emilio Villanueva-</a:t>
            </a:r>
            <a:r>
              <a:rPr lang="es-ES" dirty="0" err="1"/>
              <a:t>Lopez</a:t>
            </a:r>
            <a:r>
              <a:rPr lang="es-ES" dirty="0"/>
              <a:t>, and S. R. </a:t>
            </a:r>
            <a:r>
              <a:rPr lang="es-ES" dirty="0" err="1"/>
              <a:t>Rengarajan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4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38400"/>
            <a:ext cx="12192000" cy="214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7742" y="2967335"/>
            <a:ext cx="3134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 UI Semibold" pitchFamily="34" charset="0"/>
                <a:cs typeface="Segoe UI Semibold" pitchFamily="34" charset="0"/>
              </a:rPr>
              <a:t>QUERIES!</a:t>
            </a:r>
          </a:p>
        </p:txBody>
      </p:sp>
    </p:spTree>
    <p:extLst>
      <p:ext uri="{BB962C8B-B14F-4D97-AF65-F5344CB8AC3E}">
        <p14:creationId xmlns:p14="http://schemas.microsoft.com/office/powerpoint/2010/main" val="13506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6642" cy="6858000"/>
          </a:xfrm>
          <a:prstGeom prst="rect">
            <a:avLst/>
          </a:prstGeom>
          <a:solidFill>
            <a:srgbClr val="06B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43" y="0"/>
            <a:ext cx="851633" cy="6858000"/>
          </a:xfrm>
          <a:prstGeom prst="rect">
            <a:avLst/>
          </a:prstGeom>
          <a:solidFill>
            <a:srgbClr val="427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8276" y="0"/>
            <a:ext cx="10503723" cy="6858000"/>
          </a:xfrm>
          <a:prstGeom prst="rect">
            <a:avLst/>
          </a:prstGeom>
          <a:solidFill>
            <a:srgbClr val="743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96" y="222009"/>
            <a:ext cx="1338443" cy="1338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4600" y="645459"/>
            <a:ext cx="33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Antenna under consideration: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1213" y="605118"/>
            <a:ext cx="3926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“ Linear Antenna Arrays 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9083" y="1160928"/>
            <a:ext cx="33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What is Linear Antenna Array?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3566" y="1488139"/>
            <a:ext cx="8328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Assembly of radiating elements in an electrical or geometrical configuration.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The individual antennas (</a:t>
            </a:r>
            <a:r>
              <a:rPr lang="en-US" i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elements</a:t>
            </a: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 are connected to a   	single receiver or transmitter by feed lines that feed the power to the 	elements in a specific phase relationship.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The radio waves radiated by each individual antenna combine (vector addition)	and superpose, adding together to enhance the power of radiated/ 	received signal in desired directions, and cancelling to reduce the power of 	radiated/received signal in other directions.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66881" y="3913095"/>
            <a:ext cx="5647765" cy="2366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p\Desktop\Seminar 4-4\pics\Antenna_array_exam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9569" y="4122086"/>
            <a:ext cx="5225527" cy="2143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61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6642" cy="6858000"/>
          </a:xfrm>
          <a:prstGeom prst="rect">
            <a:avLst/>
          </a:prstGeom>
          <a:solidFill>
            <a:srgbClr val="06B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43" y="0"/>
            <a:ext cx="851633" cy="6858000"/>
          </a:xfrm>
          <a:prstGeom prst="rect">
            <a:avLst/>
          </a:prstGeom>
          <a:solidFill>
            <a:srgbClr val="427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8276" y="0"/>
            <a:ext cx="10503723" cy="6858000"/>
          </a:xfrm>
          <a:prstGeom prst="rect">
            <a:avLst/>
          </a:prstGeom>
          <a:solidFill>
            <a:srgbClr val="743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96" y="222009"/>
            <a:ext cx="1338443" cy="13384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9081" y="3325895"/>
            <a:ext cx="892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Five controls in an antenna array which can be used to shape the pattern properly: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3566" y="3908599"/>
            <a:ext cx="7965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Geometrical configuration (linear, circular, rectangular, spherical) of the 	overall array.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Spacing between the elements,.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Excitation amplitude of the individual elements.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Excitation phase of the individual elements.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Relative pattern of the individual elements.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3565" y="869577"/>
            <a:ext cx="68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Why antenna array?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4602" y="1411940"/>
            <a:ext cx="796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High Gain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High Directivity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Multi-beams for multifunction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Electronic Beam steering</a:t>
            </a:r>
          </a:p>
        </p:txBody>
      </p:sp>
    </p:spTree>
    <p:extLst>
      <p:ext uri="{BB962C8B-B14F-4D97-AF65-F5344CB8AC3E}">
        <p14:creationId xmlns:p14="http://schemas.microsoft.com/office/powerpoint/2010/main" val="181861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38400"/>
            <a:ext cx="12192000" cy="214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9355" y="2967335"/>
            <a:ext cx="6429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 UI Semibold" pitchFamily="34" charset="0"/>
                <a:cs typeface="Segoe UI Semibold" pitchFamily="34" charset="0"/>
              </a:rPr>
              <a:t>Reference Design</a:t>
            </a:r>
          </a:p>
        </p:txBody>
      </p:sp>
    </p:spTree>
    <p:extLst>
      <p:ext uri="{BB962C8B-B14F-4D97-AF65-F5344CB8AC3E}">
        <p14:creationId xmlns:p14="http://schemas.microsoft.com/office/powerpoint/2010/main" val="135061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6642" cy="6858000"/>
          </a:xfrm>
          <a:prstGeom prst="rect">
            <a:avLst/>
          </a:prstGeom>
          <a:solidFill>
            <a:srgbClr val="06B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43" y="0"/>
            <a:ext cx="851633" cy="6858000"/>
          </a:xfrm>
          <a:prstGeom prst="rect">
            <a:avLst/>
          </a:prstGeom>
          <a:solidFill>
            <a:srgbClr val="427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8276" y="0"/>
            <a:ext cx="10503723" cy="6858000"/>
          </a:xfrm>
          <a:prstGeom prst="rect">
            <a:avLst/>
          </a:prstGeom>
          <a:solidFill>
            <a:srgbClr val="743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96" y="222009"/>
            <a:ext cx="1338443" cy="13384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4271" y="1214716"/>
            <a:ext cx="68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Practically considered conditions / design constraints: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8755" y="1730185"/>
            <a:ext cx="7965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Broadside array of 2M isotropic radiators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Elements to be uncoupled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Equally spaced along the z-axis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Center of the array as origin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Symmetric in both geometry and excitation</a:t>
            </a:r>
          </a:p>
        </p:txBody>
      </p:sp>
      <p:pic>
        <p:nvPicPr>
          <p:cNvPr id="11" name="Picture 2" descr="C:\Users\hp\Desktop\Seminar 4-4\pics\Untit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1683" y="2018646"/>
            <a:ext cx="3388730" cy="4086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61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6642" cy="6858000"/>
          </a:xfrm>
          <a:prstGeom prst="rect">
            <a:avLst/>
          </a:prstGeom>
          <a:solidFill>
            <a:srgbClr val="06B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43" y="0"/>
            <a:ext cx="851633" cy="6858000"/>
          </a:xfrm>
          <a:prstGeom prst="rect">
            <a:avLst/>
          </a:prstGeom>
          <a:solidFill>
            <a:srgbClr val="427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8276" y="0"/>
            <a:ext cx="10503723" cy="6858000"/>
          </a:xfrm>
          <a:prstGeom prst="rect">
            <a:avLst/>
          </a:prstGeom>
          <a:solidFill>
            <a:srgbClr val="743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96" y="222009"/>
            <a:ext cx="1338443" cy="1338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2471" y="1595724"/>
            <a:ext cx="749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Far Field Radiation Pattern = ‘Element Pattern’ X ‘Array Factor’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5648" y="1111623"/>
            <a:ext cx="68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Equation: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6684" y="2460806"/>
            <a:ext cx="68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Array Factor:</a:t>
            </a:r>
          </a:p>
        </p:txBody>
      </p:sp>
      <p:pic>
        <p:nvPicPr>
          <p:cNvPr id="3074" name="Picture 2" descr="C:\Users\hp\Desktop\Seminar 4-4\pics\sada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4088" y="3026802"/>
            <a:ext cx="4328447" cy="80561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208930" y="3899647"/>
            <a:ext cx="7207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Where,</a:t>
            </a:r>
          </a:p>
          <a:p>
            <a:r>
              <a:rPr lang="el-GR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θ</a:t>
            </a: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= zenith angle measured from the broadside direction of the array</a:t>
            </a:r>
          </a:p>
          <a:p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</a:t>
            </a: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= current excitation amplitude </a:t>
            </a:r>
          </a:p>
          <a:p>
            <a:r>
              <a:rPr lang="el-GR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φ</a:t>
            </a:r>
            <a:r>
              <a:rPr lang="en-US" baseline="-250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</a:t>
            </a: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= excitation phase of the nth array element</a:t>
            </a:r>
          </a:p>
          <a:p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 = spacing between two consecutive elements</a:t>
            </a:r>
          </a:p>
          <a:p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 ( = 2</a:t>
            </a:r>
            <a:r>
              <a:rPr lang="el-GR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π</a:t>
            </a: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/</a:t>
            </a:r>
            <a:r>
              <a:rPr lang="el-GR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λ</a:t>
            </a: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) = wave numbers</a:t>
            </a:r>
          </a:p>
        </p:txBody>
      </p:sp>
    </p:spTree>
    <p:extLst>
      <p:ext uri="{BB962C8B-B14F-4D97-AF65-F5344CB8AC3E}">
        <p14:creationId xmlns:p14="http://schemas.microsoft.com/office/powerpoint/2010/main" val="181861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6642" cy="6858000"/>
          </a:xfrm>
          <a:prstGeom prst="rect">
            <a:avLst/>
          </a:prstGeom>
          <a:solidFill>
            <a:srgbClr val="06B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6643" y="0"/>
            <a:ext cx="851633" cy="6858000"/>
          </a:xfrm>
          <a:prstGeom prst="rect">
            <a:avLst/>
          </a:prstGeom>
          <a:solidFill>
            <a:srgbClr val="427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8276" y="0"/>
            <a:ext cx="10503723" cy="6858000"/>
          </a:xfrm>
          <a:prstGeom prst="rect">
            <a:avLst/>
          </a:prstGeom>
          <a:solidFill>
            <a:srgbClr val="743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96" y="222009"/>
            <a:ext cx="1338443" cy="13384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56330" y="1178858"/>
            <a:ext cx="68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Radiation pattern observed:</a:t>
            </a:r>
          </a:p>
        </p:txBody>
      </p:sp>
      <p:pic>
        <p:nvPicPr>
          <p:cNvPr id="4098" name="Picture 2" descr="C:\Users\hp\Desktop\Seminar 4-4\pics\e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2890" y="1960040"/>
            <a:ext cx="5983804" cy="379538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139743" y="1670538"/>
            <a:ext cx="738664" cy="442429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Side lobe level relative to the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main lobe (dB)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0601" y="5770858"/>
            <a:ext cx="42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Angle of arrival (degrees)</a:t>
            </a:r>
          </a:p>
        </p:txBody>
      </p:sp>
    </p:spTree>
    <p:extLst>
      <p:ext uri="{BB962C8B-B14F-4D97-AF65-F5344CB8AC3E}">
        <p14:creationId xmlns:p14="http://schemas.microsoft.com/office/powerpoint/2010/main" val="181861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38400"/>
            <a:ext cx="12192000" cy="214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1278" y="2967335"/>
            <a:ext cx="4999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 UI Semibold" pitchFamily="34" charset="0"/>
                <a:cs typeface="Segoe UI Semibold" pitchFamily="34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35061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13054</TotalTime>
  <Words>954</Words>
  <Application>Microsoft Office PowerPoint</Application>
  <PresentationFormat>Widescreen</PresentationFormat>
  <Paragraphs>169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Bahuguna</dc:creator>
  <cp:lastModifiedBy>Adarsh Verma</cp:lastModifiedBy>
  <cp:revision>217</cp:revision>
  <dcterms:created xsi:type="dcterms:W3CDTF">2017-06-22T07:35:11Z</dcterms:created>
  <dcterms:modified xsi:type="dcterms:W3CDTF">2018-03-07T17:13:45Z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t-dabahu@microsoft.com</vt:lpwstr>
  </property>
  <property fmtid="{D5CDD505-2E9C-101B-9397-08002B2CF9AE}" pid="6" name="MSIP_Label_f42aa342-8706-4288-bd11-ebb85995028c_SetDate">
    <vt:lpwstr>2017-06-29T21:52:03.1592821+05:30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