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p:restoredTop sz="95109"/>
  </p:normalViewPr>
  <p:slideViewPr>
    <p:cSldViewPr snapToGrid="0" snapToObjects="1">
      <p:cViewPr varScale="1">
        <p:scale>
          <a:sx n="85" d="100"/>
          <a:sy n="85" d="100"/>
        </p:scale>
        <p:origin x="58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D25ECC-FB65-774D-9984-24D05A437F65}" type="datetimeFigureOut">
              <a:rPr lang="en-US" smtClean="0"/>
              <a:t>3/17/18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FD4F6-7F20-8746-A0A1-6DB4553690F3}" type="slidenum">
              <a:rPr lang="en-US" smtClean="0"/>
              <a:t>‹#›</a:t>
            </a:fld>
            <a:endParaRPr lang="en-US"/>
          </a:p>
        </p:txBody>
      </p:sp>
    </p:spTree>
    <p:extLst>
      <p:ext uri="{BB962C8B-B14F-4D97-AF65-F5344CB8AC3E}">
        <p14:creationId xmlns:p14="http://schemas.microsoft.com/office/powerpoint/2010/main" val="86565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D25ECC-FB65-774D-9984-24D05A437F65}" type="datetimeFigureOut">
              <a:rPr lang="en-US" smtClean="0"/>
              <a:t>3/17/18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FD4F6-7F20-8746-A0A1-6DB4553690F3}" type="slidenum">
              <a:rPr lang="en-US" smtClean="0"/>
              <a:t>‹#›</a:t>
            </a:fld>
            <a:endParaRPr lang="en-US"/>
          </a:p>
        </p:txBody>
      </p:sp>
    </p:spTree>
    <p:extLst>
      <p:ext uri="{BB962C8B-B14F-4D97-AF65-F5344CB8AC3E}">
        <p14:creationId xmlns:p14="http://schemas.microsoft.com/office/powerpoint/2010/main" val="1475685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D25ECC-FB65-774D-9984-24D05A437F65}" type="datetimeFigureOut">
              <a:rPr lang="en-US" smtClean="0"/>
              <a:t>3/17/18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FD4F6-7F20-8746-A0A1-6DB4553690F3}" type="slidenum">
              <a:rPr lang="en-US" smtClean="0"/>
              <a:t>‹#›</a:t>
            </a:fld>
            <a:endParaRPr lang="en-US"/>
          </a:p>
        </p:txBody>
      </p:sp>
    </p:spTree>
    <p:extLst>
      <p:ext uri="{BB962C8B-B14F-4D97-AF65-F5344CB8AC3E}">
        <p14:creationId xmlns:p14="http://schemas.microsoft.com/office/powerpoint/2010/main" val="565240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D25ECC-FB65-774D-9984-24D05A437F65}" type="datetimeFigureOut">
              <a:rPr lang="en-US" smtClean="0"/>
              <a:t>3/17/18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FD4F6-7F20-8746-A0A1-6DB4553690F3}" type="slidenum">
              <a:rPr lang="en-US" smtClean="0"/>
              <a:t>‹#›</a:t>
            </a:fld>
            <a:endParaRPr lang="en-US"/>
          </a:p>
        </p:txBody>
      </p:sp>
    </p:spTree>
    <p:extLst>
      <p:ext uri="{BB962C8B-B14F-4D97-AF65-F5344CB8AC3E}">
        <p14:creationId xmlns:p14="http://schemas.microsoft.com/office/powerpoint/2010/main" val="891041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D25ECC-FB65-774D-9984-24D05A437F65}" type="datetimeFigureOut">
              <a:rPr lang="en-US" smtClean="0"/>
              <a:t>3/17/18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FD4F6-7F20-8746-A0A1-6DB4553690F3}" type="slidenum">
              <a:rPr lang="en-US" smtClean="0"/>
              <a:t>‹#›</a:t>
            </a:fld>
            <a:endParaRPr lang="en-US"/>
          </a:p>
        </p:txBody>
      </p:sp>
    </p:spTree>
    <p:extLst>
      <p:ext uri="{BB962C8B-B14F-4D97-AF65-F5344CB8AC3E}">
        <p14:creationId xmlns:p14="http://schemas.microsoft.com/office/powerpoint/2010/main" val="1322851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D25ECC-FB65-774D-9984-24D05A437F65}" type="datetimeFigureOut">
              <a:rPr lang="en-US" smtClean="0"/>
              <a:t>3/17/18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FD4F6-7F20-8746-A0A1-6DB4553690F3}" type="slidenum">
              <a:rPr lang="en-US" smtClean="0"/>
              <a:t>‹#›</a:t>
            </a:fld>
            <a:endParaRPr lang="en-US"/>
          </a:p>
        </p:txBody>
      </p:sp>
    </p:spTree>
    <p:extLst>
      <p:ext uri="{BB962C8B-B14F-4D97-AF65-F5344CB8AC3E}">
        <p14:creationId xmlns:p14="http://schemas.microsoft.com/office/powerpoint/2010/main" val="271450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D25ECC-FB65-774D-9984-24D05A437F65}" type="datetimeFigureOut">
              <a:rPr lang="en-US" smtClean="0"/>
              <a:t>3/17/18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6FD4F6-7F20-8746-A0A1-6DB4553690F3}" type="slidenum">
              <a:rPr lang="en-US" smtClean="0"/>
              <a:t>‹#›</a:t>
            </a:fld>
            <a:endParaRPr lang="en-US"/>
          </a:p>
        </p:txBody>
      </p:sp>
    </p:spTree>
    <p:extLst>
      <p:ext uri="{BB962C8B-B14F-4D97-AF65-F5344CB8AC3E}">
        <p14:creationId xmlns:p14="http://schemas.microsoft.com/office/powerpoint/2010/main" val="1014598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D25ECC-FB65-774D-9984-24D05A437F65}" type="datetimeFigureOut">
              <a:rPr lang="en-US" smtClean="0"/>
              <a:t>3/17/18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6FD4F6-7F20-8746-A0A1-6DB4553690F3}" type="slidenum">
              <a:rPr lang="en-US" smtClean="0"/>
              <a:t>‹#›</a:t>
            </a:fld>
            <a:endParaRPr lang="en-US"/>
          </a:p>
        </p:txBody>
      </p:sp>
    </p:spTree>
    <p:extLst>
      <p:ext uri="{BB962C8B-B14F-4D97-AF65-F5344CB8AC3E}">
        <p14:creationId xmlns:p14="http://schemas.microsoft.com/office/powerpoint/2010/main" val="1332092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25ECC-FB65-774D-9984-24D05A437F65}" type="datetimeFigureOut">
              <a:rPr lang="en-US" smtClean="0"/>
              <a:t>3/17/18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6FD4F6-7F20-8746-A0A1-6DB4553690F3}" type="slidenum">
              <a:rPr lang="en-US" smtClean="0"/>
              <a:t>‹#›</a:t>
            </a:fld>
            <a:endParaRPr lang="en-US"/>
          </a:p>
        </p:txBody>
      </p:sp>
    </p:spTree>
    <p:extLst>
      <p:ext uri="{BB962C8B-B14F-4D97-AF65-F5344CB8AC3E}">
        <p14:creationId xmlns:p14="http://schemas.microsoft.com/office/powerpoint/2010/main" val="965762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D25ECC-FB65-774D-9984-24D05A437F65}" type="datetimeFigureOut">
              <a:rPr lang="en-US" smtClean="0"/>
              <a:t>3/17/18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FD4F6-7F20-8746-A0A1-6DB4553690F3}" type="slidenum">
              <a:rPr lang="en-US" smtClean="0"/>
              <a:t>‹#›</a:t>
            </a:fld>
            <a:endParaRPr lang="en-US"/>
          </a:p>
        </p:txBody>
      </p:sp>
    </p:spTree>
    <p:extLst>
      <p:ext uri="{BB962C8B-B14F-4D97-AF65-F5344CB8AC3E}">
        <p14:creationId xmlns:p14="http://schemas.microsoft.com/office/powerpoint/2010/main" val="881319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D25ECC-FB65-774D-9984-24D05A437F65}" type="datetimeFigureOut">
              <a:rPr lang="en-US" smtClean="0"/>
              <a:t>3/17/18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FD4F6-7F20-8746-A0A1-6DB4553690F3}" type="slidenum">
              <a:rPr lang="en-US" smtClean="0"/>
              <a:t>‹#›</a:t>
            </a:fld>
            <a:endParaRPr lang="en-US"/>
          </a:p>
        </p:txBody>
      </p:sp>
    </p:spTree>
    <p:extLst>
      <p:ext uri="{BB962C8B-B14F-4D97-AF65-F5344CB8AC3E}">
        <p14:creationId xmlns:p14="http://schemas.microsoft.com/office/powerpoint/2010/main" val="114889636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D25ECC-FB65-774D-9984-24D05A437F65}" type="datetimeFigureOut">
              <a:rPr lang="en-US" smtClean="0"/>
              <a:t>3/17/18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6FD4F6-7F20-8746-A0A1-6DB4553690F3}" type="slidenum">
              <a:rPr lang="en-US" smtClean="0"/>
              <a:t>‹#›</a:t>
            </a:fld>
            <a:endParaRPr lang="en-US"/>
          </a:p>
        </p:txBody>
      </p:sp>
    </p:spTree>
    <p:extLst>
      <p:ext uri="{BB962C8B-B14F-4D97-AF65-F5344CB8AC3E}">
        <p14:creationId xmlns:p14="http://schemas.microsoft.com/office/powerpoint/2010/main" val="654587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journaldev.com/9044/android-intent-handling-between-activities-example-tutori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953639" y="1026389"/>
            <a:ext cx="8639770" cy="4265686"/>
            <a:chOff x="2002625" y="340589"/>
            <a:chExt cx="8639770" cy="4265686"/>
          </a:xfrm>
        </p:grpSpPr>
        <p:sp>
          <p:nvSpPr>
            <p:cNvPr id="4" name="TextBox 3"/>
            <p:cNvSpPr txBox="1"/>
            <p:nvPr/>
          </p:nvSpPr>
          <p:spPr>
            <a:xfrm>
              <a:off x="2002625" y="2743061"/>
              <a:ext cx="8045600" cy="1015663"/>
            </a:xfrm>
            <a:prstGeom prst="rect">
              <a:avLst/>
            </a:prstGeom>
            <a:noFill/>
            <a:effectLst>
              <a:outerShdw blurRad="63500" sx="133000" sy="133000" algn="ctr" rotWithShape="0">
                <a:srgbClr val="FFC000">
                  <a:alpha val="55000"/>
                </a:srgbClr>
              </a:outerShdw>
            </a:effectLst>
          </p:spPr>
          <p:txBody>
            <a:bodyPr wrap="none" rtlCol="0">
              <a:spAutoFit/>
            </a:bodyPr>
            <a:lstStyle/>
            <a:p>
              <a:r>
                <a:rPr lang="en-US" sz="6000" dirty="0" smtClean="0">
                  <a:solidFill>
                    <a:srgbClr val="00B050"/>
                  </a:solidFill>
                  <a:effectLst>
                    <a:outerShdw dist="38100" dir="17400000" sx="102000" sy="102000" rotWithShape="0">
                      <a:srgbClr val="FFC000">
                        <a:alpha val="77000"/>
                      </a:srgbClr>
                    </a:outerShdw>
                  </a:effectLst>
                  <a:latin typeface="Chalkduster" charset="0"/>
                  <a:ea typeface="Chalkduster" charset="0"/>
                  <a:cs typeface="Chalkduster" charset="0"/>
                </a:rPr>
                <a:t>Android Tutorials</a:t>
              </a:r>
              <a:endParaRPr lang="en-US" sz="6000" dirty="0">
                <a:solidFill>
                  <a:srgbClr val="00B050"/>
                </a:solidFill>
                <a:effectLst>
                  <a:outerShdw dist="38100" dir="17400000" sx="102000" sy="102000" rotWithShape="0">
                    <a:srgbClr val="FFC000">
                      <a:alpha val="77000"/>
                    </a:srgbClr>
                  </a:outerShdw>
                </a:effectLst>
                <a:latin typeface="Chalkduster" charset="0"/>
                <a:ea typeface="Chalkduster" charset="0"/>
                <a:cs typeface="Chalkduster"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5057" y="340589"/>
              <a:ext cx="2840736" cy="2139696"/>
            </a:xfrm>
            <a:prstGeom prst="rect">
              <a:avLst/>
            </a:prstGeom>
          </p:spPr>
        </p:pic>
        <p:sp>
          <p:nvSpPr>
            <p:cNvPr id="6" name="TextBox 5"/>
            <p:cNvSpPr txBox="1"/>
            <p:nvPr/>
          </p:nvSpPr>
          <p:spPr>
            <a:xfrm>
              <a:off x="6025425" y="4021500"/>
              <a:ext cx="4616970" cy="584775"/>
            </a:xfrm>
            <a:prstGeom prst="rect">
              <a:avLst/>
            </a:prstGeom>
            <a:noFill/>
            <a:effectLst>
              <a:glow rad="25400">
                <a:schemeClr val="accent2">
                  <a:satMod val="175000"/>
                  <a:alpha val="40000"/>
                </a:schemeClr>
              </a:glow>
            </a:effectLst>
          </p:spPr>
          <p:txBody>
            <a:bodyPr wrap="none" rtlCol="0">
              <a:spAutoFit/>
            </a:bodyPr>
            <a:lstStyle/>
            <a:p>
              <a:r>
                <a:rPr lang="en-US" sz="3200" b="1" dirty="0" smtClean="0">
                  <a:effectLst>
                    <a:glow rad="228600">
                      <a:srgbClr val="FFC000">
                        <a:alpha val="55000"/>
                      </a:srgbClr>
                    </a:glow>
                    <a:outerShdw dist="38100" dir="21540000" algn="br" rotWithShape="0">
                      <a:srgbClr val="FFC000">
                        <a:alpha val="40000"/>
                      </a:srgbClr>
                    </a:outerShdw>
                  </a:effectLst>
                  <a:latin typeface="Bradley Hand" charset="0"/>
                  <a:ea typeface="Bradley Hand" charset="0"/>
                  <a:cs typeface="Bradley Hand" charset="0"/>
                </a:rPr>
                <a:t>By : </a:t>
              </a:r>
              <a:r>
                <a:rPr lang="en-US" sz="3200" b="1" dirty="0" err="1" smtClean="0">
                  <a:effectLst>
                    <a:glow rad="228600">
                      <a:srgbClr val="FFC000">
                        <a:alpha val="55000"/>
                      </a:srgbClr>
                    </a:glow>
                    <a:outerShdw dist="38100" dir="21540000" algn="br" rotWithShape="0">
                      <a:srgbClr val="FFC000">
                        <a:alpha val="40000"/>
                      </a:srgbClr>
                    </a:outerShdw>
                  </a:effectLst>
                  <a:latin typeface="Bradley Hand" charset="0"/>
                  <a:ea typeface="Bradley Hand" charset="0"/>
                  <a:cs typeface="Bradley Hand" charset="0"/>
                </a:rPr>
                <a:t>Piyush</a:t>
              </a:r>
              <a:r>
                <a:rPr lang="en-US" sz="3200" b="1" dirty="0" smtClean="0">
                  <a:effectLst>
                    <a:glow rad="228600">
                      <a:srgbClr val="FFC000">
                        <a:alpha val="55000"/>
                      </a:srgbClr>
                    </a:glow>
                    <a:outerShdw dist="38100" dir="21540000" algn="br" rotWithShape="0">
                      <a:srgbClr val="FFC000">
                        <a:alpha val="40000"/>
                      </a:srgbClr>
                    </a:outerShdw>
                  </a:effectLst>
                  <a:latin typeface="Bradley Hand" charset="0"/>
                  <a:ea typeface="Bradley Hand" charset="0"/>
                  <a:cs typeface="Bradley Hand" charset="0"/>
                </a:rPr>
                <a:t> </a:t>
              </a:r>
              <a:r>
                <a:rPr lang="en-US" sz="3200" b="1" dirty="0" err="1" smtClean="0">
                  <a:effectLst>
                    <a:glow rad="228600">
                      <a:srgbClr val="FFC000">
                        <a:alpha val="55000"/>
                      </a:srgbClr>
                    </a:glow>
                    <a:outerShdw dist="38100" dir="21540000" algn="br" rotWithShape="0">
                      <a:srgbClr val="FFC000">
                        <a:alpha val="40000"/>
                      </a:srgbClr>
                    </a:outerShdw>
                  </a:effectLst>
                  <a:latin typeface="Bradley Hand" charset="0"/>
                  <a:ea typeface="Bradley Hand" charset="0"/>
                  <a:cs typeface="Bradley Hand" charset="0"/>
                </a:rPr>
                <a:t>Khandelwal</a:t>
              </a:r>
              <a:endParaRPr lang="en-US" sz="3200" b="1" dirty="0">
                <a:effectLst>
                  <a:glow rad="228600">
                    <a:srgbClr val="FFC000">
                      <a:alpha val="55000"/>
                    </a:srgbClr>
                  </a:glow>
                  <a:outerShdw dist="38100" dir="21540000" algn="br" rotWithShape="0">
                    <a:srgbClr val="FFC000">
                      <a:alpha val="40000"/>
                    </a:srgbClr>
                  </a:outerShdw>
                </a:effectLst>
                <a:latin typeface="Bradley Hand" charset="0"/>
                <a:ea typeface="Bradley Hand" charset="0"/>
                <a:cs typeface="Bradley Hand" charset="0"/>
              </a:endParaRPr>
            </a:p>
          </p:txBody>
        </p:sp>
      </p:grpSp>
      <p:grpSp>
        <p:nvGrpSpPr>
          <p:cNvPr id="12" name="Group 11"/>
          <p:cNvGrpSpPr/>
          <p:nvPr/>
        </p:nvGrpSpPr>
        <p:grpSpPr>
          <a:xfrm>
            <a:off x="244927" y="307931"/>
            <a:ext cx="1458338" cy="1436915"/>
            <a:chOff x="244927" y="457199"/>
            <a:chExt cx="1458338" cy="1436915"/>
          </a:xfrm>
        </p:grpSpPr>
        <p:cxnSp>
          <p:nvCxnSpPr>
            <p:cNvPr id="7" name="Straight Connector 6"/>
            <p:cNvCxnSpPr/>
            <p:nvPr/>
          </p:nvCxnSpPr>
          <p:spPr>
            <a:xfrm>
              <a:off x="293914" y="457200"/>
              <a:ext cx="1" cy="1436914"/>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44927" y="457199"/>
              <a:ext cx="1458338" cy="1"/>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rot="10800000">
            <a:off x="10439398" y="4999687"/>
            <a:ext cx="1458338" cy="1436915"/>
            <a:chOff x="244927" y="457199"/>
            <a:chExt cx="1458338" cy="1436915"/>
          </a:xfrm>
        </p:grpSpPr>
        <p:cxnSp>
          <p:nvCxnSpPr>
            <p:cNvPr id="14" name="Straight Connector 13"/>
            <p:cNvCxnSpPr/>
            <p:nvPr/>
          </p:nvCxnSpPr>
          <p:spPr>
            <a:xfrm>
              <a:off x="293914" y="457200"/>
              <a:ext cx="1" cy="1436914"/>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244927" y="457199"/>
              <a:ext cx="1458338" cy="1"/>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rot="5400000">
            <a:off x="10428687" y="318643"/>
            <a:ext cx="1458338" cy="1436915"/>
            <a:chOff x="244927" y="457199"/>
            <a:chExt cx="1458338" cy="1436915"/>
          </a:xfrm>
        </p:grpSpPr>
        <p:cxnSp>
          <p:nvCxnSpPr>
            <p:cNvPr id="17" name="Straight Connector 16"/>
            <p:cNvCxnSpPr/>
            <p:nvPr/>
          </p:nvCxnSpPr>
          <p:spPr>
            <a:xfrm>
              <a:off x="293914" y="457200"/>
              <a:ext cx="1" cy="1436914"/>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244927" y="457199"/>
              <a:ext cx="1458338" cy="1"/>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rot="16200000">
            <a:off x="234215" y="4988974"/>
            <a:ext cx="1458338" cy="1436915"/>
            <a:chOff x="244927" y="457199"/>
            <a:chExt cx="1458338" cy="1436915"/>
          </a:xfrm>
        </p:grpSpPr>
        <p:cxnSp>
          <p:nvCxnSpPr>
            <p:cNvPr id="20" name="Straight Connector 19"/>
            <p:cNvCxnSpPr/>
            <p:nvPr/>
          </p:nvCxnSpPr>
          <p:spPr>
            <a:xfrm>
              <a:off x="293914" y="457200"/>
              <a:ext cx="1" cy="1436914"/>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44927" y="457199"/>
              <a:ext cx="1458338" cy="1"/>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6181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2431"/>
            <a:ext cx="10515600" cy="859241"/>
          </a:xfrm>
        </p:spPr>
        <p:txBody>
          <a:bodyPr>
            <a:normAutofit fontScale="90000"/>
          </a:bodyPr>
          <a:lstStyle/>
          <a:p>
            <a:r>
              <a:rPr lang="en-US" b="1"/>
              <a:t>PendingIntent</a:t>
            </a:r>
            <a:r>
              <a:rPr lang="en-US" b="1" dirty="0"/>
              <a:t/>
            </a:r>
            <a:br>
              <a:rPr lang="en-US" b="1" dirty="0"/>
            </a:br>
            <a:endParaRPr lang="en-US" dirty="0"/>
          </a:p>
        </p:txBody>
      </p:sp>
      <p:sp>
        <p:nvSpPr>
          <p:cNvPr id="3" name="Content Placeholder 2"/>
          <p:cNvSpPr>
            <a:spLocks noGrp="1"/>
          </p:cNvSpPr>
          <p:nvPr>
            <p:ph idx="1"/>
          </p:nvPr>
        </p:nvSpPr>
        <p:spPr>
          <a:xfrm>
            <a:off x="838200" y="1391672"/>
            <a:ext cx="10515600" cy="4351338"/>
          </a:xfrm>
        </p:spPr>
        <p:txBody>
          <a:bodyPr>
            <a:normAutofit lnSpcReduction="10000"/>
          </a:bodyPr>
          <a:lstStyle/>
          <a:p>
            <a:r>
              <a:rPr lang="en-US" dirty="0"/>
              <a:t>Android </a:t>
            </a:r>
            <a:r>
              <a:rPr lang="en-US" dirty="0" err="1"/>
              <a:t>PendingIntent</a:t>
            </a:r>
            <a:r>
              <a:rPr lang="en-US" dirty="0"/>
              <a:t> is an object that wraps up an </a:t>
            </a:r>
            <a:r>
              <a:rPr lang="en-US" dirty="0">
                <a:hlinkClick r:id="rId2"/>
              </a:rPr>
              <a:t>intent</a:t>
            </a:r>
            <a:r>
              <a:rPr lang="en-US" dirty="0"/>
              <a:t> object and it specifies an action to be taken place in future</a:t>
            </a:r>
            <a:r>
              <a:rPr lang="en-US" dirty="0" smtClean="0"/>
              <a:t>.</a:t>
            </a:r>
          </a:p>
          <a:p>
            <a:endParaRPr lang="en-US" dirty="0"/>
          </a:p>
          <a:p>
            <a:r>
              <a:rPr lang="en-US" dirty="0"/>
              <a:t> </a:t>
            </a:r>
            <a:r>
              <a:rPr lang="en-US" dirty="0" err="1"/>
              <a:t>PendingIntent</a:t>
            </a:r>
            <a:r>
              <a:rPr lang="en-US" dirty="0"/>
              <a:t> lets us pass a future Intent to another application and allow that application to execute that </a:t>
            </a:r>
            <a:r>
              <a:rPr lang="en-US" dirty="0" smtClean="0"/>
              <a:t>Intent.</a:t>
            </a:r>
          </a:p>
          <a:p>
            <a:endParaRPr lang="en-US" dirty="0"/>
          </a:p>
          <a:p>
            <a:r>
              <a:rPr lang="en-US" dirty="0"/>
              <a:t>A </a:t>
            </a:r>
            <a:r>
              <a:rPr lang="en-US" dirty="0" err="1"/>
              <a:t>PendingIntent</a:t>
            </a:r>
            <a:r>
              <a:rPr lang="en-US" dirty="0"/>
              <a:t> provides a means for applications to work, even after their process exits.</a:t>
            </a:r>
            <a:endParaRPr lang="en-US" dirty="0" smtClean="0"/>
          </a:p>
          <a:p>
            <a:endParaRPr lang="en-US" dirty="0"/>
          </a:p>
          <a:p>
            <a:r>
              <a:rPr lang="en-US" b="1" dirty="0" err="1" smtClean="0"/>
              <a:t>AlarmManager</a:t>
            </a:r>
            <a:r>
              <a:rPr lang="en-US" b="1" dirty="0" smtClean="0"/>
              <a:t>, </a:t>
            </a:r>
            <a:r>
              <a:rPr lang="en-US" b="1" dirty="0"/>
              <a:t>Notification</a:t>
            </a:r>
            <a:endParaRPr lang="en-US" dirty="0"/>
          </a:p>
        </p:txBody>
      </p:sp>
    </p:spTree>
    <p:extLst>
      <p:ext uri="{BB962C8B-B14F-4D97-AF65-F5344CB8AC3E}">
        <p14:creationId xmlns:p14="http://schemas.microsoft.com/office/powerpoint/2010/main" val="14774389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2431"/>
            <a:ext cx="10515600" cy="859241"/>
          </a:xfrm>
        </p:spPr>
        <p:txBody>
          <a:bodyPr>
            <a:normAutofit fontScale="90000"/>
          </a:bodyPr>
          <a:lstStyle/>
          <a:p>
            <a:r>
              <a:rPr lang="en-US" b="1" dirty="0" err="1"/>
              <a:t>PendingIntent</a:t>
            </a:r>
            <a:r>
              <a:rPr lang="en-US" b="1" dirty="0"/>
              <a:t/>
            </a:r>
            <a:br>
              <a:rPr lang="en-US" b="1" dirty="0"/>
            </a:br>
            <a:endParaRPr lang="en-US" dirty="0"/>
          </a:p>
        </p:txBody>
      </p:sp>
      <p:sp>
        <p:nvSpPr>
          <p:cNvPr id="3" name="Content Placeholder 2"/>
          <p:cNvSpPr>
            <a:spLocks noGrp="1"/>
          </p:cNvSpPr>
          <p:nvPr>
            <p:ph idx="1"/>
          </p:nvPr>
        </p:nvSpPr>
        <p:spPr>
          <a:xfrm>
            <a:off x="838200" y="1391672"/>
            <a:ext cx="10515600" cy="4351338"/>
          </a:xfrm>
        </p:spPr>
        <p:txBody>
          <a:bodyPr>
            <a:normAutofit/>
          </a:bodyPr>
          <a:lstStyle/>
          <a:p>
            <a:r>
              <a:rPr lang="en-US" dirty="0" err="1"/>
              <a:t>PendingIntent</a:t>
            </a:r>
            <a:r>
              <a:rPr lang="en-US" dirty="0"/>
              <a:t> uses the following methods to handle the different types of intents</a:t>
            </a:r>
            <a:r>
              <a:rPr lang="en-US" dirty="0" smtClean="0"/>
              <a:t>:</a:t>
            </a:r>
          </a:p>
          <a:p>
            <a:pPr lvl="1"/>
            <a:r>
              <a:rPr lang="en-US" sz="2000" dirty="0" err="1">
                <a:solidFill>
                  <a:srgbClr val="00B0F0"/>
                </a:solidFill>
              </a:rPr>
              <a:t>PendingIntent.getActivity</a:t>
            </a:r>
            <a:r>
              <a:rPr lang="en-US" sz="2000" dirty="0">
                <a:solidFill>
                  <a:srgbClr val="00B0F0"/>
                </a:solidFill>
              </a:rPr>
              <a:t>() </a:t>
            </a:r>
            <a:r>
              <a:rPr lang="en-US" sz="2000" dirty="0"/>
              <a:t>: Retrieve a </a:t>
            </a:r>
            <a:r>
              <a:rPr lang="en-US" sz="2000" dirty="0" err="1"/>
              <a:t>PendingIntent</a:t>
            </a:r>
            <a:r>
              <a:rPr lang="en-US" sz="2000" dirty="0"/>
              <a:t> to start an Activity</a:t>
            </a:r>
          </a:p>
          <a:p>
            <a:pPr lvl="1"/>
            <a:r>
              <a:rPr lang="en-US" sz="2000" dirty="0" err="1">
                <a:solidFill>
                  <a:schemeClr val="accent6">
                    <a:lumMod val="75000"/>
                  </a:schemeClr>
                </a:solidFill>
              </a:rPr>
              <a:t>PendingIntent.getBroadcast</a:t>
            </a:r>
            <a:r>
              <a:rPr lang="en-US" sz="2000" dirty="0">
                <a:solidFill>
                  <a:schemeClr val="accent6">
                    <a:lumMod val="75000"/>
                  </a:schemeClr>
                </a:solidFill>
              </a:rPr>
              <a:t>() </a:t>
            </a:r>
            <a:r>
              <a:rPr lang="en-US" sz="2000" dirty="0"/>
              <a:t>: Retrieve a </a:t>
            </a:r>
            <a:r>
              <a:rPr lang="en-US" sz="2000" dirty="0" err="1"/>
              <a:t>PendingIntent</a:t>
            </a:r>
            <a:r>
              <a:rPr lang="en-US" sz="2000" dirty="0"/>
              <a:t> to perform a Broadcast</a:t>
            </a:r>
          </a:p>
          <a:p>
            <a:pPr lvl="1"/>
            <a:r>
              <a:rPr lang="en-US" sz="2000" dirty="0" err="1">
                <a:solidFill>
                  <a:srgbClr val="FF0000"/>
                </a:solidFill>
              </a:rPr>
              <a:t>PendingIntent.getService</a:t>
            </a:r>
            <a:r>
              <a:rPr lang="en-US" sz="2000" dirty="0">
                <a:solidFill>
                  <a:srgbClr val="FF0000"/>
                </a:solidFill>
              </a:rPr>
              <a:t>() </a:t>
            </a:r>
            <a:r>
              <a:rPr lang="en-US" sz="2000" dirty="0"/>
              <a:t>: Retrieve a </a:t>
            </a:r>
            <a:r>
              <a:rPr lang="en-US" sz="2000" dirty="0" err="1"/>
              <a:t>PendingIntent</a:t>
            </a:r>
            <a:r>
              <a:rPr lang="en-US" sz="2000" dirty="0"/>
              <a:t> to start a Service</a:t>
            </a:r>
          </a:p>
          <a:p>
            <a:endParaRPr lang="en-US" dirty="0"/>
          </a:p>
          <a:p>
            <a:endParaRPr lang="en-US" dirty="0"/>
          </a:p>
        </p:txBody>
      </p:sp>
    </p:spTree>
    <p:extLst>
      <p:ext uri="{BB962C8B-B14F-4D97-AF65-F5344CB8AC3E}">
        <p14:creationId xmlns:p14="http://schemas.microsoft.com/office/powerpoint/2010/main" val="17343234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598" y="837770"/>
            <a:ext cx="9829800" cy="3898900"/>
          </a:xfrm>
          <a:prstGeom prst="rect">
            <a:avLst/>
          </a:prstGeom>
        </p:spPr>
      </p:pic>
      <p:sp>
        <p:nvSpPr>
          <p:cNvPr id="5" name="Rectangle 4"/>
          <p:cNvSpPr/>
          <p:nvPr/>
        </p:nvSpPr>
        <p:spPr>
          <a:xfrm>
            <a:off x="619933" y="4895037"/>
            <a:ext cx="11205274" cy="1477328"/>
          </a:xfrm>
          <a:prstGeom prst="rect">
            <a:avLst/>
          </a:prstGeom>
        </p:spPr>
        <p:txBody>
          <a:bodyPr wrap="square">
            <a:spAutoFit/>
          </a:bodyPr>
          <a:lstStyle/>
          <a:p>
            <a:r>
              <a:rPr lang="en-US" b="1" dirty="0" smtClean="0">
                <a:solidFill>
                  <a:srgbClr val="666666"/>
                </a:solidFill>
                <a:latin typeface="Raleway" charset="0"/>
              </a:rPr>
              <a:t>1. this</a:t>
            </a:r>
            <a:r>
              <a:rPr lang="en-US" dirty="0">
                <a:solidFill>
                  <a:srgbClr val="666666"/>
                </a:solidFill>
                <a:latin typeface="Raleway" charset="0"/>
              </a:rPr>
              <a:t> (context) : This is the context in which the </a:t>
            </a:r>
            <a:r>
              <a:rPr lang="en-US" b="1" dirty="0" err="1">
                <a:solidFill>
                  <a:srgbClr val="666666"/>
                </a:solidFill>
                <a:latin typeface="Raleway" charset="0"/>
              </a:rPr>
              <a:t>PendingIntent</a:t>
            </a:r>
            <a:r>
              <a:rPr lang="en-US" dirty="0">
                <a:solidFill>
                  <a:srgbClr val="666666"/>
                </a:solidFill>
                <a:latin typeface="Raleway" charset="0"/>
              </a:rPr>
              <a:t> starts the </a:t>
            </a:r>
            <a:r>
              <a:rPr lang="en-US" dirty="0" smtClean="0">
                <a:solidFill>
                  <a:srgbClr val="666666"/>
                </a:solidFill>
                <a:latin typeface="Raleway" charset="0"/>
              </a:rPr>
              <a:t>activity</a:t>
            </a:r>
          </a:p>
          <a:p>
            <a:endParaRPr lang="en-US" dirty="0">
              <a:solidFill>
                <a:srgbClr val="666666"/>
              </a:solidFill>
              <a:latin typeface="Raleway" charset="0"/>
            </a:endParaRPr>
          </a:p>
          <a:p>
            <a:r>
              <a:rPr lang="en-US" b="1" dirty="0" smtClean="0">
                <a:solidFill>
                  <a:srgbClr val="666666"/>
                </a:solidFill>
                <a:latin typeface="Raleway" charset="0"/>
              </a:rPr>
              <a:t>2. </a:t>
            </a:r>
            <a:r>
              <a:rPr lang="en-US" b="1" dirty="0" err="1" smtClean="0">
                <a:solidFill>
                  <a:srgbClr val="666666"/>
                </a:solidFill>
                <a:latin typeface="Raleway" charset="0"/>
              </a:rPr>
              <a:t>requestCode</a:t>
            </a:r>
            <a:r>
              <a:rPr lang="en-US" dirty="0">
                <a:solidFill>
                  <a:srgbClr val="666666"/>
                </a:solidFill>
                <a:latin typeface="Raleway" charset="0"/>
              </a:rPr>
              <a:t> : “1” is the private request code for the sender used in the above example. Using it later with the same method again will get back the same pending intent. Then we can do various things like cancelling the pending intent with cancel(), etc.</a:t>
            </a:r>
            <a:endParaRPr lang="en-US" dirty="0">
              <a:solidFill>
                <a:srgbClr val="666666"/>
              </a:solidFill>
              <a:latin typeface="Raleway" charset="0"/>
            </a:endParaRPr>
          </a:p>
        </p:txBody>
      </p:sp>
    </p:spTree>
    <p:extLst>
      <p:ext uri="{BB962C8B-B14F-4D97-AF65-F5344CB8AC3E}">
        <p14:creationId xmlns:p14="http://schemas.microsoft.com/office/powerpoint/2010/main" val="19371260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5431" y="4559986"/>
            <a:ext cx="10895308" cy="1754326"/>
          </a:xfrm>
          <a:prstGeom prst="rect">
            <a:avLst/>
          </a:prstGeom>
        </p:spPr>
        <p:txBody>
          <a:bodyPr wrap="square">
            <a:spAutoFit/>
          </a:bodyPr>
          <a:lstStyle/>
          <a:p>
            <a:r>
              <a:rPr lang="en-US" b="1" dirty="0" smtClean="0">
                <a:solidFill>
                  <a:srgbClr val="666666"/>
                </a:solidFill>
                <a:latin typeface="Raleway" charset="0"/>
              </a:rPr>
              <a:t>3. intent</a:t>
            </a:r>
            <a:r>
              <a:rPr lang="en-US" dirty="0">
                <a:solidFill>
                  <a:srgbClr val="666666"/>
                </a:solidFill>
                <a:latin typeface="Raleway" charset="0"/>
              </a:rPr>
              <a:t> : Explicit intent object of the activity to be </a:t>
            </a:r>
            <a:r>
              <a:rPr lang="en-US" dirty="0" smtClean="0">
                <a:solidFill>
                  <a:srgbClr val="666666"/>
                </a:solidFill>
                <a:latin typeface="Raleway" charset="0"/>
              </a:rPr>
              <a:t>launched</a:t>
            </a:r>
          </a:p>
          <a:p>
            <a:endParaRPr lang="en-US" dirty="0">
              <a:solidFill>
                <a:srgbClr val="666666"/>
              </a:solidFill>
              <a:latin typeface="Raleway" charset="0"/>
            </a:endParaRPr>
          </a:p>
          <a:p>
            <a:r>
              <a:rPr lang="en-US" b="1" dirty="0" smtClean="0">
                <a:solidFill>
                  <a:srgbClr val="666666"/>
                </a:solidFill>
                <a:latin typeface="Raleway" charset="0"/>
              </a:rPr>
              <a:t>4. flag</a:t>
            </a:r>
            <a:r>
              <a:rPr lang="en-US" dirty="0">
                <a:solidFill>
                  <a:srgbClr val="666666"/>
                </a:solidFill>
                <a:latin typeface="Raleway" charset="0"/>
              </a:rPr>
              <a:t> : One of the </a:t>
            </a:r>
            <a:r>
              <a:rPr lang="en-US" dirty="0" err="1">
                <a:solidFill>
                  <a:srgbClr val="666666"/>
                </a:solidFill>
                <a:latin typeface="Raleway" charset="0"/>
              </a:rPr>
              <a:t>PendingIntent</a:t>
            </a:r>
            <a:r>
              <a:rPr lang="en-US" dirty="0">
                <a:solidFill>
                  <a:srgbClr val="666666"/>
                </a:solidFill>
                <a:latin typeface="Raleway" charset="0"/>
              </a:rPr>
              <a:t> flag that we’ve used in the above example is </a:t>
            </a:r>
            <a:r>
              <a:rPr lang="en-US" b="1" dirty="0">
                <a:solidFill>
                  <a:srgbClr val="666666"/>
                </a:solidFill>
                <a:latin typeface="Raleway" charset="0"/>
              </a:rPr>
              <a:t>FLAG_UPDATE_CURRENT</a:t>
            </a:r>
            <a:r>
              <a:rPr lang="en-US" dirty="0">
                <a:solidFill>
                  <a:srgbClr val="666666"/>
                </a:solidFill>
                <a:latin typeface="Raleway" charset="0"/>
              </a:rPr>
              <a:t>. </a:t>
            </a:r>
            <a:endParaRPr lang="en-US" dirty="0" smtClean="0">
              <a:solidFill>
                <a:srgbClr val="666666"/>
              </a:solidFill>
              <a:latin typeface="Raleway" charset="0"/>
            </a:endParaRPr>
          </a:p>
          <a:p>
            <a:r>
              <a:rPr lang="en-US" dirty="0" smtClean="0">
                <a:solidFill>
                  <a:srgbClr val="666666"/>
                </a:solidFill>
                <a:latin typeface="Raleway" charset="0"/>
              </a:rPr>
              <a:t>This </a:t>
            </a:r>
            <a:r>
              <a:rPr lang="en-US" dirty="0">
                <a:solidFill>
                  <a:srgbClr val="666666"/>
                </a:solidFill>
                <a:latin typeface="Raleway" charset="0"/>
              </a:rPr>
              <a:t>one states that if a previous </a:t>
            </a:r>
            <a:r>
              <a:rPr lang="en-US" dirty="0" err="1">
                <a:solidFill>
                  <a:srgbClr val="666666"/>
                </a:solidFill>
                <a:latin typeface="Raleway" charset="0"/>
              </a:rPr>
              <a:t>PendingIntent</a:t>
            </a:r>
            <a:r>
              <a:rPr lang="en-US" dirty="0">
                <a:solidFill>
                  <a:srgbClr val="666666"/>
                </a:solidFill>
                <a:latin typeface="Raleway" charset="0"/>
              </a:rPr>
              <a:t> already exists, then the current one will update it with the latest intent. </a:t>
            </a:r>
            <a:endParaRPr lang="en-US" dirty="0" smtClean="0">
              <a:solidFill>
                <a:srgbClr val="666666"/>
              </a:solidFill>
              <a:latin typeface="Raleway" charset="0"/>
            </a:endParaRPr>
          </a:p>
          <a:p>
            <a:r>
              <a:rPr lang="en-US" dirty="0" smtClean="0">
                <a:solidFill>
                  <a:srgbClr val="666666"/>
                </a:solidFill>
                <a:latin typeface="Raleway" charset="0"/>
              </a:rPr>
              <a:t>There </a:t>
            </a:r>
            <a:r>
              <a:rPr lang="en-US" dirty="0">
                <a:solidFill>
                  <a:srgbClr val="666666"/>
                </a:solidFill>
                <a:latin typeface="Raleway" charset="0"/>
              </a:rPr>
              <a:t>are many other flags like </a:t>
            </a:r>
            <a:r>
              <a:rPr lang="en-US" b="1" dirty="0">
                <a:solidFill>
                  <a:srgbClr val="666666"/>
                </a:solidFill>
                <a:latin typeface="Raleway" charset="0"/>
              </a:rPr>
              <a:t>FLAG_CANCEL_CURRENT</a:t>
            </a:r>
            <a:r>
              <a:rPr lang="en-US" dirty="0">
                <a:solidFill>
                  <a:srgbClr val="666666"/>
                </a:solidFill>
                <a:latin typeface="Raleway" charset="0"/>
              </a:rPr>
              <a:t> etc.</a:t>
            </a:r>
            <a:endParaRPr lang="en-US" b="0" i="0" dirty="0">
              <a:solidFill>
                <a:srgbClr val="666666"/>
              </a:solidFill>
              <a:effectLst/>
              <a:latin typeface="Raleway"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505" y="450312"/>
            <a:ext cx="9829800" cy="3898900"/>
          </a:xfrm>
          <a:prstGeom prst="rect">
            <a:avLst/>
          </a:prstGeom>
        </p:spPr>
      </p:pic>
    </p:spTree>
    <p:extLst>
      <p:ext uri="{BB962C8B-B14F-4D97-AF65-F5344CB8AC3E}">
        <p14:creationId xmlns:p14="http://schemas.microsoft.com/office/powerpoint/2010/main" val="18930117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719" y="442617"/>
            <a:ext cx="10515600" cy="812746"/>
          </a:xfrm>
        </p:spPr>
        <p:txBody>
          <a:bodyPr>
            <a:normAutofit fontScale="90000"/>
          </a:bodyPr>
          <a:lstStyle/>
          <a:p>
            <a:r>
              <a:rPr lang="en-US" b="1"/>
              <a:t>Notification</a:t>
            </a:r>
            <a:br>
              <a:rPr lang="en-US" b="1"/>
            </a:br>
            <a:endParaRPr lang="en-US"/>
          </a:p>
        </p:txBody>
      </p:sp>
      <p:sp>
        <p:nvSpPr>
          <p:cNvPr id="3" name="Rectangle 2"/>
          <p:cNvSpPr/>
          <p:nvPr/>
        </p:nvSpPr>
        <p:spPr>
          <a:xfrm>
            <a:off x="667719" y="1030047"/>
            <a:ext cx="10515600" cy="646331"/>
          </a:xfrm>
          <a:prstGeom prst="rect">
            <a:avLst/>
          </a:prstGeom>
        </p:spPr>
        <p:txBody>
          <a:bodyPr wrap="square">
            <a:spAutoFit/>
          </a:bodyPr>
          <a:lstStyle/>
          <a:p>
            <a:r>
              <a:rPr lang="en-US" dirty="0">
                <a:solidFill>
                  <a:srgbClr val="666666"/>
                </a:solidFill>
                <a:latin typeface="Raleway" charset="0"/>
              </a:rPr>
              <a:t>Android notification is a message that we can display to the user outside of our application’s normal UI</a:t>
            </a:r>
            <a:r>
              <a:rPr lang="en-US" dirty="0" smtClean="0">
                <a:solidFill>
                  <a:srgbClr val="666666"/>
                </a:solidFill>
                <a:latin typeface="Raleway" charset="0"/>
              </a:rPr>
              <a:t>.</a:t>
            </a:r>
          </a:p>
          <a:p>
            <a:r>
              <a:rPr lang="en-US" dirty="0" smtClean="0">
                <a:solidFill>
                  <a:srgbClr val="666666"/>
                </a:solidFill>
                <a:latin typeface="Raleway" charset="0"/>
              </a:rPr>
              <a:t>Notifications </a:t>
            </a:r>
            <a:r>
              <a:rPr lang="en-US" dirty="0">
                <a:solidFill>
                  <a:srgbClr val="666666"/>
                </a:solidFill>
                <a:latin typeface="Raleway" charset="0"/>
              </a:rPr>
              <a:t>in android are built using </a:t>
            </a:r>
            <a:r>
              <a:rPr lang="en-US" dirty="0" err="1"/>
              <a:t>NotificationCompat</a:t>
            </a:r>
            <a:r>
              <a:rPr lang="en-US" dirty="0">
                <a:solidFill>
                  <a:srgbClr val="666666"/>
                </a:solidFill>
                <a:latin typeface="Raleway" charset="0"/>
              </a:rPr>
              <a:t> library.</a:t>
            </a:r>
            <a:endParaRPr lang="en-US" dirty="0"/>
          </a:p>
        </p:txBody>
      </p:sp>
      <p:sp>
        <p:nvSpPr>
          <p:cNvPr id="4" name="Rectangle 3"/>
          <p:cNvSpPr/>
          <p:nvPr/>
        </p:nvSpPr>
        <p:spPr>
          <a:xfrm>
            <a:off x="3822760" y="1894476"/>
            <a:ext cx="3151632" cy="369332"/>
          </a:xfrm>
          <a:prstGeom prst="rect">
            <a:avLst/>
          </a:prstGeom>
        </p:spPr>
        <p:txBody>
          <a:bodyPr wrap="none">
            <a:spAutoFit/>
          </a:bodyPr>
          <a:lstStyle/>
          <a:p>
            <a:r>
              <a:rPr lang="en-US" b="1">
                <a:solidFill>
                  <a:srgbClr val="000000"/>
                </a:solidFill>
                <a:latin typeface="Raleway" charset="0"/>
              </a:rPr>
              <a:t>Creating Android Notification</a:t>
            </a:r>
            <a:endParaRPr lang="en-US" b="1" i="0">
              <a:solidFill>
                <a:srgbClr val="000000"/>
              </a:solidFill>
              <a:effectLst/>
              <a:latin typeface="Raleway"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719" y="5327758"/>
            <a:ext cx="9994900" cy="6223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069" y="2489620"/>
            <a:ext cx="9994900" cy="965200"/>
          </a:xfrm>
          <a:prstGeom prst="rect">
            <a:avLst/>
          </a:prstGeom>
        </p:spPr>
      </p:pic>
      <p:sp>
        <p:nvSpPr>
          <p:cNvPr id="7" name="Rectangle 6"/>
          <p:cNvSpPr/>
          <p:nvPr/>
        </p:nvSpPr>
        <p:spPr>
          <a:xfrm>
            <a:off x="774759" y="4136746"/>
            <a:ext cx="10148209" cy="369332"/>
          </a:xfrm>
          <a:prstGeom prst="rect">
            <a:avLst/>
          </a:prstGeom>
        </p:spPr>
        <p:txBody>
          <a:bodyPr wrap="square">
            <a:spAutoFit/>
          </a:bodyPr>
          <a:lstStyle/>
          <a:p>
            <a:r>
              <a:rPr lang="en-US" dirty="0">
                <a:solidFill>
                  <a:srgbClr val="666666"/>
                </a:solidFill>
                <a:latin typeface="Raleway" charset="0"/>
              </a:rPr>
              <a:t>The </a:t>
            </a:r>
            <a:r>
              <a:rPr lang="en-US" dirty="0" err="1"/>
              <a:t>Notification.Builder</a:t>
            </a:r>
            <a:r>
              <a:rPr lang="en-US" dirty="0">
                <a:solidFill>
                  <a:srgbClr val="666666"/>
                </a:solidFill>
                <a:latin typeface="Raleway" charset="0"/>
              </a:rPr>
              <a:t> provides an builder interface to create an Notification object as shown below</a:t>
            </a:r>
            <a:endParaRPr lang="en-US" dirty="0"/>
          </a:p>
        </p:txBody>
      </p:sp>
    </p:spTree>
    <p:extLst>
      <p:ext uri="{BB962C8B-B14F-4D97-AF65-F5344CB8AC3E}">
        <p14:creationId xmlns:p14="http://schemas.microsoft.com/office/powerpoint/2010/main" val="12430070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308" y="425086"/>
            <a:ext cx="10515600" cy="744147"/>
          </a:xfrm>
        </p:spPr>
        <p:txBody>
          <a:bodyPr>
            <a:normAutofit fontScale="90000"/>
          </a:bodyPr>
          <a:lstStyle/>
          <a:p>
            <a:r>
              <a:rPr lang="en-US" b="1"/>
              <a:t>Android Notification Methods</a:t>
            </a:r>
            <a:br>
              <a:rPr lang="en-US" b="1"/>
            </a:br>
            <a:endParaRPr lang="en-US"/>
          </a:p>
        </p:txBody>
      </p:sp>
      <p:sp>
        <p:nvSpPr>
          <p:cNvPr id="3" name="Rectangle 2"/>
          <p:cNvSpPr/>
          <p:nvPr/>
        </p:nvSpPr>
        <p:spPr>
          <a:xfrm>
            <a:off x="673307" y="909081"/>
            <a:ext cx="10929079" cy="5355312"/>
          </a:xfrm>
          <a:prstGeom prst="rect">
            <a:avLst/>
          </a:prstGeom>
        </p:spPr>
        <p:txBody>
          <a:bodyPr wrap="square">
            <a:spAutoFit/>
          </a:bodyPr>
          <a:lstStyle/>
          <a:p>
            <a:pPr>
              <a:buFont typeface="+mj-lt"/>
              <a:buAutoNum type="arabicPeriod"/>
            </a:pPr>
            <a:r>
              <a:rPr lang="en-US" b="1" dirty="0">
                <a:solidFill>
                  <a:srgbClr val="666666"/>
                </a:solidFill>
                <a:latin typeface="Raleway" charset="0"/>
              </a:rPr>
              <a:t>Notification build()</a:t>
            </a:r>
            <a:r>
              <a:rPr lang="en-US" dirty="0">
                <a:solidFill>
                  <a:srgbClr val="666666"/>
                </a:solidFill>
                <a:latin typeface="Raleway" charset="0"/>
              </a:rPr>
              <a:t> : Combines all of the options that have been set and returns a new Notification </a:t>
            </a:r>
            <a:r>
              <a:rPr lang="en-US" dirty="0" smtClean="0">
                <a:solidFill>
                  <a:srgbClr val="666666"/>
                </a:solidFill>
                <a:latin typeface="Raleway" charset="0"/>
              </a:rPr>
              <a:t>object</a:t>
            </a:r>
          </a:p>
          <a:p>
            <a:pPr>
              <a:buFont typeface="+mj-lt"/>
              <a:buAutoNum type="arabicPeriod"/>
            </a:pPr>
            <a:endParaRPr lang="en-US" dirty="0">
              <a:solidFill>
                <a:srgbClr val="666666"/>
              </a:solidFill>
              <a:latin typeface="Raleway" charset="0"/>
            </a:endParaRPr>
          </a:p>
          <a:p>
            <a:pPr>
              <a:buFont typeface="+mj-lt"/>
              <a:buAutoNum type="arabicPeriod"/>
            </a:pPr>
            <a:r>
              <a:rPr lang="en-US" b="1" dirty="0" err="1">
                <a:solidFill>
                  <a:srgbClr val="666666"/>
                </a:solidFill>
                <a:latin typeface="Raleway" charset="0"/>
              </a:rPr>
              <a:t>NotificationCompat.Builder</a:t>
            </a:r>
            <a:r>
              <a:rPr lang="en-US" b="1" dirty="0">
                <a:solidFill>
                  <a:srgbClr val="666666"/>
                </a:solidFill>
                <a:latin typeface="Raleway" charset="0"/>
              </a:rPr>
              <a:t> </a:t>
            </a:r>
            <a:r>
              <a:rPr lang="en-US" b="1" dirty="0" err="1">
                <a:solidFill>
                  <a:srgbClr val="666666"/>
                </a:solidFill>
                <a:latin typeface="Raleway" charset="0"/>
              </a:rPr>
              <a:t>setAutoCancel</a:t>
            </a:r>
            <a:r>
              <a:rPr lang="en-US" b="1" dirty="0">
                <a:solidFill>
                  <a:srgbClr val="666666"/>
                </a:solidFill>
                <a:latin typeface="Raleway" charset="0"/>
              </a:rPr>
              <a:t> (</a:t>
            </a:r>
            <a:r>
              <a:rPr lang="en-US" b="1" dirty="0" err="1">
                <a:solidFill>
                  <a:srgbClr val="666666"/>
                </a:solidFill>
                <a:latin typeface="Raleway" charset="0"/>
              </a:rPr>
              <a:t>boolean</a:t>
            </a:r>
            <a:r>
              <a:rPr lang="en-US" b="1" dirty="0">
                <a:solidFill>
                  <a:srgbClr val="666666"/>
                </a:solidFill>
                <a:latin typeface="Raleway" charset="0"/>
              </a:rPr>
              <a:t> </a:t>
            </a:r>
            <a:r>
              <a:rPr lang="en-US" b="1" dirty="0" err="1">
                <a:solidFill>
                  <a:srgbClr val="666666"/>
                </a:solidFill>
                <a:latin typeface="Raleway" charset="0"/>
              </a:rPr>
              <a:t>autoCancel</a:t>
            </a:r>
            <a:r>
              <a:rPr lang="en-US" b="1" dirty="0">
                <a:solidFill>
                  <a:srgbClr val="666666"/>
                </a:solidFill>
                <a:latin typeface="Raleway" charset="0"/>
              </a:rPr>
              <a:t>)</a:t>
            </a:r>
            <a:r>
              <a:rPr lang="en-US" dirty="0">
                <a:solidFill>
                  <a:srgbClr val="666666"/>
                </a:solidFill>
                <a:latin typeface="Raleway" charset="0"/>
              </a:rPr>
              <a:t> : Setting this flag will make it such that the notification is automatically canceled when the user clicks it in the </a:t>
            </a:r>
            <a:r>
              <a:rPr lang="en-US" dirty="0" smtClean="0">
                <a:solidFill>
                  <a:srgbClr val="666666"/>
                </a:solidFill>
                <a:latin typeface="Raleway" charset="0"/>
              </a:rPr>
              <a:t>panel</a:t>
            </a:r>
          </a:p>
          <a:p>
            <a:pPr>
              <a:buFont typeface="+mj-lt"/>
              <a:buAutoNum type="arabicPeriod"/>
            </a:pPr>
            <a:endParaRPr lang="en-US" dirty="0">
              <a:solidFill>
                <a:srgbClr val="666666"/>
              </a:solidFill>
              <a:latin typeface="Raleway" charset="0"/>
            </a:endParaRPr>
          </a:p>
          <a:p>
            <a:pPr>
              <a:buFont typeface="+mj-lt"/>
              <a:buAutoNum type="arabicPeriod"/>
            </a:pPr>
            <a:r>
              <a:rPr lang="en-US" b="1" dirty="0" err="1">
                <a:solidFill>
                  <a:srgbClr val="666666"/>
                </a:solidFill>
                <a:latin typeface="Raleway" charset="0"/>
              </a:rPr>
              <a:t>NotificationCompat.Builder</a:t>
            </a:r>
            <a:r>
              <a:rPr lang="en-US" b="1" dirty="0">
                <a:solidFill>
                  <a:srgbClr val="666666"/>
                </a:solidFill>
                <a:latin typeface="Raleway" charset="0"/>
              </a:rPr>
              <a:t> </a:t>
            </a:r>
            <a:r>
              <a:rPr lang="en-US" b="1" dirty="0" err="1">
                <a:solidFill>
                  <a:srgbClr val="666666"/>
                </a:solidFill>
                <a:latin typeface="Raleway" charset="0"/>
              </a:rPr>
              <a:t>setContent</a:t>
            </a:r>
            <a:r>
              <a:rPr lang="en-US" b="1" dirty="0">
                <a:solidFill>
                  <a:srgbClr val="666666"/>
                </a:solidFill>
                <a:latin typeface="Raleway" charset="0"/>
              </a:rPr>
              <a:t> (</a:t>
            </a:r>
            <a:r>
              <a:rPr lang="en-US" b="1" dirty="0" err="1">
                <a:solidFill>
                  <a:srgbClr val="666666"/>
                </a:solidFill>
                <a:latin typeface="Raleway" charset="0"/>
              </a:rPr>
              <a:t>RemoteViews</a:t>
            </a:r>
            <a:r>
              <a:rPr lang="en-US" b="1" dirty="0">
                <a:solidFill>
                  <a:srgbClr val="666666"/>
                </a:solidFill>
                <a:latin typeface="Raleway" charset="0"/>
              </a:rPr>
              <a:t> views)</a:t>
            </a:r>
            <a:r>
              <a:rPr lang="en-US" dirty="0">
                <a:solidFill>
                  <a:srgbClr val="666666"/>
                </a:solidFill>
                <a:latin typeface="Raleway" charset="0"/>
              </a:rPr>
              <a:t> : Supplies a custom </a:t>
            </a:r>
            <a:r>
              <a:rPr lang="en-US" dirty="0" err="1">
                <a:solidFill>
                  <a:srgbClr val="666666"/>
                </a:solidFill>
                <a:latin typeface="Raleway" charset="0"/>
              </a:rPr>
              <a:t>RemoteViews</a:t>
            </a:r>
            <a:r>
              <a:rPr lang="en-US" dirty="0">
                <a:solidFill>
                  <a:srgbClr val="666666"/>
                </a:solidFill>
                <a:latin typeface="Raleway" charset="0"/>
              </a:rPr>
              <a:t> to use instead of the standard </a:t>
            </a:r>
            <a:r>
              <a:rPr lang="en-US" dirty="0" smtClean="0">
                <a:solidFill>
                  <a:srgbClr val="666666"/>
                </a:solidFill>
                <a:latin typeface="Raleway" charset="0"/>
              </a:rPr>
              <a:t>one</a:t>
            </a:r>
          </a:p>
          <a:p>
            <a:pPr>
              <a:buFont typeface="+mj-lt"/>
              <a:buAutoNum type="arabicPeriod"/>
            </a:pPr>
            <a:endParaRPr lang="en-US" dirty="0">
              <a:solidFill>
                <a:srgbClr val="666666"/>
              </a:solidFill>
              <a:latin typeface="Raleway" charset="0"/>
            </a:endParaRPr>
          </a:p>
          <a:p>
            <a:pPr>
              <a:buFont typeface="+mj-lt"/>
              <a:buAutoNum type="arabicPeriod"/>
            </a:pPr>
            <a:r>
              <a:rPr lang="en-US" b="1" dirty="0" err="1">
                <a:solidFill>
                  <a:srgbClr val="666666"/>
                </a:solidFill>
                <a:latin typeface="Raleway" charset="0"/>
              </a:rPr>
              <a:t>NotificationCompat.Builder</a:t>
            </a:r>
            <a:r>
              <a:rPr lang="en-US" b="1" dirty="0">
                <a:solidFill>
                  <a:srgbClr val="666666"/>
                </a:solidFill>
                <a:latin typeface="Raleway" charset="0"/>
              </a:rPr>
              <a:t> </a:t>
            </a:r>
            <a:r>
              <a:rPr lang="en-US" b="1" dirty="0" err="1">
                <a:solidFill>
                  <a:srgbClr val="666666"/>
                </a:solidFill>
                <a:latin typeface="Raleway" charset="0"/>
              </a:rPr>
              <a:t>setContentInfo</a:t>
            </a:r>
            <a:r>
              <a:rPr lang="en-US" b="1" dirty="0">
                <a:solidFill>
                  <a:srgbClr val="666666"/>
                </a:solidFill>
                <a:latin typeface="Raleway" charset="0"/>
              </a:rPr>
              <a:t> (</a:t>
            </a:r>
            <a:r>
              <a:rPr lang="en-US" b="1" dirty="0" err="1">
                <a:solidFill>
                  <a:srgbClr val="666666"/>
                </a:solidFill>
                <a:latin typeface="Raleway" charset="0"/>
              </a:rPr>
              <a:t>CharSequence</a:t>
            </a:r>
            <a:r>
              <a:rPr lang="en-US" b="1" dirty="0">
                <a:solidFill>
                  <a:srgbClr val="666666"/>
                </a:solidFill>
                <a:latin typeface="Raleway" charset="0"/>
              </a:rPr>
              <a:t> info)</a:t>
            </a:r>
            <a:r>
              <a:rPr lang="en-US" dirty="0">
                <a:solidFill>
                  <a:srgbClr val="666666"/>
                </a:solidFill>
                <a:latin typeface="Raleway" charset="0"/>
              </a:rPr>
              <a:t> : Sets the large text at the right-hand side of the </a:t>
            </a:r>
            <a:r>
              <a:rPr lang="en-US" dirty="0" smtClean="0">
                <a:solidFill>
                  <a:srgbClr val="666666"/>
                </a:solidFill>
                <a:latin typeface="Raleway" charset="0"/>
              </a:rPr>
              <a:t>notification</a:t>
            </a:r>
          </a:p>
          <a:p>
            <a:pPr>
              <a:buFont typeface="+mj-lt"/>
              <a:buAutoNum type="arabicPeriod"/>
            </a:pPr>
            <a:endParaRPr lang="en-US" dirty="0">
              <a:solidFill>
                <a:srgbClr val="666666"/>
              </a:solidFill>
              <a:latin typeface="Raleway" charset="0"/>
            </a:endParaRPr>
          </a:p>
          <a:p>
            <a:pPr>
              <a:buFont typeface="+mj-lt"/>
              <a:buAutoNum type="arabicPeriod"/>
            </a:pPr>
            <a:r>
              <a:rPr lang="en-US" b="1" dirty="0" err="1">
                <a:solidFill>
                  <a:srgbClr val="666666"/>
                </a:solidFill>
                <a:latin typeface="Raleway" charset="0"/>
              </a:rPr>
              <a:t>NotificationCompat.Builder</a:t>
            </a:r>
            <a:r>
              <a:rPr lang="en-US" b="1" dirty="0">
                <a:solidFill>
                  <a:srgbClr val="666666"/>
                </a:solidFill>
                <a:latin typeface="Raleway" charset="0"/>
              </a:rPr>
              <a:t> </a:t>
            </a:r>
            <a:r>
              <a:rPr lang="en-US" b="1" dirty="0" err="1">
                <a:solidFill>
                  <a:srgbClr val="666666"/>
                </a:solidFill>
                <a:latin typeface="Raleway" charset="0"/>
              </a:rPr>
              <a:t>setContentIntent</a:t>
            </a:r>
            <a:r>
              <a:rPr lang="en-US" b="1" dirty="0">
                <a:solidFill>
                  <a:srgbClr val="666666"/>
                </a:solidFill>
                <a:latin typeface="Raleway" charset="0"/>
              </a:rPr>
              <a:t> (</a:t>
            </a:r>
            <a:r>
              <a:rPr lang="en-US" b="1" dirty="0" err="1">
                <a:solidFill>
                  <a:srgbClr val="666666"/>
                </a:solidFill>
                <a:latin typeface="Raleway" charset="0"/>
              </a:rPr>
              <a:t>PendingIntent</a:t>
            </a:r>
            <a:r>
              <a:rPr lang="en-US" b="1" dirty="0">
                <a:solidFill>
                  <a:srgbClr val="666666"/>
                </a:solidFill>
                <a:latin typeface="Raleway" charset="0"/>
              </a:rPr>
              <a:t> intent)</a:t>
            </a:r>
            <a:r>
              <a:rPr lang="en-US" dirty="0">
                <a:solidFill>
                  <a:srgbClr val="666666"/>
                </a:solidFill>
                <a:latin typeface="Raleway" charset="0"/>
              </a:rPr>
              <a:t> : Supplies a </a:t>
            </a:r>
            <a:r>
              <a:rPr lang="en-US" dirty="0" err="1">
                <a:solidFill>
                  <a:srgbClr val="666666"/>
                </a:solidFill>
                <a:latin typeface="Raleway" charset="0"/>
              </a:rPr>
              <a:t>PendingIntent</a:t>
            </a:r>
            <a:r>
              <a:rPr lang="en-US" dirty="0">
                <a:solidFill>
                  <a:srgbClr val="666666"/>
                </a:solidFill>
                <a:latin typeface="Raleway" charset="0"/>
              </a:rPr>
              <a:t> to send when the notification is </a:t>
            </a:r>
            <a:r>
              <a:rPr lang="en-US" dirty="0" smtClean="0">
                <a:solidFill>
                  <a:srgbClr val="666666"/>
                </a:solidFill>
                <a:latin typeface="Raleway" charset="0"/>
              </a:rPr>
              <a:t>clicked</a:t>
            </a:r>
          </a:p>
          <a:p>
            <a:pPr>
              <a:buFont typeface="+mj-lt"/>
              <a:buAutoNum type="arabicPeriod"/>
            </a:pPr>
            <a:endParaRPr lang="en-US" dirty="0">
              <a:solidFill>
                <a:srgbClr val="666666"/>
              </a:solidFill>
              <a:latin typeface="Raleway" charset="0"/>
            </a:endParaRPr>
          </a:p>
          <a:p>
            <a:pPr>
              <a:buFont typeface="+mj-lt"/>
              <a:buAutoNum type="arabicPeriod"/>
            </a:pPr>
            <a:r>
              <a:rPr lang="en-US" b="1" dirty="0" err="1">
                <a:solidFill>
                  <a:srgbClr val="666666"/>
                </a:solidFill>
                <a:latin typeface="Raleway" charset="0"/>
              </a:rPr>
              <a:t>NotificationCompat.Builder</a:t>
            </a:r>
            <a:r>
              <a:rPr lang="en-US" b="1" dirty="0">
                <a:solidFill>
                  <a:srgbClr val="666666"/>
                </a:solidFill>
                <a:latin typeface="Raleway" charset="0"/>
              </a:rPr>
              <a:t> </a:t>
            </a:r>
            <a:r>
              <a:rPr lang="en-US" b="1" dirty="0" err="1">
                <a:solidFill>
                  <a:srgbClr val="666666"/>
                </a:solidFill>
                <a:latin typeface="Raleway" charset="0"/>
              </a:rPr>
              <a:t>setContentText</a:t>
            </a:r>
            <a:r>
              <a:rPr lang="en-US" b="1" dirty="0">
                <a:solidFill>
                  <a:srgbClr val="666666"/>
                </a:solidFill>
                <a:latin typeface="Raleway" charset="0"/>
              </a:rPr>
              <a:t> (</a:t>
            </a:r>
            <a:r>
              <a:rPr lang="en-US" b="1" dirty="0" err="1">
                <a:solidFill>
                  <a:srgbClr val="666666"/>
                </a:solidFill>
                <a:latin typeface="Raleway" charset="0"/>
              </a:rPr>
              <a:t>CharSequence</a:t>
            </a:r>
            <a:r>
              <a:rPr lang="en-US" b="1" dirty="0">
                <a:solidFill>
                  <a:srgbClr val="666666"/>
                </a:solidFill>
                <a:latin typeface="Raleway" charset="0"/>
              </a:rPr>
              <a:t> text)</a:t>
            </a:r>
            <a:r>
              <a:rPr lang="en-US" dirty="0">
                <a:solidFill>
                  <a:srgbClr val="666666"/>
                </a:solidFill>
                <a:latin typeface="Raleway" charset="0"/>
              </a:rPr>
              <a:t> : Sets the text (second row) of the notification, in a standard </a:t>
            </a:r>
            <a:r>
              <a:rPr lang="en-US" dirty="0" smtClean="0">
                <a:solidFill>
                  <a:srgbClr val="666666"/>
                </a:solidFill>
                <a:latin typeface="Raleway" charset="0"/>
              </a:rPr>
              <a:t>notification</a:t>
            </a:r>
          </a:p>
          <a:p>
            <a:pPr>
              <a:buFont typeface="+mj-lt"/>
              <a:buAutoNum type="arabicPeriod"/>
            </a:pPr>
            <a:endParaRPr lang="en-US" dirty="0">
              <a:solidFill>
                <a:srgbClr val="666666"/>
              </a:solidFill>
              <a:latin typeface="Raleway" charset="0"/>
            </a:endParaRPr>
          </a:p>
          <a:p>
            <a:pPr>
              <a:buFont typeface="+mj-lt"/>
              <a:buAutoNum type="arabicPeriod"/>
            </a:pPr>
            <a:r>
              <a:rPr lang="en-US" b="1" dirty="0" err="1">
                <a:solidFill>
                  <a:srgbClr val="666666"/>
                </a:solidFill>
                <a:latin typeface="Raleway" charset="0"/>
              </a:rPr>
              <a:t>NotificationCompat.Builder</a:t>
            </a:r>
            <a:r>
              <a:rPr lang="en-US" b="1" dirty="0">
                <a:solidFill>
                  <a:srgbClr val="666666"/>
                </a:solidFill>
                <a:latin typeface="Raleway" charset="0"/>
              </a:rPr>
              <a:t> </a:t>
            </a:r>
            <a:r>
              <a:rPr lang="en-US" b="1" dirty="0" err="1">
                <a:solidFill>
                  <a:srgbClr val="666666"/>
                </a:solidFill>
                <a:latin typeface="Raleway" charset="0"/>
              </a:rPr>
              <a:t>setContentTitle</a:t>
            </a:r>
            <a:r>
              <a:rPr lang="en-US" b="1" dirty="0">
                <a:solidFill>
                  <a:srgbClr val="666666"/>
                </a:solidFill>
                <a:latin typeface="Raleway" charset="0"/>
              </a:rPr>
              <a:t> (</a:t>
            </a:r>
            <a:r>
              <a:rPr lang="en-US" b="1" dirty="0" err="1">
                <a:solidFill>
                  <a:srgbClr val="666666"/>
                </a:solidFill>
                <a:latin typeface="Raleway" charset="0"/>
              </a:rPr>
              <a:t>CharSequence</a:t>
            </a:r>
            <a:r>
              <a:rPr lang="en-US" b="1" dirty="0">
                <a:solidFill>
                  <a:srgbClr val="666666"/>
                </a:solidFill>
                <a:latin typeface="Raleway" charset="0"/>
              </a:rPr>
              <a:t> title)</a:t>
            </a:r>
            <a:r>
              <a:rPr lang="en-US" dirty="0">
                <a:solidFill>
                  <a:srgbClr val="666666"/>
                </a:solidFill>
                <a:latin typeface="Raleway" charset="0"/>
              </a:rPr>
              <a:t> : Sets the text (first row) of the notification, in a standard notification</a:t>
            </a:r>
            <a:endParaRPr lang="en-US" b="0" i="0" dirty="0">
              <a:solidFill>
                <a:srgbClr val="666666"/>
              </a:solidFill>
              <a:effectLst/>
              <a:latin typeface="Raleway" charset="0"/>
            </a:endParaRPr>
          </a:p>
        </p:txBody>
      </p:sp>
    </p:spTree>
    <p:extLst>
      <p:ext uri="{BB962C8B-B14F-4D97-AF65-F5344CB8AC3E}">
        <p14:creationId xmlns:p14="http://schemas.microsoft.com/office/powerpoint/2010/main" val="5676791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4009"/>
          </a:xfrm>
        </p:spPr>
        <p:txBody>
          <a:bodyPr>
            <a:normAutofit fontScale="90000"/>
          </a:bodyPr>
          <a:lstStyle/>
          <a:p>
            <a:r>
              <a:rPr lang="en-US" b="1"/>
              <a:t>Android Notification Button and Styles</a:t>
            </a:r>
            <a:br>
              <a:rPr lang="en-US" b="1"/>
            </a:br>
            <a:endParaRPr lang="en-US"/>
          </a:p>
        </p:txBody>
      </p:sp>
      <p:sp>
        <p:nvSpPr>
          <p:cNvPr id="3" name="Rectangle 2"/>
          <p:cNvSpPr/>
          <p:nvPr/>
        </p:nvSpPr>
        <p:spPr>
          <a:xfrm>
            <a:off x="838200" y="1319134"/>
            <a:ext cx="10515600" cy="1754326"/>
          </a:xfrm>
          <a:prstGeom prst="rect">
            <a:avLst/>
          </a:prstGeom>
        </p:spPr>
        <p:txBody>
          <a:bodyPr wrap="square">
            <a:spAutoFit/>
          </a:bodyPr>
          <a:lstStyle/>
          <a:p>
            <a:r>
              <a:rPr lang="en-US" dirty="0">
                <a:solidFill>
                  <a:srgbClr val="666666"/>
                </a:solidFill>
                <a:latin typeface="Raleway" charset="0"/>
              </a:rPr>
              <a:t>The </a:t>
            </a:r>
            <a:r>
              <a:rPr lang="en-US" dirty="0" err="1"/>
              <a:t>Notification.Builder</a:t>
            </a:r>
            <a:r>
              <a:rPr lang="en-US" dirty="0">
                <a:solidFill>
                  <a:srgbClr val="666666"/>
                </a:solidFill>
                <a:latin typeface="Raleway" charset="0"/>
              </a:rPr>
              <a:t> allows you to add up to three buttons with definable actions to the notification</a:t>
            </a:r>
            <a:r>
              <a:rPr lang="en-US" dirty="0" smtClean="0">
                <a:solidFill>
                  <a:srgbClr val="666666"/>
                </a:solidFill>
                <a:latin typeface="Raleway" charset="0"/>
              </a:rPr>
              <a:t>.</a:t>
            </a:r>
          </a:p>
          <a:p>
            <a:r>
              <a:rPr lang="en-US" dirty="0"/>
              <a:t/>
            </a:r>
            <a:br>
              <a:rPr lang="en-US" dirty="0"/>
            </a:br>
            <a:r>
              <a:rPr lang="en-US" dirty="0">
                <a:solidFill>
                  <a:srgbClr val="666666"/>
                </a:solidFill>
                <a:latin typeface="Raleway" charset="0"/>
              </a:rPr>
              <a:t>Android 4.1 and above support expandable notifications which shows a big view of the notification when it is expanded. </a:t>
            </a:r>
            <a:endParaRPr lang="en-US" dirty="0" smtClean="0">
              <a:solidFill>
                <a:srgbClr val="666666"/>
              </a:solidFill>
              <a:latin typeface="Raleway" charset="0"/>
            </a:endParaRPr>
          </a:p>
          <a:p>
            <a:endParaRPr lang="en-US" dirty="0">
              <a:solidFill>
                <a:srgbClr val="666666"/>
              </a:solidFill>
              <a:latin typeface="Raleway" charset="0"/>
            </a:endParaRPr>
          </a:p>
          <a:p>
            <a:r>
              <a:rPr lang="en-US" dirty="0" smtClean="0">
                <a:solidFill>
                  <a:srgbClr val="666666"/>
                </a:solidFill>
                <a:latin typeface="Raleway" charset="0"/>
              </a:rPr>
              <a:t>There </a:t>
            </a:r>
            <a:r>
              <a:rPr lang="en-US" dirty="0">
                <a:solidFill>
                  <a:srgbClr val="666666"/>
                </a:solidFill>
                <a:latin typeface="Raleway" charset="0"/>
              </a:rPr>
              <a:t>are three styles that can be used with the big view: </a:t>
            </a:r>
            <a:r>
              <a:rPr lang="en-US" b="1" dirty="0">
                <a:solidFill>
                  <a:srgbClr val="666666"/>
                </a:solidFill>
                <a:latin typeface="Raleway" charset="0"/>
              </a:rPr>
              <a:t>big picture style</a:t>
            </a:r>
            <a:r>
              <a:rPr lang="en-US" dirty="0">
                <a:solidFill>
                  <a:srgbClr val="666666"/>
                </a:solidFill>
                <a:latin typeface="Raleway" charset="0"/>
              </a:rPr>
              <a:t>, </a:t>
            </a:r>
            <a:r>
              <a:rPr lang="en-US" b="1" dirty="0">
                <a:solidFill>
                  <a:srgbClr val="666666"/>
                </a:solidFill>
                <a:latin typeface="Raleway" charset="0"/>
              </a:rPr>
              <a:t>big text style</a:t>
            </a:r>
            <a:r>
              <a:rPr lang="en-US" dirty="0">
                <a:solidFill>
                  <a:srgbClr val="666666"/>
                </a:solidFill>
                <a:latin typeface="Raleway" charset="0"/>
              </a:rPr>
              <a:t>, </a:t>
            </a:r>
            <a:r>
              <a:rPr lang="en-US" b="1" dirty="0">
                <a:solidFill>
                  <a:srgbClr val="666666"/>
                </a:solidFill>
                <a:latin typeface="Raleway" charset="0"/>
              </a:rPr>
              <a:t>Inbox style</a:t>
            </a:r>
            <a:r>
              <a:rPr lang="en-US" dirty="0">
                <a:solidFill>
                  <a:srgbClr val="666666"/>
                </a:solidFill>
                <a:latin typeface="Raleway" charset="0"/>
              </a:rPr>
              <a:t>.</a:t>
            </a:r>
            <a:endParaRPr lang="en-US" dirty="0"/>
          </a:p>
        </p:txBody>
      </p:sp>
    </p:spTree>
    <p:extLst>
      <p:ext uri="{BB962C8B-B14F-4D97-AF65-F5344CB8AC3E}">
        <p14:creationId xmlns:p14="http://schemas.microsoft.com/office/powerpoint/2010/main" val="312944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Cancelling Android Notification</a:t>
            </a:r>
            <a:br>
              <a:rPr lang="en-US" b="1" dirty="0"/>
            </a:br>
            <a:endParaRPr lang="en-US" dirty="0"/>
          </a:p>
        </p:txBody>
      </p:sp>
      <p:sp>
        <p:nvSpPr>
          <p:cNvPr id="3" name="Rectangle 2"/>
          <p:cNvSpPr/>
          <p:nvPr/>
        </p:nvSpPr>
        <p:spPr>
          <a:xfrm>
            <a:off x="838200" y="1690688"/>
            <a:ext cx="10704226" cy="923330"/>
          </a:xfrm>
          <a:prstGeom prst="rect">
            <a:avLst/>
          </a:prstGeom>
        </p:spPr>
        <p:txBody>
          <a:bodyPr wrap="square">
            <a:spAutoFit/>
          </a:bodyPr>
          <a:lstStyle/>
          <a:p>
            <a:r>
              <a:rPr lang="en-US" dirty="0">
                <a:solidFill>
                  <a:srgbClr val="666666"/>
                </a:solidFill>
                <a:latin typeface="Raleway" charset="0"/>
              </a:rPr>
              <a:t>We can also call the </a:t>
            </a:r>
            <a:r>
              <a:rPr lang="en-US" dirty="0"/>
              <a:t>cancel()</a:t>
            </a:r>
            <a:r>
              <a:rPr lang="en-US" dirty="0">
                <a:solidFill>
                  <a:srgbClr val="666666"/>
                </a:solidFill>
                <a:latin typeface="Raleway" charset="0"/>
              </a:rPr>
              <a:t> for a specific notification ID on the </a:t>
            </a:r>
            <a:r>
              <a:rPr lang="en-US" dirty="0" err="1"/>
              <a:t>NotificationManager</a:t>
            </a:r>
            <a:r>
              <a:rPr lang="en-US" dirty="0">
                <a:solidFill>
                  <a:srgbClr val="666666"/>
                </a:solidFill>
                <a:latin typeface="Raleway" charset="0"/>
              </a:rPr>
              <a:t>. </a:t>
            </a:r>
            <a:endParaRPr lang="en-US" dirty="0" smtClean="0">
              <a:solidFill>
                <a:srgbClr val="666666"/>
              </a:solidFill>
              <a:latin typeface="Raleway" charset="0"/>
            </a:endParaRPr>
          </a:p>
          <a:p>
            <a:endParaRPr lang="en-US" dirty="0">
              <a:solidFill>
                <a:srgbClr val="666666"/>
              </a:solidFill>
              <a:latin typeface="Raleway" charset="0"/>
            </a:endParaRPr>
          </a:p>
          <a:p>
            <a:r>
              <a:rPr lang="en-US" dirty="0" smtClean="0">
                <a:solidFill>
                  <a:srgbClr val="666666"/>
                </a:solidFill>
                <a:latin typeface="Raleway" charset="0"/>
              </a:rPr>
              <a:t>The</a:t>
            </a:r>
            <a:r>
              <a:rPr lang="en-US" dirty="0">
                <a:solidFill>
                  <a:srgbClr val="666666"/>
                </a:solidFill>
                <a:latin typeface="Raleway" charset="0"/>
              </a:rPr>
              <a:t> </a:t>
            </a:r>
            <a:r>
              <a:rPr lang="en-US" dirty="0" err="1"/>
              <a:t>cancelAll</a:t>
            </a:r>
            <a:r>
              <a:rPr lang="en-US" dirty="0"/>
              <a:t>()</a:t>
            </a:r>
            <a:r>
              <a:rPr lang="en-US" dirty="0">
                <a:solidFill>
                  <a:srgbClr val="666666"/>
                </a:solidFill>
                <a:latin typeface="Raleway" charset="0"/>
              </a:rPr>
              <a:t> method call removes all of the notifications you previously issued.</a:t>
            </a:r>
            <a:endParaRPr lang="en-US" dirty="0"/>
          </a:p>
        </p:txBody>
      </p:sp>
    </p:spTree>
    <p:extLst>
      <p:ext uri="{BB962C8B-B14F-4D97-AF65-F5344CB8AC3E}">
        <p14:creationId xmlns:p14="http://schemas.microsoft.com/office/powerpoint/2010/main" val="13963034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4217</TotalTime>
  <Words>88</Words>
  <Application>Microsoft Macintosh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Bradley Hand</vt:lpstr>
      <vt:lpstr>Calibri</vt:lpstr>
      <vt:lpstr>Calibri Light</vt:lpstr>
      <vt:lpstr>Chalkduster</vt:lpstr>
      <vt:lpstr>Raleway</vt:lpstr>
      <vt:lpstr>Arial</vt:lpstr>
      <vt:lpstr>Office Theme</vt:lpstr>
      <vt:lpstr>PowerPoint Presentation</vt:lpstr>
      <vt:lpstr>PendingIntent </vt:lpstr>
      <vt:lpstr>PendingIntent </vt:lpstr>
      <vt:lpstr>PowerPoint Presentation</vt:lpstr>
      <vt:lpstr>PowerPoint Presentation</vt:lpstr>
      <vt:lpstr>Notification </vt:lpstr>
      <vt:lpstr>Android Notification Methods </vt:lpstr>
      <vt:lpstr>Android Notification Button and Styles </vt:lpstr>
      <vt:lpstr>Cancelling Android Notification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23</cp:revision>
  <cp:lastPrinted>2018-01-15T16:37:18Z</cp:lastPrinted>
  <dcterms:created xsi:type="dcterms:W3CDTF">2018-01-15T04:05:09Z</dcterms:created>
  <dcterms:modified xsi:type="dcterms:W3CDTF">2018-03-19T05:19:36Z</dcterms:modified>
</cp:coreProperties>
</file>