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957"/>
  </p:normalViewPr>
  <p:slideViewPr>
    <p:cSldViewPr snapToGrid="0" snapToObjects="1">
      <p:cViewPr varScale="1">
        <p:scale>
          <a:sx n="78" d="100"/>
          <a:sy n="78" d="100"/>
        </p:scale>
        <p:origin x="2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8656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47568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56524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891041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D25ECC-FB65-774D-9984-24D05A437F65}" type="datetimeFigureOut">
              <a:rPr lang="en-US" smtClean="0"/>
              <a:t>3/17/18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32285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D25ECC-FB65-774D-9984-24D05A437F65}" type="datetimeFigureOut">
              <a:rPr lang="en-US" smtClean="0"/>
              <a:t>3/17/18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27145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D25ECC-FB65-774D-9984-24D05A437F65}" type="datetimeFigureOut">
              <a:rPr lang="en-US" smtClean="0"/>
              <a:t>3/17/18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01459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D25ECC-FB65-774D-9984-24D05A437F65}" type="datetimeFigureOut">
              <a:rPr lang="en-US" smtClean="0"/>
              <a:t>3/17/18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33209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25ECC-FB65-774D-9984-24D05A437F65}" type="datetimeFigureOut">
              <a:rPr lang="en-US" smtClean="0"/>
              <a:t>3/17/18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96576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25ECC-FB65-774D-9984-24D05A437F65}" type="datetimeFigureOut">
              <a:rPr lang="en-US" smtClean="0"/>
              <a:t>3/17/18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88131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D25ECC-FB65-774D-9984-24D05A437F65}" type="datetimeFigureOut">
              <a:rPr lang="en-US" smtClean="0"/>
              <a:t>3/17/18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D4F6-7F20-8746-A0A1-6DB4553690F3}" type="slidenum">
              <a:rPr lang="en-US" smtClean="0"/>
              <a:t>‹#›</a:t>
            </a:fld>
            <a:endParaRPr lang="en-US"/>
          </a:p>
        </p:txBody>
      </p:sp>
    </p:spTree>
    <p:extLst>
      <p:ext uri="{BB962C8B-B14F-4D97-AF65-F5344CB8AC3E}">
        <p14:creationId xmlns:p14="http://schemas.microsoft.com/office/powerpoint/2010/main" val="11488963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25ECC-FB65-774D-9984-24D05A437F65}" type="datetimeFigureOut">
              <a:rPr lang="en-US" smtClean="0"/>
              <a:t>3/17/18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FD4F6-7F20-8746-A0A1-6DB4553690F3}" type="slidenum">
              <a:rPr lang="en-US" smtClean="0"/>
              <a:t>‹#›</a:t>
            </a:fld>
            <a:endParaRPr lang="en-US"/>
          </a:p>
        </p:txBody>
      </p:sp>
    </p:spTree>
    <p:extLst>
      <p:ext uri="{BB962C8B-B14F-4D97-AF65-F5344CB8AC3E}">
        <p14:creationId xmlns:p14="http://schemas.microsoft.com/office/powerpoint/2010/main" val="654587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53639" y="1026389"/>
            <a:ext cx="8639770" cy="4265686"/>
            <a:chOff x="2002625" y="340589"/>
            <a:chExt cx="8639770" cy="4265686"/>
          </a:xfrm>
        </p:grpSpPr>
        <p:sp>
          <p:nvSpPr>
            <p:cNvPr id="4" name="TextBox 3"/>
            <p:cNvSpPr txBox="1"/>
            <p:nvPr/>
          </p:nvSpPr>
          <p:spPr>
            <a:xfrm>
              <a:off x="2002625" y="2743061"/>
              <a:ext cx="8045600" cy="1015663"/>
            </a:xfrm>
            <a:prstGeom prst="rect">
              <a:avLst/>
            </a:prstGeom>
            <a:noFill/>
            <a:effectLst>
              <a:outerShdw blurRad="63500" sx="133000" sy="133000" algn="ctr" rotWithShape="0">
                <a:srgbClr val="FFC000">
                  <a:alpha val="55000"/>
                </a:srgbClr>
              </a:outerShdw>
            </a:effectLst>
          </p:spPr>
          <p:txBody>
            <a:bodyPr wrap="none" rtlCol="0">
              <a:spAutoFit/>
            </a:bodyPr>
            <a:lstStyle/>
            <a:p>
              <a:r>
                <a:rPr lang="en-US" sz="6000" dirty="0" smtClean="0">
                  <a:solidFill>
                    <a:srgbClr val="00B050"/>
                  </a:solidFill>
                  <a:effectLst>
                    <a:outerShdw dist="38100" dir="17400000" sx="102000" sy="102000" rotWithShape="0">
                      <a:srgbClr val="FFC000">
                        <a:alpha val="77000"/>
                      </a:srgbClr>
                    </a:outerShdw>
                  </a:effectLst>
                  <a:latin typeface="Chalkduster" charset="0"/>
                  <a:ea typeface="Chalkduster" charset="0"/>
                  <a:cs typeface="Chalkduster" charset="0"/>
                </a:rPr>
                <a:t>Android Tutorials</a:t>
              </a:r>
              <a:endParaRPr lang="en-US" sz="6000" dirty="0">
                <a:solidFill>
                  <a:srgbClr val="00B050"/>
                </a:solidFill>
                <a:effectLst>
                  <a:outerShdw dist="38100" dir="17400000" sx="102000" sy="102000" rotWithShape="0">
                    <a:srgbClr val="FFC000">
                      <a:alpha val="77000"/>
                    </a:srgbClr>
                  </a:outerShdw>
                </a:effectLst>
                <a:latin typeface="Chalkduster" charset="0"/>
                <a:ea typeface="Chalkduster" charset="0"/>
                <a:cs typeface="Chalkdust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5057" y="340589"/>
              <a:ext cx="2840736" cy="2139696"/>
            </a:xfrm>
            <a:prstGeom prst="rect">
              <a:avLst/>
            </a:prstGeom>
          </p:spPr>
        </p:pic>
        <p:sp>
          <p:nvSpPr>
            <p:cNvPr id="6" name="TextBox 5"/>
            <p:cNvSpPr txBox="1"/>
            <p:nvPr/>
          </p:nvSpPr>
          <p:spPr>
            <a:xfrm>
              <a:off x="6025425" y="4021500"/>
              <a:ext cx="4616970" cy="584775"/>
            </a:xfrm>
            <a:prstGeom prst="rect">
              <a:avLst/>
            </a:prstGeom>
            <a:noFill/>
            <a:effectLst>
              <a:glow rad="25400">
                <a:schemeClr val="accent2">
                  <a:satMod val="175000"/>
                  <a:alpha val="40000"/>
                </a:schemeClr>
              </a:glow>
            </a:effectLst>
          </p:spPr>
          <p:txBody>
            <a:bodyPr wrap="none" rtlCol="0">
              <a:spAutoFit/>
            </a:bodyPr>
            <a:lstStyle/>
            <a:p>
              <a:r>
                <a:rPr lang="en-US" sz="3200" b="1" dirty="0" smtClean="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rPr>
                <a:t>By : </a:t>
              </a:r>
              <a:r>
                <a:rPr lang="en-US" sz="3200" b="1" dirty="0" err="1" smtClean="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rPr>
                <a:t>Piyush</a:t>
              </a:r>
              <a:r>
                <a:rPr lang="en-US" sz="3200" b="1" dirty="0" smtClean="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rPr>
                <a:t> </a:t>
              </a:r>
              <a:r>
                <a:rPr lang="en-US" sz="3200" b="1" dirty="0" err="1" smtClean="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rPr>
                <a:t>Khandelwal</a:t>
              </a:r>
              <a:endParaRPr lang="en-US" sz="3200" b="1" dirty="0">
                <a:effectLst>
                  <a:glow rad="228600">
                    <a:srgbClr val="FFC000">
                      <a:alpha val="55000"/>
                    </a:srgbClr>
                  </a:glow>
                  <a:outerShdw dist="38100" dir="21540000" algn="br" rotWithShape="0">
                    <a:srgbClr val="FFC000">
                      <a:alpha val="40000"/>
                    </a:srgbClr>
                  </a:outerShdw>
                </a:effectLst>
                <a:latin typeface="Bradley Hand" charset="0"/>
                <a:ea typeface="Bradley Hand" charset="0"/>
                <a:cs typeface="Bradley Hand" charset="0"/>
              </a:endParaRPr>
            </a:p>
          </p:txBody>
        </p:sp>
      </p:grpSp>
      <p:grpSp>
        <p:nvGrpSpPr>
          <p:cNvPr id="12" name="Group 11"/>
          <p:cNvGrpSpPr/>
          <p:nvPr/>
        </p:nvGrpSpPr>
        <p:grpSpPr>
          <a:xfrm>
            <a:off x="244927" y="307931"/>
            <a:ext cx="1458338" cy="1436915"/>
            <a:chOff x="244927" y="457199"/>
            <a:chExt cx="1458338" cy="1436915"/>
          </a:xfrm>
        </p:grpSpPr>
        <p:cxnSp>
          <p:nvCxnSpPr>
            <p:cNvPr id="7" name="Straight Connector 6"/>
            <p:cNvCxnSpPr/>
            <p:nvPr/>
          </p:nvCxnSpPr>
          <p:spPr>
            <a:xfrm>
              <a:off x="293914" y="457200"/>
              <a:ext cx="1" cy="143691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44927" y="457199"/>
              <a:ext cx="1458338" cy="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rot="10800000">
            <a:off x="10439398" y="4999687"/>
            <a:ext cx="1458338" cy="1436915"/>
            <a:chOff x="244927" y="457199"/>
            <a:chExt cx="1458338" cy="1436915"/>
          </a:xfrm>
        </p:grpSpPr>
        <p:cxnSp>
          <p:nvCxnSpPr>
            <p:cNvPr id="14" name="Straight Connector 13"/>
            <p:cNvCxnSpPr/>
            <p:nvPr/>
          </p:nvCxnSpPr>
          <p:spPr>
            <a:xfrm>
              <a:off x="293914" y="457200"/>
              <a:ext cx="1" cy="143691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44927" y="457199"/>
              <a:ext cx="1458338" cy="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5400000">
            <a:off x="10428687" y="318643"/>
            <a:ext cx="1458338" cy="1436915"/>
            <a:chOff x="244927" y="457199"/>
            <a:chExt cx="1458338" cy="1436915"/>
          </a:xfrm>
        </p:grpSpPr>
        <p:cxnSp>
          <p:nvCxnSpPr>
            <p:cNvPr id="17" name="Straight Connector 16"/>
            <p:cNvCxnSpPr/>
            <p:nvPr/>
          </p:nvCxnSpPr>
          <p:spPr>
            <a:xfrm>
              <a:off x="293914" y="457200"/>
              <a:ext cx="1" cy="143691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44927" y="457199"/>
              <a:ext cx="1458338" cy="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16200000">
            <a:off x="234215" y="4988974"/>
            <a:ext cx="1458338" cy="1436915"/>
            <a:chOff x="244927" y="457199"/>
            <a:chExt cx="1458338" cy="1436915"/>
          </a:xfrm>
        </p:grpSpPr>
        <p:cxnSp>
          <p:nvCxnSpPr>
            <p:cNvPr id="20" name="Straight Connector 19"/>
            <p:cNvCxnSpPr/>
            <p:nvPr/>
          </p:nvCxnSpPr>
          <p:spPr>
            <a:xfrm>
              <a:off x="293914" y="457200"/>
              <a:ext cx="1" cy="143691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44927" y="457199"/>
              <a:ext cx="1458338" cy="1"/>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6181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1999" y="705535"/>
            <a:ext cx="10406743" cy="369332"/>
          </a:xfrm>
          <a:prstGeom prst="rect">
            <a:avLst/>
          </a:prstGeom>
        </p:spPr>
        <p:txBody>
          <a:bodyPr wrap="square">
            <a:spAutoFit/>
          </a:bodyPr>
          <a:lstStyle/>
          <a:p>
            <a:r>
              <a:rPr lang="en-US" dirty="0">
                <a:solidFill>
                  <a:srgbClr val="666666"/>
                </a:solidFill>
                <a:latin typeface="Raleway" charset="0"/>
              </a:rPr>
              <a:t>We define a </a:t>
            </a:r>
            <a:r>
              <a:rPr lang="en-US" dirty="0" err="1"/>
              <a:t>DBManager</a:t>
            </a:r>
            <a:r>
              <a:rPr lang="en-US" dirty="0">
                <a:solidFill>
                  <a:srgbClr val="666666"/>
                </a:solidFill>
                <a:latin typeface="Raleway" charset="0"/>
              </a:rPr>
              <a:t> class to perform all database CRUD(Create, Read, Update and Delete) operations.</a:t>
            </a:r>
            <a:endParaRPr lang="en-US" dirty="0"/>
          </a:p>
        </p:txBody>
      </p:sp>
      <p:sp>
        <p:nvSpPr>
          <p:cNvPr id="4" name="Rectangle 3"/>
          <p:cNvSpPr/>
          <p:nvPr/>
        </p:nvSpPr>
        <p:spPr>
          <a:xfrm>
            <a:off x="2938355" y="1284905"/>
            <a:ext cx="6054030" cy="369332"/>
          </a:xfrm>
          <a:prstGeom prst="rect">
            <a:avLst/>
          </a:prstGeom>
        </p:spPr>
        <p:txBody>
          <a:bodyPr wrap="none">
            <a:spAutoFit/>
          </a:bodyPr>
          <a:lstStyle/>
          <a:p>
            <a:r>
              <a:rPr lang="en-US" b="1">
                <a:solidFill>
                  <a:srgbClr val="000000"/>
                </a:solidFill>
                <a:latin typeface="Raleway" charset="0"/>
              </a:rPr>
              <a:t>Opening and Closing Android SQLite Database Connection</a:t>
            </a:r>
            <a:endParaRPr lang="en-US" b="1" i="0">
              <a:solidFill>
                <a:srgbClr val="000000"/>
              </a:solidFill>
              <a:effectLst/>
              <a:latin typeface="Raleway" charset="0"/>
            </a:endParaRPr>
          </a:p>
        </p:txBody>
      </p:sp>
      <p:sp>
        <p:nvSpPr>
          <p:cNvPr id="5" name="Rectangle 4"/>
          <p:cNvSpPr/>
          <p:nvPr/>
        </p:nvSpPr>
        <p:spPr>
          <a:xfrm>
            <a:off x="3287090" y="2020278"/>
            <a:ext cx="5356559" cy="1477328"/>
          </a:xfrm>
          <a:prstGeom prst="rect">
            <a:avLst/>
          </a:prstGeom>
          <a:solidFill>
            <a:schemeClr val="bg1">
              <a:lumMod val="85000"/>
            </a:schemeClr>
          </a:solidFill>
        </p:spPr>
        <p:txBody>
          <a:bodyPr wrap="square">
            <a:spAutoFit/>
          </a:bodyPr>
          <a:lstStyle/>
          <a:p>
            <a:r>
              <a:rPr lang="en-US" dirty="0">
                <a:solidFill>
                  <a:srgbClr val="000088"/>
                </a:solidFill>
              </a:rPr>
              <a:t>public</a:t>
            </a:r>
            <a:r>
              <a:rPr lang="en-US" dirty="0">
                <a:solidFill>
                  <a:srgbClr val="000000"/>
                </a:solidFill>
              </a:rPr>
              <a:t> </a:t>
            </a:r>
            <a:r>
              <a:rPr lang="en-US" dirty="0" err="1">
                <a:solidFill>
                  <a:srgbClr val="660066"/>
                </a:solidFill>
              </a:rPr>
              <a:t>DBManager</a:t>
            </a:r>
            <a:r>
              <a:rPr lang="en-US" dirty="0">
                <a:solidFill>
                  <a:srgbClr val="000000"/>
                </a:solidFill>
              </a:rPr>
              <a:t> open</a:t>
            </a:r>
            <a:r>
              <a:rPr lang="en-US" dirty="0">
                <a:solidFill>
                  <a:srgbClr val="666600"/>
                </a:solidFill>
              </a:rPr>
              <a:t>()</a:t>
            </a:r>
            <a:r>
              <a:rPr lang="en-US" dirty="0">
                <a:solidFill>
                  <a:srgbClr val="000000"/>
                </a:solidFill>
              </a:rPr>
              <a:t> </a:t>
            </a:r>
            <a:r>
              <a:rPr lang="en-US" dirty="0">
                <a:solidFill>
                  <a:srgbClr val="000088"/>
                </a:solidFill>
              </a:rPr>
              <a:t>throws</a:t>
            </a:r>
            <a:r>
              <a:rPr lang="en-US" dirty="0">
                <a:solidFill>
                  <a:srgbClr val="000000"/>
                </a:solidFill>
              </a:rPr>
              <a:t> </a:t>
            </a:r>
            <a:r>
              <a:rPr lang="en-US" dirty="0" err="1">
                <a:solidFill>
                  <a:srgbClr val="660066"/>
                </a:solidFill>
              </a:rPr>
              <a:t>SQLException</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err="1" smtClean="0">
                <a:solidFill>
                  <a:srgbClr val="000000"/>
                </a:solidFill>
              </a:rPr>
              <a:t>dbHelper</a:t>
            </a:r>
            <a:r>
              <a:rPr lang="en-US" dirty="0" smtClean="0">
                <a:solidFill>
                  <a:srgbClr val="000000"/>
                </a:solidFill>
              </a:rPr>
              <a:t> </a:t>
            </a:r>
            <a:r>
              <a:rPr lang="en-US" dirty="0">
                <a:solidFill>
                  <a:srgbClr val="666600"/>
                </a:solidFill>
              </a:rPr>
              <a:t>=</a:t>
            </a:r>
            <a:r>
              <a:rPr lang="en-US" dirty="0">
                <a:solidFill>
                  <a:srgbClr val="000000"/>
                </a:solidFill>
              </a:rPr>
              <a:t> </a:t>
            </a:r>
            <a:r>
              <a:rPr lang="en-US" dirty="0">
                <a:solidFill>
                  <a:srgbClr val="000088"/>
                </a:solidFill>
              </a:rPr>
              <a:t>new</a:t>
            </a:r>
            <a:r>
              <a:rPr lang="en-US" dirty="0">
                <a:solidFill>
                  <a:srgbClr val="000000"/>
                </a:solidFill>
              </a:rPr>
              <a:t> </a:t>
            </a:r>
            <a:r>
              <a:rPr lang="en-US" dirty="0" err="1">
                <a:solidFill>
                  <a:srgbClr val="660066"/>
                </a:solidFill>
              </a:rPr>
              <a:t>DatabaseHelper</a:t>
            </a:r>
            <a:r>
              <a:rPr lang="en-US" dirty="0">
                <a:solidFill>
                  <a:srgbClr val="666600"/>
                </a:solidFill>
              </a:rPr>
              <a:t>(</a:t>
            </a:r>
            <a:r>
              <a:rPr lang="en-US" dirty="0">
                <a:solidFill>
                  <a:srgbClr val="000000"/>
                </a:solidFill>
              </a:rPr>
              <a:t>context</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000000"/>
                </a:solidFill>
              </a:rPr>
              <a:t>database </a:t>
            </a:r>
            <a:r>
              <a:rPr lang="en-US" dirty="0">
                <a:solidFill>
                  <a:srgbClr val="666600"/>
                </a:solidFill>
              </a:rPr>
              <a:t>=</a:t>
            </a:r>
            <a:r>
              <a:rPr lang="en-US" dirty="0">
                <a:solidFill>
                  <a:srgbClr val="000000"/>
                </a:solidFill>
              </a:rPr>
              <a:t> </a:t>
            </a:r>
            <a:r>
              <a:rPr lang="en-US" dirty="0" err="1">
                <a:solidFill>
                  <a:srgbClr val="000000"/>
                </a:solidFill>
              </a:rPr>
              <a:t>dbHelper</a:t>
            </a:r>
            <a:r>
              <a:rPr lang="en-US" dirty="0" err="1">
                <a:solidFill>
                  <a:srgbClr val="666600"/>
                </a:solidFill>
              </a:rPr>
              <a:t>.</a:t>
            </a:r>
            <a:r>
              <a:rPr lang="en-US" dirty="0" err="1">
                <a:solidFill>
                  <a:srgbClr val="000000"/>
                </a:solidFill>
              </a:rPr>
              <a:t>getWritableDatabase</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000088"/>
                </a:solidFill>
              </a:rPr>
              <a:t>return</a:t>
            </a:r>
            <a:r>
              <a:rPr lang="en-US" dirty="0" smtClean="0">
                <a:solidFill>
                  <a:srgbClr val="000000"/>
                </a:solidFill>
              </a:rPr>
              <a:t> </a:t>
            </a:r>
            <a:r>
              <a:rPr lang="en-US" dirty="0">
                <a:solidFill>
                  <a:srgbClr val="000088"/>
                </a:solidFill>
              </a:rPr>
              <a:t>this</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666600"/>
                </a:solidFill>
              </a:rPr>
              <a:t>}</a:t>
            </a:r>
            <a:endParaRPr lang="en-US" dirty="0"/>
          </a:p>
        </p:txBody>
      </p:sp>
      <p:sp>
        <p:nvSpPr>
          <p:cNvPr id="6" name="Rectangle 5"/>
          <p:cNvSpPr/>
          <p:nvPr/>
        </p:nvSpPr>
        <p:spPr>
          <a:xfrm>
            <a:off x="4724004" y="3863647"/>
            <a:ext cx="2750433" cy="923330"/>
          </a:xfrm>
          <a:prstGeom prst="rect">
            <a:avLst/>
          </a:prstGeom>
          <a:solidFill>
            <a:schemeClr val="bg1">
              <a:lumMod val="85000"/>
            </a:schemeClr>
          </a:solidFill>
        </p:spPr>
        <p:txBody>
          <a:bodyPr wrap="none">
            <a:spAutoFit/>
          </a:bodyPr>
          <a:lstStyle/>
          <a:p>
            <a:r>
              <a:rPr lang="en-US" dirty="0">
                <a:solidFill>
                  <a:srgbClr val="000088"/>
                </a:solidFill>
              </a:rPr>
              <a:t>public</a:t>
            </a:r>
            <a:r>
              <a:rPr lang="en-US" dirty="0">
                <a:solidFill>
                  <a:srgbClr val="000000"/>
                </a:solidFill>
              </a:rPr>
              <a:t> </a:t>
            </a:r>
            <a:r>
              <a:rPr lang="en-US" dirty="0">
                <a:solidFill>
                  <a:srgbClr val="000088"/>
                </a:solidFill>
              </a:rPr>
              <a:t>void</a:t>
            </a:r>
            <a:r>
              <a:rPr lang="en-US" dirty="0">
                <a:solidFill>
                  <a:srgbClr val="000000"/>
                </a:solidFill>
              </a:rPr>
              <a:t> close</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err="1" smtClean="0">
                <a:solidFill>
                  <a:srgbClr val="000000"/>
                </a:solidFill>
              </a:rPr>
              <a:t>dbHelper</a:t>
            </a:r>
            <a:r>
              <a:rPr lang="en-US" dirty="0" err="1" smtClean="0">
                <a:solidFill>
                  <a:srgbClr val="666600"/>
                </a:solidFill>
              </a:rPr>
              <a:t>.</a:t>
            </a:r>
            <a:r>
              <a:rPr lang="en-US" dirty="0" err="1" smtClean="0">
                <a:solidFill>
                  <a:srgbClr val="000000"/>
                </a:solidFill>
              </a:rPr>
              <a:t>close</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666600"/>
                </a:solidFill>
              </a:rPr>
              <a:t>}</a:t>
            </a:r>
            <a:endParaRPr lang="en-US" dirty="0"/>
          </a:p>
        </p:txBody>
      </p:sp>
    </p:spTree>
    <p:extLst>
      <p:ext uri="{BB962C8B-B14F-4D97-AF65-F5344CB8AC3E}">
        <p14:creationId xmlns:p14="http://schemas.microsoft.com/office/powerpoint/2010/main" val="55553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4859" y="599106"/>
            <a:ext cx="5868081" cy="369332"/>
          </a:xfrm>
          <a:prstGeom prst="rect">
            <a:avLst/>
          </a:prstGeom>
        </p:spPr>
        <p:txBody>
          <a:bodyPr wrap="none">
            <a:spAutoFit/>
          </a:bodyPr>
          <a:lstStyle/>
          <a:p>
            <a:r>
              <a:rPr lang="en-US" b="1">
                <a:solidFill>
                  <a:srgbClr val="000000"/>
                </a:solidFill>
                <a:latin typeface="Raleway" charset="0"/>
              </a:rPr>
              <a:t>Inserting new Record into Android SQLite database table</a:t>
            </a:r>
            <a:endParaRPr lang="en-US" b="1" i="0">
              <a:solidFill>
                <a:srgbClr val="000000"/>
              </a:solidFill>
              <a:effectLst/>
              <a:latin typeface="Raleway" charset="0"/>
            </a:endParaRPr>
          </a:p>
        </p:txBody>
      </p:sp>
      <p:sp>
        <p:nvSpPr>
          <p:cNvPr id="4" name="Rectangle 3"/>
          <p:cNvSpPr/>
          <p:nvPr/>
        </p:nvSpPr>
        <p:spPr>
          <a:xfrm>
            <a:off x="2786741" y="1539465"/>
            <a:ext cx="7304315" cy="1754326"/>
          </a:xfrm>
          <a:prstGeom prst="rect">
            <a:avLst/>
          </a:prstGeom>
          <a:solidFill>
            <a:schemeClr val="bg1">
              <a:lumMod val="85000"/>
            </a:schemeClr>
          </a:solidFill>
        </p:spPr>
        <p:txBody>
          <a:bodyPr wrap="square">
            <a:spAutoFit/>
          </a:bodyPr>
          <a:lstStyle/>
          <a:p>
            <a:r>
              <a:rPr lang="en-US" dirty="0">
                <a:solidFill>
                  <a:srgbClr val="000088"/>
                </a:solidFill>
              </a:rPr>
              <a:t>public</a:t>
            </a:r>
            <a:r>
              <a:rPr lang="en-US" dirty="0">
                <a:solidFill>
                  <a:srgbClr val="000000"/>
                </a:solidFill>
              </a:rPr>
              <a:t> </a:t>
            </a:r>
            <a:r>
              <a:rPr lang="en-US" dirty="0">
                <a:solidFill>
                  <a:srgbClr val="000088"/>
                </a:solidFill>
              </a:rPr>
              <a:t>void</a:t>
            </a:r>
            <a:r>
              <a:rPr lang="en-US" dirty="0">
                <a:solidFill>
                  <a:srgbClr val="000000"/>
                </a:solidFill>
              </a:rPr>
              <a:t> insert</a:t>
            </a:r>
            <a:r>
              <a:rPr lang="en-US" dirty="0">
                <a:solidFill>
                  <a:srgbClr val="666600"/>
                </a:solidFill>
              </a:rPr>
              <a:t>(</a:t>
            </a:r>
            <a:r>
              <a:rPr lang="en-US" dirty="0">
                <a:solidFill>
                  <a:srgbClr val="660066"/>
                </a:solidFill>
              </a:rPr>
              <a:t>String</a:t>
            </a:r>
            <a:r>
              <a:rPr lang="en-US" dirty="0">
                <a:solidFill>
                  <a:srgbClr val="000000"/>
                </a:solidFill>
              </a:rPr>
              <a:t> name</a:t>
            </a:r>
            <a:r>
              <a:rPr lang="en-US" dirty="0">
                <a:solidFill>
                  <a:srgbClr val="666600"/>
                </a:solidFill>
              </a:rPr>
              <a:t>,</a:t>
            </a:r>
            <a:r>
              <a:rPr lang="en-US" dirty="0">
                <a:solidFill>
                  <a:srgbClr val="000000"/>
                </a:solidFill>
              </a:rPr>
              <a:t> </a:t>
            </a:r>
            <a:r>
              <a:rPr lang="en-US" dirty="0">
                <a:solidFill>
                  <a:srgbClr val="660066"/>
                </a:solidFill>
              </a:rPr>
              <a:t>String</a:t>
            </a:r>
            <a:r>
              <a:rPr lang="en-US" dirty="0">
                <a:solidFill>
                  <a:srgbClr val="000000"/>
                </a:solidFill>
              </a:rPr>
              <a:t> </a:t>
            </a:r>
            <a:r>
              <a:rPr lang="en-US" dirty="0" err="1">
                <a:solidFill>
                  <a:srgbClr val="000000"/>
                </a:solidFill>
              </a:rPr>
              <a:t>desc</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err="1" smtClean="0">
                <a:solidFill>
                  <a:srgbClr val="660066"/>
                </a:solidFill>
              </a:rPr>
              <a:t>ContentValues</a:t>
            </a:r>
            <a:r>
              <a:rPr lang="en-US" dirty="0" smtClean="0">
                <a:solidFill>
                  <a:srgbClr val="000000"/>
                </a:solidFill>
              </a:rPr>
              <a:t> </a:t>
            </a:r>
            <a:r>
              <a:rPr lang="en-US" dirty="0" err="1">
                <a:solidFill>
                  <a:srgbClr val="000000"/>
                </a:solidFill>
              </a:rPr>
              <a:t>contentValue</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000088"/>
                </a:solidFill>
              </a:rPr>
              <a:t>new</a:t>
            </a:r>
            <a:r>
              <a:rPr lang="en-US" dirty="0">
                <a:solidFill>
                  <a:srgbClr val="000000"/>
                </a:solidFill>
              </a:rPr>
              <a:t> </a:t>
            </a:r>
            <a:r>
              <a:rPr lang="en-US" dirty="0" err="1">
                <a:solidFill>
                  <a:srgbClr val="660066"/>
                </a:solidFill>
              </a:rPr>
              <a:t>ContentValues</a:t>
            </a:r>
            <a:r>
              <a:rPr lang="en-US" dirty="0">
                <a:solidFill>
                  <a:srgbClr val="666600"/>
                </a:solidFill>
              </a:rPr>
              <a:t>();</a:t>
            </a:r>
            <a:r>
              <a:rPr lang="en-US" dirty="0">
                <a:solidFill>
                  <a:srgbClr val="000000"/>
                </a:solidFill>
              </a:rPr>
              <a:t> </a:t>
            </a:r>
            <a:r>
              <a:rPr lang="en-US" dirty="0" smtClean="0">
                <a:solidFill>
                  <a:srgbClr val="000000"/>
                </a:solidFill>
              </a:rPr>
              <a:t>	</a:t>
            </a:r>
            <a:r>
              <a:rPr lang="en-US" dirty="0" err="1" smtClean="0">
                <a:solidFill>
                  <a:srgbClr val="000000"/>
                </a:solidFill>
              </a:rPr>
              <a:t>contentValue</a:t>
            </a:r>
            <a:r>
              <a:rPr lang="en-US" dirty="0" err="1" smtClean="0">
                <a:solidFill>
                  <a:srgbClr val="666600"/>
                </a:solidFill>
              </a:rPr>
              <a:t>.</a:t>
            </a:r>
            <a:r>
              <a:rPr lang="en-US" dirty="0" err="1" smtClean="0">
                <a:solidFill>
                  <a:srgbClr val="000000"/>
                </a:solidFill>
              </a:rPr>
              <a:t>put</a:t>
            </a:r>
            <a:r>
              <a:rPr lang="en-US" dirty="0" smtClean="0">
                <a:solidFill>
                  <a:srgbClr val="666600"/>
                </a:solidFill>
              </a:rPr>
              <a:t>(</a:t>
            </a:r>
            <a:r>
              <a:rPr lang="en-US" dirty="0" err="1" smtClean="0">
                <a:solidFill>
                  <a:srgbClr val="660066"/>
                </a:solidFill>
              </a:rPr>
              <a:t>DatabaseHelper</a:t>
            </a:r>
            <a:r>
              <a:rPr lang="en-US" dirty="0" err="1" smtClean="0">
                <a:solidFill>
                  <a:srgbClr val="666600"/>
                </a:solidFill>
              </a:rPr>
              <a:t>.</a:t>
            </a:r>
            <a:r>
              <a:rPr lang="en-US" dirty="0" err="1" smtClean="0">
                <a:solidFill>
                  <a:srgbClr val="000000"/>
                </a:solidFill>
              </a:rPr>
              <a:t>SUBJECT</a:t>
            </a:r>
            <a:r>
              <a:rPr lang="en-US" dirty="0">
                <a:solidFill>
                  <a:srgbClr val="666600"/>
                </a:solidFill>
              </a:rPr>
              <a:t>,</a:t>
            </a:r>
            <a:r>
              <a:rPr lang="en-US" dirty="0">
                <a:solidFill>
                  <a:srgbClr val="000000"/>
                </a:solidFill>
              </a:rPr>
              <a:t> name</a:t>
            </a:r>
            <a:r>
              <a:rPr lang="en-US" dirty="0">
                <a:solidFill>
                  <a:srgbClr val="666600"/>
                </a:solidFill>
              </a:rPr>
              <a:t>);</a:t>
            </a:r>
            <a:r>
              <a:rPr lang="en-US" dirty="0">
                <a:solidFill>
                  <a:srgbClr val="000000"/>
                </a:solidFill>
              </a:rPr>
              <a:t> </a:t>
            </a:r>
            <a:r>
              <a:rPr lang="en-US" dirty="0" smtClean="0">
                <a:solidFill>
                  <a:srgbClr val="000000"/>
                </a:solidFill>
              </a:rPr>
              <a:t>	</a:t>
            </a:r>
            <a:r>
              <a:rPr lang="en-US" dirty="0" err="1" smtClean="0">
                <a:solidFill>
                  <a:srgbClr val="000000"/>
                </a:solidFill>
              </a:rPr>
              <a:t>contentValue</a:t>
            </a:r>
            <a:r>
              <a:rPr lang="en-US" dirty="0" err="1" smtClean="0">
                <a:solidFill>
                  <a:srgbClr val="666600"/>
                </a:solidFill>
              </a:rPr>
              <a:t>.</a:t>
            </a:r>
            <a:r>
              <a:rPr lang="en-US" dirty="0" err="1" smtClean="0">
                <a:solidFill>
                  <a:srgbClr val="000000"/>
                </a:solidFill>
              </a:rPr>
              <a:t>put</a:t>
            </a:r>
            <a:r>
              <a:rPr lang="en-US" dirty="0" smtClean="0">
                <a:solidFill>
                  <a:srgbClr val="666600"/>
                </a:solidFill>
              </a:rPr>
              <a:t>(</a:t>
            </a:r>
            <a:r>
              <a:rPr lang="en-US" dirty="0" err="1" smtClean="0">
                <a:solidFill>
                  <a:srgbClr val="660066"/>
                </a:solidFill>
              </a:rPr>
              <a:t>DatabaseHelper</a:t>
            </a:r>
            <a:r>
              <a:rPr lang="en-US" dirty="0" err="1" smtClean="0">
                <a:solidFill>
                  <a:srgbClr val="666600"/>
                </a:solidFill>
              </a:rPr>
              <a:t>.</a:t>
            </a:r>
            <a:r>
              <a:rPr lang="en-US" dirty="0" err="1" smtClean="0">
                <a:solidFill>
                  <a:srgbClr val="000000"/>
                </a:solidFill>
              </a:rPr>
              <a:t>DESC</a:t>
            </a:r>
            <a:r>
              <a:rPr lang="en-US" dirty="0">
                <a:solidFill>
                  <a:srgbClr val="666600"/>
                </a:solidFill>
              </a:rPr>
              <a:t>,</a:t>
            </a:r>
            <a:r>
              <a:rPr lang="en-US" dirty="0">
                <a:solidFill>
                  <a:srgbClr val="000000"/>
                </a:solidFill>
              </a:rPr>
              <a:t> </a:t>
            </a:r>
            <a:r>
              <a:rPr lang="en-US" dirty="0" err="1">
                <a:solidFill>
                  <a:srgbClr val="000000"/>
                </a:solidFill>
              </a:rPr>
              <a:t>desc</a:t>
            </a:r>
            <a:r>
              <a:rPr lang="en-US" dirty="0">
                <a:solidFill>
                  <a:srgbClr val="666600"/>
                </a:solidFill>
              </a:rPr>
              <a:t>);</a:t>
            </a:r>
            <a:r>
              <a:rPr lang="en-US" dirty="0">
                <a:solidFill>
                  <a:srgbClr val="000000"/>
                </a:solidFill>
              </a:rPr>
              <a:t> </a:t>
            </a:r>
            <a:r>
              <a:rPr lang="en-US" dirty="0" smtClean="0">
                <a:solidFill>
                  <a:srgbClr val="000000"/>
                </a:solidFill>
              </a:rPr>
              <a:t>	</a:t>
            </a:r>
            <a:r>
              <a:rPr lang="en-US" dirty="0" err="1" smtClean="0">
                <a:solidFill>
                  <a:srgbClr val="000000"/>
                </a:solidFill>
              </a:rPr>
              <a:t>database</a:t>
            </a:r>
            <a:r>
              <a:rPr lang="en-US" dirty="0" err="1" smtClean="0">
                <a:solidFill>
                  <a:srgbClr val="666600"/>
                </a:solidFill>
              </a:rPr>
              <a:t>.</a:t>
            </a:r>
            <a:r>
              <a:rPr lang="en-US" dirty="0" err="1" smtClean="0">
                <a:solidFill>
                  <a:srgbClr val="000000"/>
                </a:solidFill>
              </a:rPr>
              <a:t>insert</a:t>
            </a:r>
            <a:r>
              <a:rPr lang="en-US" dirty="0" smtClean="0">
                <a:solidFill>
                  <a:srgbClr val="666600"/>
                </a:solidFill>
              </a:rPr>
              <a:t>(</a:t>
            </a:r>
            <a:r>
              <a:rPr lang="en-US" dirty="0" err="1" smtClean="0">
                <a:solidFill>
                  <a:srgbClr val="660066"/>
                </a:solidFill>
              </a:rPr>
              <a:t>DatabaseHelper</a:t>
            </a:r>
            <a:r>
              <a:rPr lang="en-US" dirty="0" err="1" smtClean="0">
                <a:solidFill>
                  <a:srgbClr val="666600"/>
                </a:solidFill>
              </a:rPr>
              <a:t>.</a:t>
            </a:r>
            <a:r>
              <a:rPr lang="en-US" dirty="0" err="1" smtClean="0">
                <a:solidFill>
                  <a:srgbClr val="000000"/>
                </a:solidFill>
              </a:rPr>
              <a:t>TABLE_NAME</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a:t>
            </a:r>
            <a:r>
              <a:rPr lang="en-US" dirty="0" err="1">
                <a:solidFill>
                  <a:srgbClr val="000000"/>
                </a:solidFill>
              </a:rPr>
              <a:t>contentValue</a:t>
            </a:r>
            <a:r>
              <a:rPr lang="en-US" dirty="0">
                <a:solidFill>
                  <a:srgbClr val="666600"/>
                </a:solidFill>
              </a:rPr>
              <a:t>);</a:t>
            </a:r>
            <a:r>
              <a:rPr lang="en-US" dirty="0">
                <a:solidFill>
                  <a:srgbClr val="000000"/>
                </a:solidFill>
              </a:rPr>
              <a:t> </a:t>
            </a:r>
            <a:r>
              <a:rPr lang="en-US" dirty="0">
                <a:solidFill>
                  <a:srgbClr val="666600"/>
                </a:solidFill>
              </a:rPr>
              <a:t>}</a:t>
            </a:r>
            <a:endParaRPr lang="en-US" dirty="0"/>
          </a:p>
        </p:txBody>
      </p:sp>
      <p:sp>
        <p:nvSpPr>
          <p:cNvPr id="5" name="Rectangle 4"/>
          <p:cNvSpPr/>
          <p:nvPr/>
        </p:nvSpPr>
        <p:spPr>
          <a:xfrm>
            <a:off x="2035628" y="3864818"/>
            <a:ext cx="8708571" cy="369332"/>
          </a:xfrm>
          <a:prstGeom prst="rect">
            <a:avLst/>
          </a:prstGeom>
        </p:spPr>
        <p:txBody>
          <a:bodyPr wrap="square">
            <a:spAutoFit/>
          </a:bodyPr>
          <a:lstStyle/>
          <a:p>
            <a:r>
              <a:rPr lang="en-US" b="1">
                <a:solidFill>
                  <a:srgbClr val="666666"/>
                </a:solidFill>
                <a:latin typeface="Raleway" charset="0"/>
              </a:rPr>
              <a:t>Content Values</a:t>
            </a:r>
            <a:r>
              <a:rPr lang="en-US">
                <a:solidFill>
                  <a:srgbClr val="666666"/>
                </a:solidFill>
                <a:latin typeface="Raleway" charset="0"/>
              </a:rPr>
              <a:t> creates an empty set of values using the given initial size.</a:t>
            </a:r>
            <a:endParaRPr lang="en-US"/>
          </a:p>
        </p:txBody>
      </p:sp>
    </p:spTree>
    <p:extLst>
      <p:ext uri="{BB962C8B-B14F-4D97-AF65-F5344CB8AC3E}">
        <p14:creationId xmlns:p14="http://schemas.microsoft.com/office/powerpoint/2010/main" val="869656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09657" y="615434"/>
            <a:ext cx="5246116" cy="369332"/>
          </a:xfrm>
          <a:prstGeom prst="rect">
            <a:avLst/>
          </a:prstGeom>
        </p:spPr>
        <p:txBody>
          <a:bodyPr wrap="none">
            <a:spAutoFit/>
          </a:bodyPr>
          <a:lstStyle/>
          <a:p>
            <a:r>
              <a:rPr lang="en-US" b="1">
                <a:solidFill>
                  <a:srgbClr val="000000"/>
                </a:solidFill>
                <a:latin typeface="Raleway" charset="0"/>
              </a:rPr>
              <a:t>Updating Record in Android SQLite database table</a:t>
            </a:r>
            <a:endParaRPr lang="en-US" b="1" i="0">
              <a:solidFill>
                <a:srgbClr val="000000"/>
              </a:solidFill>
              <a:effectLst/>
              <a:latin typeface="Raleway" charset="0"/>
            </a:endParaRPr>
          </a:p>
        </p:txBody>
      </p:sp>
      <p:sp>
        <p:nvSpPr>
          <p:cNvPr id="4" name="Rectangle 3"/>
          <p:cNvSpPr/>
          <p:nvPr/>
        </p:nvSpPr>
        <p:spPr>
          <a:xfrm>
            <a:off x="500743" y="1670094"/>
            <a:ext cx="11288486" cy="2031325"/>
          </a:xfrm>
          <a:prstGeom prst="rect">
            <a:avLst/>
          </a:prstGeom>
          <a:solidFill>
            <a:schemeClr val="bg1">
              <a:lumMod val="85000"/>
            </a:schemeClr>
          </a:solidFill>
        </p:spPr>
        <p:txBody>
          <a:bodyPr wrap="square">
            <a:spAutoFit/>
          </a:bodyPr>
          <a:lstStyle/>
          <a:p>
            <a:r>
              <a:rPr lang="en-US" dirty="0">
                <a:solidFill>
                  <a:srgbClr val="000088"/>
                </a:solidFill>
              </a:rPr>
              <a:t>public</a:t>
            </a:r>
            <a:r>
              <a:rPr lang="en-US" dirty="0">
                <a:solidFill>
                  <a:srgbClr val="000000"/>
                </a:solidFill>
              </a:rPr>
              <a:t> </a:t>
            </a:r>
            <a:r>
              <a:rPr lang="en-US" dirty="0" err="1">
                <a:solidFill>
                  <a:srgbClr val="000088"/>
                </a:solidFill>
              </a:rPr>
              <a:t>int</a:t>
            </a:r>
            <a:r>
              <a:rPr lang="en-US" dirty="0">
                <a:solidFill>
                  <a:srgbClr val="000000"/>
                </a:solidFill>
              </a:rPr>
              <a:t> update</a:t>
            </a:r>
            <a:r>
              <a:rPr lang="en-US" dirty="0">
                <a:solidFill>
                  <a:srgbClr val="666600"/>
                </a:solidFill>
              </a:rPr>
              <a:t>(</a:t>
            </a:r>
            <a:r>
              <a:rPr lang="en-US" dirty="0">
                <a:solidFill>
                  <a:srgbClr val="000088"/>
                </a:solidFill>
              </a:rPr>
              <a:t>long</a:t>
            </a:r>
            <a:r>
              <a:rPr lang="en-US" dirty="0">
                <a:solidFill>
                  <a:srgbClr val="000000"/>
                </a:solidFill>
              </a:rPr>
              <a:t> _id</a:t>
            </a:r>
            <a:r>
              <a:rPr lang="en-US" dirty="0">
                <a:solidFill>
                  <a:srgbClr val="666600"/>
                </a:solidFill>
              </a:rPr>
              <a:t>,</a:t>
            </a:r>
            <a:r>
              <a:rPr lang="en-US" dirty="0">
                <a:solidFill>
                  <a:srgbClr val="000000"/>
                </a:solidFill>
              </a:rPr>
              <a:t> </a:t>
            </a:r>
            <a:r>
              <a:rPr lang="en-US" dirty="0">
                <a:solidFill>
                  <a:srgbClr val="660066"/>
                </a:solidFill>
              </a:rPr>
              <a:t>String</a:t>
            </a:r>
            <a:r>
              <a:rPr lang="en-US" dirty="0">
                <a:solidFill>
                  <a:srgbClr val="000000"/>
                </a:solidFill>
              </a:rPr>
              <a:t> name</a:t>
            </a:r>
            <a:r>
              <a:rPr lang="en-US" dirty="0">
                <a:solidFill>
                  <a:srgbClr val="666600"/>
                </a:solidFill>
              </a:rPr>
              <a:t>,</a:t>
            </a:r>
            <a:r>
              <a:rPr lang="en-US" dirty="0">
                <a:solidFill>
                  <a:srgbClr val="000000"/>
                </a:solidFill>
              </a:rPr>
              <a:t> </a:t>
            </a:r>
            <a:r>
              <a:rPr lang="en-US" dirty="0">
                <a:solidFill>
                  <a:srgbClr val="660066"/>
                </a:solidFill>
              </a:rPr>
              <a:t>String</a:t>
            </a:r>
            <a:r>
              <a:rPr lang="en-US" dirty="0">
                <a:solidFill>
                  <a:srgbClr val="000000"/>
                </a:solidFill>
              </a:rPr>
              <a:t> </a:t>
            </a:r>
            <a:r>
              <a:rPr lang="en-US" dirty="0" err="1">
                <a:solidFill>
                  <a:srgbClr val="000000"/>
                </a:solidFill>
              </a:rPr>
              <a:t>desc</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err="1" smtClean="0">
                <a:solidFill>
                  <a:srgbClr val="660066"/>
                </a:solidFill>
              </a:rPr>
              <a:t>ContentValues</a:t>
            </a:r>
            <a:r>
              <a:rPr lang="en-US" dirty="0" smtClean="0">
                <a:solidFill>
                  <a:srgbClr val="000000"/>
                </a:solidFill>
              </a:rPr>
              <a:t> </a:t>
            </a:r>
            <a:r>
              <a:rPr lang="en-US" dirty="0" err="1">
                <a:solidFill>
                  <a:srgbClr val="000000"/>
                </a:solidFill>
              </a:rPr>
              <a:t>contentValues</a:t>
            </a:r>
            <a:r>
              <a:rPr lang="en-US" dirty="0">
                <a:solidFill>
                  <a:srgbClr val="000000"/>
                </a:solidFill>
              </a:rPr>
              <a:t> </a:t>
            </a:r>
            <a:r>
              <a:rPr lang="en-US" dirty="0">
                <a:solidFill>
                  <a:srgbClr val="666600"/>
                </a:solidFill>
              </a:rPr>
              <a:t>=</a:t>
            </a:r>
            <a:r>
              <a:rPr lang="en-US" dirty="0">
                <a:solidFill>
                  <a:srgbClr val="000000"/>
                </a:solidFill>
              </a:rPr>
              <a:t> </a:t>
            </a:r>
            <a:r>
              <a:rPr lang="en-US" dirty="0">
                <a:solidFill>
                  <a:srgbClr val="000088"/>
                </a:solidFill>
              </a:rPr>
              <a:t>new</a:t>
            </a:r>
            <a:r>
              <a:rPr lang="en-US" dirty="0">
                <a:solidFill>
                  <a:srgbClr val="000000"/>
                </a:solidFill>
              </a:rPr>
              <a:t> </a:t>
            </a:r>
            <a:r>
              <a:rPr lang="en-US" dirty="0" err="1">
                <a:solidFill>
                  <a:srgbClr val="660066"/>
                </a:solidFill>
              </a:rPr>
              <a:t>ContentValues</a:t>
            </a:r>
            <a:r>
              <a:rPr lang="en-US" dirty="0">
                <a:solidFill>
                  <a:srgbClr val="666600"/>
                </a:solidFill>
              </a:rPr>
              <a:t>();</a:t>
            </a:r>
            <a:r>
              <a:rPr lang="en-US" dirty="0">
                <a:solidFill>
                  <a:srgbClr val="000000"/>
                </a:solidFill>
              </a:rPr>
              <a:t> </a:t>
            </a:r>
            <a:r>
              <a:rPr lang="en-US" dirty="0" smtClean="0">
                <a:solidFill>
                  <a:srgbClr val="000000"/>
                </a:solidFill>
              </a:rPr>
              <a:t>	</a:t>
            </a:r>
          </a:p>
          <a:p>
            <a:r>
              <a:rPr lang="en-US" dirty="0">
                <a:solidFill>
                  <a:srgbClr val="000000"/>
                </a:solidFill>
              </a:rPr>
              <a:t>	</a:t>
            </a:r>
            <a:r>
              <a:rPr lang="en-US" dirty="0" err="1" smtClean="0">
                <a:solidFill>
                  <a:srgbClr val="000000"/>
                </a:solidFill>
              </a:rPr>
              <a:t>contentValues</a:t>
            </a:r>
            <a:r>
              <a:rPr lang="en-US" dirty="0" err="1" smtClean="0">
                <a:solidFill>
                  <a:srgbClr val="666600"/>
                </a:solidFill>
              </a:rPr>
              <a:t>.</a:t>
            </a:r>
            <a:r>
              <a:rPr lang="en-US" dirty="0" err="1" smtClean="0">
                <a:solidFill>
                  <a:srgbClr val="000000"/>
                </a:solidFill>
              </a:rPr>
              <a:t>put</a:t>
            </a:r>
            <a:r>
              <a:rPr lang="en-US" dirty="0" smtClean="0">
                <a:solidFill>
                  <a:srgbClr val="666600"/>
                </a:solidFill>
              </a:rPr>
              <a:t>(</a:t>
            </a:r>
            <a:r>
              <a:rPr lang="en-US" dirty="0" err="1" smtClean="0">
                <a:solidFill>
                  <a:srgbClr val="660066"/>
                </a:solidFill>
              </a:rPr>
              <a:t>DatabaseHelper</a:t>
            </a:r>
            <a:r>
              <a:rPr lang="en-US" dirty="0" err="1" smtClean="0">
                <a:solidFill>
                  <a:srgbClr val="666600"/>
                </a:solidFill>
              </a:rPr>
              <a:t>.</a:t>
            </a:r>
            <a:r>
              <a:rPr lang="en-US" dirty="0" err="1" smtClean="0">
                <a:solidFill>
                  <a:srgbClr val="000000"/>
                </a:solidFill>
              </a:rPr>
              <a:t>SUBJECT</a:t>
            </a:r>
            <a:r>
              <a:rPr lang="en-US" dirty="0">
                <a:solidFill>
                  <a:srgbClr val="666600"/>
                </a:solidFill>
              </a:rPr>
              <a:t>,</a:t>
            </a:r>
            <a:r>
              <a:rPr lang="en-US" dirty="0">
                <a:solidFill>
                  <a:srgbClr val="000000"/>
                </a:solidFill>
              </a:rPr>
              <a:t> name</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err="1" smtClean="0">
                <a:solidFill>
                  <a:srgbClr val="000000"/>
                </a:solidFill>
              </a:rPr>
              <a:t>contentValues</a:t>
            </a:r>
            <a:r>
              <a:rPr lang="en-US" dirty="0" err="1" smtClean="0">
                <a:solidFill>
                  <a:srgbClr val="666600"/>
                </a:solidFill>
              </a:rPr>
              <a:t>.</a:t>
            </a:r>
            <a:r>
              <a:rPr lang="en-US" dirty="0" err="1" smtClean="0">
                <a:solidFill>
                  <a:srgbClr val="000000"/>
                </a:solidFill>
              </a:rPr>
              <a:t>put</a:t>
            </a:r>
            <a:r>
              <a:rPr lang="en-US" dirty="0" smtClean="0">
                <a:solidFill>
                  <a:srgbClr val="666600"/>
                </a:solidFill>
              </a:rPr>
              <a:t>(</a:t>
            </a:r>
            <a:r>
              <a:rPr lang="en-US" dirty="0" err="1" smtClean="0">
                <a:solidFill>
                  <a:srgbClr val="660066"/>
                </a:solidFill>
              </a:rPr>
              <a:t>DatabaseHelper</a:t>
            </a:r>
            <a:r>
              <a:rPr lang="en-US" dirty="0" err="1" smtClean="0">
                <a:solidFill>
                  <a:srgbClr val="666600"/>
                </a:solidFill>
              </a:rPr>
              <a:t>.</a:t>
            </a:r>
            <a:r>
              <a:rPr lang="en-US" dirty="0" err="1" smtClean="0">
                <a:solidFill>
                  <a:srgbClr val="000000"/>
                </a:solidFill>
              </a:rPr>
              <a:t>DESC</a:t>
            </a:r>
            <a:r>
              <a:rPr lang="en-US" dirty="0">
                <a:solidFill>
                  <a:srgbClr val="666600"/>
                </a:solidFill>
              </a:rPr>
              <a:t>,</a:t>
            </a:r>
            <a:r>
              <a:rPr lang="en-US" dirty="0">
                <a:solidFill>
                  <a:srgbClr val="000000"/>
                </a:solidFill>
              </a:rPr>
              <a:t> </a:t>
            </a:r>
            <a:r>
              <a:rPr lang="en-US" dirty="0" err="1">
                <a:solidFill>
                  <a:srgbClr val="000000"/>
                </a:solidFill>
              </a:rPr>
              <a:t>desc</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err="1" smtClean="0">
                <a:solidFill>
                  <a:srgbClr val="000088"/>
                </a:solidFill>
              </a:rPr>
              <a:t>int</a:t>
            </a:r>
            <a:r>
              <a:rPr lang="en-US" dirty="0" smtClean="0">
                <a:solidFill>
                  <a:srgbClr val="000000"/>
                </a:solidFill>
              </a:rPr>
              <a:t> </a:t>
            </a:r>
            <a:r>
              <a:rPr lang="en-US" dirty="0" err="1">
                <a:solidFill>
                  <a:srgbClr val="000000"/>
                </a:solidFill>
              </a:rPr>
              <a:t>i</a:t>
            </a:r>
            <a:r>
              <a:rPr lang="en-US" dirty="0">
                <a:solidFill>
                  <a:srgbClr val="000000"/>
                </a:solidFill>
              </a:rPr>
              <a:t> </a:t>
            </a:r>
            <a:r>
              <a:rPr lang="en-US" dirty="0">
                <a:solidFill>
                  <a:srgbClr val="666600"/>
                </a:solidFill>
              </a:rPr>
              <a:t>=</a:t>
            </a:r>
            <a:r>
              <a:rPr lang="en-US" dirty="0">
                <a:solidFill>
                  <a:srgbClr val="000000"/>
                </a:solidFill>
              </a:rPr>
              <a:t> </a:t>
            </a:r>
            <a:r>
              <a:rPr lang="en-US" dirty="0" err="1">
                <a:solidFill>
                  <a:srgbClr val="000000"/>
                </a:solidFill>
              </a:rPr>
              <a:t>database</a:t>
            </a:r>
            <a:r>
              <a:rPr lang="en-US" dirty="0" err="1">
                <a:solidFill>
                  <a:srgbClr val="666600"/>
                </a:solidFill>
              </a:rPr>
              <a:t>.</a:t>
            </a:r>
            <a:r>
              <a:rPr lang="en-US" dirty="0" err="1">
                <a:solidFill>
                  <a:srgbClr val="000000"/>
                </a:solidFill>
              </a:rPr>
              <a:t>update</a:t>
            </a:r>
            <a:r>
              <a:rPr lang="en-US" dirty="0">
                <a:solidFill>
                  <a:srgbClr val="666600"/>
                </a:solidFill>
              </a:rPr>
              <a:t>(</a:t>
            </a:r>
            <a:r>
              <a:rPr lang="en-US" dirty="0" err="1">
                <a:solidFill>
                  <a:srgbClr val="660066"/>
                </a:solidFill>
              </a:rPr>
              <a:t>DatabaseHelper</a:t>
            </a:r>
            <a:r>
              <a:rPr lang="en-US" dirty="0" err="1">
                <a:solidFill>
                  <a:srgbClr val="666600"/>
                </a:solidFill>
              </a:rPr>
              <a:t>.</a:t>
            </a:r>
            <a:r>
              <a:rPr lang="en-US" dirty="0" err="1">
                <a:solidFill>
                  <a:srgbClr val="000000"/>
                </a:solidFill>
              </a:rPr>
              <a:t>TABLE_NAME</a:t>
            </a:r>
            <a:r>
              <a:rPr lang="en-US" dirty="0">
                <a:solidFill>
                  <a:srgbClr val="666600"/>
                </a:solidFill>
              </a:rPr>
              <a:t>,</a:t>
            </a:r>
            <a:r>
              <a:rPr lang="en-US" dirty="0">
                <a:solidFill>
                  <a:srgbClr val="000000"/>
                </a:solidFill>
              </a:rPr>
              <a:t> </a:t>
            </a:r>
            <a:r>
              <a:rPr lang="en-US" dirty="0" err="1">
                <a:solidFill>
                  <a:srgbClr val="000000"/>
                </a:solidFill>
              </a:rPr>
              <a:t>contentValues</a:t>
            </a:r>
            <a:r>
              <a:rPr lang="en-US" dirty="0">
                <a:solidFill>
                  <a:srgbClr val="666600"/>
                </a:solidFill>
              </a:rPr>
              <a:t>,</a:t>
            </a:r>
            <a:r>
              <a:rPr lang="en-US" dirty="0">
                <a:solidFill>
                  <a:srgbClr val="000000"/>
                </a:solidFill>
              </a:rPr>
              <a:t> </a:t>
            </a:r>
            <a:r>
              <a:rPr lang="en-US" dirty="0" err="1">
                <a:solidFill>
                  <a:srgbClr val="660066"/>
                </a:solidFill>
              </a:rPr>
              <a:t>DatabaseHelper</a:t>
            </a:r>
            <a:r>
              <a:rPr lang="en-US" dirty="0">
                <a:solidFill>
                  <a:srgbClr val="666600"/>
                </a:solidFill>
              </a:rPr>
              <a:t>.</a:t>
            </a:r>
            <a:r>
              <a:rPr lang="en-US" dirty="0">
                <a:solidFill>
                  <a:srgbClr val="000000"/>
                </a:solidFill>
              </a:rPr>
              <a:t>_ID </a:t>
            </a:r>
            <a:r>
              <a:rPr lang="en-US" dirty="0">
                <a:solidFill>
                  <a:srgbClr val="666600"/>
                </a:solidFill>
              </a:rPr>
              <a:t>+</a:t>
            </a:r>
            <a:r>
              <a:rPr lang="en-US" dirty="0">
                <a:solidFill>
                  <a:srgbClr val="000000"/>
                </a:solidFill>
              </a:rPr>
              <a:t> </a:t>
            </a:r>
            <a:r>
              <a:rPr lang="en-US" dirty="0">
                <a:solidFill>
                  <a:srgbClr val="008800"/>
                </a:solidFill>
              </a:rPr>
              <a:t>" = "</a:t>
            </a:r>
            <a:r>
              <a:rPr lang="en-US" dirty="0">
                <a:solidFill>
                  <a:srgbClr val="000000"/>
                </a:solidFill>
              </a:rPr>
              <a:t> </a:t>
            </a:r>
            <a:r>
              <a:rPr lang="en-US" dirty="0">
                <a:solidFill>
                  <a:srgbClr val="666600"/>
                </a:solidFill>
              </a:rPr>
              <a:t>+</a:t>
            </a:r>
            <a:r>
              <a:rPr lang="en-US" dirty="0">
                <a:solidFill>
                  <a:srgbClr val="000000"/>
                </a:solidFill>
              </a:rPr>
              <a:t> _id</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a:t>
            </a:r>
            <a:r>
              <a:rPr lang="en-US" dirty="0" smtClean="0">
                <a:solidFill>
                  <a:srgbClr val="000000"/>
                </a:solidFill>
              </a:rPr>
              <a:t>	</a:t>
            </a:r>
            <a:r>
              <a:rPr lang="en-US" dirty="0" smtClean="0">
                <a:solidFill>
                  <a:srgbClr val="000088"/>
                </a:solidFill>
              </a:rPr>
              <a:t>return</a:t>
            </a:r>
            <a:r>
              <a:rPr lang="en-US" dirty="0" smtClean="0">
                <a:solidFill>
                  <a:srgbClr val="000000"/>
                </a:solidFill>
              </a:rPr>
              <a:t> </a:t>
            </a:r>
            <a:r>
              <a:rPr lang="en-US" dirty="0" err="1">
                <a:solidFill>
                  <a:srgbClr val="000000"/>
                </a:solidFill>
              </a:rPr>
              <a:t>i</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666600"/>
                </a:solidFill>
              </a:rPr>
              <a:t>}</a:t>
            </a:r>
            <a:endParaRPr lang="en-US" dirty="0"/>
          </a:p>
        </p:txBody>
      </p:sp>
    </p:spTree>
    <p:extLst>
      <p:ext uri="{BB962C8B-B14F-4D97-AF65-F5344CB8AC3E}">
        <p14:creationId xmlns:p14="http://schemas.microsoft.com/office/powerpoint/2010/main" val="1959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86795" y="648091"/>
            <a:ext cx="3777637" cy="369332"/>
          </a:xfrm>
          <a:prstGeom prst="rect">
            <a:avLst/>
          </a:prstGeom>
        </p:spPr>
        <p:txBody>
          <a:bodyPr wrap="none">
            <a:spAutoFit/>
          </a:bodyPr>
          <a:lstStyle/>
          <a:p>
            <a:r>
              <a:rPr lang="en-US" b="1">
                <a:solidFill>
                  <a:srgbClr val="000000"/>
                </a:solidFill>
                <a:latin typeface="Raleway" charset="0"/>
              </a:rPr>
              <a:t>Android SQLite – Deleting a Record</a:t>
            </a:r>
            <a:endParaRPr lang="en-US" b="1" i="0">
              <a:solidFill>
                <a:srgbClr val="000000"/>
              </a:solidFill>
              <a:effectLst/>
              <a:latin typeface="Raleway" charset="0"/>
            </a:endParaRPr>
          </a:p>
        </p:txBody>
      </p:sp>
      <p:sp>
        <p:nvSpPr>
          <p:cNvPr id="4" name="Rectangle 3"/>
          <p:cNvSpPr/>
          <p:nvPr/>
        </p:nvSpPr>
        <p:spPr>
          <a:xfrm>
            <a:off x="1790700" y="1514092"/>
            <a:ext cx="9704614" cy="923330"/>
          </a:xfrm>
          <a:prstGeom prst="rect">
            <a:avLst/>
          </a:prstGeom>
        </p:spPr>
        <p:txBody>
          <a:bodyPr wrap="square">
            <a:spAutoFit/>
          </a:bodyPr>
          <a:lstStyle/>
          <a:p>
            <a:r>
              <a:rPr lang="en-US" dirty="0">
                <a:solidFill>
                  <a:srgbClr val="000088"/>
                </a:solidFill>
              </a:rPr>
              <a:t>public</a:t>
            </a:r>
            <a:r>
              <a:rPr lang="en-US" dirty="0">
                <a:solidFill>
                  <a:srgbClr val="000000"/>
                </a:solidFill>
              </a:rPr>
              <a:t> </a:t>
            </a:r>
            <a:r>
              <a:rPr lang="en-US" dirty="0">
                <a:solidFill>
                  <a:srgbClr val="000088"/>
                </a:solidFill>
              </a:rPr>
              <a:t>void</a:t>
            </a:r>
            <a:r>
              <a:rPr lang="en-US" dirty="0">
                <a:solidFill>
                  <a:srgbClr val="000000"/>
                </a:solidFill>
              </a:rPr>
              <a:t> </a:t>
            </a:r>
            <a:r>
              <a:rPr lang="en-US" dirty="0">
                <a:solidFill>
                  <a:srgbClr val="000088"/>
                </a:solidFill>
              </a:rPr>
              <a:t>delete</a:t>
            </a:r>
            <a:r>
              <a:rPr lang="en-US" dirty="0">
                <a:solidFill>
                  <a:srgbClr val="666600"/>
                </a:solidFill>
              </a:rPr>
              <a:t>(</a:t>
            </a:r>
            <a:r>
              <a:rPr lang="en-US" dirty="0">
                <a:solidFill>
                  <a:srgbClr val="000088"/>
                </a:solidFill>
              </a:rPr>
              <a:t>long</a:t>
            </a:r>
            <a:r>
              <a:rPr lang="en-US" dirty="0">
                <a:solidFill>
                  <a:srgbClr val="000000"/>
                </a:solidFill>
              </a:rPr>
              <a:t> _id</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err="1" smtClean="0">
                <a:solidFill>
                  <a:srgbClr val="000000"/>
                </a:solidFill>
              </a:rPr>
              <a:t>database</a:t>
            </a:r>
            <a:r>
              <a:rPr lang="en-US" dirty="0" err="1" smtClean="0">
                <a:solidFill>
                  <a:srgbClr val="666600"/>
                </a:solidFill>
              </a:rPr>
              <a:t>.</a:t>
            </a:r>
            <a:r>
              <a:rPr lang="en-US" dirty="0" err="1" smtClean="0">
                <a:solidFill>
                  <a:srgbClr val="000088"/>
                </a:solidFill>
              </a:rPr>
              <a:t>delete</a:t>
            </a:r>
            <a:r>
              <a:rPr lang="en-US" dirty="0" smtClean="0">
                <a:solidFill>
                  <a:srgbClr val="666600"/>
                </a:solidFill>
              </a:rPr>
              <a:t>(</a:t>
            </a:r>
            <a:r>
              <a:rPr lang="en-US" dirty="0" err="1" smtClean="0">
                <a:solidFill>
                  <a:srgbClr val="660066"/>
                </a:solidFill>
              </a:rPr>
              <a:t>DatabaseHelper</a:t>
            </a:r>
            <a:r>
              <a:rPr lang="en-US" dirty="0" err="1" smtClean="0">
                <a:solidFill>
                  <a:srgbClr val="666600"/>
                </a:solidFill>
              </a:rPr>
              <a:t>.</a:t>
            </a:r>
            <a:r>
              <a:rPr lang="en-US" dirty="0" err="1" smtClean="0">
                <a:solidFill>
                  <a:srgbClr val="000000"/>
                </a:solidFill>
              </a:rPr>
              <a:t>TABLE_NAME</a:t>
            </a:r>
            <a:r>
              <a:rPr lang="en-US" dirty="0">
                <a:solidFill>
                  <a:srgbClr val="666600"/>
                </a:solidFill>
              </a:rPr>
              <a:t>,</a:t>
            </a:r>
            <a:r>
              <a:rPr lang="en-US" dirty="0">
                <a:solidFill>
                  <a:srgbClr val="000000"/>
                </a:solidFill>
              </a:rPr>
              <a:t> </a:t>
            </a:r>
            <a:r>
              <a:rPr lang="en-US" dirty="0" err="1">
                <a:solidFill>
                  <a:srgbClr val="660066"/>
                </a:solidFill>
              </a:rPr>
              <a:t>DatabaseHelper</a:t>
            </a:r>
            <a:r>
              <a:rPr lang="en-US" dirty="0">
                <a:solidFill>
                  <a:srgbClr val="666600"/>
                </a:solidFill>
              </a:rPr>
              <a:t>.</a:t>
            </a:r>
            <a:r>
              <a:rPr lang="en-US" dirty="0">
                <a:solidFill>
                  <a:srgbClr val="000000"/>
                </a:solidFill>
              </a:rPr>
              <a:t>_ID </a:t>
            </a:r>
            <a:r>
              <a:rPr lang="en-US" dirty="0">
                <a:solidFill>
                  <a:srgbClr val="666600"/>
                </a:solidFill>
              </a:rPr>
              <a:t>+</a:t>
            </a:r>
            <a:r>
              <a:rPr lang="en-US" dirty="0">
                <a:solidFill>
                  <a:srgbClr val="000000"/>
                </a:solidFill>
              </a:rPr>
              <a:t> </a:t>
            </a:r>
            <a:r>
              <a:rPr lang="en-US" dirty="0">
                <a:solidFill>
                  <a:srgbClr val="008800"/>
                </a:solidFill>
              </a:rPr>
              <a:t>"="</a:t>
            </a:r>
            <a:r>
              <a:rPr lang="en-US" dirty="0">
                <a:solidFill>
                  <a:srgbClr val="000000"/>
                </a:solidFill>
              </a:rPr>
              <a:t> </a:t>
            </a:r>
            <a:r>
              <a:rPr lang="en-US" dirty="0">
                <a:solidFill>
                  <a:srgbClr val="666600"/>
                </a:solidFill>
              </a:rPr>
              <a:t>+</a:t>
            </a:r>
            <a:r>
              <a:rPr lang="en-US" dirty="0">
                <a:solidFill>
                  <a:srgbClr val="000000"/>
                </a:solidFill>
              </a:rPr>
              <a:t> _id</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666600"/>
                </a:solidFill>
              </a:rPr>
              <a:t>}</a:t>
            </a:r>
            <a:endParaRPr lang="en-US" dirty="0"/>
          </a:p>
        </p:txBody>
      </p:sp>
    </p:spTree>
    <p:extLst>
      <p:ext uri="{BB962C8B-B14F-4D97-AF65-F5344CB8AC3E}">
        <p14:creationId xmlns:p14="http://schemas.microsoft.com/office/powerpoint/2010/main" val="128022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Android SQLite Cursor</a:t>
            </a:r>
            <a:br>
              <a:rPr lang="en-US" b="1" dirty="0"/>
            </a:br>
            <a:endParaRPr lang="en-US" dirty="0"/>
          </a:p>
        </p:txBody>
      </p:sp>
      <p:sp>
        <p:nvSpPr>
          <p:cNvPr id="3" name="Rectangle 2"/>
          <p:cNvSpPr/>
          <p:nvPr/>
        </p:nvSpPr>
        <p:spPr>
          <a:xfrm>
            <a:off x="838199" y="1229023"/>
            <a:ext cx="10689771" cy="923330"/>
          </a:xfrm>
          <a:prstGeom prst="rect">
            <a:avLst/>
          </a:prstGeom>
        </p:spPr>
        <p:txBody>
          <a:bodyPr wrap="square">
            <a:spAutoFit/>
          </a:bodyPr>
          <a:lstStyle/>
          <a:p>
            <a:r>
              <a:rPr lang="en-US" dirty="0">
                <a:solidFill>
                  <a:srgbClr val="666666"/>
                </a:solidFill>
                <a:latin typeface="Raleway" charset="0"/>
              </a:rPr>
              <a:t>A Cursor represents the entire result set of the query. </a:t>
            </a:r>
            <a:endParaRPr lang="en-US" dirty="0" smtClean="0">
              <a:solidFill>
                <a:srgbClr val="666666"/>
              </a:solidFill>
              <a:latin typeface="Raleway" charset="0"/>
            </a:endParaRPr>
          </a:p>
          <a:p>
            <a:endParaRPr lang="en-US" dirty="0">
              <a:solidFill>
                <a:srgbClr val="666666"/>
              </a:solidFill>
              <a:latin typeface="Raleway" charset="0"/>
            </a:endParaRPr>
          </a:p>
          <a:p>
            <a:r>
              <a:rPr lang="en-US" dirty="0" smtClean="0">
                <a:solidFill>
                  <a:srgbClr val="666666"/>
                </a:solidFill>
                <a:latin typeface="Raleway" charset="0"/>
              </a:rPr>
              <a:t>Once </a:t>
            </a:r>
            <a:r>
              <a:rPr lang="en-US" dirty="0">
                <a:solidFill>
                  <a:srgbClr val="666666"/>
                </a:solidFill>
                <a:latin typeface="Raleway" charset="0"/>
              </a:rPr>
              <a:t>the query is fetched a call to </a:t>
            </a:r>
            <a:r>
              <a:rPr lang="en-US" b="1" dirty="0" err="1">
                <a:solidFill>
                  <a:srgbClr val="666666"/>
                </a:solidFill>
                <a:latin typeface="Raleway" charset="0"/>
              </a:rPr>
              <a:t>cursor.moveToFirst</a:t>
            </a:r>
            <a:r>
              <a:rPr lang="en-US" b="1" dirty="0">
                <a:solidFill>
                  <a:srgbClr val="666666"/>
                </a:solidFill>
                <a:latin typeface="Raleway" charset="0"/>
              </a:rPr>
              <a:t>()</a:t>
            </a:r>
            <a:r>
              <a:rPr lang="en-US" dirty="0">
                <a:solidFill>
                  <a:srgbClr val="666666"/>
                </a:solidFill>
                <a:latin typeface="Raleway" charset="0"/>
              </a:rPr>
              <a:t> is made. Calling </a:t>
            </a:r>
            <a:r>
              <a:rPr lang="en-US" dirty="0" err="1">
                <a:solidFill>
                  <a:srgbClr val="666666"/>
                </a:solidFill>
                <a:latin typeface="Raleway" charset="0"/>
              </a:rPr>
              <a:t>moveToFirst</a:t>
            </a:r>
            <a:r>
              <a:rPr lang="en-US" dirty="0">
                <a:solidFill>
                  <a:srgbClr val="666666"/>
                </a:solidFill>
                <a:latin typeface="Raleway" charset="0"/>
              </a:rPr>
              <a:t>() does two things:</a:t>
            </a:r>
            <a:endParaRPr lang="en-US" dirty="0"/>
          </a:p>
        </p:txBody>
      </p:sp>
      <p:sp>
        <p:nvSpPr>
          <p:cNvPr id="4" name="Rectangle 3"/>
          <p:cNvSpPr/>
          <p:nvPr/>
        </p:nvSpPr>
        <p:spPr>
          <a:xfrm>
            <a:off x="1142999" y="2231420"/>
            <a:ext cx="9906002" cy="646331"/>
          </a:xfrm>
          <a:prstGeom prst="rect">
            <a:avLst/>
          </a:prstGeom>
        </p:spPr>
        <p:txBody>
          <a:bodyPr wrap="square">
            <a:spAutoFit/>
          </a:bodyPr>
          <a:lstStyle/>
          <a:p>
            <a:pPr>
              <a:buFont typeface="Arial" charset="0"/>
              <a:buChar char="•"/>
            </a:pPr>
            <a:r>
              <a:rPr lang="en-US" dirty="0">
                <a:solidFill>
                  <a:srgbClr val="666666"/>
                </a:solidFill>
                <a:latin typeface="Raleway" charset="0"/>
              </a:rPr>
              <a:t>It allows us to test whether the query returned an empty set (by testing the return value)</a:t>
            </a:r>
          </a:p>
          <a:p>
            <a:pPr>
              <a:buFont typeface="Arial" charset="0"/>
              <a:buChar char="•"/>
            </a:pPr>
            <a:r>
              <a:rPr lang="en-US" dirty="0">
                <a:solidFill>
                  <a:srgbClr val="666666"/>
                </a:solidFill>
                <a:latin typeface="Raleway" charset="0"/>
              </a:rPr>
              <a:t>It moves the cursor to the first result (when the set is not empty)</a:t>
            </a:r>
            <a:endParaRPr lang="en-US" b="0" i="0" dirty="0">
              <a:solidFill>
                <a:srgbClr val="666666"/>
              </a:solidFill>
              <a:effectLst/>
              <a:latin typeface="Raleway" charset="0"/>
            </a:endParaRPr>
          </a:p>
        </p:txBody>
      </p:sp>
      <p:sp>
        <p:nvSpPr>
          <p:cNvPr id="5" name="Rectangle 4"/>
          <p:cNvSpPr/>
          <p:nvPr/>
        </p:nvSpPr>
        <p:spPr>
          <a:xfrm>
            <a:off x="928007" y="3237638"/>
            <a:ext cx="10335986" cy="2585323"/>
          </a:xfrm>
          <a:prstGeom prst="rect">
            <a:avLst/>
          </a:prstGeom>
          <a:solidFill>
            <a:schemeClr val="bg1">
              <a:lumMod val="85000"/>
            </a:schemeClr>
          </a:solidFill>
        </p:spPr>
        <p:txBody>
          <a:bodyPr wrap="square">
            <a:spAutoFit/>
          </a:bodyPr>
          <a:lstStyle/>
          <a:p>
            <a:r>
              <a:rPr lang="en-US" dirty="0">
                <a:solidFill>
                  <a:srgbClr val="000088"/>
                </a:solidFill>
              </a:rPr>
              <a:t>public</a:t>
            </a:r>
            <a:r>
              <a:rPr lang="en-US" dirty="0">
                <a:solidFill>
                  <a:srgbClr val="000000"/>
                </a:solidFill>
              </a:rPr>
              <a:t> </a:t>
            </a:r>
            <a:r>
              <a:rPr lang="en-US" dirty="0">
                <a:solidFill>
                  <a:srgbClr val="660066"/>
                </a:solidFill>
              </a:rPr>
              <a:t>Cursor</a:t>
            </a:r>
            <a:r>
              <a:rPr lang="en-US" dirty="0">
                <a:solidFill>
                  <a:srgbClr val="000000"/>
                </a:solidFill>
              </a:rPr>
              <a:t> fetch</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660066"/>
                </a:solidFill>
              </a:rPr>
              <a:t>String</a:t>
            </a:r>
            <a:r>
              <a:rPr lang="en-US" dirty="0">
                <a:solidFill>
                  <a:srgbClr val="666600"/>
                </a:solidFill>
              </a:rPr>
              <a:t>[]</a:t>
            </a:r>
            <a:r>
              <a:rPr lang="en-US" dirty="0">
                <a:solidFill>
                  <a:srgbClr val="000000"/>
                </a:solidFill>
              </a:rPr>
              <a:t> columns </a:t>
            </a:r>
            <a:r>
              <a:rPr lang="en-US" dirty="0">
                <a:solidFill>
                  <a:srgbClr val="666600"/>
                </a:solidFill>
              </a:rPr>
              <a:t>=</a:t>
            </a:r>
            <a:r>
              <a:rPr lang="en-US" dirty="0">
                <a:solidFill>
                  <a:srgbClr val="000000"/>
                </a:solidFill>
              </a:rPr>
              <a:t> </a:t>
            </a:r>
            <a:r>
              <a:rPr lang="en-US" dirty="0">
                <a:solidFill>
                  <a:srgbClr val="000088"/>
                </a:solidFill>
              </a:rPr>
              <a:t>new</a:t>
            </a:r>
            <a:r>
              <a:rPr lang="en-US" dirty="0">
                <a:solidFill>
                  <a:srgbClr val="000000"/>
                </a:solidFill>
              </a:rPr>
              <a:t> </a:t>
            </a:r>
            <a:r>
              <a:rPr lang="en-US" dirty="0">
                <a:solidFill>
                  <a:srgbClr val="660066"/>
                </a:solidFill>
              </a:rPr>
              <a:t>String</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000000"/>
                </a:solidFill>
              </a:rPr>
              <a:t>	</a:t>
            </a:r>
            <a:r>
              <a:rPr lang="en-US" dirty="0" err="1" smtClean="0">
                <a:solidFill>
                  <a:srgbClr val="660066"/>
                </a:solidFill>
              </a:rPr>
              <a:t>DatabaseHelper</a:t>
            </a:r>
            <a:r>
              <a:rPr lang="en-US" dirty="0">
                <a:solidFill>
                  <a:srgbClr val="666600"/>
                </a:solidFill>
              </a:rPr>
              <a:t>.</a:t>
            </a:r>
            <a:r>
              <a:rPr lang="en-US" dirty="0">
                <a:solidFill>
                  <a:srgbClr val="000000"/>
                </a:solidFill>
              </a:rPr>
              <a:t>_ID</a:t>
            </a:r>
            <a:r>
              <a:rPr lang="en-US" dirty="0">
                <a:solidFill>
                  <a:srgbClr val="666600"/>
                </a:solidFill>
              </a:rPr>
              <a:t>,</a:t>
            </a:r>
            <a:r>
              <a:rPr lang="en-US" dirty="0">
                <a:solidFill>
                  <a:srgbClr val="000000"/>
                </a:solidFill>
              </a:rPr>
              <a:t> </a:t>
            </a:r>
            <a:r>
              <a:rPr lang="en-US" dirty="0" err="1">
                <a:solidFill>
                  <a:srgbClr val="660066"/>
                </a:solidFill>
              </a:rPr>
              <a:t>DatabaseHelper</a:t>
            </a:r>
            <a:r>
              <a:rPr lang="en-US" dirty="0" err="1">
                <a:solidFill>
                  <a:srgbClr val="666600"/>
                </a:solidFill>
              </a:rPr>
              <a:t>.</a:t>
            </a:r>
            <a:r>
              <a:rPr lang="en-US" dirty="0" err="1">
                <a:solidFill>
                  <a:srgbClr val="000000"/>
                </a:solidFill>
              </a:rPr>
              <a:t>SUBJECT</a:t>
            </a:r>
            <a:r>
              <a:rPr lang="en-US" dirty="0">
                <a:solidFill>
                  <a:srgbClr val="666600"/>
                </a:solidFill>
              </a:rPr>
              <a:t>,</a:t>
            </a:r>
            <a:r>
              <a:rPr lang="en-US" dirty="0">
                <a:solidFill>
                  <a:srgbClr val="000000"/>
                </a:solidFill>
              </a:rPr>
              <a:t> </a:t>
            </a:r>
            <a:r>
              <a:rPr lang="en-US" dirty="0" err="1">
                <a:solidFill>
                  <a:srgbClr val="660066"/>
                </a:solidFill>
              </a:rPr>
              <a:t>DatabaseHelper</a:t>
            </a:r>
            <a:r>
              <a:rPr lang="en-US" dirty="0" err="1">
                <a:solidFill>
                  <a:srgbClr val="666600"/>
                </a:solidFill>
              </a:rPr>
              <a:t>.</a:t>
            </a:r>
            <a:r>
              <a:rPr lang="en-US" dirty="0" err="1">
                <a:solidFill>
                  <a:srgbClr val="000000"/>
                </a:solidFill>
              </a:rPr>
              <a:t>DESC</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660066"/>
                </a:solidFill>
              </a:rPr>
              <a:t>Cursor</a:t>
            </a:r>
            <a:r>
              <a:rPr lang="en-US" dirty="0" smtClean="0">
                <a:solidFill>
                  <a:srgbClr val="000000"/>
                </a:solidFill>
              </a:rPr>
              <a:t> </a:t>
            </a:r>
            <a:r>
              <a:rPr lang="en-US" dirty="0">
                <a:solidFill>
                  <a:srgbClr val="000000"/>
                </a:solidFill>
              </a:rPr>
              <a:t>cursor </a:t>
            </a:r>
            <a:r>
              <a:rPr lang="en-US" dirty="0">
                <a:solidFill>
                  <a:srgbClr val="666600"/>
                </a:solidFill>
              </a:rPr>
              <a:t>=</a:t>
            </a:r>
            <a:r>
              <a:rPr lang="en-US" dirty="0">
                <a:solidFill>
                  <a:srgbClr val="000000"/>
                </a:solidFill>
              </a:rPr>
              <a:t> </a:t>
            </a:r>
            <a:r>
              <a:rPr lang="en-US" dirty="0" err="1">
                <a:solidFill>
                  <a:srgbClr val="000000"/>
                </a:solidFill>
              </a:rPr>
              <a:t>database</a:t>
            </a:r>
            <a:r>
              <a:rPr lang="en-US" dirty="0" err="1">
                <a:solidFill>
                  <a:srgbClr val="666600"/>
                </a:solidFill>
              </a:rPr>
              <a:t>.</a:t>
            </a:r>
            <a:r>
              <a:rPr lang="en-US" dirty="0" err="1">
                <a:solidFill>
                  <a:srgbClr val="000000"/>
                </a:solidFill>
              </a:rPr>
              <a:t>query</a:t>
            </a:r>
            <a:r>
              <a:rPr lang="en-US" dirty="0">
                <a:solidFill>
                  <a:srgbClr val="666600"/>
                </a:solidFill>
              </a:rPr>
              <a:t>(</a:t>
            </a:r>
            <a:r>
              <a:rPr lang="en-US" dirty="0" err="1">
                <a:solidFill>
                  <a:srgbClr val="660066"/>
                </a:solidFill>
              </a:rPr>
              <a:t>DatabaseHelper</a:t>
            </a:r>
            <a:r>
              <a:rPr lang="en-US" dirty="0" err="1">
                <a:solidFill>
                  <a:srgbClr val="666600"/>
                </a:solidFill>
              </a:rPr>
              <a:t>.</a:t>
            </a:r>
            <a:r>
              <a:rPr lang="en-US" dirty="0" err="1">
                <a:solidFill>
                  <a:srgbClr val="000000"/>
                </a:solidFill>
              </a:rPr>
              <a:t>TABLE_NAME</a:t>
            </a:r>
            <a:r>
              <a:rPr lang="en-US" dirty="0">
                <a:solidFill>
                  <a:srgbClr val="666600"/>
                </a:solidFill>
              </a:rPr>
              <a:t>,</a:t>
            </a:r>
            <a:r>
              <a:rPr lang="en-US" dirty="0">
                <a:solidFill>
                  <a:srgbClr val="000000"/>
                </a:solidFill>
              </a:rPr>
              <a:t> columns</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000088"/>
                </a:solidFill>
              </a:rPr>
              <a:t>if</a:t>
            </a:r>
            <a:r>
              <a:rPr lang="en-US" dirty="0" smtClean="0">
                <a:solidFill>
                  <a:srgbClr val="000000"/>
                </a:solidFill>
              </a:rPr>
              <a:t> </a:t>
            </a:r>
            <a:r>
              <a:rPr lang="en-US" dirty="0">
                <a:solidFill>
                  <a:srgbClr val="666600"/>
                </a:solidFill>
              </a:rPr>
              <a:t>(</a:t>
            </a:r>
            <a:r>
              <a:rPr lang="en-US" dirty="0">
                <a:solidFill>
                  <a:srgbClr val="000000"/>
                </a:solidFill>
              </a:rPr>
              <a:t>cursor </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000000"/>
                </a:solidFill>
              </a:rPr>
              <a:t>	</a:t>
            </a:r>
            <a:r>
              <a:rPr lang="en-US" dirty="0" err="1" smtClean="0">
                <a:solidFill>
                  <a:srgbClr val="000000"/>
                </a:solidFill>
              </a:rPr>
              <a:t>cursor</a:t>
            </a:r>
            <a:r>
              <a:rPr lang="en-US" dirty="0" err="1" smtClean="0">
                <a:solidFill>
                  <a:srgbClr val="666600"/>
                </a:solidFill>
              </a:rPr>
              <a:t>.</a:t>
            </a:r>
            <a:r>
              <a:rPr lang="en-US" dirty="0" err="1" smtClean="0">
                <a:solidFill>
                  <a:srgbClr val="000000"/>
                </a:solidFill>
              </a:rPr>
              <a:t>moveToFirst</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666600"/>
                </a:solidFill>
              </a:rPr>
              <a:t>}</a:t>
            </a:r>
            <a:r>
              <a:rPr lang="en-US" dirty="0" smtClean="0">
                <a:solidFill>
                  <a:srgbClr val="000000"/>
                </a:solidFill>
              </a:rPr>
              <a:t> </a:t>
            </a:r>
          </a:p>
          <a:p>
            <a:r>
              <a:rPr lang="en-US" dirty="0">
                <a:solidFill>
                  <a:srgbClr val="000000"/>
                </a:solidFill>
              </a:rPr>
              <a:t>	</a:t>
            </a:r>
            <a:r>
              <a:rPr lang="en-US" dirty="0" smtClean="0">
                <a:solidFill>
                  <a:srgbClr val="000088"/>
                </a:solidFill>
              </a:rPr>
              <a:t>return</a:t>
            </a:r>
            <a:r>
              <a:rPr lang="en-US" dirty="0" smtClean="0">
                <a:solidFill>
                  <a:srgbClr val="000000"/>
                </a:solidFill>
              </a:rPr>
              <a:t> </a:t>
            </a:r>
            <a:r>
              <a:rPr lang="en-US" dirty="0">
                <a:solidFill>
                  <a:srgbClr val="000000"/>
                </a:solidFill>
              </a:rPr>
              <a:t>cursor</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666600"/>
                </a:solidFill>
              </a:rPr>
              <a:t>}</a:t>
            </a:r>
            <a:endParaRPr lang="en-US" dirty="0"/>
          </a:p>
        </p:txBody>
      </p:sp>
      <p:sp>
        <p:nvSpPr>
          <p:cNvPr id="6" name="Rectangle 5"/>
          <p:cNvSpPr/>
          <p:nvPr/>
        </p:nvSpPr>
        <p:spPr>
          <a:xfrm>
            <a:off x="4025939" y="5998182"/>
            <a:ext cx="3627916" cy="369332"/>
          </a:xfrm>
          <a:prstGeom prst="rect">
            <a:avLst/>
          </a:prstGeom>
        </p:spPr>
        <p:txBody>
          <a:bodyPr wrap="none">
            <a:spAutoFit/>
          </a:bodyPr>
          <a:lstStyle/>
          <a:p>
            <a:r>
              <a:rPr lang="en-US" dirty="0" smtClean="0">
                <a:solidFill>
                  <a:srgbClr val="666666"/>
                </a:solidFill>
                <a:latin typeface="Raleway" charset="0"/>
              </a:rPr>
              <a:t>This </a:t>
            </a:r>
            <a:r>
              <a:rPr lang="en-US" dirty="0">
                <a:solidFill>
                  <a:srgbClr val="666666"/>
                </a:solidFill>
                <a:latin typeface="Raleway" charset="0"/>
              </a:rPr>
              <a:t>code is used to fetch all records:</a:t>
            </a:r>
            <a:endParaRPr lang="en-US" dirty="0"/>
          </a:p>
        </p:txBody>
      </p:sp>
    </p:spTree>
    <p:extLst>
      <p:ext uri="{BB962C8B-B14F-4D97-AF65-F5344CB8AC3E}">
        <p14:creationId xmlns:p14="http://schemas.microsoft.com/office/powerpoint/2010/main" val="5862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235" y="827140"/>
            <a:ext cx="10515600" cy="859241"/>
          </a:xfrm>
        </p:spPr>
        <p:txBody>
          <a:bodyPr>
            <a:normAutofit fontScale="90000"/>
          </a:bodyPr>
          <a:lstStyle/>
          <a:p>
            <a:r>
              <a:rPr lang="en-US" b="1" dirty="0"/>
              <a:t>Android Shared Preferences</a:t>
            </a:r>
            <a:br>
              <a:rPr lang="en-US" b="1" dirty="0"/>
            </a:br>
            <a:r>
              <a:rPr lang="en-US" b="1" dirty="0"/>
              <a:t/>
            </a:r>
            <a:br>
              <a:rPr lang="en-US" b="1" dirty="0"/>
            </a:br>
            <a:endParaRPr lang="en-US" dirty="0"/>
          </a:p>
        </p:txBody>
      </p:sp>
      <p:sp>
        <p:nvSpPr>
          <p:cNvPr id="3" name="Content Placeholder 2"/>
          <p:cNvSpPr>
            <a:spLocks noGrp="1"/>
          </p:cNvSpPr>
          <p:nvPr>
            <p:ph idx="1"/>
          </p:nvPr>
        </p:nvSpPr>
        <p:spPr>
          <a:xfrm>
            <a:off x="299803" y="1391672"/>
            <a:ext cx="11497455" cy="4351338"/>
          </a:xfrm>
        </p:spPr>
        <p:txBody>
          <a:bodyPr>
            <a:normAutofit/>
          </a:bodyPr>
          <a:lstStyle/>
          <a:p>
            <a:r>
              <a:rPr lang="en-US" dirty="0"/>
              <a:t>Shared Preferences allows activities and applications to keep preferences, in the form of key-value pairs similar to a Map that will persist even when the user closes the application</a:t>
            </a:r>
            <a:r>
              <a:rPr lang="en-US" dirty="0" smtClean="0"/>
              <a:t>.</a:t>
            </a:r>
          </a:p>
          <a:p>
            <a:endParaRPr lang="en-US" dirty="0"/>
          </a:p>
          <a:p>
            <a:r>
              <a:rPr lang="en-US" dirty="0"/>
              <a:t>Android stores Shared Preferences settings as XML file in </a:t>
            </a:r>
            <a:r>
              <a:rPr lang="en-US" b="1" dirty="0" err="1"/>
              <a:t>shared_prefs</a:t>
            </a:r>
            <a:r>
              <a:rPr lang="en-US" dirty="0"/>
              <a:t> folder under DATA/data/{application package} directory</a:t>
            </a:r>
            <a:r>
              <a:rPr lang="en-US" dirty="0" smtClean="0"/>
              <a:t>.</a:t>
            </a:r>
          </a:p>
          <a:p>
            <a:pPr marL="0" indent="0">
              <a:buNone/>
            </a:pPr>
            <a:r>
              <a:rPr lang="en-US" dirty="0" smtClean="0"/>
              <a:t> </a:t>
            </a:r>
          </a:p>
          <a:p>
            <a:r>
              <a:rPr lang="en-US" dirty="0" smtClean="0"/>
              <a:t>The </a:t>
            </a:r>
            <a:r>
              <a:rPr lang="en-US" dirty="0"/>
              <a:t>DATA folder can be obtained </a:t>
            </a:r>
            <a:r>
              <a:rPr lang="en-US" dirty="0" smtClean="0"/>
              <a:t>by calling</a:t>
            </a:r>
            <a:r>
              <a:rPr lang="en-US" dirty="0"/>
              <a:t> </a:t>
            </a:r>
            <a:r>
              <a:rPr lang="en-US" b="1" dirty="0" err="1"/>
              <a:t>Environment.getDataDirectory</a:t>
            </a:r>
            <a:r>
              <a:rPr lang="en-US" b="1" dirty="0"/>
              <a:t>()</a:t>
            </a:r>
            <a:r>
              <a:rPr lang="en-US" b="1" dirty="0"/>
              <a:t>.</a:t>
            </a:r>
            <a:endParaRPr lang="en-US" b="1" dirty="0"/>
          </a:p>
        </p:txBody>
      </p:sp>
    </p:spTree>
    <p:extLst>
      <p:ext uri="{BB962C8B-B14F-4D97-AF65-F5344CB8AC3E}">
        <p14:creationId xmlns:p14="http://schemas.microsoft.com/office/powerpoint/2010/main" val="147743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2431"/>
            <a:ext cx="10515600" cy="859241"/>
          </a:xfrm>
        </p:spPr>
        <p:txBody>
          <a:bodyPr>
            <a:normAutofit fontScale="90000"/>
          </a:bodyPr>
          <a:lstStyle/>
          <a:p>
            <a:r>
              <a:rPr lang="en-US" b="1" dirty="0"/>
              <a:t>Android Shared Preferences </a:t>
            </a:r>
            <a:r>
              <a:rPr lang="en-US" b="1" dirty="0"/>
              <a:t/>
            </a:r>
            <a:br>
              <a:rPr lang="en-US" b="1" dirty="0"/>
            </a:br>
            <a:endParaRPr lang="en-US" dirty="0"/>
          </a:p>
        </p:txBody>
      </p:sp>
      <p:sp>
        <p:nvSpPr>
          <p:cNvPr id="3" name="Content Placeholder 2"/>
          <p:cNvSpPr>
            <a:spLocks noGrp="1"/>
          </p:cNvSpPr>
          <p:nvPr>
            <p:ph idx="1"/>
          </p:nvPr>
        </p:nvSpPr>
        <p:spPr>
          <a:xfrm>
            <a:off x="838200" y="1391672"/>
            <a:ext cx="10515600" cy="4351338"/>
          </a:xfrm>
        </p:spPr>
        <p:txBody>
          <a:bodyPr>
            <a:normAutofit/>
          </a:bodyPr>
          <a:lstStyle/>
          <a:p>
            <a:r>
              <a:rPr lang="en-US" b="1" dirty="0" err="1"/>
              <a:t>SharedPreferences</a:t>
            </a:r>
            <a:r>
              <a:rPr lang="en-US" dirty="0"/>
              <a:t> is application specific, i.e. the data is lost on performing one of the following options:</a:t>
            </a:r>
          </a:p>
          <a:p>
            <a:pPr lvl="1"/>
            <a:r>
              <a:rPr lang="en-US" dirty="0"/>
              <a:t>on uninstalling the application</a:t>
            </a:r>
          </a:p>
          <a:p>
            <a:pPr lvl="1"/>
            <a:r>
              <a:rPr lang="en-US" dirty="0"/>
              <a:t>on clearing the application data (through Settings)</a:t>
            </a:r>
          </a:p>
          <a:p>
            <a:endParaRPr lang="en-US" dirty="0"/>
          </a:p>
          <a:p>
            <a:r>
              <a:rPr lang="en-US" dirty="0"/>
              <a:t>As the name suggests, the primary purpose is to store user-specified configuration details, such as user specific settings, keeping the user logged into the application.</a:t>
            </a:r>
            <a:endParaRPr lang="en-US" dirty="0"/>
          </a:p>
        </p:txBody>
      </p:sp>
    </p:spTree>
    <p:extLst>
      <p:ext uri="{BB962C8B-B14F-4D97-AF65-F5344CB8AC3E}">
        <p14:creationId xmlns:p14="http://schemas.microsoft.com/office/powerpoint/2010/main" val="1734323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76487" y="562660"/>
            <a:ext cx="7553325" cy="369332"/>
          </a:xfrm>
          <a:prstGeom prst="rect">
            <a:avLst/>
          </a:prstGeom>
          <a:solidFill>
            <a:schemeClr val="bg1">
              <a:lumMod val="85000"/>
            </a:schemeClr>
          </a:solidFill>
        </p:spPr>
        <p:txBody>
          <a:bodyPr wrap="square">
            <a:spAutoFit/>
          </a:bodyPr>
          <a:lstStyle/>
          <a:p>
            <a:r>
              <a:rPr lang="en-US" b="1" dirty="0" err="1">
                <a:solidFill>
                  <a:srgbClr val="666666"/>
                </a:solidFill>
                <a:latin typeface="Courier New" charset="0"/>
              </a:rPr>
              <a:t>getSharedPreferences</a:t>
            </a:r>
            <a:r>
              <a:rPr lang="en-US" b="1" dirty="0">
                <a:solidFill>
                  <a:srgbClr val="666666"/>
                </a:solidFill>
                <a:latin typeface="Courier New" charset="0"/>
              </a:rPr>
              <a:t> (String PREFS_NAME, </a:t>
            </a:r>
            <a:r>
              <a:rPr lang="en-US" b="1" dirty="0" err="1">
                <a:solidFill>
                  <a:srgbClr val="666666"/>
                </a:solidFill>
                <a:latin typeface="Courier New" charset="0"/>
              </a:rPr>
              <a:t>int</a:t>
            </a:r>
            <a:r>
              <a:rPr lang="en-US" b="1" dirty="0">
                <a:solidFill>
                  <a:srgbClr val="666666"/>
                </a:solidFill>
                <a:latin typeface="Courier New" charset="0"/>
              </a:rPr>
              <a:t> mode)</a:t>
            </a:r>
            <a:endParaRPr lang="en-US" b="1" dirty="0"/>
          </a:p>
        </p:txBody>
      </p:sp>
      <p:sp>
        <p:nvSpPr>
          <p:cNvPr id="7" name="Rectangle 6"/>
          <p:cNvSpPr/>
          <p:nvPr/>
        </p:nvSpPr>
        <p:spPr>
          <a:xfrm>
            <a:off x="852204" y="1301234"/>
            <a:ext cx="3801041" cy="369332"/>
          </a:xfrm>
          <a:prstGeom prst="rect">
            <a:avLst/>
          </a:prstGeom>
        </p:spPr>
        <p:txBody>
          <a:bodyPr wrap="none">
            <a:spAutoFit/>
          </a:bodyPr>
          <a:lstStyle/>
          <a:p>
            <a:r>
              <a:rPr lang="en-US" b="1">
                <a:solidFill>
                  <a:srgbClr val="666666"/>
                </a:solidFill>
                <a:latin typeface="Raleway" charset="0"/>
              </a:rPr>
              <a:t>PREFS_NAME</a:t>
            </a:r>
            <a:r>
              <a:rPr lang="en-US">
                <a:solidFill>
                  <a:srgbClr val="666666"/>
                </a:solidFill>
                <a:latin typeface="Raleway" charset="0"/>
              </a:rPr>
              <a:t> is the name of the file</a:t>
            </a:r>
            <a:endParaRPr lang="en-US"/>
          </a:p>
        </p:txBody>
      </p:sp>
      <p:sp>
        <p:nvSpPr>
          <p:cNvPr id="8" name="Rectangle 7"/>
          <p:cNvSpPr/>
          <p:nvPr/>
        </p:nvSpPr>
        <p:spPr>
          <a:xfrm>
            <a:off x="8513398" y="1301234"/>
            <a:ext cx="2832827" cy="369332"/>
          </a:xfrm>
          <a:prstGeom prst="rect">
            <a:avLst/>
          </a:prstGeom>
        </p:spPr>
        <p:txBody>
          <a:bodyPr wrap="none">
            <a:spAutoFit/>
          </a:bodyPr>
          <a:lstStyle/>
          <a:p>
            <a:r>
              <a:rPr lang="en-US" b="1">
                <a:solidFill>
                  <a:srgbClr val="666666"/>
                </a:solidFill>
                <a:latin typeface="Raleway" charset="0"/>
              </a:rPr>
              <a:t>mode</a:t>
            </a:r>
            <a:r>
              <a:rPr lang="en-US">
                <a:solidFill>
                  <a:srgbClr val="666666"/>
                </a:solidFill>
                <a:latin typeface="Raleway" charset="0"/>
              </a:rPr>
              <a:t> is the operating mode.</a:t>
            </a:r>
            <a:endParaRPr lang="en-US"/>
          </a:p>
        </p:txBody>
      </p:sp>
      <p:sp>
        <p:nvSpPr>
          <p:cNvPr id="9" name="Rectangle 8"/>
          <p:cNvSpPr/>
          <p:nvPr/>
        </p:nvSpPr>
        <p:spPr>
          <a:xfrm>
            <a:off x="719138" y="1814156"/>
            <a:ext cx="11010900" cy="4801314"/>
          </a:xfrm>
          <a:prstGeom prst="rect">
            <a:avLst/>
          </a:prstGeom>
        </p:spPr>
        <p:txBody>
          <a:bodyPr wrap="square">
            <a:spAutoFit/>
          </a:bodyPr>
          <a:lstStyle/>
          <a:p>
            <a:r>
              <a:rPr lang="en-US" dirty="0">
                <a:solidFill>
                  <a:srgbClr val="666666"/>
                </a:solidFill>
                <a:latin typeface="Raleway" charset="0"/>
              </a:rPr>
              <a:t>Following are the operating modes applicable</a:t>
            </a:r>
            <a:r>
              <a:rPr lang="en-US" dirty="0" smtClean="0">
                <a:solidFill>
                  <a:srgbClr val="666666"/>
                </a:solidFill>
                <a:latin typeface="Raleway" charset="0"/>
              </a:rPr>
              <a:t>:</a:t>
            </a:r>
          </a:p>
          <a:p>
            <a:endParaRPr lang="en-US" dirty="0">
              <a:solidFill>
                <a:srgbClr val="666666"/>
              </a:solidFill>
              <a:latin typeface="Raleway" charset="0"/>
            </a:endParaRPr>
          </a:p>
          <a:p>
            <a:pPr>
              <a:buFont typeface="Arial" charset="0"/>
              <a:buChar char="•"/>
            </a:pPr>
            <a:r>
              <a:rPr lang="en-US" b="1" dirty="0">
                <a:solidFill>
                  <a:srgbClr val="666666"/>
                </a:solidFill>
                <a:latin typeface="Raleway" charset="0"/>
              </a:rPr>
              <a:t>MODE_PRIVATE</a:t>
            </a:r>
            <a:r>
              <a:rPr lang="en-US" dirty="0">
                <a:solidFill>
                  <a:srgbClr val="666666"/>
                </a:solidFill>
                <a:latin typeface="Raleway" charset="0"/>
              </a:rPr>
              <a:t>: the default mode, where the created file can only be accessed by the calling </a:t>
            </a:r>
            <a:r>
              <a:rPr lang="en-US" dirty="0" smtClean="0">
                <a:solidFill>
                  <a:srgbClr val="666666"/>
                </a:solidFill>
                <a:latin typeface="Raleway" charset="0"/>
              </a:rPr>
              <a:t>application</a:t>
            </a:r>
          </a:p>
          <a:p>
            <a:pPr>
              <a:buFont typeface="Arial" charset="0"/>
              <a:buChar char="•"/>
            </a:pPr>
            <a:endParaRPr lang="en-US" dirty="0">
              <a:solidFill>
                <a:srgbClr val="666666"/>
              </a:solidFill>
              <a:latin typeface="Raleway" charset="0"/>
            </a:endParaRPr>
          </a:p>
          <a:p>
            <a:pPr>
              <a:buFont typeface="Arial" charset="0"/>
              <a:buChar char="•"/>
            </a:pPr>
            <a:r>
              <a:rPr lang="en-US" b="1" dirty="0">
                <a:solidFill>
                  <a:srgbClr val="666666"/>
                </a:solidFill>
                <a:latin typeface="Raleway" charset="0"/>
              </a:rPr>
              <a:t>MODE_WORLD_READABLE</a:t>
            </a:r>
            <a:r>
              <a:rPr lang="en-US" dirty="0">
                <a:solidFill>
                  <a:srgbClr val="666666"/>
                </a:solidFill>
                <a:latin typeface="Raleway" charset="0"/>
              </a:rPr>
              <a:t>: Creating world-readable files is very dangerous, and likely to cause security holes in </a:t>
            </a:r>
            <a:r>
              <a:rPr lang="en-US" dirty="0" smtClean="0">
                <a:solidFill>
                  <a:srgbClr val="666666"/>
                </a:solidFill>
                <a:latin typeface="Raleway" charset="0"/>
              </a:rPr>
              <a:t>applications</a:t>
            </a:r>
          </a:p>
          <a:p>
            <a:pPr>
              <a:buFont typeface="Arial" charset="0"/>
              <a:buChar char="•"/>
            </a:pPr>
            <a:endParaRPr lang="en-US" dirty="0">
              <a:solidFill>
                <a:srgbClr val="666666"/>
              </a:solidFill>
              <a:latin typeface="Raleway" charset="0"/>
            </a:endParaRPr>
          </a:p>
          <a:p>
            <a:pPr>
              <a:buFont typeface="Arial" charset="0"/>
              <a:buChar char="•"/>
            </a:pPr>
            <a:r>
              <a:rPr lang="en-US" b="1" dirty="0">
                <a:solidFill>
                  <a:srgbClr val="666666"/>
                </a:solidFill>
                <a:latin typeface="Raleway" charset="0"/>
              </a:rPr>
              <a:t>MODE_WORLD_WRITEABLE</a:t>
            </a:r>
            <a:r>
              <a:rPr lang="en-US" dirty="0">
                <a:solidFill>
                  <a:srgbClr val="666666"/>
                </a:solidFill>
                <a:latin typeface="Raleway" charset="0"/>
              </a:rPr>
              <a:t>: Creating world-writable files is very dangerous, and likely to cause security holes in </a:t>
            </a:r>
            <a:r>
              <a:rPr lang="en-US" dirty="0" smtClean="0">
                <a:solidFill>
                  <a:srgbClr val="666666"/>
                </a:solidFill>
                <a:latin typeface="Raleway" charset="0"/>
              </a:rPr>
              <a:t>applications</a:t>
            </a:r>
          </a:p>
          <a:p>
            <a:pPr>
              <a:buFont typeface="Arial" charset="0"/>
              <a:buChar char="•"/>
            </a:pPr>
            <a:endParaRPr lang="en-US" dirty="0">
              <a:solidFill>
                <a:srgbClr val="666666"/>
              </a:solidFill>
              <a:latin typeface="Raleway" charset="0"/>
            </a:endParaRPr>
          </a:p>
          <a:p>
            <a:pPr>
              <a:buFont typeface="Arial" charset="0"/>
              <a:buChar char="•"/>
            </a:pPr>
            <a:r>
              <a:rPr lang="en-US" b="1" dirty="0">
                <a:solidFill>
                  <a:srgbClr val="666666"/>
                </a:solidFill>
                <a:latin typeface="Raleway" charset="0"/>
              </a:rPr>
              <a:t>MODE_MULTI_PROCESS</a:t>
            </a:r>
            <a:r>
              <a:rPr lang="en-US" dirty="0">
                <a:solidFill>
                  <a:srgbClr val="666666"/>
                </a:solidFill>
                <a:latin typeface="Raleway" charset="0"/>
              </a:rPr>
              <a:t>: This method will check for modification of preferences even if the Shared Preference instance has already been </a:t>
            </a:r>
            <a:r>
              <a:rPr lang="en-US" dirty="0" smtClean="0">
                <a:solidFill>
                  <a:srgbClr val="666666"/>
                </a:solidFill>
                <a:latin typeface="Raleway" charset="0"/>
              </a:rPr>
              <a:t>loaded</a:t>
            </a:r>
          </a:p>
          <a:p>
            <a:pPr>
              <a:buFont typeface="Arial" charset="0"/>
              <a:buChar char="•"/>
            </a:pPr>
            <a:endParaRPr lang="en-US" dirty="0">
              <a:solidFill>
                <a:srgbClr val="666666"/>
              </a:solidFill>
              <a:latin typeface="Raleway" charset="0"/>
            </a:endParaRPr>
          </a:p>
          <a:p>
            <a:pPr>
              <a:buFont typeface="Arial" charset="0"/>
              <a:buChar char="•"/>
            </a:pPr>
            <a:r>
              <a:rPr lang="en-US" b="1" dirty="0">
                <a:solidFill>
                  <a:srgbClr val="666666"/>
                </a:solidFill>
                <a:latin typeface="Raleway" charset="0"/>
              </a:rPr>
              <a:t>MODE_APPEND</a:t>
            </a:r>
            <a:r>
              <a:rPr lang="en-US" dirty="0">
                <a:solidFill>
                  <a:srgbClr val="666666"/>
                </a:solidFill>
                <a:latin typeface="Raleway" charset="0"/>
              </a:rPr>
              <a:t>: This will append the new preferences with the already existing </a:t>
            </a:r>
            <a:r>
              <a:rPr lang="en-US" dirty="0" smtClean="0">
                <a:solidFill>
                  <a:srgbClr val="666666"/>
                </a:solidFill>
                <a:latin typeface="Raleway" charset="0"/>
              </a:rPr>
              <a:t>preferences</a:t>
            </a:r>
          </a:p>
          <a:p>
            <a:pPr>
              <a:buFont typeface="Arial" charset="0"/>
              <a:buChar char="•"/>
            </a:pPr>
            <a:endParaRPr lang="en-US" dirty="0">
              <a:solidFill>
                <a:srgbClr val="666666"/>
              </a:solidFill>
              <a:latin typeface="Raleway" charset="0"/>
            </a:endParaRPr>
          </a:p>
          <a:p>
            <a:pPr>
              <a:buFont typeface="Arial" charset="0"/>
              <a:buChar char="•"/>
            </a:pPr>
            <a:r>
              <a:rPr lang="en-US" b="1" dirty="0">
                <a:solidFill>
                  <a:srgbClr val="666666"/>
                </a:solidFill>
                <a:latin typeface="Raleway" charset="0"/>
              </a:rPr>
              <a:t>MODE_ENABLE_WRITE_AHEAD_LOGGING</a:t>
            </a:r>
            <a:r>
              <a:rPr lang="en-US" dirty="0">
                <a:solidFill>
                  <a:srgbClr val="666666"/>
                </a:solidFill>
                <a:latin typeface="Raleway" charset="0"/>
              </a:rPr>
              <a:t>: Database open flag. When it is set, it would enable write ahead logging by default</a:t>
            </a:r>
            <a:endParaRPr lang="en-US" b="0" i="0" dirty="0">
              <a:solidFill>
                <a:srgbClr val="666666"/>
              </a:solidFill>
              <a:effectLst/>
              <a:latin typeface="Raleway" charset="0"/>
            </a:endParaRPr>
          </a:p>
        </p:txBody>
      </p:sp>
    </p:spTree>
    <p:extLst>
      <p:ext uri="{BB962C8B-B14F-4D97-AF65-F5344CB8AC3E}">
        <p14:creationId xmlns:p14="http://schemas.microsoft.com/office/powerpoint/2010/main" val="1937126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8278" y="572571"/>
            <a:ext cx="1685077" cy="369332"/>
          </a:xfrm>
          <a:prstGeom prst="rect">
            <a:avLst/>
          </a:prstGeom>
        </p:spPr>
        <p:txBody>
          <a:bodyPr wrap="none">
            <a:spAutoFit/>
          </a:bodyPr>
          <a:lstStyle/>
          <a:p>
            <a:r>
              <a:rPr lang="en-US" b="1" dirty="0" smtClean="0">
                <a:solidFill>
                  <a:srgbClr val="000000"/>
                </a:solidFill>
                <a:latin typeface="Raleway" charset="0"/>
              </a:rPr>
              <a:t>1. Initialization</a:t>
            </a:r>
            <a:endParaRPr lang="en-US" b="1" i="0" dirty="0">
              <a:solidFill>
                <a:srgbClr val="000000"/>
              </a:solidFill>
              <a:effectLst/>
              <a:latin typeface="Raleway" charset="0"/>
            </a:endParaRPr>
          </a:p>
        </p:txBody>
      </p:sp>
      <p:sp>
        <p:nvSpPr>
          <p:cNvPr id="7" name="Rectangle 6"/>
          <p:cNvSpPr/>
          <p:nvPr/>
        </p:nvSpPr>
        <p:spPr>
          <a:xfrm>
            <a:off x="568277" y="1195685"/>
            <a:ext cx="10318797" cy="646331"/>
          </a:xfrm>
          <a:prstGeom prst="rect">
            <a:avLst/>
          </a:prstGeom>
        </p:spPr>
        <p:txBody>
          <a:bodyPr wrap="square">
            <a:spAutoFit/>
          </a:bodyPr>
          <a:lstStyle/>
          <a:p>
            <a:r>
              <a:rPr lang="en-US" dirty="0">
                <a:solidFill>
                  <a:srgbClr val="666666"/>
                </a:solidFill>
                <a:latin typeface="Raleway" charset="0"/>
              </a:rPr>
              <a:t>We need an editor to edit and save the changes in shared preferences. The following code can be used to get the shared preferences.</a:t>
            </a:r>
            <a:endParaRPr lang="en-US" dirty="0"/>
          </a:p>
        </p:txBody>
      </p:sp>
      <p:sp>
        <p:nvSpPr>
          <p:cNvPr id="8" name="Rectangle 7"/>
          <p:cNvSpPr/>
          <p:nvPr/>
        </p:nvSpPr>
        <p:spPr>
          <a:xfrm>
            <a:off x="568277" y="2095798"/>
            <a:ext cx="10367963" cy="861774"/>
          </a:xfrm>
          <a:prstGeom prst="rect">
            <a:avLst/>
          </a:prstGeom>
          <a:solidFill>
            <a:schemeClr val="bg1">
              <a:lumMod val="85000"/>
            </a:schemeClr>
          </a:solidFill>
        </p:spPr>
        <p:txBody>
          <a:bodyPr wrap="square">
            <a:spAutoFit/>
          </a:bodyPr>
          <a:lstStyle/>
          <a:p>
            <a:pPr fontAlgn="base"/>
            <a:r>
              <a:rPr lang="en-US" sz="1600" dirty="0" err="1">
                <a:solidFill>
                  <a:srgbClr val="666666"/>
                </a:solidFill>
                <a:latin typeface="Monaco" charset="0"/>
              </a:rPr>
              <a:t>SharedPreferences</a:t>
            </a:r>
            <a:r>
              <a:rPr lang="en-US" sz="1600" dirty="0">
                <a:solidFill>
                  <a:srgbClr val="666666"/>
                </a:solidFill>
                <a:latin typeface="Monaco" charset="0"/>
              </a:rPr>
              <a:t> </a:t>
            </a:r>
            <a:r>
              <a:rPr lang="en-US" sz="1600" dirty="0" err="1">
                <a:solidFill>
                  <a:srgbClr val="666666"/>
                </a:solidFill>
                <a:latin typeface="Monaco" charset="0"/>
              </a:rPr>
              <a:t>pref</a:t>
            </a:r>
            <a:r>
              <a:rPr lang="en-US" sz="1600" dirty="0">
                <a:solidFill>
                  <a:srgbClr val="666666"/>
                </a:solidFill>
                <a:latin typeface="Monaco" charset="0"/>
              </a:rPr>
              <a:t> = </a:t>
            </a:r>
            <a:r>
              <a:rPr lang="en-US" sz="1600" dirty="0" err="1">
                <a:solidFill>
                  <a:srgbClr val="666666"/>
                </a:solidFill>
                <a:latin typeface="Monaco" charset="0"/>
              </a:rPr>
              <a:t>getApplicationContext</a:t>
            </a:r>
            <a:r>
              <a:rPr lang="en-US" sz="1600" dirty="0">
                <a:solidFill>
                  <a:srgbClr val="666666"/>
                </a:solidFill>
                <a:latin typeface="Monaco" charset="0"/>
              </a:rPr>
              <a:t>().</a:t>
            </a:r>
            <a:r>
              <a:rPr lang="en-US" sz="1600" dirty="0" err="1">
                <a:solidFill>
                  <a:srgbClr val="666666"/>
                </a:solidFill>
                <a:latin typeface="Monaco" charset="0"/>
              </a:rPr>
              <a:t>getSharedPreferences</a:t>
            </a:r>
            <a:r>
              <a:rPr lang="en-US" sz="1600" dirty="0">
                <a:solidFill>
                  <a:srgbClr val="666666"/>
                </a:solidFill>
                <a:latin typeface="Monaco" charset="0"/>
              </a:rPr>
              <a:t>("</a:t>
            </a:r>
            <a:r>
              <a:rPr lang="en-US" sz="1600" dirty="0" err="1">
                <a:solidFill>
                  <a:srgbClr val="666666"/>
                </a:solidFill>
                <a:latin typeface="Monaco" charset="0"/>
              </a:rPr>
              <a:t>MyPref</a:t>
            </a:r>
            <a:r>
              <a:rPr lang="en-US" sz="1600" dirty="0">
                <a:solidFill>
                  <a:srgbClr val="666666"/>
                </a:solidFill>
                <a:latin typeface="Monaco" charset="0"/>
              </a:rPr>
              <a:t>", 0); </a:t>
            </a:r>
            <a:r>
              <a:rPr lang="en-US" sz="1600" dirty="0" smtClean="0">
                <a:solidFill>
                  <a:srgbClr val="666666"/>
                </a:solidFill>
                <a:latin typeface="Monaco" charset="0"/>
              </a:rPr>
              <a:t>								// </a:t>
            </a:r>
            <a:r>
              <a:rPr lang="en-US" sz="1600" dirty="0">
                <a:solidFill>
                  <a:srgbClr val="666666"/>
                </a:solidFill>
                <a:latin typeface="Monaco" charset="0"/>
              </a:rPr>
              <a:t>0 - for private mode</a:t>
            </a:r>
          </a:p>
          <a:p>
            <a:pPr fontAlgn="base"/>
            <a:r>
              <a:rPr lang="en-US" sz="1600" dirty="0">
                <a:solidFill>
                  <a:srgbClr val="666666"/>
                </a:solidFill>
                <a:latin typeface="Monaco" charset="0"/>
              </a:rPr>
              <a:t>Editor editor = </a:t>
            </a:r>
            <a:r>
              <a:rPr lang="en-US" sz="1600" dirty="0" err="1">
                <a:solidFill>
                  <a:srgbClr val="666666"/>
                </a:solidFill>
                <a:latin typeface="Monaco" charset="0"/>
              </a:rPr>
              <a:t>pref.edit</a:t>
            </a:r>
            <a:r>
              <a:rPr lang="en-US" sz="1600" dirty="0">
                <a:solidFill>
                  <a:srgbClr val="666666"/>
                </a:solidFill>
                <a:latin typeface="Monaco" charset="0"/>
              </a:rPr>
              <a:t>();</a:t>
            </a:r>
            <a:endParaRPr lang="en-US" sz="1600" b="0" i="0" dirty="0">
              <a:solidFill>
                <a:srgbClr val="666666"/>
              </a:solidFill>
              <a:effectLst/>
              <a:latin typeface="Monaco" charset="0"/>
            </a:endParaRPr>
          </a:p>
        </p:txBody>
      </p:sp>
      <p:sp>
        <p:nvSpPr>
          <p:cNvPr id="9" name="Rectangle 8"/>
          <p:cNvSpPr/>
          <p:nvPr/>
        </p:nvSpPr>
        <p:spPr>
          <a:xfrm>
            <a:off x="568277" y="3430072"/>
            <a:ext cx="1678665" cy="369332"/>
          </a:xfrm>
          <a:prstGeom prst="rect">
            <a:avLst/>
          </a:prstGeom>
        </p:spPr>
        <p:txBody>
          <a:bodyPr wrap="none">
            <a:spAutoFit/>
          </a:bodyPr>
          <a:lstStyle/>
          <a:p>
            <a:r>
              <a:rPr lang="en-US" b="1" dirty="0" smtClean="0">
                <a:solidFill>
                  <a:srgbClr val="000000"/>
                </a:solidFill>
                <a:latin typeface="Raleway" charset="0"/>
              </a:rPr>
              <a:t>2. Storing </a:t>
            </a:r>
            <a:r>
              <a:rPr lang="en-US" b="1" dirty="0">
                <a:solidFill>
                  <a:srgbClr val="000000"/>
                </a:solidFill>
                <a:latin typeface="Raleway" charset="0"/>
              </a:rPr>
              <a:t>Data</a:t>
            </a:r>
            <a:endParaRPr lang="en-US" b="1" i="0" dirty="0">
              <a:solidFill>
                <a:srgbClr val="000000"/>
              </a:solidFill>
              <a:effectLst/>
              <a:latin typeface="Raleway" charset="0"/>
            </a:endParaRPr>
          </a:p>
        </p:txBody>
      </p:sp>
      <p:sp>
        <p:nvSpPr>
          <p:cNvPr id="10" name="Rectangle 9"/>
          <p:cNvSpPr/>
          <p:nvPr/>
        </p:nvSpPr>
        <p:spPr>
          <a:xfrm>
            <a:off x="568276" y="3799404"/>
            <a:ext cx="10318797" cy="369332"/>
          </a:xfrm>
          <a:prstGeom prst="rect">
            <a:avLst/>
          </a:prstGeom>
        </p:spPr>
        <p:txBody>
          <a:bodyPr wrap="square">
            <a:spAutoFit/>
          </a:bodyPr>
          <a:lstStyle/>
          <a:p>
            <a:r>
              <a:rPr lang="en-US" b="1" dirty="0" err="1">
                <a:solidFill>
                  <a:srgbClr val="666666"/>
                </a:solidFill>
                <a:latin typeface="Raleway" charset="0"/>
              </a:rPr>
              <a:t>editor.commit</a:t>
            </a:r>
            <a:r>
              <a:rPr lang="en-US" b="1" dirty="0">
                <a:solidFill>
                  <a:srgbClr val="666666"/>
                </a:solidFill>
                <a:latin typeface="Raleway" charset="0"/>
              </a:rPr>
              <a:t>()</a:t>
            </a:r>
            <a:r>
              <a:rPr lang="en-US" dirty="0">
                <a:solidFill>
                  <a:srgbClr val="666666"/>
                </a:solidFill>
                <a:latin typeface="Raleway" charset="0"/>
              </a:rPr>
              <a:t> is used in order to save changes to shared preferences.</a:t>
            </a:r>
            <a:endParaRPr lang="en-US" dirty="0"/>
          </a:p>
        </p:txBody>
      </p:sp>
      <p:sp>
        <p:nvSpPr>
          <p:cNvPr id="11" name="Rectangle 10"/>
          <p:cNvSpPr/>
          <p:nvPr/>
        </p:nvSpPr>
        <p:spPr>
          <a:xfrm>
            <a:off x="568276" y="4417964"/>
            <a:ext cx="10367964" cy="2031325"/>
          </a:xfrm>
          <a:prstGeom prst="rect">
            <a:avLst/>
          </a:prstGeom>
          <a:solidFill>
            <a:schemeClr val="bg1">
              <a:lumMod val="85000"/>
            </a:schemeClr>
          </a:solidFill>
        </p:spPr>
        <p:txBody>
          <a:bodyPr wrap="square">
            <a:spAutoFit/>
          </a:bodyPr>
          <a:lstStyle/>
          <a:p>
            <a:pPr fontAlgn="base"/>
            <a:r>
              <a:rPr lang="en-US" dirty="0" err="1">
                <a:solidFill>
                  <a:srgbClr val="666666"/>
                </a:solidFill>
                <a:latin typeface="Monaco" charset="0"/>
              </a:rPr>
              <a:t>editor.putBoolean</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true); // Storing </a:t>
            </a:r>
            <a:r>
              <a:rPr lang="en-US" dirty="0" err="1">
                <a:solidFill>
                  <a:srgbClr val="666666"/>
                </a:solidFill>
                <a:latin typeface="Monaco" charset="0"/>
              </a:rPr>
              <a:t>boolean</a:t>
            </a:r>
            <a:r>
              <a:rPr lang="en-US" dirty="0">
                <a:solidFill>
                  <a:srgbClr val="666666"/>
                </a:solidFill>
                <a:latin typeface="Monaco" charset="0"/>
              </a:rPr>
              <a:t> - true/false</a:t>
            </a:r>
          </a:p>
          <a:p>
            <a:pPr fontAlgn="base"/>
            <a:r>
              <a:rPr lang="en-US" dirty="0" err="1">
                <a:solidFill>
                  <a:srgbClr val="666666"/>
                </a:solidFill>
                <a:latin typeface="Monaco" charset="0"/>
              </a:rPr>
              <a:t>editor.putString</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"string value"); // Storing string</a:t>
            </a:r>
          </a:p>
          <a:p>
            <a:pPr fontAlgn="base"/>
            <a:r>
              <a:rPr lang="en-US" dirty="0" err="1">
                <a:solidFill>
                  <a:srgbClr val="666666"/>
                </a:solidFill>
                <a:latin typeface="Monaco" charset="0"/>
              </a:rPr>
              <a:t>editor.putInt</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a:t>
            </a:r>
            <a:r>
              <a:rPr lang="en-US" dirty="0" err="1">
                <a:solidFill>
                  <a:srgbClr val="666666"/>
                </a:solidFill>
                <a:latin typeface="Monaco" charset="0"/>
              </a:rPr>
              <a:t>int</a:t>
            </a:r>
            <a:r>
              <a:rPr lang="en-US" dirty="0">
                <a:solidFill>
                  <a:srgbClr val="666666"/>
                </a:solidFill>
                <a:latin typeface="Monaco" charset="0"/>
              </a:rPr>
              <a:t> value"); // Storing integer</a:t>
            </a:r>
          </a:p>
          <a:p>
            <a:pPr fontAlgn="base"/>
            <a:r>
              <a:rPr lang="en-US" dirty="0" err="1">
                <a:solidFill>
                  <a:srgbClr val="666666"/>
                </a:solidFill>
                <a:latin typeface="Monaco" charset="0"/>
              </a:rPr>
              <a:t>editor.putFloat</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"float value"); // Storing float</a:t>
            </a:r>
          </a:p>
          <a:p>
            <a:pPr fontAlgn="base"/>
            <a:r>
              <a:rPr lang="en-US" dirty="0" err="1">
                <a:solidFill>
                  <a:srgbClr val="666666"/>
                </a:solidFill>
                <a:latin typeface="Monaco" charset="0"/>
              </a:rPr>
              <a:t>editor.putLong</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"long value"); // Storing long</a:t>
            </a:r>
          </a:p>
          <a:p>
            <a:pPr fontAlgn="base"/>
            <a:r>
              <a:rPr lang="en-US" dirty="0">
                <a:solidFill>
                  <a:srgbClr val="666666"/>
                </a:solidFill>
                <a:latin typeface="Monaco" charset="0"/>
              </a:rPr>
              <a:t>  </a:t>
            </a:r>
          </a:p>
          <a:p>
            <a:pPr fontAlgn="base"/>
            <a:r>
              <a:rPr lang="en-US" dirty="0" err="1">
                <a:solidFill>
                  <a:srgbClr val="666666"/>
                </a:solidFill>
                <a:latin typeface="Monaco" charset="0"/>
              </a:rPr>
              <a:t>editor.commit</a:t>
            </a:r>
            <a:r>
              <a:rPr lang="en-US" dirty="0">
                <a:solidFill>
                  <a:srgbClr val="666666"/>
                </a:solidFill>
                <a:latin typeface="Monaco" charset="0"/>
              </a:rPr>
              <a:t>(); // commit changes</a:t>
            </a:r>
            <a:endParaRPr lang="en-US" b="0" i="0" dirty="0">
              <a:solidFill>
                <a:srgbClr val="666666"/>
              </a:solidFill>
              <a:effectLst/>
              <a:latin typeface="Monaco" charset="0"/>
            </a:endParaRPr>
          </a:p>
        </p:txBody>
      </p:sp>
    </p:spTree>
    <p:extLst>
      <p:ext uri="{BB962C8B-B14F-4D97-AF65-F5344CB8AC3E}">
        <p14:creationId xmlns:p14="http://schemas.microsoft.com/office/powerpoint/2010/main" val="1893011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568278" y="572571"/>
            <a:ext cx="1888659" cy="369332"/>
          </a:xfrm>
          <a:prstGeom prst="rect">
            <a:avLst/>
          </a:prstGeom>
        </p:spPr>
        <p:txBody>
          <a:bodyPr wrap="none">
            <a:spAutoFit/>
          </a:bodyPr>
          <a:lstStyle/>
          <a:p>
            <a:r>
              <a:rPr lang="en-US" b="1" dirty="0" smtClean="0"/>
              <a:t>3. Retrieving </a:t>
            </a:r>
            <a:r>
              <a:rPr lang="en-US" b="1" dirty="0"/>
              <a:t>Data</a:t>
            </a:r>
          </a:p>
        </p:txBody>
      </p:sp>
      <p:sp>
        <p:nvSpPr>
          <p:cNvPr id="9" name="Rectangle 8"/>
          <p:cNvSpPr/>
          <p:nvPr/>
        </p:nvSpPr>
        <p:spPr>
          <a:xfrm>
            <a:off x="568277" y="3430072"/>
            <a:ext cx="2806474" cy="646331"/>
          </a:xfrm>
          <a:prstGeom prst="rect">
            <a:avLst/>
          </a:prstGeom>
        </p:spPr>
        <p:txBody>
          <a:bodyPr wrap="none">
            <a:spAutoFit/>
          </a:bodyPr>
          <a:lstStyle/>
          <a:p>
            <a:r>
              <a:rPr lang="en-US" b="1" dirty="0" smtClean="0">
                <a:solidFill>
                  <a:srgbClr val="000000"/>
                </a:solidFill>
                <a:latin typeface="Raleway" charset="0"/>
              </a:rPr>
              <a:t>4. </a:t>
            </a:r>
            <a:r>
              <a:rPr lang="en-US" b="1" dirty="0"/>
              <a:t>Clearing or Deleting Data</a:t>
            </a:r>
          </a:p>
          <a:p>
            <a:endParaRPr lang="en-US" b="1" i="0" dirty="0">
              <a:solidFill>
                <a:srgbClr val="000000"/>
              </a:solidFill>
              <a:effectLst/>
              <a:latin typeface="Raleway" charset="0"/>
            </a:endParaRPr>
          </a:p>
        </p:txBody>
      </p:sp>
      <p:sp>
        <p:nvSpPr>
          <p:cNvPr id="2" name="Rectangle 1"/>
          <p:cNvSpPr/>
          <p:nvPr/>
        </p:nvSpPr>
        <p:spPr>
          <a:xfrm>
            <a:off x="568275" y="1080135"/>
            <a:ext cx="7861349" cy="369332"/>
          </a:xfrm>
          <a:prstGeom prst="rect">
            <a:avLst/>
          </a:prstGeom>
        </p:spPr>
        <p:txBody>
          <a:bodyPr wrap="square">
            <a:spAutoFit/>
          </a:bodyPr>
          <a:lstStyle/>
          <a:p>
            <a:r>
              <a:rPr lang="en-US" dirty="0">
                <a:solidFill>
                  <a:srgbClr val="666666"/>
                </a:solidFill>
                <a:latin typeface="Raleway" charset="0"/>
              </a:rPr>
              <a:t>Data can be retrieved from saved preferences by calling </a:t>
            </a:r>
            <a:r>
              <a:rPr lang="en-US" b="1" dirty="0" err="1">
                <a:solidFill>
                  <a:srgbClr val="666666"/>
                </a:solidFill>
                <a:latin typeface="Raleway" charset="0"/>
              </a:rPr>
              <a:t>getString</a:t>
            </a:r>
            <a:r>
              <a:rPr lang="en-US" b="1" dirty="0">
                <a:solidFill>
                  <a:srgbClr val="666666"/>
                </a:solidFill>
                <a:latin typeface="Raleway" charset="0"/>
              </a:rPr>
              <a:t>()</a:t>
            </a:r>
            <a:r>
              <a:rPr lang="en-US" dirty="0">
                <a:solidFill>
                  <a:srgbClr val="666666"/>
                </a:solidFill>
                <a:latin typeface="Raleway" charset="0"/>
              </a:rPr>
              <a:t> as follows</a:t>
            </a:r>
            <a:endParaRPr lang="en-US" dirty="0"/>
          </a:p>
        </p:txBody>
      </p:sp>
      <p:sp>
        <p:nvSpPr>
          <p:cNvPr id="3" name="Rectangle 2"/>
          <p:cNvSpPr/>
          <p:nvPr/>
        </p:nvSpPr>
        <p:spPr>
          <a:xfrm>
            <a:off x="568274" y="1587699"/>
            <a:ext cx="10367965" cy="1477328"/>
          </a:xfrm>
          <a:prstGeom prst="rect">
            <a:avLst/>
          </a:prstGeom>
          <a:solidFill>
            <a:schemeClr val="bg1">
              <a:lumMod val="85000"/>
            </a:schemeClr>
          </a:solidFill>
        </p:spPr>
        <p:txBody>
          <a:bodyPr wrap="square">
            <a:spAutoFit/>
          </a:bodyPr>
          <a:lstStyle/>
          <a:p>
            <a:pPr fontAlgn="base"/>
            <a:r>
              <a:rPr lang="en-US" dirty="0" err="1">
                <a:solidFill>
                  <a:srgbClr val="666666"/>
                </a:solidFill>
                <a:latin typeface="Monaco" charset="0"/>
              </a:rPr>
              <a:t>pref.getString</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null); // getting String</a:t>
            </a:r>
          </a:p>
          <a:p>
            <a:pPr fontAlgn="base"/>
            <a:r>
              <a:rPr lang="en-US" dirty="0" err="1">
                <a:solidFill>
                  <a:srgbClr val="666666"/>
                </a:solidFill>
                <a:latin typeface="Monaco" charset="0"/>
              </a:rPr>
              <a:t>pref.getInt</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null); // getting Integer</a:t>
            </a:r>
          </a:p>
          <a:p>
            <a:pPr fontAlgn="base"/>
            <a:r>
              <a:rPr lang="en-US" dirty="0" err="1">
                <a:solidFill>
                  <a:srgbClr val="666666"/>
                </a:solidFill>
                <a:latin typeface="Monaco" charset="0"/>
              </a:rPr>
              <a:t>pref.getFloat</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null); // getting Float</a:t>
            </a:r>
          </a:p>
          <a:p>
            <a:pPr fontAlgn="base"/>
            <a:r>
              <a:rPr lang="en-US" dirty="0" err="1">
                <a:solidFill>
                  <a:srgbClr val="666666"/>
                </a:solidFill>
                <a:latin typeface="Monaco" charset="0"/>
              </a:rPr>
              <a:t>pref.getLong</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null); // getting Long</a:t>
            </a:r>
          </a:p>
          <a:p>
            <a:pPr fontAlgn="base"/>
            <a:r>
              <a:rPr lang="en-US" dirty="0" err="1">
                <a:solidFill>
                  <a:srgbClr val="666666"/>
                </a:solidFill>
                <a:latin typeface="Monaco" charset="0"/>
              </a:rPr>
              <a:t>pref.getBoolean</a:t>
            </a:r>
            <a:r>
              <a:rPr lang="en-US" dirty="0">
                <a:solidFill>
                  <a:srgbClr val="666666"/>
                </a:solidFill>
                <a:latin typeface="Monaco" charset="0"/>
              </a:rPr>
              <a:t>("</a:t>
            </a:r>
            <a:r>
              <a:rPr lang="en-US" dirty="0" err="1">
                <a:solidFill>
                  <a:srgbClr val="666666"/>
                </a:solidFill>
                <a:latin typeface="Monaco" charset="0"/>
              </a:rPr>
              <a:t>key_name</a:t>
            </a:r>
            <a:r>
              <a:rPr lang="en-US" dirty="0">
                <a:solidFill>
                  <a:srgbClr val="666666"/>
                </a:solidFill>
                <a:latin typeface="Monaco" charset="0"/>
              </a:rPr>
              <a:t>", null); // getting </a:t>
            </a:r>
            <a:r>
              <a:rPr lang="en-US" dirty="0" err="1">
                <a:solidFill>
                  <a:srgbClr val="666666"/>
                </a:solidFill>
                <a:latin typeface="Monaco" charset="0"/>
              </a:rPr>
              <a:t>boolean</a:t>
            </a:r>
            <a:endParaRPr lang="en-US" b="0" i="0" dirty="0">
              <a:solidFill>
                <a:srgbClr val="666666"/>
              </a:solidFill>
              <a:effectLst/>
              <a:latin typeface="Monaco" charset="0"/>
            </a:endParaRPr>
          </a:p>
        </p:txBody>
      </p:sp>
      <p:sp>
        <p:nvSpPr>
          <p:cNvPr id="4" name="Rectangle 3"/>
          <p:cNvSpPr/>
          <p:nvPr/>
        </p:nvSpPr>
        <p:spPr>
          <a:xfrm>
            <a:off x="568274" y="3753237"/>
            <a:ext cx="5797421" cy="369332"/>
          </a:xfrm>
          <a:prstGeom prst="rect">
            <a:avLst/>
          </a:prstGeom>
        </p:spPr>
        <p:txBody>
          <a:bodyPr wrap="none">
            <a:spAutoFit/>
          </a:bodyPr>
          <a:lstStyle/>
          <a:p>
            <a:r>
              <a:rPr lang="en-US" b="1" dirty="0">
                <a:solidFill>
                  <a:srgbClr val="666666"/>
                </a:solidFill>
                <a:latin typeface="Raleway" charset="0"/>
              </a:rPr>
              <a:t>remove(“</a:t>
            </a:r>
            <a:r>
              <a:rPr lang="en-US" b="1" dirty="0" err="1">
                <a:solidFill>
                  <a:srgbClr val="666666"/>
                </a:solidFill>
                <a:latin typeface="Raleway" charset="0"/>
              </a:rPr>
              <a:t>key_name</a:t>
            </a:r>
            <a:r>
              <a:rPr lang="en-US" b="1" dirty="0">
                <a:solidFill>
                  <a:srgbClr val="666666"/>
                </a:solidFill>
                <a:latin typeface="Raleway" charset="0"/>
              </a:rPr>
              <a:t>”)</a:t>
            </a:r>
            <a:r>
              <a:rPr lang="en-US" dirty="0">
                <a:solidFill>
                  <a:srgbClr val="666666"/>
                </a:solidFill>
                <a:latin typeface="Raleway" charset="0"/>
              </a:rPr>
              <a:t> is used to delete that particular value.</a:t>
            </a:r>
            <a:endParaRPr lang="en-US" dirty="0"/>
          </a:p>
        </p:txBody>
      </p:sp>
      <p:sp>
        <p:nvSpPr>
          <p:cNvPr id="5" name="Rectangle 4"/>
          <p:cNvSpPr/>
          <p:nvPr/>
        </p:nvSpPr>
        <p:spPr>
          <a:xfrm>
            <a:off x="7149370" y="3753237"/>
            <a:ext cx="3236784" cy="369332"/>
          </a:xfrm>
          <a:prstGeom prst="rect">
            <a:avLst/>
          </a:prstGeom>
        </p:spPr>
        <p:txBody>
          <a:bodyPr wrap="none">
            <a:spAutoFit/>
          </a:bodyPr>
          <a:lstStyle/>
          <a:p>
            <a:r>
              <a:rPr lang="en-US" b="1">
                <a:solidFill>
                  <a:srgbClr val="666666"/>
                </a:solidFill>
                <a:latin typeface="Raleway" charset="0"/>
              </a:rPr>
              <a:t>clear()</a:t>
            </a:r>
            <a:r>
              <a:rPr lang="en-US">
                <a:solidFill>
                  <a:srgbClr val="666666"/>
                </a:solidFill>
                <a:latin typeface="Raleway" charset="0"/>
              </a:rPr>
              <a:t> is used to remove all data</a:t>
            </a: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1638873916"/>
              </p:ext>
            </p:extLst>
          </p:nvPr>
        </p:nvGraphicFramePr>
        <p:xfrm>
          <a:off x="568274" y="4396622"/>
          <a:ext cx="10121900" cy="1097280"/>
        </p:xfrm>
        <a:graphic>
          <a:graphicData uri="http://schemas.openxmlformats.org/drawingml/2006/table">
            <a:tbl>
              <a:tblPr/>
              <a:tblGrid>
                <a:gridCol w="10121900"/>
              </a:tblGrid>
              <a:tr h="0">
                <a:tc>
                  <a:txBody>
                    <a:bodyPr/>
                    <a:lstStyle/>
                    <a:p>
                      <a:pPr algn="l" rtl="0" fontAlgn="base"/>
                      <a:r>
                        <a:rPr lang="en-US" b="0" i="0" dirty="0" err="1">
                          <a:effectLst/>
                          <a:latin typeface="Monaco" charset="0"/>
                        </a:rPr>
                        <a:t>editor.remove</a:t>
                      </a:r>
                      <a:r>
                        <a:rPr lang="en-US" b="0" i="0" dirty="0">
                          <a:effectLst/>
                          <a:latin typeface="Monaco" charset="0"/>
                        </a:rPr>
                        <a:t>("name"); // will delete key name</a:t>
                      </a:r>
                    </a:p>
                    <a:p>
                      <a:pPr algn="l" rtl="0" fontAlgn="base"/>
                      <a:r>
                        <a:rPr lang="en-US" b="0" i="0" dirty="0" err="1">
                          <a:effectLst/>
                          <a:latin typeface="Monaco" charset="0"/>
                        </a:rPr>
                        <a:t>editor.remove</a:t>
                      </a:r>
                      <a:r>
                        <a:rPr lang="en-US" b="0" i="0" dirty="0">
                          <a:effectLst/>
                          <a:latin typeface="Monaco" charset="0"/>
                        </a:rPr>
                        <a:t>("email"); // will delete key email</a:t>
                      </a:r>
                    </a:p>
                    <a:p>
                      <a:pPr algn="l" rtl="0" fontAlgn="base"/>
                      <a:r>
                        <a:rPr lang="en-US" b="0" i="0" dirty="0">
                          <a:effectLst/>
                          <a:latin typeface="Monaco" charset="0"/>
                        </a:rPr>
                        <a:t>  </a:t>
                      </a:r>
                    </a:p>
                    <a:p>
                      <a:pPr algn="l" rtl="0" fontAlgn="base"/>
                      <a:r>
                        <a:rPr lang="en-US" b="0" i="0" dirty="0" err="1">
                          <a:effectLst/>
                          <a:latin typeface="Monaco" charset="0"/>
                        </a:rPr>
                        <a:t>editor.commit</a:t>
                      </a:r>
                      <a:r>
                        <a:rPr lang="en-US" b="0" i="0" dirty="0">
                          <a:effectLst/>
                          <a:latin typeface="Monaco" charset="0"/>
                        </a:rPr>
                        <a:t>(); // commit changes</a:t>
                      </a:r>
                    </a:p>
                  </a:txBody>
                  <a:tcPr marL="0" marR="0" marT="0" marB="0" anchor="ctr">
                    <a:lnL>
                      <a:noFill/>
                    </a:lnL>
                    <a:lnR>
                      <a:noFill/>
                    </a:lnR>
                    <a:lnT>
                      <a:noFill/>
                    </a:lnT>
                    <a:lnB>
                      <a:noFill/>
                    </a:lnB>
                    <a:solidFill>
                      <a:schemeClr val="bg1">
                        <a:lumMod val="85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53357781"/>
              </p:ext>
            </p:extLst>
          </p:nvPr>
        </p:nvGraphicFramePr>
        <p:xfrm>
          <a:off x="568274" y="5767956"/>
          <a:ext cx="10121900" cy="548640"/>
        </p:xfrm>
        <a:graphic>
          <a:graphicData uri="http://schemas.openxmlformats.org/drawingml/2006/table">
            <a:tbl>
              <a:tblPr/>
              <a:tblGrid>
                <a:gridCol w="10121900"/>
              </a:tblGrid>
              <a:tr h="0">
                <a:tc>
                  <a:txBody>
                    <a:bodyPr/>
                    <a:lstStyle/>
                    <a:p>
                      <a:pPr algn="l" rtl="0" fontAlgn="base"/>
                      <a:r>
                        <a:rPr lang="en-US" b="0" i="0" dirty="0" err="1">
                          <a:effectLst/>
                          <a:latin typeface="Monaco" charset="0"/>
                        </a:rPr>
                        <a:t>editor.clear</a:t>
                      </a:r>
                      <a:r>
                        <a:rPr lang="en-US" b="0" i="0" dirty="0">
                          <a:effectLst/>
                          <a:latin typeface="Monaco" charset="0"/>
                        </a:rPr>
                        <a:t>();</a:t>
                      </a:r>
                    </a:p>
                    <a:p>
                      <a:pPr algn="l" rtl="0" fontAlgn="base"/>
                      <a:r>
                        <a:rPr lang="en-US" b="0" i="0" dirty="0" err="1">
                          <a:effectLst/>
                          <a:latin typeface="Monaco" charset="0"/>
                        </a:rPr>
                        <a:t>editor.commit</a:t>
                      </a:r>
                      <a:r>
                        <a:rPr lang="en-US" b="0" i="0" dirty="0">
                          <a:effectLst/>
                          <a:latin typeface="Monaco" charset="0"/>
                        </a:rPr>
                        <a:t>(); // commit changes</a:t>
                      </a:r>
                    </a:p>
                  </a:txBody>
                  <a:tcPr marL="0" marR="0" marT="0" marB="0" anchor="ctr">
                    <a:lnL>
                      <a:noFill/>
                    </a:lnL>
                    <a:lnR>
                      <a:noFill/>
                    </a:lnR>
                    <a:lnT>
                      <a:noFill/>
                    </a:lnT>
                    <a:lnB>
                      <a:noFill/>
                    </a:lnB>
                    <a:solidFill>
                      <a:schemeClr val="bg1">
                        <a:lumMod val="85000"/>
                      </a:schemeClr>
                    </a:solidFill>
                  </a:tcPr>
                </a:tc>
              </a:tr>
            </a:tbl>
          </a:graphicData>
        </a:graphic>
      </p:graphicFrame>
    </p:spTree>
    <p:extLst>
      <p:ext uri="{BB962C8B-B14F-4D97-AF65-F5344CB8AC3E}">
        <p14:creationId xmlns:p14="http://schemas.microsoft.com/office/powerpoint/2010/main" val="831114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2163"/>
          </a:xfrm>
        </p:spPr>
        <p:txBody>
          <a:bodyPr>
            <a:normAutofit fontScale="90000"/>
          </a:bodyPr>
          <a:lstStyle/>
          <a:p>
            <a:r>
              <a:rPr lang="en-US" b="1"/>
              <a:t>Android SQLite</a:t>
            </a:r>
            <a:br>
              <a:rPr lang="en-US" b="1"/>
            </a:br>
            <a:endParaRPr lang="en-US"/>
          </a:p>
        </p:txBody>
      </p:sp>
      <p:sp>
        <p:nvSpPr>
          <p:cNvPr id="3" name="Rectangle 2"/>
          <p:cNvSpPr/>
          <p:nvPr/>
        </p:nvSpPr>
        <p:spPr>
          <a:xfrm>
            <a:off x="838199" y="1157288"/>
            <a:ext cx="10738757" cy="1754326"/>
          </a:xfrm>
          <a:prstGeom prst="rect">
            <a:avLst/>
          </a:prstGeom>
        </p:spPr>
        <p:txBody>
          <a:bodyPr wrap="square">
            <a:spAutoFit/>
          </a:bodyPr>
          <a:lstStyle/>
          <a:p>
            <a:r>
              <a:rPr lang="en-US" dirty="0">
                <a:solidFill>
                  <a:srgbClr val="666666"/>
                </a:solidFill>
                <a:latin typeface="Raleway" charset="0"/>
              </a:rPr>
              <a:t>Android SQLite is a very lightweight database which comes with Android OS. </a:t>
            </a:r>
            <a:endParaRPr lang="en-US" dirty="0" smtClean="0">
              <a:solidFill>
                <a:srgbClr val="666666"/>
              </a:solidFill>
              <a:latin typeface="Raleway" charset="0"/>
            </a:endParaRPr>
          </a:p>
          <a:p>
            <a:endParaRPr lang="en-US" dirty="0">
              <a:solidFill>
                <a:srgbClr val="666666"/>
              </a:solidFill>
              <a:latin typeface="Raleway" charset="0"/>
            </a:endParaRPr>
          </a:p>
          <a:p>
            <a:r>
              <a:rPr lang="en-US" dirty="0" smtClean="0">
                <a:solidFill>
                  <a:srgbClr val="666666"/>
                </a:solidFill>
                <a:latin typeface="Raleway" charset="0"/>
              </a:rPr>
              <a:t>Android </a:t>
            </a:r>
            <a:r>
              <a:rPr lang="en-US" dirty="0">
                <a:solidFill>
                  <a:srgbClr val="666666"/>
                </a:solidFill>
                <a:latin typeface="Raleway" charset="0"/>
              </a:rPr>
              <a:t>SQLite combines a clean SQL interface with a very small memory footprint and decent speed. </a:t>
            </a:r>
            <a:endParaRPr lang="en-US" dirty="0" smtClean="0">
              <a:solidFill>
                <a:srgbClr val="666666"/>
              </a:solidFill>
              <a:latin typeface="Raleway" charset="0"/>
            </a:endParaRPr>
          </a:p>
          <a:p>
            <a:endParaRPr lang="en-US" dirty="0">
              <a:solidFill>
                <a:srgbClr val="666666"/>
              </a:solidFill>
              <a:latin typeface="Raleway" charset="0"/>
            </a:endParaRPr>
          </a:p>
          <a:p>
            <a:r>
              <a:rPr lang="en-US" dirty="0" smtClean="0">
                <a:solidFill>
                  <a:srgbClr val="666666"/>
                </a:solidFill>
                <a:latin typeface="Raleway" charset="0"/>
              </a:rPr>
              <a:t>For </a:t>
            </a:r>
            <a:r>
              <a:rPr lang="en-US" dirty="0">
                <a:solidFill>
                  <a:srgbClr val="666666"/>
                </a:solidFill>
                <a:latin typeface="Raleway" charset="0"/>
              </a:rPr>
              <a:t>Android, SQLite is “baked into” the Android runtime, so every Android application can create its own SQLite databases.</a:t>
            </a:r>
            <a:endParaRPr lang="en-US" dirty="0"/>
          </a:p>
        </p:txBody>
      </p:sp>
    </p:spTree>
    <p:extLst>
      <p:ext uri="{BB962C8B-B14F-4D97-AF65-F5344CB8AC3E}">
        <p14:creationId xmlns:p14="http://schemas.microsoft.com/office/powerpoint/2010/main" val="1558046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Android SQLite </a:t>
            </a:r>
            <a:r>
              <a:rPr lang="en-US" b="1" dirty="0" err="1"/>
              <a:t>SQLiteOpenHelper</a:t>
            </a:r>
            <a:r>
              <a:rPr lang="en-US" b="1" dirty="0"/>
              <a:t/>
            </a:r>
            <a:br>
              <a:rPr lang="en-US" b="1" dirty="0"/>
            </a:br>
            <a:endParaRPr lang="en-US" dirty="0"/>
          </a:p>
        </p:txBody>
      </p:sp>
      <p:sp>
        <p:nvSpPr>
          <p:cNvPr id="3" name="Rectangle 2"/>
          <p:cNvSpPr/>
          <p:nvPr/>
        </p:nvSpPr>
        <p:spPr>
          <a:xfrm>
            <a:off x="838200" y="1367522"/>
            <a:ext cx="8142514" cy="369332"/>
          </a:xfrm>
          <a:prstGeom prst="rect">
            <a:avLst/>
          </a:prstGeom>
        </p:spPr>
        <p:txBody>
          <a:bodyPr wrap="square">
            <a:spAutoFit/>
          </a:bodyPr>
          <a:lstStyle/>
          <a:p>
            <a:r>
              <a:rPr lang="en-US" b="1" dirty="0" err="1">
                <a:solidFill>
                  <a:srgbClr val="666666"/>
                </a:solidFill>
                <a:latin typeface="Raleway" charset="0"/>
              </a:rPr>
              <a:t>SQLiteOpenHelper</a:t>
            </a:r>
            <a:r>
              <a:rPr lang="en-US" dirty="0">
                <a:solidFill>
                  <a:srgbClr val="666666"/>
                </a:solidFill>
                <a:latin typeface="Raleway" charset="0"/>
              </a:rPr>
              <a:t> is designed to get rid of two very common problems.</a:t>
            </a:r>
            <a:endParaRPr lang="en-US" dirty="0"/>
          </a:p>
        </p:txBody>
      </p:sp>
      <p:sp>
        <p:nvSpPr>
          <p:cNvPr id="4" name="Rectangle 3"/>
          <p:cNvSpPr/>
          <p:nvPr/>
        </p:nvSpPr>
        <p:spPr>
          <a:xfrm>
            <a:off x="1170214" y="1736854"/>
            <a:ext cx="10183586" cy="1754326"/>
          </a:xfrm>
          <a:prstGeom prst="rect">
            <a:avLst/>
          </a:prstGeom>
        </p:spPr>
        <p:txBody>
          <a:bodyPr wrap="square">
            <a:spAutoFit/>
          </a:bodyPr>
          <a:lstStyle/>
          <a:p>
            <a:pPr>
              <a:buFont typeface="+mj-lt"/>
              <a:buAutoNum type="arabicPeriod"/>
            </a:pPr>
            <a:r>
              <a:rPr lang="en-US" dirty="0">
                <a:solidFill>
                  <a:srgbClr val="666666"/>
                </a:solidFill>
                <a:latin typeface="Raleway" charset="0"/>
              </a:rPr>
              <a:t>When the application runs the first time – At this point, we do not yet have a database. So we will have to create the tables, indexes, starter data, and so on</a:t>
            </a:r>
            <a:r>
              <a:rPr lang="en-US" dirty="0" smtClean="0">
                <a:solidFill>
                  <a:srgbClr val="666666"/>
                </a:solidFill>
                <a:latin typeface="Raleway" charset="0"/>
              </a:rPr>
              <a:t>.</a:t>
            </a:r>
          </a:p>
          <a:p>
            <a:endParaRPr lang="en-US" dirty="0">
              <a:solidFill>
                <a:srgbClr val="666666"/>
              </a:solidFill>
              <a:latin typeface="Raleway" charset="0"/>
            </a:endParaRPr>
          </a:p>
          <a:p>
            <a:r>
              <a:rPr lang="en-US" dirty="0" smtClean="0">
                <a:solidFill>
                  <a:srgbClr val="666666"/>
                </a:solidFill>
                <a:latin typeface="Raleway" charset="0"/>
              </a:rPr>
              <a:t>2. When </a:t>
            </a:r>
            <a:r>
              <a:rPr lang="en-US" dirty="0">
                <a:solidFill>
                  <a:srgbClr val="666666"/>
                </a:solidFill>
                <a:latin typeface="Raleway" charset="0"/>
              </a:rPr>
              <a:t>the application is upgraded to a newer schema – Our database will still be on the old schema from the older edition of the app. We will have option to alter the database schema to match the needs of the rest of the app.</a:t>
            </a:r>
            <a:endParaRPr lang="en-US" b="0" i="0" dirty="0">
              <a:solidFill>
                <a:srgbClr val="666666"/>
              </a:solidFill>
              <a:effectLst/>
              <a:latin typeface="Raleway" charset="0"/>
            </a:endParaRPr>
          </a:p>
        </p:txBody>
      </p:sp>
      <p:sp>
        <p:nvSpPr>
          <p:cNvPr id="5" name="Rectangle 4"/>
          <p:cNvSpPr/>
          <p:nvPr/>
        </p:nvSpPr>
        <p:spPr>
          <a:xfrm>
            <a:off x="838200" y="4183520"/>
            <a:ext cx="10515600" cy="369332"/>
          </a:xfrm>
          <a:prstGeom prst="rect">
            <a:avLst/>
          </a:prstGeom>
        </p:spPr>
        <p:txBody>
          <a:bodyPr wrap="square">
            <a:spAutoFit/>
          </a:bodyPr>
          <a:lstStyle/>
          <a:p>
            <a:r>
              <a:rPr lang="en-US" dirty="0" err="1"/>
              <a:t>SQLiteOpenHelper</a:t>
            </a:r>
            <a:r>
              <a:rPr lang="en-US" dirty="0">
                <a:solidFill>
                  <a:srgbClr val="666666"/>
                </a:solidFill>
                <a:latin typeface="Raleway" charset="0"/>
              </a:rPr>
              <a:t> wraps up these logic to create and upgrade a database as per our specifications.</a:t>
            </a:r>
            <a:endParaRPr lang="en-US" dirty="0"/>
          </a:p>
        </p:txBody>
      </p:sp>
    </p:spTree>
    <p:extLst>
      <p:ext uri="{BB962C8B-B14F-4D97-AF65-F5344CB8AC3E}">
        <p14:creationId xmlns:p14="http://schemas.microsoft.com/office/powerpoint/2010/main" val="2002711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Android SQLite </a:t>
            </a:r>
            <a:r>
              <a:rPr lang="en-US" b="1" dirty="0" err="1"/>
              <a:t>SQLiteOpenHelper</a:t>
            </a:r>
            <a:r>
              <a:rPr lang="en-US" b="1" dirty="0"/>
              <a:t/>
            </a:r>
            <a:br>
              <a:rPr lang="en-US" b="1" dirty="0"/>
            </a:br>
            <a:endParaRPr lang="en-US" dirty="0"/>
          </a:p>
        </p:txBody>
      </p:sp>
      <p:sp>
        <p:nvSpPr>
          <p:cNvPr id="6" name="Rectangle 5"/>
          <p:cNvSpPr/>
          <p:nvPr/>
        </p:nvSpPr>
        <p:spPr>
          <a:xfrm>
            <a:off x="838199" y="1497764"/>
            <a:ext cx="9775371" cy="646331"/>
          </a:xfrm>
          <a:prstGeom prst="rect">
            <a:avLst/>
          </a:prstGeom>
        </p:spPr>
        <p:txBody>
          <a:bodyPr wrap="square">
            <a:spAutoFit/>
          </a:bodyPr>
          <a:lstStyle/>
          <a:p>
            <a:r>
              <a:rPr lang="en-US" dirty="0">
                <a:solidFill>
                  <a:srgbClr val="666666"/>
                </a:solidFill>
                <a:latin typeface="Raleway" charset="0"/>
              </a:rPr>
              <a:t>For that we’ll need to create a custom subclass of </a:t>
            </a:r>
            <a:r>
              <a:rPr lang="en-US" dirty="0" err="1"/>
              <a:t>SQLiteOpenHelper</a:t>
            </a:r>
            <a:r>
              <a:rPr lang="en-US" dirty="0">
                <a:solidFill>
                  <a:srgbClr val="666666"/>
                </a:solidFill>
                <a:latin typeface="Raleway" charset="0"/>
              </a:rPr>
              <a:t> implementing at least the following three methods.</a:t>
            </a:r>
            <a:endParaRPr lang="en-US" dirty="0"/>
          </a:p>
        </p:txBody>
      </p:sp>
      <p:sp>
        <p:nvSpPr>
          <p:cNvPr id="7" name="Rectangle 6"/>
          <p:cNvSpPr/>
          <p:nvPr/>
        </p:nvSpPr>
        <p:spPr>
          <a:xfrm>
            <a:off x="2754085" y="2361662"/>
            <a:ext cx="5459186" cy="923330"/>
          </a:xfrm>
          <a:prstGeom prst="rect">
            <a:avLst/>
          </a:prstGeom>
          <a:solidFill>
            <a:schemeClr val="bg1">
              <a:lumMod val="85000"/>
            </a:schemeClr>
          </a:solidFill>
        </p:spPr>
        <p:txBody>
          <a:bodyPr wrap="square">
            <a:spAutoFit/>
          </a:bodyPr>
          <a:lstStyle/>
          <a:p>
            <a:r>
              <a:rPr lang="en-US" dirty="0">
                <a:solidFill>
                  <a:srgbClr val="000088"/>
                </a:solidFill>
              </a:rPr>
              <a:t>public</a:t>
            </a:r>
            <a:r>
              <a:rPr lang="en-US" dirty="0">
                <a:solidFill>
                  <a:srgbClr val="000000"/>
                </a:solidFill>
              </a:rPr>
              <a:t> </a:t>
            </a:r>
            <a:r>
              <a:rPr lang="en-US" dirty="0" err="1">
                <a:solidFill>
                  <a:srgbClr val="660066"/>
                </a:solidFill>
              </a:rPr>
              <a:t>DatabaseHelper</a:t>
            </a:r>
            <a:r>
              <a:rPr lang="en-US" dirty="0">
                <a:solidFill>
                  <a:srgbClr val="666600"/>
                </a:solidFill>
              </a:rPr>
              <a:t>(</a:t>
            </a:r>
            <a:r>
              <a:rPr lang="en-US" dirty="0">
                <a:solidFill>
                  <a:srgbClr val="660066"/>
                </a:solidFill>
              </a:rPr>
              <a:t>Context</a:t>
            </a:r>
            <a:r>
              <a:rPr lang="en-US" dirty="0">
                <a:solidFill>
                  <a:srgbClr val="000000"/>
                </a:solidFill>
              </a:rPr>
              <a:t> context</a:t>
            </a:r>
            <a:r>
              <a:rPr lang="en-US" dirty="0">
                <a:solidFill>
                  <a:srgbClr val="666600"/>
                </a:solidFill>
              </a:rPr>
              <a:t>)</a:t>
            </a:r>
            <a:r>
              <a:rPr lang="en-US" dirty="0">
                <a:solidFill>
                  <a:srgbClr val="000000"/>
                </a:solidFill>
              </a:rPr>
              <a:t> </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000088"/>
                </a:solidFill>
              </a:rPr>
              <a:t>super</a:t>
            </a:r>
            <a:r>
              <a:rPr lang="en-US" dirty="0" smtClean="0">
                <a:solidFill>
                  <a:srgbClr val="666600"/>
                </a:solidFill>
              </a:rPr>
              <a:t>(</a:t>
            </a:r>
            <a:r>
              <a:rPr lang="en-US" dirty="0" smtClean="0">
                <a:solidFill>
                  <a:srgbClr val="000000"/>
                </a:solidFill>
              </a:rPr>
              <a:t>context</a:t>
            </a:r>
            <a:r>
              <a:rPr lang="en-US" dirty="0">
                <a:solidFill>
                  <a:srgbClr val="666600"/>
                </a:solidFill>
              </a:rPr>
              <a:t>,</a:t>
            </a:r>
            <a:r>
              <a:rPr lang="en-US" dirty="0">
                <a:solidFill>
                  <a:srgbClr val="000000"/>
                </a:solidFill>
              </a:rPr>
              <a:t> DB_NAME</a:t>
            </a:r>
            <a:r>
              <a:rPr lang="en-US" dirty="0">
                <a:solidFill>
                  <a:srgbClr val="666600"/>
                </a:solidFill>
              </a:rPr>
              <a:t>,</a:t>
            </a:r>
            <a:r>
              <a:rPr lang="en-US" dirty="0">
                <a:solidFill>
                  <a:srgbClr val="000000"/>
                </a:solidFill>
              </a:rPr>
              <a:t> </a:t>
            </a:r>
            <a:r>
              <a:rPr lang="en-US" dirty="0">
                <a:solidFill>
                  <a:srgbClr val="000088"/>
                </a:solidFill>
              </a:rPr>
              <a:t>null</a:t>
            </a:r>
            <a:r>
              <a:rPr lang="en-US" dirty="0">
                <a:solidFill>
                  <a:srgbClr val="666600"/>
                </a:solidFill>
              </a:rPr>
              <a:t>,</a:t>
            </a:r>
            <a:r>
              <a:rPr lang="en-US" dirty="0">
                <a:solidFill>
                  <a:srgbClr val="000000"/>
                </a:solidFill>
              </a:rPr>
              <a:t> DB_VERSION</a:t>
            </a:r>
            <a:r>
              <a:rPr lang="en-US" dirty="0">
                <a:solidFill>
                  <a:srgbClr val="666600"/>
                </a:solidFill>
              </a:rPr>
              <a:t>);</a:t>
            </a:r>
            <a:r>
              <a:rPr lang="en-US" dirty="0">
                <a:solidFill>
                  <a:srgbClr val="000000"/>
                </a:solidFill>
              </a:rPr>
              <a:t> </a:t>
            </a:r>
            <a:endParaRPr lang="en-US" dirty="0" smtClean="0">
              <a:solidFill>
                <a:srgbClr val="000000"/>
              </a:solidFill>
            </a:endParaRPr>
          </a:p>
          <a:p>
            <a:r>
              <a:rPr lang="en-US" dirty="0" smtClean="0">
                <a:solidFill>
                  <a:srgbClr val="666600"/>
                </a:solidFill>
              </a:rPr>
              <a:t>}</a:t>
            </a:r>
            <a:endParaRPr lang="en-US" dirty="0"/>
          </a:p>
        </p:txBody>
      </p:sp>
      <p:sp>
        <p:nvSpPr>
          <p:cNvPr id="8" name="Rectangle 7"/>
          <p:cNvSpPr/>
          <p:nvPr/>
        </p:nvSpPr>
        <p:spPr>
          <a:xfrm>
            <a:off x="1363961" y="2497672"/>
            <a:ext cx="1390124" cy="369332"/>
          </a:xfrm>
          <a:prstGeom prst="rect">
            <a:avLst/>
          </a:prstGeom>
        </p:spPr>
        <p:txBody>
          <a:bodyPr wrap="none">
            <a:spAutoFit/>
          </a:bodyPr>
          <a:lstStyle/>
          <a:p>
            <a:r>
              <a:rPr lang="en-US" b="1">
                <a:solidFill>
                  <a:srgbClr val="666666"/>
                </a:solidFill>
                <a:latin typeface="Raleway" charset="0"/>
              </a:rPr>
              <a:t>Constructor</a:t>
            </a:r>
            <a:endParaRPr lang="en-US"/>
          </a:p>
        </p:txBody>
      </p:sp>
      <p:sp>
        <p:nvSpPr>
          <p:cNvPr id="9" name="Rectangle 8"/>
          <p:cNvSpPr/>
          <p:nvPr/>
        </p:nvSpPr>
        <p:spPr>
          <a:xfrm>
            <a:off x="1363961" y="3714903"/>
            <a:ext cx="3174908" cy="369332"/>
          </a:xfrm>
          <a:prstGeom prst="rect">
            <a:avLst/>
          </a:prstGeom>
        </p:spPr>
        <p:txBody>
          <a:bodyPr wrap="none">
            <a:spAutoFit/>
          </a:bodyPr>
          <a:lstStyle/>
          <a:p>
            <a:r>
              <a:rPr lang="en-US" b="1" dirty="0" err="1">
                <a:solidFill>
                  <a:srgbClr val="666666"/>
                </a:solidFill>
                <a:latin typeface="Raleway" charset="0"/>
              </a:rPr>
              <a:t>onCreate</a:t>
            </a:r>
            <a:r>
              <a:rPr lang="en-US" b="1" dirty="0">
                <a:solidFill>
                  <a:srgbClr val="666666"/>
                </a:solidFill>
                <a:latin typeface="Raleway" charset="0"/>
              </a:rPr>
              <a:t>(</a:t>
            </a:r>
            <a:r>
              <a:rPr lang="en-US" b="1" dirty="0" err="1">
                <a:solidFill>
                  <a:srgbClr val="666666"/>
                </a:solidFill>
                <a:latin typeface="Raleway" charset="0"/>
              </a:rPr>
              <a:t>SQLiteDatabase</a:t>
            </a:r>
            <a:r>
              <a:rPr lang="en-US" b="1" dirty="0">
                <a:solidFill>
                  <a:srgbClr val="666666"/>
                </a:solidFill>
                <a:latin typeface="Raleway" charset="0"/>
              </a:rPr>
              <a:t> </a:t>
            </a:r>
            <a:r>
              <a:rPr lang="en-US" b="1" dirty="0" err="1">
                <a:solidFill>
                  <a:srgbClr val="666666"/>
                </a:solidFill>
                <a:latin typeface="Raleway" charset="0"/>
              </a:rPr>
              <a:t>db</a:t>
            </a:r>
            <a:r>
              <a:rPr lang="en-US" b="1" dirty="0">
                <a:solidFill>
                  <a:srgbClr val="666666"/>
                </a:solidFill>
                <a:latin typeface="Raleway" charset="0"/>
              </a:rPr>
              <a:t>)</a:t>
            </a:r>
            <a:endParaRPr lang="en-US" dirty="0"/>
          </a:p>
        </p:txBody>
      </p:sp>
      <p:sp>
        <p:nvSpPr>
          <p:cNvPr id="10" name="Rectangle 9"/>
          <p:cNvSpPr/>
          <p:nvPr/>
        </p:nvSpPr>
        <p:spPr>
          <a:xfrm>
            <a:off x="1363961" y="5293864"/>
            <a:ext cx="6996268" cy="369332"/>
          </a:xfrm>
          <a:prstGeom prst="rect">
            <a:avLst/>
          </a:prstGeom>
        </p:spPr>
        <p:txBody>
          <a:bodyPr wrap="square">
            <a:spAutoFit/>
          </a:bodyPr>
          <a:lstStyle/>
          <a:p>
            <a:r>
              <a:rPr lang="en-US" b="1" dirty="0" err="1">
                <a:solidFill>
                  <a:srgbClr val="666666"/>
                </a:solidFill>
                <a:latin typeface="Raleway" charset="0"/>
              </a:rPr>
              <a:t>onUpgrade</a:t>
            </a:r>
            <a:r>
              <a:rPr lang="en-US" b="1" dirty="0">
                <a:solidFill>
                  <a:srgbClr val="666666"/>
                </a:solidFill>
                <a:latin typeface="Raleway" charset="0"/>
              </a:rPr>
              <a:t>(</a:t>
            </a:r>
            <a:r>
              <a:rPr lang="en-US" b="1" dirty="0" err="1">
                <a:solidFill>
                  <a:srgbClr val="666666"/>
                </a:solidFill>
                <a:latin typeface="Raleway" charset="0"/>
              </a:rPr>
              <a:t>SQLiteDatabase</a:t>
            </a:r>
            <a:r>
              <a:rPr lang="en-US" b="1" dirty="0">
                <a:solidFill>
                  <a:srgbClr val="666666"/>
                </a:solidFill>
                <a:latin typeface="Raleway" charset="0"/>
              </a:rPr>
              <a:t> </a:t>
            </a:r>
            <a:r>
              <a:rPr lang="en-US" b="1" dirty="0" err="1">
                <a:solidFill>
                  <a:srgbClr val="666666"/>
                </a:solidFill>
                <a:latin typeface="Raleway" charset="0"/>
              </a:rPr>
              <a:t>db</a:t>
            </a:r>
            <a:r>
              <a:rPr lang="en-US" b="1" dirty="0">
                <a:solidFill>
                  <a:srgbClr val="666666"/>
                </a:solidFill>
                <a:latin typeface="Raleway" charset="0"/>
              </a:rPr>
              <a:t>, </a:t>
            </a:r>
            <a:r>
              <a:rPr lang="en-US" b="1" dirty="0" err="1">
                <a:solidFill>
                  <a:srgbClr val="666666"/>
                </a:solidFill>
                <a:latin typeface="Raleway" charset="0"/>
              </a:rPr>
              <a:t>int</a:t>
            </a:r>
            <a:r>
              <a:rPr lang="en-US" b="1" dirty="0">
                <a:solidFill>
                  <a:srgbClr val="666666"/>
                </a:solidFill>
                <a:latin typeface="Raleway" charset="0"/>
              </a:rPr>
              <a:t> </a:t>
            </a:r>
            <a:r>
              <a:rPr lang="en-US" b="1" dirty="0" err="1">
                <a:solidFill>
                  <a:srgbClr val="666666"/>
                </a:solidFill>
                <a:latin typeface="Raleway" charset="0"/>
              </a:rPr>
              <a:t>oldVersion</a:t>
            </a:r>
            <a:r>
              <a:rPr lang="en-US" b="1" dirty="0">
                <a:solidFill>
                  <a:srgbClr val="666666"/>
                </a:solidFill>
                <a:latin typeface="Raleway" charset="0"/>
              </a:rPr>
              <a:t>, </a:t>
            </a:r>
            <a:r>
              <a:rPr lang="en-US" b="1" dirty="0" err="1">
                <a:solidFill>
                  <a:srgbClr val="666666"/>
                </a:solidFill>
                <a:latin typeface="Raleway" charset="0"/>
              </a:rPr>
              <a:t>int</a:t>
            </a:r>
            <a:r>
              <a:rPr lang="en-US" b="1" dirty="0">
                <a:solidFill>
                  <a:srgbClr val="666666"/>
                </a:solidFill>
                <a:latin typeface="Raleway" charset="0"/>
              </a:rPr>
              <a:t> </a:t>
            </a:r>
            <a:r>
              <a:rPr lang="en-US" b="1" dirty="0" err="1">
                <a:solidFill>
                  <a:srgbClr val="666666"/>
                </a:solidFill>
                <a:latin typeface="Raleway" charset="0"/>
              </a:rPr>
              <a:t>newVersion</a:t>
            </a:r>
            <a:r>
              <a:rPr lang="en-US" b="1" dirty="0">
                <a:solidFill>
                  <a:srgbClr val="666666"/>
                </a:solidFill>
                <a:latin typeface="Raleway" charset="0"/>
              </a:rPr>
              <a:t>)</a:t>
            </a:r>
            <a:endParaRPr lang="en-US" dirty="0"/>
          </a:p>
        </p:txBody>
      </p:sp>
      <p:sp>
        <p:nvSpPr>
          <p:cNvPr id="11" name="Rectangle 10"/>
          <p:cNvSpPr/>
          <p:nvPr/>
        </p:nvSpPr>
        <p:spPr>
          <a:xfrm>
            <a:off x="1643742" y="4227384"/>
            <a:ext cx="9508671" cy="646331"/>
          </a:xfrm>
          <a:prstGeom prst="rect">
            <a:avLst/>
          </a:prstGeom>
        </p:spPr>
        <p:txBody>
          <a:bodyPr wrap="square">
            <a:spAutoFit/>
          </a:bodyPr>
          <a:lstStyle/>
          <a:p>
            <a:r>
              <a:rPr lang="en-US" dirty="0">
                <a:solidFill>
                  <a:srgbClr val="666666"/>
                </a:solidFill>
                <a:latin typeface="Raleway" charset="0"/>
              </a:rPr>
              <a:t>It’s called when there is no database and the app needs one. It passes us a </a:t>
            </a:r>
            <a:r>
              <a:rPr lang="en-US" dirty="0" err="1"/>
              <a:t>SQLiteDatabase</a:t>
            </a:r>
            <a:r>
              <a:rPr lang="en-US" dirty="0">
                <a:solidFill>
                  <a:srgbClr val="666666"/>
                </a:solidFill>
                <a:latin typeface="Raleway" charset="0"/>
              </a:rPr>
              <a:t> object, pointing to a newly-created database, that we can populate with tables and initial data.</a:t>
            </a:r>
            <a:endParaRPr lang="en-US" dirty="0"/>
          </a:p>
        </p:txBody>
      </p:sp>
    </p:spTree>
    <p:extLst>
      <p:ext uri="{BB962C8B-B14F-4D97-AF65-F5344CB8AC3E}">
        <p14:creationId xmlns:p14="http://schemas.microsoft.com/office/powerpoint/2010/main" val="1699958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8461</TotalTime>
  <Words>711</Words>
  <Application>Microsoft Macintosh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Bradley Hand</vt:lpstr>
      <vt:lpstr>Calibri</vt:lpstr>
      <vt:lpstr>Calibri Light</vt:lpstr>
      <vt:lpstr>Chalkduster</vt:lpstr>
      <vt:lpstr>Courier New</vt:lpstr>
      <vt:lpstr>Monaco</vt:lpstr>
      <vt:lpstr>Raleway</vt:lpstr>
      <vt:lpstr>Arial</vt:lpstr>
      <vt:lpstr>Office Theme</vt:lpstr>
      <vt:lpstr>PowerPoint Presentation</vt:lpstr>
      <vt:lpstr>Android Shared Preferences  </vt:lpstr>
      <vt:lpstr>Android Shared Preferences  </vt:lpstr>
      <vt:lpstr>PowerPoint Presentation</vt:lpstr>
      <vt:lpstr>PowerPoint Presentation</vt:lpstr>
      <vt:lpstr>PowerPoint Presentation</vt:lpstr>
      <vt:lpstr>Android SQLite </vt:lpstr>
      <vt:lpstr>Android SQLite SQLiteOpenHelper </vt:lpstr>
      <vt:lpstr>Android SQLite SQLiteOpenHelper </vt:lpstr>
      <vt:lpstr>PowerPoint Presentation</vt:lpstr>
      <vt:lpstr>PowerPoint Presentation</vt:lpstr>
      <vt:lpstr>PowerPoint Presentation</vt:lpstr>
      <vt:lpstr>PowerPoint Presentation</vt:lpstr>
      <vt:lpstr>Android SQLite Cursor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33</cp:revision>
  <cp:lastPrinted>2018-01-15T16:37:18Z</cp:lastPrinted>
  <dcterms:created xsi:type="dcterms:W3CDTF">2018-01-15T04:05:09Z</dcterms:created>
  <dcterms:modified xsi:type="dcterms:W3CDTF">2018-03-22T04:04:12Z</dcterms:modified>
</cp:coreProperties>
</file>