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716" r:id="rId5"/>
    <p:sldId id="715" r:id="rId6"/>
    <p:sldId id="713" r:id="rId7"/>
    <p:sldId id="707" r:id="rId8"/>
    <p:sldId id="265" r:id="rId9"/>
    <p:sldId id="712" r:id="rId10"/>
    <p:sldId id="708" r:id="rId11"/>
    <p:sldId id="709" r:id="rId12"/>
    <p:sldId id="711" r:id="rId13"/>
    <p:sldId id="710" r:id="rId14"/>
    <p:sldId id="714" r:id="rId15"/>
    <p:sldId id="717" r:id="rId16"/>
    <p:sldId id="705" r:id="rId17"/>
    <p:sldId id="274" r:id="rId18"/>
  </p:sldIdLst>
  <p:sldSz cx="18288000" cy="10287000"/>
  <p:notesSz cx="6858000" cy="9144000"/>
  <p:embeddedFontLst>
    <p:embeddedFont>
      <p:font typeface="Klein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17D"/>
    <a:srgbClr val="284A77"/>
    <a:srgbClr val="2D4E7A"/>
    <a:srgbClr val="2D4F7B"/>
    <a:srgbClr val="375781"/>
    <a:srgbClr val="3B5B84"/>
    <a:srgbClr val="727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22" autoAdjust="0"/>
  </p:normalViewPr>
  <p:slideViewPr>
    <p:cSldViewPr>
      <p:cViewPr varScale="1">
        <p:scale>
          <a:sx n="54" d="100"/>
          <a:sy n="54" d="100"/>
        </p:scale>
        <p:origin x="89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87C0C-72BA-468E-9969-072D4BCC7CE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9B257-11E0-4FD7-A302-F4FFEFA88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3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1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378" lvl="0" indent="-685784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755" lvl="1" indent="-63498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743131" lvl="2" indent="-63498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3657509" lvl="3" indent="-63498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4571886" lvl="4" indent="-63498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5486264" lvl="5" indent="-63498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00640" lvl="6" indent="-63498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7315017" lvl="7" indent="-63498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8229395" lvl="8" indent="-63498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7" y="9326435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77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07/978-0-387-84858-7" TargetMode="External"/><Relationship Id="rId3" Type="http://schemas.openxmlformats.org/officeDocument/2006/relationships/image" Target="../media/image8.svg"/><Relationship Id="rId7" Type="http://schemas.openxmlformats.org/officeDocument/2006/relationships/hyperlink" Target="https://arxiv.org/abs/2104.0111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i.org/10.1145/2939672.2939785" TargetMode="External"/><Relationship Id="rId5" Type="http://schemas.openxmlformats.org/officeDocument/2006/relationships/hyperlink" Target="https://doi.org/10.1023/A:1010933404324" TargetMode="External"/><Relationship Id="rId4" Type="http://schemas.openxmlformats.org/officeDocument/2006/relationships/hyperlink" Target="https://doi.org/10.1007/978-3-319-29659-3" TargetMode="External"/><Relationship Id="rId9" Type="http://schemas.openxmlformats.org/officeDocument/2006/relationships/hyperlink" Target="https://doi.org/10.1007/978-3-319-04528-3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-1451463" y="622777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702997" y="647700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0B78AA-9449-4483-923D-3B156E1E0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446143"/>
            <a:ext cx="9942457" cy="1897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B11AAB-FD40-6E66-E28B-55F5250B6469}"/>
              </a:ext>
            </a:extLst>
          </p:cNvPr>
          <p:cNvSpPr txBox="1"/>
          <p:nvPr/>
        </p:nvSpPr>
        <p:spPr>
          <a:xfrm>
            <a:off x="2438400" y="2933700"/>
            <a:ext cx="1467040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sng" dirty="0">
                <a:effectLst/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Department of </a:t>
            </a:r>
            <a:r>
              <a:rPr lang="en-US" sz="2800" b="1" u="sng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Computer Science and Engineering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u="sng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(Artificial Intelligence)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800" b="1" i="0" u="none" strike="noStrike" dirty="0">
                <a:effectLst/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Academic Year 2024-2025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sz="2800" b="1" i="0" u="none" strike="noStrike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MTP End - Term Presentation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 on </a:t>
            </a:r>
            <a:endParaRPr lang="en-IN" sz="2800" b="1" i="0" u="none" strike="noStrike" dirty="0">
              <a:effectLst/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sz="2800" b="1" dirty="0"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3000" b="1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MediGenius : AI Powered Prescription Guide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Guided by </a:t>
            </a:r>
            <a:r>
              <a:rPr lang="en-US" sz="2800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: Dr. Sumit Kumar Gupta                                    </a:t>
            </a:r>
            <a:r>
              <a:rPr lang="en-US" sz="2800" b="1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Presented by </a:t>
            </a:r>
            <a:r>
              <a:rPr lang="en-US" sz="2800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: Piyush Khanke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MTECH CSE(AI) - </a:t>
            </a:r>
            <a:r>
              <a:rPr lang="en-US" sz="2800" b="1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222415014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>
            <a:extLst>
              <a:ext uri="{FF2B5EF4-FFF2-40B4-BE49-F238E27FC236}">
                <a16:creationId xmlns:a16="http://schemas.microsoft.com/office/drawing/2014/main" id="{36E4B4AC-7241-4A13-9067-AEBAF62F8457}"/>
              </a:ext>
            </a:extLst>
          </p:cNvPr>
          <p:cNvSpPr/>
          <p:nvPr/>
        </p:nvSpPr>
        <p:spPr>
          <a:xfrm>
            <a:off x="0" y="0"/>
            <a:ext cx="18288000" cy="2628899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F5543-3455-437F-A340-37FFCFC56E1F}"/>
              </a:ext>
            </a:extLst>
          </p:cNvPr>
          <p:cNvSpPr txBox="1"/>
          <p:nvPr/>
        </p:nvSpPr>
        <p:spPr>
          <a:xfrm>
            <a:off x="2773505" y="723900"/>
            <a:ext cx="12740988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dirty="0">
                <a:solidFill>
                  <a:srgbClr val="FFFFFF"/>
                </a:solidFill>
                <a:latin typeface="Klein Bold" panose="020B0604020202020204" charset="0"/>
                <a:ea typeface="Klein Bold"/>
                <a:cs typeface="Klein Bold"/>
                <a:sym typeface="Klein Bold"/>
              </a:rPr>
              <a:t>RESULT &amp; IMPLEMENTATION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B6EEF1-6217-9BB9-EC0A-41F6F924B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2781300"/>
            <a:ext cx="11734800" cy="6248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4AE266-7B33-BEDB-A5FA-9F3936286CA7}"/>
              </a:ext>
            </a:extLst>
          </p:cNvPr>
          <p:cNvSpPr txBox="1"/>
          <p:nvPr/>
        </p:nvSpPr>
        <p:spPr>
          <a:xfrm>
            <a:off x="6553200" y="918210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Fig 1 : UI Image</a:t>
            </a:r>
          </a:p>
        </p:txBody>
      </p:sp>
    </p:spTree>
    <p:extLst>
      <p:ext uri="{BB962C8B-B14F-4D97-AF65-F5344CB8AC3E}">
        <p14:creationId xmlns:p14="http://schemas.microsoft.com/office/powerpoint/2010/main" val="4219688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95D67917-AAA8-4A24-A5F9-B1414245E695}"/>
              </a:ext>
            </a:extLst>
          </p:cNvPr>
          <p:cNvSpPr/>
          <p:nvPr/>
        </p:nvSpPr>
        <p:spPr>
          <a:xfrm>
            <a:off x="0" y="-26504"/>
            <a:ext cx="18288000" cy="2628899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7BBF9-CFCE-410B-BB5C-6D76EC5BBF14}"/>
              </a:ext>
            </a:extLst>
          </p:cNvPr>
          <p:cNvSpPr txBox="1"/>
          <p:nvPr/>
        </p:nvSpPr>
        <p:spPr>
          <a:xfrm flipH="1">
            <a:off x="3276600" y="723900"/>
            <a:ext cx="147827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solidFill>
                  <a:srgbClr val="FFFFFF"/>
                </a:solidFill>
                <a:latin typeface="Klein Bold" panose="020B0604020202020204" charset="0"/>
                <a:ea typeface="Klein Bold"/>
                <a:cs typeface="Klein Bold"/>
                <a:sym typeface="Klein Bold"/>
              </a:rPr>
              <a:t>RESULT &amp; IMPLEMENTATION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C07A4C-1ACE-BAC3-CE54-53437A935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37" y="2887516"/>
            <a:ext cx="11963400" cy="655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822A5D-3468-63D1-4D3D-343A47F64CB3}"/>
              </a:ext>
            </a:extLst>
          </p:cNvPr>
          <p:cNvSpPr txBox="1"/>
          <p:nvPr/>
        </p:nvSpPr>
        <p:spPr>
          <a:xfrm>
            <a:off x="6934200" y="95631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2 : Predicted disease on entered symptom</a:t>
            </a:r>
          </a:p>
        </p:txBody>
      </p:sp>
    </p:spTree>
    <p:extLst>
      <p:ext uri="{BB962C8B-B14F-4D97-AF65-F5344CB8AC3E}">
        <p14:creationId xmlns:p14="http://schemas.microsoft.com/office/powerpoint/2010/main" val="334166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95D67917-AAA8-4A24-A5F9-B1414245E695}"/>
              </a:ext>
            </a:extLst>
          </p:cNvPr>
          <p:cNvSpPr/>
          <p:nvPr/>
        </p:nvSpPr>
        <p:spPr>
          <a:xfrm>
            <a:off x="0" y="-26504"/>
            <a:ext cx="18288000" cy="2628899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7BBF9-CFCE-410B-BB5C-6D76EC5BBF14}"/>
              </a:ext>
            </a:extLst>
          </p:cNvPr>
          <p:cNvSpPr txBox="1"/>
          <p:nvPr/>
        </p:nvSpPr>
        <p:spPr>
          <a:xfrm flipH="1">
            <a:off x="3276600" y="723900"/>
            <a:ext cx="147827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solidFill>
                  <a:srgbClr val="FFFFFF"/>
                </a:solidFill>
                <a:latin typeface="Klein Bold" panose="020B0604020202020204" charset="0"/>
                <a:ea typeface="Klein Bold"/>
                <a:cs typeface="Klein Bold"/>
                <a:sym typeface="Klein Bold"/>
              </a:rPr>
              <a:t>RESULT &amp; IMPLEMENTATION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E5F1C-E54B-2BF2-92A6-92FCF1FAC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1300"/>
            <a:ext cx="11963400" cy="64362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57C280-F830-F89E-DE47-C616E10BC1DB}"/>
              </a:ext>
            </a:extLst>
          </p:cNvPr>
          <p:cNvSpPr txBox="1"/>
          <p:nvPr/>
        </p:nvSpPr>
        <p:spPr>
          <a:xfrm>
            <a:off x="6324600" y="93345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3 : Medications(Combination of Medicines)</a:t>
            </a:r>
          </a:p>
        </p:txBody>
      </p:sp>
    </p:spTree>
    <p:extLst>
      <p:ext uri="{BB962C8B-B14F-4D97-AF65-F5344CB8AC3E}">
        <p14:creationId xmlns:p14="http://schemas.microsoft.com/office/powerpoint/2010/main" val="1467483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>
            <a:extLst>
              <a:ext uri="{FF2B5EF4-FFF2-40B4-BE49-F238E27FC236}">
                <a16:creationId xmlns:a16="http://schemas.microsoft.com/office/drawing/2014/main" id="{B7FC7B49-2994-45BF-B44C-0372B9CED062}"/>
              </a:ext>
            </a:extLst>
          </p:cNvPr>
          <p:cNvSpPr/>
          <p:nvPr/>
        </p:nvSpPr>
        <p:spPr>
          <a:xfrm>
            <a:off x="0" y="-53009"/>
            <a:ext cx="18288000" cy="2628899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CD7D8-5B99-4324-9EBE-8DBAFB57A651}"/>
              </a:ext>
            </a:extLst>
          </p:cNvPr>
          <p:cNvSpPr txBox="1"/>
          <p:nvPr/>
        </p:nvSpPr>
        <p:spPr>
          <a:xfrm>
            <a:off x="3352800" y="647700"/>
            <a:ext cx="14249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solidFill>
                  <a:srgbClr val="FFFFFF"/>
                </a:solidFill>
                <a:latin typeface="Klein Bold" panose="020B0604020202020204" charset="0"/>
                <a:ea typeface="Klein Bold"/>
                <a:cs typeface="Klein Bold"/>
                <a:sym typeface="Klein Bold"/>
              </a:rPr>
              <a:t>RESULT &amp; IMPLEMENTATION</a:t>
            </a:r>
          </a:p>
          <a:p>
            <a:endParaRPr lang="en-IN" sz="7000" dirty="0">
              <a:latin typeface="Klein Bold" panose="020B0604020202020204" charset="0"/>
            </a:endParaRPr>
          </a:p>
          <a:p>
            <a:endParaRPr lang="en-IN" sz="7000" dirty="0">
              <a:latin typeface="Klein Bol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01E558-C891-9160-BC88-D68F642CF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09227"/>
            <a:ext cx="13596938" cy="6781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A58E54-2C52-AF6B-C524-E49DCF7789AD}"/>
              </a:ext>
            </a:extLst>
          </p:cNvPr>
          <p:cNvSpPr txBox="1"/>
          <p:nvPr/>
        </p:nvSpPr>
        <p:spPr>
          <a:xfrm>
            <a:off x="6477000" y="942436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Fig 4 : Diets Recommended</a:t>
            </a:r>
          </a:p>
        </p:txBody>
      </p:sp>
    </p:spTree>
    <p:extLst>
      <p:ext uri="{BB962C8B-B14F-4D97-AF65-F5344CB8AC3E}">
        <p14:creationId xmlns:p14="http://schemas.microsoft.com/office/powerpoint/2010/main" val="331918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C49D45-9738-CC16-1558-4E849EC04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391129"/>
              </p:ext>
            </p:extLst>
          </p:nvPr>
        </p:nvGraphicFramePr>
        <p:xfrm>
          <a:off x="4419600" y="495301"/>
          <a:ext cx="12191999" cy="9638641"/>
        </p:xfrm>
        <a:graphic>
          <a:graphicData uri="http://schemas.openxmlformats.org/drawingml/2006/table">
            <a:tbl>
              <a:tblPr firstRow="1" firstCol="1" bandRow="1"/>
              <a:tblGrid>
                <a:gridCol w="2829931">
                  <a:extLst>
                    <a:ext uri="{9D8B030D-6E8A-4147-A177-3AD203B41FA5}">
                      <a16:colId xmlns:a16="http://schemas.microsoft.com/office/drawing/2014/main" val="2040159873"/>
                    </a:ext>
                  </a:extLst>
                </a:gridCol>
                <a:gridCol w="2649245">
                  <a:extLst>
                    <a:ext uri="{9D8B030D-6E8A-4147-A177-3AD203B41FA5}">
                      <a16:colId xmlns:a16="http://schemas.microsoft.com/office/drawing/2014/main" val="453472589"/>
                    </a:ext>
                  </a:extLst>
                </a:gridCol>
                <a:gridCol w="2218084">
                  <a:extLst>
                    <a:ext uri="{9D8B030D-6E8A-4147-A177-3AD203B41FA5}">
                      <a16:colId xmlns:a16="http://schemas.microsoft.com/office/drawing/2014/main" val="3602184551"/>
                    </a:ext>
                  </a:extLst>
                </a:gridCol>
                <a:gridCol w="853881">
                  <a:extLst>
                    <a:ext uri="{9D8B030D-6E8A-4147-A177-3AD203B41FA5}">
                      <a16:colId xmlns:a16="http://schemas.microsoft.com/office/drawing/2014/main" val="846273179"/>
                    </a:ext>
                  </a:extLst>
                </a:gridCol>
                <a:gridCol w="2059537">
                  <a:extLst>
                    <a:ext uri="{9D8B030D-6E8A-4147-A177-3AD203B41FA5}">
                      <a16:colId xmlns:a16="http://schemas.microsoft.com/office/drawing/2014/main" val="1207197551"/>
                    </a:ext>
                  </a:extLst>
                </a:gridCol>
                <a:gridCol w="1581321">
                  <a:extLst>
                    <a:ext uri="{9D8B030D-6E8A-4147-A177-3AD203B41FA5}">
                      <a16:colId xmlns:a16="http://schemas.microsoft.com/office/drawing/2014/main" val="275886742"/>
                    </a:ext>
                  </a:extLst>
                </a:gridCol>
              </a:tblGrid>
              <a:tr h="1048623">
                <a:tc>
                  <a:txBody>
                    <a:bodyPr/>
                    <a:lstStyle/>
                    <a:p>
                      <a:pPr marL="68580" indent="-6350" algn="ctr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20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</a:t>
                      </a:r>
                      <a:endParaRPr lang="en-IN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" indent="-6350" algn="ctr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20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Models </a:t>
                      </a:r>
                      <a:endParaRPr lang="en-IN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marR="1270" indent="-6350" algn="ctr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20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Metrics </a:t>
                      </a:r>
                      <a:endParaRPr lang="en-IN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ctr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20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</a:t>
                      </a:r>
                      <a:endParaRPr lang="en-IN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20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ctr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20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Accuracy</a:t>
                      </a:r>
                      <a:endParaRPr lang="en-IN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20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111670"/>
                  </a:ext>
                </a:extLst>
              </a:tr>
              <a:tr h="598184">
                <a:tc>
                  <a:txBody>
                    <a:bodyPr/>
                    <a:lstStyle/>
                    <a:p>
                      <a:pPr marL="68580" indent="-6350" algn="l">
                        <a:lnSpc>
                          <a:spcPct val="99000"/>
                        </a:lnSpc>
                        <a:spcAft>
                          <a:spcPts val="3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[1] Bhidve et al. (SVM) </a:t>
                      </a:r>
                    </a:p>
                    <a:p>
                      <a:pPr marL="6858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73.50%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74.20%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14836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marL="6858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17008" marT="46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72.80%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73.50%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28863"/>
                  </a:ext>
                </a:extLst>
              </a:tr>
              <a:tr h="274606">
                <a:tc>
                  <a:txBody>
                    <a:bodyPr/>
                    <a:lstStyle/>
                    <a:p>
                      <a:pPr marL="6858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17008" marT="46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71.90%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72.60%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717606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marL="6858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17008" marT="46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72.35%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73.05%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923077"/>
                  </a:ext>
                </a:extLst>
              </a:tr>
              <a:tr h="391310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ROC-AUC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80.10%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81.30%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484214"/>
                  </a:ext>
                </a:extLst>
              </a:tr>
              <a:tr h="844113">
                <a:tc>
                  <a:txBody>
                    <a:bodyPr/>
                    <a:lstStyle/>
                    <a:p>
                      <a:pPr marL="6858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[6] Patel et al. (CNN, </a:t>
                      </a:r>
                    </a:p>
                    <a:p>
                      <a:pPr marL="68580" indent="-6350" algn="l">
                        <a:lnSpc>
                          <a:spcPct val="107000"/>
                        </a:lnSpc>
                        <a:spcAft>
                          <a:spcPts val="55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Hypothetical) </a:t>
                      </a:r>
                    </a:p>
                    <a:p>
                      <a:pPr marL="6858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79.80%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81.50%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443363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marL="6858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17008" marT="46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82.10%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83.40%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698940"/>
                  </a:ext>
                </a:extLst>
              </a:tr>
              <a:tr h="274606">
                <a:tc>
                  <a:txBody>
                    <a:bodyPr/>
                    <a:lstStyle/>
                    <a:p>
                      <a:pPr marL="6858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17008" marT="46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78.60%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80.20%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18596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marL="6858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17008" marT="46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80.30%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81.80%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14909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ROC-AUC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87.50%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89.00%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042562"/>
                  </a:ext>
                </a:extLst>
              </a:tr>
              <a:tr h="831628">
                <a:tc>
                  <a:txBody>
                    <a:bodyPr/>
                    <a:lstStyle/>
                    <a:p>
                      <a:pPr marL="6858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[7] Kumar et al. (CF, </a:t>
                      </a:r>
                    </a:p>
                    <a:p>
                      <a:pPr marL="68580" indent="-6350" algn="l">
                        <a:lnSpc>
                          <a:spcPct val="107000"/>
                        </a:lnSpc>
                        <a:spcAft>
                          <a:spcPts val="49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Hypothetical) </a:t>
                      </a:r>
                    </a:p>
                    <a:p>
                      <a:pPr marL="6858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65.40%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66.80%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862089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marL="6858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17008" marT="46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64.70%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66.10%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577380"/>
                  </a:ext>
                </a:extLst>
              </a:tr>
              <a:tr h="274606">
                <a:tc>
                  <a:txBody>
                    <a:bodyPr/>
                    <a:lstStyle/>
                    <a:p>
                      <a:pPr marL="6858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17008" marT="46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63.90%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65.30%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575452"/>
                  </a:ext>
                </a:extLst>
              </a:tr>
              <a:tr h="390697">
                <a:tc>
                  <a:txBody>
                    <a:bodyPr/>
                    <a:lstStyle/>
                    <a:p>
                      <a:pPr marL="6858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17008" marT="46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64.30%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65.70%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499338"/>
                  </a:ext>
                </a:extLst>
              </a:tr>
              <a:tr h="321523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ROC-AUC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72.20%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73.90%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844814"/>
                  </a:ext>
                </a:extLst>
              </a:tr>
              <a:tr h="563520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30"/>
                        </a:spcAft>
                        <a:buNone/>
                        <a:tabLst>
                          <a:tab pos="1409065" algn="r"/>
                        </a:tabLst>
                      </a:pPr>
                      <a:r>
                        <a:rPr lang="en-IN" sz="18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	Model </a:t>
                      </a:r>
                      <a:endParaRPr lang="en-I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8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Forest) </a:t>
                      </a:r>
                      <a:endParaRPr lang="en-I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8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</a:t>
                      </a:r>
                      <a:endParaRPr lang="en-I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8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92.68% </a:t>
                      </a:r>
                      <a:endParaRPr lang="en-I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94.72% </a:t>
                      </a:r>
                      <a:endParaRPr lang="en-I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685009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marL="6858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17008" marT="46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93.10%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95.20%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80300"/>
                  </a:ext>
                </a:extLst>
              </a:tr>
              <a:tr h="281350">
                <a:tc>
                  <a:txBody>
                    <a:bodyPr/>
                    <a:lstStyle/>
                    <a:p>
                      <a:pPr marL="6858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17008" marT="46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92.40%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94.50%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094381"/>
                  </a:ext>
                </a:extLst>
              </a:tr>
              <a:tr h="390697">
                <a:tc>
                  <a:txBody>
                    <a:bodyPr/>
                    <a:lstStyle/>
                    <a:p>
                      <a:pPr marL="6858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17008" marT="46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92.75%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94.85%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844244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ROC-AUC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98.30%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310" indent="-6350" algn="l">
                        <a:lnSpc>
                          <a:spcPct val="107000"/>
                        </a:lnSpc>
                        <a:spcAft>
                          <a:spcPts val="6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99.10% </a:t>
                      </a:r>
                    </a:p>
                  </a:txBody>
                  <a:tcPr marL="0" marR="17008" marT="46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17008" marT="466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710285"/>
                  </a:ext>
                </a:extLst>
              </a:tr>
            </a:tbl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237612C3-7E1A-5DC5-4661-BBC755BAF9A4}"/>
              </a:ext>
            </a:extLst>
          </p:cNvPr>
          <p:cNvGrpSpPr/>
          <p:nvPr/>
        </p:nvGrpSpPr>
        <p:grpSpPr>
          <a:xfrm>
            <a:off x="0" y="15240"/>
            <a:ext cx="4114800" cy="10287000"/>
            <a:chOff x="0" y="0"/>
            <a:chExt cx="2478633" cy="2709333"/>
          </a:xfrm>
        </p:grpSpPr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879D4A9A-579C-7C66-89BE-477BE4E77AFA}"/>
                </a:ext>
              </a:extLst>
            </p:cNvPr>
            <p:cNvSpPr/>
            <p:nvPr/>
          </p:nvSpPr>
          <p:spPr>
            <a:xfrm>
              <a:off x="0" y="0"/>
              <a:ext cx="2478633" cy="2709333"/>
            </a:xfrm>
            <a:custGeom>
              <a:avLst/>
              <a:gdLst/>
              <a:ahLst/>
              <a:cxnLst/>
              <a:rect l="l" t="t" r="r" b="b"/>
              <a:pathLst>
                <a:path w="2478633" h="27093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D807E37E-C52E-A8D5-1FB1-B348EFE34475}"/>
                </a:ext>
              </a:extLst>
            </p:cNvPr>
            <p:cNvSpPr txBox="1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14E1F6C-2E02-252E-A06D-F748541B4590}"/>
              </a:ext>
            </a:extLst>
          </p:cNvPr>
          <p:cNvSpPr txBox="1"/>
          <p:nvPr/>
        </p:nvSpPr>
        <p:spPr>
          <a:xfrm>
            <a:off x="533400" y="3505200"/>
            <a:ext cx="3276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      Models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0B6374A3-DD36-DAF5-5B02-E1376C109230}"/>
              </a:ext>
            </a:extLst>
          </p:cNvPr>
          <p:cNvSpPr/>
          <p:nvPr/>
        </p:nvSpPr>
        <p:spPr>
          <a:xfrm>
            <a:off x="3314700" y="3570476"/>
            <a:ext cx="685800" cy="38100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418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58EF22-DF93-86A3-F2D9-671EA9D93F0B}"/>
              </a:ext>
            </a:extLst>
          </p:cNvPr>
          <p:cNvSpPr txBox="1"/>
          <p:nvPr/>
        </p:nvSpPr>
        <p:spPr>
          <a:xfrm>
            <a:off x="6096000" y="1028700"/>
            <a:ext cx="10058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67B2D-A3E1-8BC5-8798-D39E5DC51BB3}"/>
              </a:ext>
            </a:extLst>
          </p:cNvPr>
          <p:cNvSpPr txBox="1"/>
          <p:nvPr/>
        </p:nvSpPr>
        <p:spPr>
          <a:xfrm>
            <a:off x="2514600" y="3162300"/>
            <a:ext cx="13030200" cy="4866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predictive accuracy using Random Forest Classifier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symptom-to-recommendation pipeline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Lightweight, scalable, and CPU-efficient design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Flask web interface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for future improvements and real-world validation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8E69FE-CAD3-B150-424D-7584EFAF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4600" y="4229100"/>
            <a:ext cx="5761219" cy="5767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FCD4F3-9EA0-8498-290B-24EC60C0E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33600" y="-1020913"/>
            <a:ext cx="5767316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01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482FEA00-CC47-48C1-A014-45ED85CE3A50}"/>
              </a:ext>
            </a:extLst>
          </p:cNvPr>
          <p:cNvSpPr/>
          <p:nvPr/>
        </p:nvSpPr>
        <p:spPr>
          <a:xfrm>
            <a:off x="0" y="1"/>
            <a:ext cx="18288000" cy="2628899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D59EB-6D57-46F4-BDCF-A045574C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000" b="1" dirty="0">
                <a:solidFill>
                  <a:schemeClr val="bg1"/>
                </a:solidFill>
                <a:latin typeface="Klein Bold" panose="020B0604020202020204" charset="0"/>
                <a:cs typeface="Times New Roman"/>
                <a:sym typeface="Times New Roman"/>
              </a:rPr>
              <a:t>REFERENCES</a:t>
            </a:r>
            <a:endParaRPr lang="en-IN" sz="7000" dirty="0">
              <a:solidFill>
                <a:schemeClr val="bg1"/>
              </a:solidFill>
              <a:latin typeface="Klein Bold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31F71-07C7-4AFD-B76D-A3934F4A5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00" y="2943723"/>
            <a:ext cx="17041200" cy="6832800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Aggarwal, C. C. (2016). </a:t>
            </a:r>
            <a:r>
              <a:rPr lang="en-IN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Recommender systems: The textbook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Springer. </a:t>
            </a:r>
            <a:r>
              <a:rPr lang="en-IN" sz="20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https://doi.org/10.1007/978-3-319-29659-3</a:t>
            </a:r>
            <a:b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(Covers foundational concepts of recommendation systems, relevant to your MRS’s recommendation pipeline.)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Breiman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 (2001). Random forests. </a:t>
            </a:r>
            <a:r>
              <a:rPr lang="en-IN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Learning, 45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(1), 5–32. </a:t>
            </a:r>
            <a:r>
              <a:rPr lang="en-IN" sz="20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https://doi.org/10.1023/A:1010933404324</a:t>
            </a:r>
            <a:b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(Seminal work on Random Forest, used in your notebook for disease prediction.)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Chen, T., &amp;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Guestrin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C. (2016).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scalable tree boosting system. </a:t>
            </a:r>
            <a:r>
              <a:rPr lang="en-IN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of the 22nd ACM SIGKDD International Conference on Knowledge Discovery and Data Mining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785–794. </a:t>
            </a:r>
            <a:r>
              <a:rPr lang="en-IN" sz="20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https://doi.org/10.1145/2939672.2939785</a:t>
            </a:r>
            <a:b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(Related to Gradient Boosting, used in your notebook, providing context for ensemble methods.)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Garg, S. (2021). Drug recommendation system based on sentiment analysis of drug reviews using machine learning. </a:t>
            </a:r>
            <a:r>
              <a:rPr lang="en-IN" sz="20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en-IN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preprint arXiv:2104.01113v2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IN" sz="20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https://arxiv.org/abs/2104.01113</a:t>
            </a:r>
            <a:b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(Provided PDF, cited for sentiment-based recommendation comparison in </a:t>
            </a:r>
            <a:r>
              <a:rPr lang="en-IN" sz="20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</a:t>
            </a:r>
            <a:r>
              <a:rPr lang="en-IN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Hastie, T.,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Tibshirani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R., &amp; Friedman, J. (2009). </a:t>
            </a:r>
            <a:r>
              <a:rPr lang="en-IN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elements of statistical learning: Data mining, inference, and prediction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(2nd ed.). Springer. </a:t>
            </a:r>
            <a:r>
              <a:rPr lang="en-IN" sz="20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https://doi.org/10.1007/978-0-387-84858-7</a:t>
            </a:r>
            <a:b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(Foundational text for machine learning methods like SVC and Naive Bayes, used in your study.)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Holzinger, A., Biro, P., &amp; Holzinger, K. (2014). Biomedical informatics: Discovering knowledge in big data. </a:t>
            </a:r>
            <a:r>
              <a:rPr lang="en-IN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Springer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20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https://doi.org/10.1007/978-3-319-04528-3</a:t>
            </a:r>
            <a:b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(Provides context for applying machine learning in healthcare, relevant to your MRS.)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594" indent="0" algn="just">
              <a:buNone/>
            </a:pPr>
            <a:endParaRPr lang="en-US" sz="1800" dirty="0">
              <a:latin typeface="Klein Bold" panose="020B0604020202020204" charset="0"/>
            </a:endParaRPr>
          </a:p>
          <a:p>
            <a:pPr marL="914394" indent="-685800" algn="just">
              <a:buFont typeface="+mj-lt"/>
              <a:buAutoNum type="arabicPeriod"/>
            </a:pPr>
            <a:endParaRPr lang="en-IN" sz="3600" dirty="0">
              <a:latin typeface="Arial" panose="020B0604020202020204" pitchFamily="34" charset="0"/>
            </a:endParaRPr>
          </a:p>
          <a:p>
            <a:pPr marL="914394" indent="-685800">
              <a:buFont typeface="+mj-lt"/>
              <a:buAutoNum type="arabicPeriod"/>
            </a:pPr>
            <a:endParaRPr lang="en-IN" sz="3300" dirty="0">
              <a:latin typeface="+mj-lt"/>
            </a:endParaRPr>
          </a:p>
          <a:p>
            <a:pPr marL="914394" indent="-685800">
              <a:buFont typeface="+mj-lt"/>
              <a:buAutoNum type="arabicPeriod"/>
            </a:pPr>
            <a:endParaRPr lang="en-US" sz="3600" dirty="0">
              <a:latin typeface="Calibri" panose="020F0502020204030204" pitchFamily="34" charset="0"/>
            </a:endParaRPr>
          </a:p>
          <a:p>
            <a:pPr marL="914394" indent="-685800">
              <a:buFont typeface="+mj-lt"/>
              <a:buAutoNum type="arabicPeriod"/>
            </a:pPr>
            <a:endParaRPr lang="en-US" sz="3600" dirty="0">
              <a:latin typeface="Calibri" panose="020F0502020204030204" pitchFamily="34" charset="0"/>
            </a:endParaRPr>
          </a:p>
          <a:p>
            <a:pPr marL="914394" indent="-685800">
              <a:buFont typeface="+mj-lt"/>
              <a:buAutoNum type="arabicPeriod"/>
            </a:pPr>
            <a:endParaRPr lang="en-GB" sz="3600" i="1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394" indent="-685800">
              <a:buFont typeface="+mj-lt"/>
              <a:buAutoNum type="arabicPeriod"/>
            </a:pPr>
            <a:endParaRPr lang="en-US" sz="3600" dirty="0"/>
          </a:p>
          <a:p>
            <a:pPr marL="914394" indent="-685800">
              <a:buFont typeface="+mj-lt"/>
              <a:buAutoNum type="arabicPeriod"/>
            </a:pPr>
            <a:endParaRPr lang="en-US" sz="3600" dirty="0"/>
          </a:p>
          <a:p>
            <a:pPr marL="914394" indent="-6858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999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>
            <a:extLst>
              <a:ext uri="{FF2B5EF4-FFF2-40B4-BE49-F238E27FC236}">
                <a16:creationId xmlns:a16="http://schemas.microsoft.com/office/drawing/2014/main" id="{9F551169-65CD-4898-A677-BEC3B7DDAAA8}"/>
              </a:ext>
            </a:extLst>
          </p:cNvPr>
          <p:cNvSpPr/>
          <p:nvPr/>
        </p:nvSpPr>
        <p:spPr>
          <a:xfrm>
            <a:off x="0" y="3124200"/>
            <a:ext cx="18288000" cy="4038600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TextBox 8"/>
          <p:cNvSpPr txBox="1"/>
          <p:nvPr/>
        </p:nvSpPr>
        <p:spPr>
          <a:xfrm>
            <a:off x="1905000" y="4571260"/>
            <a:ext cx="13991465" cy="114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1" dirty="0">
                <a:solidFill>
                  <a:schemeClr val="bg1"/>
                </a:solidFill>
                <a:latin typeface="Klein Bold"/>
                <a:ea typeface="Klein Bold"/>
                <a:cs typeface="Klein Bold"/>
                <a:sym typeface="Klein Bold"/>
              </a:rPr>
              <a:t>THANK YOU !!!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18288000" cy="3773114"/>
            <a:chOff x="0" y="0"/>
            <a:chExt cx="24384000" cy="503081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-9525" y="3773114"/>
            <a:ext cx="18288000" cy="6513886"/>
            <a:chOff x="0" y="0"/>
            <a:chExt cx="4816593" cy="17155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349749" y="1362072"/>
            <a:ext cx="11210096" cy="1144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GB" sz="7000" dirty="0">
                <a:solidFill>
                  <a:schemeClr val="bg1"/>
                </a:solidFill>
                <a:latin typeface="Klein Bold" panose="020B0604020202020204" charset="0"/>
                <a:cs typeface="Times New Roman"/>
                <a:sym typeface="Times New Roman"/>
              </a:rPr>
              <a:t>TABLE OF CONTENTS</a:t>
            </a:r>
            <a:endParaRPr lang="en-US" sz="7000" b="1" dirty="0">
              <a:solidFill>
                <a:schemeClr val="bg1"/>
              </a:solidFill>
              <a:latin typeface="Klein Bold" panose="020B0604020202020204" charset="0"/>
              <a:ea typeface="Klein Bold"/>
              <a:cs typeface="Klein Bold"/>
              <a:sym typeface="Klein Bold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333203" y="967874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B9BD35-2A18-76FE-15CF-F98114F318FA}"/>
              </a:ext>
            </a:extLst>
          </p:cNvPr>
          <p:cNvSpPr txBox="1"/>
          <p:nvPr/>
        </p:nvSpPr>
        <p:spPr>
          <a:xfrm>
            <a:off x="1828800" y="4031760"/>
            <a:ext cx="13563600" cy="568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500" dirty="0">
                <a:effectLst/>
                <a:latin typeface="Klein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                                                     </a:t>
            </a: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Klein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500" dirty="0">
                <a:effectLst/>
                <a:latin typeface="Klein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</a:p>
          <a:p>
            <a:pPr>
              <a:lnSpc>
                <a:spcPct val="150000"/>
              </a:lnSpc>
            </a:pPr>
            <a:r>
              <a:rPr lang="en-US" sz="3500" dirty="0">
                <a:effectLst/>
                <a:latin typeface="Klein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GAP                                                  </a:t>
            </a: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Klein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Klein Bol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500" dirty="0">
                <a:effectLst/>
                <a:latin typeface="Klein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AIM &amp; OBJECTIVE                                              </a:t>
            </a: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Klein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3500" kern="100" dirty="0">
                <a:effectLst/>
                <a:latin typeface="Klein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PROPOSED METHODOLOGY                            </a:t>
            </a:r>
            <a:r>
              <a:rPr lang="en-US" sz="3500" kern="1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Klein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IN" sz="3500" kern="1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Klein Bol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500" dirty="0">
                <a:effectLst/>
                <a:latin typeface="Klein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USED                                          </a:t>
            </a: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Klein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Klein Bol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500" dirty="0">
                <a:effectLst/>
                <a:latin typeface="Klein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RESULT &amp; DISCUSSION                                      </a:t>
            </a: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Klein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3500" dirty="0">
                <a:effectLst/>
                <a:latin typeface="Klein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                                                       </a:t>
            </a: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Klein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endParaRPr lang="en-IN" sz="3500" dirty="0">
              <a:solidFill>
                <a:schemeClr val="tx2">
                  <a:lumMod val="60000"/>
                  <a:lumOff val="40000"/>
                </a:schemeClr>
              </a:solidFill>
              <a:latin typeface="Klein Bold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91782" y="338440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379446" y="207018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3"/>
                </a:lnTo>
                <a:lnTo>
                  <a:pt x="0" y="162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B9F1F334-640F-4541-ADB2-E7544A159AA0}"/>
              </a:ext>
            </a:extLst>
          </p:cNvPr>
          <p:cNvSpPr/>
          <p:nvPr/>
        </p:nvSpPr>
        <p:spPr>
          <a:xfrm>
            <a:off x="7431753" y="3732372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3"/>
                </a:lnTo>
                <a:lnTo>
                  <a:pt x="0" y="162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B527E8DC-1F64-4073-B532-AD248BA4CA85}"/>
              </a:ext>
            </a:extLst>
          </p:cNvPr>
          <p:cNvSpPr/>
          <p:nvPr/>
        </p:nvSpPr>
        <p:spPr>
          <a:xfrm>
            <a:off x="7464752" y="5419873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3"/>
                </a:lnTo>
                <a:lnTo>
                  <a:pt x="0" y="162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F88681D2-FE86-4C62-8D0E-3B0850FBD1AC}"/>
              </a:ext>
            </a:extLst>
          </p:cNvPr>
          <p:cNvSpPr/>
          <p:nvPr/>
        </p:nvSpPr>
        <p:spPr>
          <a:xfrm>
            <a:off x="7464752" y="7082064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3"/>
                </a:lnTo>
                <a:lnTo>
                  <a:pt x="0" y="162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-239495" y="15240"/>
            <a:ext cx="7251950" cy="10287000"/>
            <a:chOff x="0" y="0"/>
            <a:chExt cx="2478633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78633" cy="2709333"/>
            </a:xfrm>
            <a:custGeom>
              <a:avLst/>
              <a:gdLst/>
              <a:ahLst/>
              <a:cxnLst/>
              <a:rect l="l" t="t" r="r" b="b"/>
              <a:pathLst>
                <a:path w="2478633" h="27093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90600" y="4498929"/>
            <a:ext cx="6746873" cy="114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 dirty="0">
                <a:solidFill>
                  <a:srgbClr val="30517D"/>
                </a:solidFill>
                <a:latin typeface="Klein Bold"/>
                <a:ea typeface="Klein Bold"/>
                <a:cs typeface="Klein Bold"/>
                <a:sym typeface="Klein Bold"/>
              </a:rPr>
              <a:t>MOTIVATION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EBDC03-A6FA-4A42-9AF1-8014346C88B4}"/>
              </a:ext>
            </a:extLst>
          </p:cNvPr>
          <p:cNvGrpSpPr/>
          <p:nvPr/>
        </p:nvGrpSpPr>
        <p:grpSpPr>
          <a:xfrm>
            <a:off x="9170842" y="571500"/>
            <a:ext cx="9095076" cy="8763001"/>
            <a:chOff x="10221708" y="467918"/>
            <a:chExt cx="7775099" cy="7982472"/>
          </a:xfrm>
        </p:grpSpPr>
        <p:sp>
          <p:nvSpPr>
            <p:cNvPr id="5" name="TextBox 5"/>
            <p:cNvSpPr txBox="1"/>
            <p:nvPr/>
          </p:nvSpPr>
          <p:spPr>
            <a:xfrm>
              <a:off x="10294576" y="467918"/>
              <a:ext cx="7384784" cy="10525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59"/>
                </a:lnSpc>
                <a:spcBef>
                  <a:spcPct val="0"/>
                </a:spcBef>
              </a:pPr>
              <a:r>
                <a:rPr lang="en-US" sz="3200" dirty="0">
                  <a:latin typeface="Klein Bold" panose="020B0604020202020204" charset="0"/>
                </a:rPr>
                <a:t>Healthcare inaccessibility[1] due to time constraints and infrastructure limitations</a:t>
              </a:r>
              <a:endParaRPr lang="en-US" sz="3000" b="1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Klein Bold" panose="020B0604020202020204" charset="0"/>
                <a:ea typeface="Klein Bold"/>
                <a:cs typeface="Klein Bold"/>
                <a:sym typeface="Klein Bold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532A7D-D0FF-4C5B-8B04-FBCB586AEBBD}"/>
                </a:ext>
              </a:extLst>
            </p:cNvPr>
            <p:cNvSpPr txBox="1"/>
            <p:nvPr/>
          </p:nvSpPr>
          <p:spPr>
            <a:xfrm>
              <a:off x="10221708" y="2101058"/>
              <a:ext cx="7735754" cy="981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Klein Bold" panose="020B0604020202020204" charset="0"/>
                </a:rPr>
                <a:t>Need for early, automated medical guidance to reduce self-medication risks</a:t>
              </a:r>
              <a:endParaRPr lang="en-IN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Klein Bold" panose="020B060402020202020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9E7C8B-DF08-4708-B058-0CF199A943CD}"/>
                </a:ext>
              </a:extLst>
            </p:cNvPr>
            <p:cNvSpPr txBox="1"/>
            <p:nvPr/>
          </p:nvSpPr>
          <p:spPr>
            <a:xfrm>
              <a:off x="10255231" y="3529433"/>
              <a:ext cx="7702231" cy="981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200" dirty="0">
                  <a:latin typeface="Klein Bold" panose="020B0604020202020204" charset="0"/>
                </a:rPr>
                <a:t>Utilization of AI for personalized symptom-based healthcare[3]</a:t>
              </a:r>
              <a:endParaRPr lang="en-IN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Klein Bold" panose="020B060402020202020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3988F6-82E5-4876-8623-72DDE6D613D2}"/>
                </a:ext>
              </a:extLst>
            </p:cNvPr>
            <p:cNvSpPr txBox="1"/>
            <p:nvPr/>
          </p:nvSpPr>
          <p:spPr>
            <a:xfrm>
              <a:off x="10294576" y="5154435"/>
              <a:ext cx="7702231" cy="981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Klein Bold" panose="020B0604020202020204" charset="0"/>
                </a:rPr>
                <a:t>Reduction of prescription errors through data-driven recommendations[4]</a:t>
              </a:r>
              <a:endParaRPr lang="en-IN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Klein Bold" panose="020B060402020202020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C175DCC-EAB1-4D32-8A72-966B37359F20}"/>
                </a:ext>
              </a:extLst>
            </p:cNvPr>
            <p:cNvSpPr txBox="1"/>
            <p:nvPr/>
          </p:nvSpPr>
          <p:spPr>
            <a:xfrm>
              <a:off x="10255231" y="6880730"/>
              <a:ext cx="770223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Klein Bold" panose="020B0604020202020204" charset="0"/>
                </a:rPr>
                <a:t>Scalable and offline-capable system for deployment in low-resource areas</a:t>
              </a:r>
              <a:endParaRPr lang="en-IN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Klein Bold" panose="020B06040202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AF359C-68B0-C0C0-CAB1-2E8D4D2AF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322255"/>
              </p:ext>
            </p:extLst>
          </p:nvPr>
        </p:nvGraphicFramePr>
        <p:xfrm>
          <a:off x="1524000" y="1485900"/>
          <a:ext cx="15240000" cy="7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4254061649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65660945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3571972794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926008979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179545587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1874133334"/>
                    </a:ext>
                  </a:extLst>
                </a:gridCol>
              </a:tblGrid>
              <a:tr h="73742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Model Used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9" marR="5849" marT="58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9" marR="5849" marT="58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Findings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9" marR="5849" marT="58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9" marR="5849" marT="58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9" marR="5849" marT="5849" marB="0" anchor="ctr"/>
                </a:tc>
                <a:extLst>
                  <a:ext uri="{0D108BD9-81ED-4DB2-BD59-A6C34878D82A}">
                    <a16:rowId xmlns:a16="http://schemas.microsoft.com/office/drawing/2014/main" val="3273047304"/>
                  </a:ext>
                </a:extLst>
              </a:tr>
              <a:tr h="3195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Framework of Hybrid Recommender System for Personalized Clinical Prescription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9" marR="5849" marT="58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Model (Collaborative Filtering + Content-Based Filtering)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9" marR="5849" marT="58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Clinical datasets from hospitals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9" marR="5849" marT="58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models improve personalized recommendations[3] for clinical prescriptions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9" marR="5849" marT="58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privacy concerns, integration challenges, reliance on historical data, potential bias in recommendations, and lack of real-time adaptability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9" marR="5849" marT="58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Australia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9" marR="5849" marT="5849" marB="0" anchor="ctr"/>
                </a:tc>
                <a:extLst>
                  <a:ext uri="{0D108BD9-81ED-4DB2-BD59-A6C34878D82A}">
                    <a16:rowId xmlns:a16="http://schemas.microsoft.com/office/drawing/2014/main" val="2695299695"/>
                  </a:ext>
                </a:extLst>
              </a:tr>
              <a:tr h="3687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Literature Review on Medicine Recommender Systems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9" marR="5849" marT="58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Ontology-Based Reasoning, Collaborative Filtering (CF), Knowledge-Based Methods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9" marR="5849" marT="58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datasets from various sources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9" marR="5849" marT="58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unified accuracy[4] metric, approach-dependent performance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9" marR="5849" marT="58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real-world validation, high computational complexity, difficulty in handling sparse data, and lack of personalization for individual patients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9" marR="5849" marT="58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9" marR="5849" marT="5849" marB="0" anchor="ctr"/>
                </a:tc>
                <a:extLst>
                  <a:ext uri="{0D108BD9-81ED-4DB2-BD59-A6C34878D82A}">
                    <a16:rowId xmlns:a16="http://schemas.microsoft.com/office/drawing/2014/main" val="40959190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359B747-C85B-E64F-34DB-85FF53C0406B}"/>
              </a:ext>
            </a:extLst>
          </p:cNvPr>
          <p:cNvSpPr txBox="1"/>
          <p:nvPr/>
        </p:nvSpPr>
        <p:spPr>
          <a:xfrm>
            <a:off x="3581400" y="223837"/>
            <a:ext cx="1074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Literature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2E2D2-BA6A-C9E6-FC7B-C0518A3F219A}"/>
              </a:ext>
            </a:extLst>
          </p:cNvPr>
          <p:cNvSpPr txBox="1"/>
          <p:nvPr/>
        </p:nvSpPr>
        <p:spPr>
          <a:xfrm>
            <a:off x="5638800" y="92583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Table 1 :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580682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31D5B3-BB5F-77FB-35CA-655CF2F6F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71622"/>
              </p:ext>
            </p:extLst>
          </p:nvPr>
        </p:nvGraphicFramePr>
        <p:xfrm>
          <a:off x="914400" y="800100"/>
          <a:ext cx="16459203" cy="838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0725">
                  <a:extLst>
                    <a:ext uri="{9D8B030D-6E8A-4147-A177-3AD203B41FA5}">
                      <a16:colId xmlns:a16="http://schemas.microsoft.com/office/drawing/2014/main" val="1094832456"/>
                    </a:ext>
                  </a:extLst>
                </a:gridCol>
                <a:gridCol w="2533796">
                  <a:extLst>
                    <a:ext uri="{9D8B030D-6E8A-4147-A177-3AD203B41FA5}">
                      <a16:colId xmlns:a16="http://schemas.microsoft.com/office/drawing/2014/main" val="2556307895"/>
                    </a:ext>
                  </a:extLst>
                </a:gridCol>
                <a:gridCol w="2408154">
                  <a:extLst>
                    <a:ext uri="{9D8B030D-6E8A-4147-A177-3AD203B41FA5}">
                      <a16:colId xmlns:a16="http://schemas.microsoft.com/office/drawing/2014/main" val="3889557297"/>
                    </a:ext>
                  </a:extLst>
                </a:gridCol>
                <a:gridCol w="2387213">
                  <a:extLst>
                    <a:ext uri="{9D8B030D-6E8A-4147-A177-3AD203B41FA5}">
                      <a16:colId xmlns:a16="http://schemas.microsoft.com/office/drawing/2014/main" val="3405856098"/>
                    </a:ext>
                  </a:extLst>
                </a:gridCol>
                <a:gridCol w="4921008">
                  <a:extLst>
                    <a:ext uri="{9D8B030D-6E8A-4147-A177-3AD203B41FA5}">
                      <a16:colId xmlns:a16="http://schemas.microsoft.com/office/drawing/2014/main" val="647191211"/>
                    </a:ext>
                  </a:extLst>
                </a:gridCol>
                <a:gridCol w="1298307">
                  <a:extLst>
                    <a:ext uri="{9D8B030D-6E8A-4147-A177-3AD203B41FA5}">
                      <a16:colId xmlns:a16="http://schemas.microsoft.com/office/drawing/2014/main" val="1858493538"/>
                    </a:ext>
                  </a:extLst>
                </a:gridCol>
              </a:tblGrid>
              <a:tr h="5297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Model Used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Findings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extLst>
                  <a:ext uri="{0D108BD9-81ED-4DB2-BD59-A6C34878D82A}">
                    <a16:rowId xmlns:a16="http://schemas.microsoft.com/office/drawing/2014/main" val="264045131"/>
                  </a:ext>
                </a:extLst>
              </a:tr>
              <a:tr h="2516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Tree-Based RAG-Agent Recommendation System for Medical Test Data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Tree, Retrieval-Augmented Generation (RAG)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Medical test recommendation datasets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88.7% accuracy, 2.1% miss rate for critical tests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Bias in dataset, reliance on hierarchical reasoning, inability to handle rare test cases effectively, dependency on structured input data, and lack of adaptability to dynamic medical conditions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extLst>
                  <a:ext uri="{0D108BD9-81ED-4DB2-BD59-A6C34878D82A}">
                    <a16:rowId xmlns:a16="http://schemas.microsoft.com/office/drawing/2014/main" val="1312469829"/>
                  </a:ext>
                </a:extLst>
              </a:tr>
              <a:tr h="2450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Recommender Systems in the Healthcare Domain: State-of-the-Art and Research Issues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(SVM), Decision Tree, Hybrid Methods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 medical records and health service logs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models perform best for personalized recommendations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privacy and integration challenges, interpretability issues in complex models, risk of overfitting, challenges in handling real-time data, and lack of standardization across healthcare systems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Austria, Germany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extLst>
                  <a:ext uri="{0D108BD9-81ED-4DB2-BD59-A6C34878D82A}">
                    <a16:rowId xmlns:a16="http://schemas.microsoft.com/office/drawing/2014/main" val="3861456564"/>
                  </a:ext>
                </a:extLst>
              </a:tr>
              <a:tr h="2885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Study on AI-Based Healthcare Recommender Systems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Networks, Random Forest, Naïve Bayes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Electronic Health Records (EHR)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85.2% accuracy in diagnosis prediction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interpretability, data imbalance issues, high dependency on labeled medical data, potential errors due to missing patient information, and difficulty in handling multi-modal medical data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mentioned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6" marR="5036" marT="5036" marB="0" anchor="ctr"/>
                </a:tc>
                <a:extLst>
                  <a:ext uri="{0D108BD9-81ED-4DB2-BD59-A6C34878D82A}">
                    <a16:rowId xmlns:a16="http://schemas.microsoft.com/office/drawing/2014/main" val="347586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423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BDEA89-126D-21A0-0505-A4EEA3776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3">
            <a:extLst>
              <a:ext uri="{FF2B5EF4-FFF2-40B4-BE49-F238E27FC236}">
                <a16:creationId xmlns:a16="http://schemas.microsoft.com/office/drawing/2014/main" id="{9142C020-4AB8-D1EC-49AD-26B8DB354B0C}"/>
              </a:ext>
            </a:extLst>
          </p:cNvPr>
          <p:cNvSpPr/>
          <p:nvPr/>
        </p:nvSpPr>
        <p:spPr>
          <a:xfrm>
            <a:off x="0" y="1"/>
            <a:ext cx="18288000" cy="2628899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DA1A1-7718-E162-290F-143F53594561}"/>
              </a:ext>
            </a:extLst>
          </p:cNvPr>
          <p:cNvSpPr txBox="1"/>
          <p:nvPr/>
        </p:nvSpPr>
        <p:spPr>
          <a:xfrm>
            <a:off x="6008438" y="696766"/>
            <a:ext cx="8000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0" b="1" dirty="0">
                <a:solidFill>
                  <a:schemeClr val="bg1"/>
                </a:solidFill>
                <a:latin typeface="Klein Bold" panose="020B0604020202020204" charset="0"/>
                <a:cs typeface="Times New Roman"/>
                <a:sym typeface="Times New Roman"/>
              </a:rPr>
              <a:t>RESEARCH GAP</a:t>
            </a:r>
            <a:endParaRPr lang="en-US" sz="7000" b="1" dirty="0">
              <a:solidFill>
                <a:schemeClr val="bg1"/>
              </a:solidFill>
              <a:latin typeface="Klein Bold" panose="020B0604020202020204" charset="0"/>
              <a:ea typeface="Klein Bold"/>
              <a:cs typeface="Klein Bold"/>
              <a:sym typeface="Klein Bold"/>
            </a:endParaRPr>
          </a:p>
          <a:p>
            <a:endParaRPr lang="en-IN" sz="7000" dirty="0">
              <a:solidFill>
                <a:schemeClr val="bg1"/>
              </a:solidFill>
              <a:latin typeface="Klein Bold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F065A-5379-DE35-8F89-BA60E550471E}"/>
              </a:ext>
            </a:extLst>
          </p:cNvPr>
          <p:cNvSpPr txBox="1"/>
          <p:nvPr/>
        </p:nvSpPr>
        <p:spPr>
          <a:xfrm>
            <a:off x="1905000" y="4086397"/>
            <a:ext cx="15087600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Klein Bold" panose="020B0604020202020204" charset="0"/>
                <a:cs typeface="Times New Roman" panose="02020603050405020304" pitchFamily="18" charset="0"/>
              </a:rPr>
              <a:t>- Overfitting in existing models with 100% accuracy claims.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Klein Bold" panose="020B0604020202020204" charset="0"/>
                <a:cs typeface="Times New Roman" panose="02020603050405020304" pitchFamily="18" charset="0"/>
              </a:rPr>
              <a:t>- Lack of adaptability to diverse or dynamic symptom inputs.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Klein Bold" panose="020B0604020202020204" charset="0"/>
                <a:cs typeface="Times New Roman" panose="02020603050405020304" pitchFamily="18" charset="0"/>
              </a:rPr>
              <a:t>- No real-time deployment in many existing models.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Klein Bold" panose="020B0604020202020204" charset="0"/>
                <a:cs typeface="Times New Roman" panose="02020603050405020304" pitchFamily="18" charset="0"/>
              </a:rPr>
              <a:t>- Limited personalization for user-specific factors.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Klein Bold" panose="020B0604020202020204" charset="0"/>
                <a:cs typeface="Times New Roman" panose="02020603050405020304" pitchFamily="18" charset="0"/>
              </a:rPr>
              <a:t>- No clinical validation in most prior works.</a:t>
            </a:r>
          </a:p>
        </p:txBody>
      </p:sp>
    </p:spTree>
    <p:extLst>
      <p:ext uri="{BB962C8B-B14F-4D97-AF65-F5344CB8AC3E}">
        <p14:creationId xmlns:p14="http://schemas.microsoft.com/office/powerpoint/2010/main" val="3625012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3">
            <a:extLst>
              <a:ext uri="{FF2B5EF4-FFF2-40B4-BE49-F238E27FC236}">
                <a16:creationId xmlns:a16="http://schemas.microsoft.com/office/drawing/2014/main" id="{A6EB332E-366D-45B6-9B26-4E1B9E981FFB}"/>
              </a:ext>
            </a:extLst>
          </p:cNvPr>
          <p:cNvSpPr/>
          <p:nvPr/>
        </p:nvSpPr>
        <p:spPr>
          <a:xfrm>
            <a:off x="0" y="1"/>
            <a:ext cx="18288000" cy="2628899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261B6-5279-4F98-8023-E067E2776F2C}"/>
              </a:ext>
            </a:extLst>
          </p:cNvPr>
          <p:cNvSpPr txBox="1"/>
          <p:nvPr/>
        </p:nvSpPr>
        <p:spPr>
          <a:xfrm>
            <a:off x="5194040" y="591175"/>
            <a:ext cx="78999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rgbClr val="FFFFFF"/>
                </a:solidFill>
                <a:latin typeface="Klein Bold" panose="020B0604020202020204" charset="0"/>
                <a:ea typeface="Klein Bold"/>
                <a:cs typeface="Klein Bold"/>
                <a:sym typeface="Klein Bold"/>
              </a:rPr>
              <a:t>AIM &amp; OBJECTIVE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12638-093E-4009-BC48-9BCD2F4B4D5B}"/>
              </a:ext>
            </a:extLst>
          </p:cNvPr>
          <p:cNvSpPr txBox="1"/>
          <p:nvPr/>
        </p:nvSpPr>
        <p:spPr>
          <a:xfrm>
            <a:off x="228600" y="2857500"/>
            <a:ext cx="1783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Klein Bold" panose="020B0604020202020204" charset="0"/>
              </a:rPr>
              <a:t>AIM 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implement a Medicine Recommendation System (MRS) that predicts diseases based on symptoms and recommends medications, precautions, diets, and physical activities.</a:t>
            </a:r>
          </a:p>
          <a:p>
            <a:endParaRPr lang="en-IN" sz="3200" dirty="0">
              <a:latin typeface="Klein Bold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C0199B-E429-4B1A-BE20-7BD4D1EBFD6C}"/>
              </a:ext>
            </a:extLst>
          </p:cNvPr>
          <p:cNvSpPr txBox="1"/>
          <p:nvPr/>
        </p:nvSpPr>
        <p:spPr>
          <a:xfrm>
            <a:off x="215348" y="4305300"/>
            <a:ext cx="17857304" cy="3943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Klein Bold" panose="020B0604020202020204" charset="0"/>
              </a:rPr>
              <a:t>OBJECTIVE :</a:t>
            </a:r>
          </a:p>
          <a:p>
            <a:endParaRPr lang="en-US" sz="3200" dirty="0">
              <a:latin typeface="Klein Bold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Machine Learning (Random Forest) to classify diseases based on 132 binary symptoms.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Provide accurate recommendations for medications and lifestyle adjustments.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Deploy the system as a web application for accessible, real-time use.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Support preliminary diagnosis to reduce the burden on healthcare providers.</a:t>
            </a:r>
          </a:p>
        </p:txBody>
      </p:sp>
    </p:spTree>
    <p:extLst>
      <p:ext uri="{BB962C8B-B14F-4D97-AF65-F5344CB8AC3E}">
        <p14:creationId xmlns:p14="http://schemas.microsoft.com/office/powerpoint/2010/main" val="284758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3">
            <a:extLst>
              <a:ext uri="{FF2B5EF4-FFF2-40B4-BE49-F238E27FC236}">
                <a16:creationId xmlns:a16="http://schemas.microsoft.com/office/drawing/2014/main" id="{A6EB332E-366D-45B6-9B26-4E1B9E981FFB}"/>
              </a:ext>
            </a:extLst>
          </p:cNvPr>
          <p:cNvSpPr/>
          <p:nvPr/>
        </p:nvSpPr>
        <p:spPr>
          <a:xfrm>
            <a:off x="0" y="1"/>
            <a:ext cx="18288000" cy="2628899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261B6-5279-4F98-8023-E067E2776F2C}"/>
              </a:ext>
            </a:extLst>
          </p:cNvPr>
          <p:cNvSpPr txBox="1"/>
          <p:nvPr/>
        </p:nvSpPr>
        <p:spPr>
          <a:xfrm>
            <a:off x="3504019" y="738384"/>
            <a:ext cx="124780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rgbClr val="FFFFFF"/>
                </a:solidFill>
                <a:latin typeface="Klein Bold" panose="020B0604020202020204" charset="0"/>
                <a:ea typeface="Klein Bold"/>
                <a:cs typeface="Klein Bold"/>
                <a:sym typeface="Klein Bold"/>
              </a:rPr>
              <a:t>PROPOSED METHODOLOGY</a:t>
            </a:r>
          </a:p>
          <a:p>
            <a:endParaRPr lang="en-IN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82F135-34F5-28C3-B4ED-2305BA611569}"/>
              </a:ext>
            </a:extLst>
          </p:cNvPr>
          <p:cNvGrpSpPr/>
          <p:nvPr/>
        </p:nvGrpSpPr>
        <p:grpSpPr>
          <a:xfrm>
            <a:off x="3124200" y="2781300"/>
            <a:ext cx="11430000" cy="6767316"/>
            <a:chOff x="0" y="0"/>
            <a:chExt cx="5471160" cy="4312920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A2B3214C-1E92-FEFD-99C7-3094B525FF94}"/>
                </a:ext>
              </a:extLst>
            </p:cNvPr>
            <p:cNvSpPr/>
            <p:nvPr/>
          </p:nvSpPr>
          <p:spPr>
            <a:xfrm>
              <a:off x="0" y="0"/>
              <a:ext cx="1371600" cy="76962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Input Symptoms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(Via web Interface)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87ACEF5-DCEA-172D-A706-75BCF28C35AB}"/>
                </a:ext>
              </a:extLst>
            </p:cNvPr>
            <p:cNvSpPr/>
            <p:nvPr/>
          </p:nvSpPr>
          <p:spPr>
            <a:xfrm>
              <a:off x="2004060" y="38100"/>
              <a:ext cx="1341120" cy="7848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Input Vectorization (132 – Features) </a:t>
              </a:r>
              <a:endPara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FF8D9B15-2B25-3A1C-A1AE-672F4188939B}"/>
                </a:ext>
              </a:extLst>
            </p:cNvPr>
            <p:cNvSpPr/>
            <p:nvPr/>
          </p:nvSpPr>
          <p:spPr>
            <a:xfrm>
              <a:off x="4023360" y="76200"/>
              <a:ext cx="1447800" cy="7467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Random Forest Classifier</a:t>
              </a:r>
              <a:endPara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A70DC365-C8B4-81B7-9491-4D49839DDABA}"/>
                </a:ext>
              </a:extLst>
            </p:cNvPr>
            <p:cNvSpPr/>
            <p:nvPr/>
          </p:nvSpPr>
          <p:spPr>
            <a:xfrm>
              <a:off x="1371600" y="1485900"/>
              <a:ext cx="2651760" cy="7391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Disease Prediction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(Prognosis)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7C83F4A-2258-516F-007C-F93260D9B281}"/>
                </a:ext>
              </a:extLst>
            </p:cNvPr>
            <p:cNvCxnSpPr/>
            <p:nvPr/>
          </p:nvCxnSpPr>
          <p:spPr>
            <a:xfrm>
              <a:off x="1447800" y="365760"/>
              <a:ext cx="419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91C7781-09E2-40CF-D70A-2DE0F6CA70C7}"/>
                </a:ext>
              </a:extLst>
            </p:cNvPr>
            <p:cNvCxnSpPr/>
            <p:nvPr/>
          </p:nvCxnSpPr>
          <p:spPr>
            <a:xfrm>
              <a:off x="3512820" y="373380"/>
              <a:ext cx="419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FF996AB-0821-8548-078A-EE8CF2883768}"/>
                </a:ext>
              </a:extLst>
            </p:cNvPr>
            <p:cNvCxnSpPr/>
            <p:nvPr/>
          </p:nvCxnSpPr>
          <p:spPr>
            <a:xfrm>
              <a:off x="1463040" y="2301240"/>
              <a:ext cx="0" cy="411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186E65D-60E7-53C6-4220-F4C782274C89}"/>
                </a:ext>
              </a:extLst>
            </p:cNvPr>
            <p:cNvCxnSpPr/>
            <p:nvPr/>
          </p:nvCxnSpPr>
          <p:spPr>
            <a:xfrm>
              <a:off x="2324100" y="2301240"/>
              <a:ext cx="0" cy="411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F2E8761-0E23-DF2F-3B4F-FC4F43634C8B}"/>
                </a:ext>
              </a:extLst>
            </p:cNvPr>
            <p:cNvCxnSpPr/>
            <p:nvPr/>
          </p:nvCxnSpPr>
          <p:spPr>
            <a:xfrm>
              <a:off x="3139440" y="2301240"/>
              <a:ext cx="0" cy="411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9B9CAA6-9D74-43C9-94F8-C142BB6AD235}"/>
                </a:ext>
              </a:extLst>
            </p:cNvPr>
            <p:cNvCxnSpPr/>
            <p:nvPr/>
          </p:nvCxnSpPr>
          <p:spPr>
            <a:xfrm>
              <a:off x="3931920" y="2301240"/>
              <a:ext cx="0" cy="411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EF79E468-7173-0AF4-E4FB-656259A5EFBE}"/>
                </a:ext>
              </a:extLst>
            </p:cNvPr>
            <p:cNvSpPr/>
            <p:nvPr/>
          </p:nvSpPr>
          <p:spPr>
            <a:xfrm>
              <a:off x="1790700" y="3779520"/>
              <a:ext cx="1996440" cy="533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Output on Web Interface</a:t>
              </a:r>
              <a:endPara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6ECBB887-B2CF-0D9E-BC97-A07FBC391769}"/>
                </a:ext>
              </a:extLst>
            </p:cNvPr>
            <p:cNvCxnSpPr/>
            <p:nvPr/>
          </p:nvCxnSpPr>
          <p:spPr>
            <a:xfrm>
              <a:off x="1177290" y="3131820"/>
              <a:ext cx="506730" cy="792480"/>
            </a:xfrm>
            <a:prstGeom prst="curvedConnector3">
              <a:avLst>
                <a:gd name="adj1" fmla="val -44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or: Curved 80">
              <a:extLst>
                <a:ext uri="{FF2B5EF4-FFF2-40B4-BE49-F238E27FC236}">
                  <a16:creationId xmlns:a16="http://schemas.microsoft.com/office/drawing/2014/main" id="{54F3D965-1FBC-98E5-8780-B4AEF90C8422}"/>
                </a:ext>
              </a:extLst>
            </p:cNvPr>
            <p:cNvCxnSpPr/>
            <p:nvPr/>
          </p:nvCxnSpPr>
          <p:spPr>
            <a:xfrm flipH="1">
              <a:off x="3787140" y="3131820"/>
              <a:ext cx="548640" cy="792480"/>
            </a:xfrm>
            <a:prstGeom prst="curvedConnector3">
              <a:avLst>
                <a:gd name="adj1" fmla="val -317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43EBD00-4AFE-1930-2DF3-3E4D33DA7F25}"/>
                </a:ext>
              </a:extLst>
            </p:cNvPr>
            <p:cNvCxnSpPr/>
            <p:nvPr/>
          </p:nvCxnSpPr>
          <p:spPr>
            <a:xfrm>
              <a:off x="2270760" y="3253740"/>
              <a:ext cx="0" cy="41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5BACCA2-EF60-62B5-93F7-69F5AFD2A531}"/>
                </a:ext>
              </a:extLst>
            </p:cNvPr>
            <p:cNvCxnSpPr/>
            <p:nvPr/>
          </p:nvCxnSpPr>
          <p:spPr>
            <a:xfrm>
              <a:off x="3223260" y="3253740"/>
              <a:ext cx="0" cy="41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Curved 83">
              <a:extLst>
                <a:ext uri="{FF2B5EF4-FFF2-40B4-BE49-F238E27FC236}">
                  <a16:creationId xmlns:a16="http://schemas.microsoft.com/office/drawing/2014/main" id="{5AD037E2-C883-8557-0536-C72E58E34B8F}"/>
                </a:ext>
              </a:extLst>
            </p:cNvPr>
            <p:cNvCxnSpPr/>
            <p:nvPr/>
          </p:nvCxnSpPr>
          <p:spPr>
            <a:xfrm flipH="1">
              <a:off x="4061460" y="960120"/>
              <a:ext cx="777240" cy="739140"/>
            </a:xfrm>
            <a:prstGeom prst="curvedConnector3">
              <a:avLst>
                <a:gd name="adj1" fmla="val -3178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AFB081E2-F269-5BC9-DA1B-158829F3E8A6}"/>
                </a:ext>
              </a:extLst>
            </p:cNvPr>
            <p:cNvSpPr/>
            <p:nvPr/>
          </p:nvSpPr>
          <p:spPr>
            <a:xfrm>
              <a:off x="647700" y="2788920"/>
              <a:ext cx="1036320" cy="2514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Medication</a:t>
              </a:r>
              <a:endPara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D9B83D66-532A-CA2D-2342-1AFB7878C428}"/>
                </a:ext>
              </a:extLst>
            </p:cNvPr>
            <p:cNvSpPr/>
            <p:nvPr/>
          </p:nvSpPr>
          <p:spPr>
            <a:xfrm flipH="1">
              <a:off x="1790700" y="2788920"/>
              <a:ext cx="906780" cy="2514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Diet</a:t>
              </a:r>
              <a:endPara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A25E4870-BDD5-B7F9-8981-384F15CC6DCC}"/>
                </a:ext>
              </a:extLst>
            </p:cNvPr>
            <p:cNvSpPr/>
            <p:nvPr/>
          </p:nvSpPr>
          <p:spPr>
            <a:xfrm flipH="1">
              <a:off x="2781300" y="2788920"/>
              <a:ext cx="929640" cy="2514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Precautions</a:t>
              </a:r>
              <a:endPara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D272324-6798-5E0B-55B1-6F5DD3439B95}"/>
                </a:ext>
              </a:extLst>
            </p:cNvPr>
            <p:cNvSpPr/>
            <p:nvPr/>
          </p:nvSpPr>
          <p:spPr>
            <a:xfrm flipH="1">
              <a:off x="3787140" y="2766060"/>
              <a:ext cx="914400" cy="2514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Workout</a:t>
              </a:r>
              <a:endPara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Connector: Curved 88">
              <a:extLst>
                <a:ext uri="{FF2B5EF4-FFF2-40B4-BE49-F238E27FC236}">
                  <a16:creationId xmlns:a16="http://schemas.microsoft.com/office/drawing/2014/main" id="{97BF2F8A-1E9D-F060-D5E5-0E0ACF8D48A5}"/>
                </a:ext>
              </a:extLst>
            </p:cNvPr>
            <p:cNvCxnSpPr/>
            <p:nvPr/>
          </p:nvCxnSpPr>
          <p:spPr>
            <a:xfrm flipH="1">
              <a:off x="3870960" y="1767840"/>
              <a:ext cx="190500" cy="2255520"/>
            </a:xfrm>
            <a:prstGeom prst="curvedConnector3">
              <a:avLst>
                <a:gd name="adj1" fmla="val -63579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>
            <a:extLst>
              <a:ext uri="{FF2B5EF4-FFF2-40B4-BE49-F238E27FC236}">
                <a16:creationId xmlns:a16="http://schemas.microsoft.com/office/drawing/2014/main" id="{36E4B4AC-7241-4A13-9067-AEBAF62F8457}"/>
              </a:ext>
            </a:extLst>
          </p:cNvPr>
          <p:cNvSpPr/>
          <p:nvPr/>
        </p:nvSpPr>
        <p:spPr>
          <a:xfrm>
            <a:off x="0" y="0"/>
            <a:ext cx="18288000" cy="2628899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F5543-3455-437F-A340-37FFCFC56E1F}"/>
              </a:ext>
            </a:extLst>
          </p:cNvPr>
          <p:cNvSpPr txBox="1"/>
          <p:nvPr/>
        </p:nvSpPr>
        <p:spPr>
          <a:xfrm>
            <a:off x="4720352" y="723900"/>
            <a:ext cx="8847294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dirty="0">
                <a:solidFill>
                  <a:srgbClr val="FFFFFF"/>
                </a:solidFill>
                <a:latin typeface="Klein Bold" panose="020B0604020202020204" charset="0"/>
                <a:ea typeface="Klein Bold"/>
                <a:cs typeface="Klein Bold"/>
                <a:sym typeface="Klein Bold"/>
              </a:rPr>
              <a:t>TECHN0LOGY USED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4A4B2-9C5E-4C65-B425-4E3179308521}"/>
              </a:ext>
            </a:extLst>
          </p:cNvPr>
          <p:cNvSpPr txBox="1"/>
          <p:nvPr/>
        </p:nvSpPr>
        <p:spPr>
          <a:xfrm flipH="1">
            <a:off x="8001000" y="90040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Klein Bold" panose="020B0604020202020204" charset="0"/>
              </a:rPr>
              <a:t>Table 2. Technology Stack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5ACE2A-E567-211E-7BBD-57AE974D2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468619"/>
              </p:ext>
            </p:extLst>
          </p:nvPr>
        </p:nvGraphicFramePr>
        <p:xfrm>
          <a:off x="1648142" y="2933700"/>
          <a:ext cx="14049058" cy="571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77311">
                  <a:extLst>
                    <a:ext uri="{9D8B030D-6E8A-4147-A177-3AD203B41FA5}">
                      <a16:colId xmlns:a16="http://schemas.microsoft.com/office/drawing/2014/main" val="3826871608"/>
                    </a:ext>
                  </a:extLst>
                </a:gridCol>
                <a:gridCol w="7171747">
                  <a:extLst>
                    <a:ext uri="{9D8B030D-6E8A-4147-A177-3AD203B41FA5}">
                      <a16:colId xmlns:a16="http://schemas.microsoft.com/office/drawing/2014/main" val="1190275845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</a:t>
                      </a:r>
                      <a:endParaRPr lang="en-IN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3.11.3</a:t>
                      </a:r>
                      <a:endParaRPr lang="en-IN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5124198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Library</a:t>
                      </a:r>
                      <a:endParaRPr lang="en-IN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Scikit-learn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6321866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Handling</a:t>
                      </a:r>
                      <a:endParaRPr lang="en-IN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Pandas, Numpy</a:t>
                      </a:r>
                      <a:endParaRPr lang="en-IN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8265736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Framework</a:t>
                      </a:r>
                      <a:endParaRPr lang="en-IN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Flask</a:t>
                      </a:r>
                      <a:endParaRPr lang="en-IN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623379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</a:t>
                      </a:r>
                      <a:endParaRPr lang="en-IN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Javascript (Flask Templates)</a:t>
                      </a:r>
                      <a:endParaRPr lang="en-IN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701402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Source</a:t>
                      </a:r>
                      <a:endParaRPr lang="en-IN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Kaggle (symptom-disease dataset)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7239106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 Environment</a:t>
                      </a:r>
                      <a:endParaRPr lang="en-IN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Jupyter Notebook, Intel core i5, 16 GB RAM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644557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used</a:t>
                      </a:r>
                      <a:endParaRPr lang="en-IN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65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9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1272</Words>
  <Application>Microsoft Office PowerPoint</Application>
  <PresentationFormat>Custom</PresentationFormat>
  <Paragraphs>278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Times New Roman</vt:lpstr>
      <vt:lpstr>Calibri</vt:lpstr>
      <vt:lpstr>Klein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</dc:title>
  <cp:lastModifiedBy>Piyush Khanke</cp:lastModifiedBy>
  <cp:revision>72</cp:revision>
  <dcterms:created xsi:type="dcterms:W3CDTF">2006-08-16T00:00:00Z</dcterms:created>
  <dcterms:modified xsi:type="dcterms:W3CDTF">2025-04-21T08:00:13Z</dcterms:modified>
  <dc:identifier>DAGSEMdDIcg</dc:identifier>
</cp:coreProperties>
</file>