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rchivo Black" charset="1" panose="020B0A03020202020B04"/>
      <p:regular r:id="rId20"/>
    </p:embeddedFont>
    <p:embeddedFont>
      <p:font typeface="Aileron Bold" charset="1" panose="00000800000000000000"/>
      <p:regular r:id="rId21"/>
    </p:embeddedFont>
    <p:embeddedFont>
      <p:font typeface="Aileron" charset="1" panose="00000500000000000000"/>
      <p:regular r:id="rId22"/>
    </p:embeddedFont>
    <p:embeddedFont>
      <p:font typeface="Canva Sans Bold" charset="1" panose="020B0803030501040103"/>
      <p:regular r:id="rId23"/>
    </p:embeddedFont>
    <p:embeddedFont>
      <p:font typeface="Canva Sans" charset="1" panose="020B05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90174" y="0"/>
            <a:ext cx="7225652" cy="10287000"/>
            <a:chOff x="0" y="0"/>
            <a:chExt cx="9634203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6412" t="0" r="16412" b="0"/>
            <a:stretch>
              <a:fillRect/>
            </a:stretch>
          </p:blipFill>
          <p:spPr>
            <a:xfrm flipH="false" flipV="false">
              <a:off x="0" y="0"/>
              <a:ext cx="9634203" cy="137160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0" y="-111841"/>
            <a:ext cx="1290174" cy="10529321"/>
            <a:chOff x="0" y="0"/>
            <a:chExt cx="121020" cy="98766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1020" cy="987664"/>
            </a:xfrm>
            <a:custGeom>
              <a:avLst/>
              <a:gdLst/>
              <a:ahLst/>
              <a:cxnLst/>
              <a:rect r="r" b="b" t="t" l="l"/>
              <a:pathLst>
                <a:path h="987664" w="121020">
                  <a:moveTo>
                    <a:pt x="0" y="0"/>
                  </a:moveTo>
                  <a:lnTo>
                    <a:pt x="121020" y="0"/>
                  </a:lnTo>
                  <a:lnTo>
                    <a:pt x="121020" y="987664"/>
                  </a:lnTo>
                  <a:lnTo>
                    <a:pt x="0" y="987664"/>
                  </a:lnTo>
                  <a:close/>
                </a:path>
              </a:pathLst>
            </a:custGeom>
            <a:solidFill>
              <a:srgbClr val="FFCE0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21020" cy="10257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917705" y="2383926"/>
            <a:ext cx="4884708" cy="3411454"/>
            <a:chOff x="0" y="0"/>
            <a:chExt cx="458192" cy="31999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58192" cy="319999"/>
            </a:xfrm>
            <a:custGeom>
              <a:avLst/>
              <a:gdLst/>
              <a:ahLst/>
              <a:cxnLst/>
              <a:rect r="r" b="b" t="t" l="l"/>
              <a:pathLst>
                <a:path h="319999" w="458192">
                  <a:moveTo>
                    <a:pt x="0" y="0"/>
                  </a:moveTo>
                  <a:lnTo>
                    <a:pt x="458192" y="0"/>
                  </a:lnTo>
                  <a:lnTo>
                    <a:pt x="458192" y="319999"/>
                  </a:lnTo>
                  <a:lnTo>
                    <a:pt x="0" y="319999"/>
                  </a:ln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58192" cy="3580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917705" y="3184192"/>
            <a:ext cx="12761696" cy="196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32"/>
              </a:lnSpc>
            </a:pPr>
            <a:r>
              <a:rPr lang="en-US" sz="753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ONLINE CAR RENTAL MANAGEMENT SYSTEM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6973919" y="2622715"/>
            <a:ext cx="487147" cy="2933875"/>
            <a:chOff x="0" y="0"/>
            <a:chExt cx="45695" cy="27520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5695" cy="275201"/>
            </a:xfrm>
            <a:custGeom>
              <a:avLst/>
              <a:gdLst/>
              <a:ahLst/>
              <a:cxnLst/>
              <a:rect r="r" b="b" t="t" l="l"/>
              <a:pathLst>
                <a:path h="275201" w="45695">
                  <a:moveTo>
                    <a:pt x="0" y="0"/>
                  </a:moveTo>
                  <a:lnTo>
                    <a:pt x="45695" y="0"/>
                  </a:lnTo>
                  <a:lnTo>
                    <a:pt x="45695" y="275201"/>
                  </a:lnTo>
                  <a:lnTo>
                    <a:pt x="0" y="275201"/>
                  </a:lnTo>
                  <a:close/>
                </a:path>
              </a:pathLst>
            </a:custGeom>
            <a:solidFill>
              <a:srgbClr val="FFCE0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5695" cy="313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9143543" y="8917042"/>
            <a:ext cx="8073493" cy="858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2"/>
              </a:lnSpc>
            </a:pPr>
            <a:r>
              <a:rPr lang="en-US" sz="28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MARKHAM COLLEGE OF COMMERCE</a:t>
            </a:r>
          </a:p>
          <a:p>
            <a:pPr algn="ctr">
              <a:lnSpc>
                <a:spcPts val="3392"/>
              </a:lnSpc>
            </a:pPr>
            <a:r>
              <a:rPr lang="en-US" sz="28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HAZARIBAGH, JHARKHAND</a:t>
            </a:r>
          </a:p>
        </p:txBody>
      </p:sp>
      <p:sp>
        <p:nvSpPr>
          <p:cNvPr name="AutoShape 15" id="15"/>
          <p:cNvSpPr/>
          <p:nvPr/>
        </p:nvSpPr>
        <p:spPr>
          <a:xfrm rot="5400000">
            <a:off x="15104913" y="9521377"/>
            <a:ext cx="5498729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9780785" y="5105400"/>
            <a:ext cx="8073493" cy="3611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17"/>
              </a:lnSpc>
            </a:pPr>
            <a:r>
              <a:rPr lang="en-US" sz="26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Presented by : </a:t>
            </a:r>
          </a:p>
          <a:p>
            <a:pPr algn="just">
              <a:lnSpc>
                <a:spcPts val="3617"/>
              </a:lnSpc>
            </a:pPr>
            <a:r>
              <a:rPr lang="en-US" sz="26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Sikendra Yadav </a:t>
            </a:r>
          </a:p>
          <a:p>
            <a:pPr algn="just">
              <a:lnSpc>
                <a:spcPts val="3617"/>
              </a:lnSpc>
            </a:pPr>
            <a:r>
              <a:rPr lang="en-US" sz="26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(</a:t>
            </a:r>
            <a:r>
              <a:rPr lang="en-US" sz="26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VBU-2021247359)</a:t>
            </a:r>
          </a:p>
          <a:p>
            <a:pPr algn="just">
              <a:lnSpc>
                <a:spcPts val="3617"/>
              </a:lnSpc>
            </a:pPr>
            <a:r>
              <a:rPr lang="en-US" sz="26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Suraj Kumar Singh </a:t>
            </a:r>
          </a:p>
          <a:p>
            <a:pPr algn="just">
              <a:lnSpc>
                <a:spcPts val="3617"/>
              </a:lnSpc>
            </a:pPr>
            <a:r>
              <a:rPr lang="en-US" sz="26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(VBU-2021247440)</a:t>
            </a:r>
          </a:p>
          <a:p>
            <a:pPr algn="just">
              <a:lnSpc>
                <a:spcPts val="3617"/>
              </a:lnSpc>
            </a:pPr>
            <a:r>
              <a:rPr lang="en-US" sz="26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Piyush Kumar</a:t>
            </a:r>
          </a:p>
          <a:p>
            <a:pPr algn="just">
              <a:lnSpc>
                <a:spcPts val="3617"/>
              </a:lnSpc>
            </a:pPr>
            <a:r>
              <a:rPr lang="en-US" sz="26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(VBU-2021247345)</a:t>
            </a:r>
          </a:p>
          <a:p>
            <a:pPr algn="r">
              <a:lnSpc>
                <a:spcPts val="3349"/>
              </a:lnSpc>
            </a:pPr>
            <a:r>
              <a:rPr lang="en-US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Stream : (BCA SEM-6)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92649" y="573381"/>
            <a:ext cx="10736604" cy="10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Benefits for Users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04671" y="0"/>
            <a:ext cx="2197320" cy="10426561"/>
            <a:chOff x="0" y="0"/>
            <a:chExt cx="206112" cy="9780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6112" cy="978025"/>
            </a:xfrm>
            <a:custGeom>
              <a:avLst/>
              <a:gdLst/>
              <a:ahLst/>
              <a:cxnLst/>
              <a:rect r="r" b="b" t="t" l="l"/>
              <a:pathLst>
                <a:path h="978025" w="206112">
                  <a:moveTo>
                    <a:pt x="0" y="0"/>
                  </a:moveTo>
                  <a:lnTo>
                    <a:pt x="206112" y="0"/>
                  </a:lnTo>
                  <a:lnTo>
                    <a:pt x="206112" y="978025"/>
                  </a:lnTo>
                  <a:lnTo>
                    <a:pt x="0" y="978025"/>
                  </a:lnTo>
                  <a:close/>
                </a:path>
              </a:pathLst>
            </a:custGeom>
            <a:solidFill>
              <a:srgbClr val="FFCE0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6112" cy="101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H="true">
            <a:off x="2604544" y="1652881"/>
            <a:ext cx="4856408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9139238" y="403667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150163" y="2791056"/>
            <a:ext cx="15109137" cy="59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5"/>
              </a:lnSpc>
            </a:pPr>
            <a:r>
              <a:rPr lang="en-US" sz="4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Convenience: </a:t>
            </a:r>
            <a:r>
              <a:rPr lang="en-US" sz="4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Rent a car anytime, anywhere.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50163" y="4150977"/>
            <a:ext cx="15109137" cy="59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5"/>
              </a:lnSpc>
            </a:pPr>
            <a:r>
              <a:rPr lang="en-US" sz="4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Efficiency: </a:t>
            </a:r>
            <a:r>
              <a:rPr lang="en-US" sz="4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Faster booking process reduces wait times.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50163" y="5580618"/>
            <a:ext cx="15109137" cy="1778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5"/>
              </a:lnSpc>
            </a:pPr>
            <a:r>
              <a:rPr lang="en-US" sz="4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Variety: </a:t>
            </a:r>
            <a:r>
              <a:rPr lang="en-US" sz="4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Wide range of cars to choose from.</a:t>
            </a:r>
          </a:p>
          <a:p>
            <a:pPr algn="l">
              <a:lnSpc>
                <a:spcPts val="4715"/>
              </a:lnSpc>
            </a:pPr>
          </a:p>
          <a:p>
            <a:pPr algn="l">
              <a:lnSpc>
                <a:spcPts val="4715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150163" y="6986058"/>
            <a:ext cx="15109137" cy="1188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5"/>
              </a:lnSpc>
            </a:pPr>
            <a:r>
              <a:rPr lang="en-US" sz="4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Transparency: </a:t>
            </a:r>
            <a:r>
              <a:rPr lang="en-US" sz="4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Clear pricing and no hidden fees.</a:t>
            </a:r>
          </a:p>
          <a:p>
            <a:pPr algn="l">
              <a:lnSpc>
                <a:spcPts val="4715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92649" y="573381"/>
            <a:ext cx="13866520" cy="10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Benefits for Car Owners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04671" y="0"/>
            <a:ext cx="2197320" cy="10426561"/>
            <a:chOff x="0" y="0"/>
            <a:chExt cx="206112" cy="9780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6112" cy="978025"/>
            </a:xfrm>
            <a:custGeom>
              <a:avLst/>
              <a:gdLst/>
              <a:ahLst/>
              <a:cxnLst/>
              <a:rect r="r" b="b" t="t" l="l"/>
              <a:pathLst>
                <a:path h="978025" w="206112">
                  <a:moveTo>
                    <a:pt x="0" y="0"/>
                  </a:moveTo>
                  <a:lnTo>
                    <a:pt x="206112" y="0"/>
                  </a:lnTo>
                  <a:lnTo>
                    <a:pt x="206112" y="978025"/>
                  </a:lnTo>
                  <a:lnTo>
                    <a:pt x="0" y="978025"/>
                  </a:lnTo>
                  <a:close/>
                </a:path>
              </a:pathLst>
            </a:custGeom>
            <a:solidFill>
              <a:srgbClr val="FFCE0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6112" cy="101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H="true">
            <a:off x="2604544" y="1652881"/>
            <a:ext cx="6421366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9139238" y="403667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150163" y="2732193"/>
            <a:ext cx="15109137" cy="1778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5"/>
              </a:lnSpc>
            </a:pPr>
            <a:r>
              <a:rPr lang="en-US" sz="4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Increased Reach: </a:t>
            </a:r>
            <a:r>
              <a:rPr lang="en-US" sz="4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Access to a larger customer base.</a:t>
            </a:r>
          </a:p>
          <a:p>
            <a:pPr algn="l">
              <a:lnSpc>
                <a:spcPts val="4715"/>
              </a:lnSpc>
            </a:pPr>
          </a:p>
          <a:p>
            <a:pPr algn="l">
              <a:lnSpc>
                <a:spcPts val="4715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150163" y="3968431"/>
            <a:ext cx="15109137" cy="2369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5"/>
              </a:lnSpc>
            </a:pPr>
            <a:r>
              <a:rPr lang="en-US" sz="4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Revenue Management: </a:t>
            </a:r>
            <a:r>
              <a:rPr lang="en-US" sz="4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Tools to optimize pricing and maximize revenue.</a:t>
            </a:r>
          </a:p>
          <a:p>
            <a:pPr algn="l">
              <a:lnSpc>
                <a:spcPts val="4715"/>
              </a:lnSpc>
            </a:pPr>
          </a:p>
          <a:p>
            <a:pPr algn="l">
              <a:lnSpc>
                <a:spcPts val="4715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150163" y="5753100"/>
            <a:ext cx="15109137" cy="1188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5"/>
              </a:lnSpc>
            </a:pPr>
            <a:r>
              <a:rPr lang="en-US" sz="4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Easy Management: </a:t>
            </a:r>
            <a:r>
              <a:rPr lang="en-US" sz="4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Simple interface to manage listings and bookings.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50163" y="7479662"/>
            <a:ext cx="15109137" cy="1778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5"/>
              </a:lnSpc>
            </a:pPr>
            <a:r>
              <a:rPr lang="en-US" sz="4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Feedback System: </a:t>
            </a:r>
            <a:r>
              <a:rPr lang="en-US" sz="4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Ratings and reviews to improve service quality.</a:t>
            </a:r>
          </a:p>
          <a:p>
            <a:pPr algn="l">
              <a:lnSpc>
                <a:spcPts val="4715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85698" y="2916563"/>
            <a:ext cx="4453873" cy="445387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E0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48413" y="0"/>
            <a:ext cx="7064222" cy="10287000"/>
            <a:chOff x="0" y="0"/>
            <a:chExt cx="9418963" cy="13716000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27066" t="0" r="27066" b="0"/>
            <a:stretch>
              <a:fillRect/>
            </a:stretch>
          </p:blipFill>
          <p:spPr>
            <a:xfrm flipH="false" flipV="false">
              <a:off x="0" y="0"/>
              <a:ext cx="9418963" cy="13716000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5867687" y="3098552"/>
            <a:ext cx="4089895" cy="4089895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099822" y="4376421"/>
            <a:ext cx="3625626" cy="1291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Future</a:t>
            </a:r>
          </a:p>
          <a:p>
            <a:pPr algn="ctr">
              <a:lnSpc>
                <a:spcPts val="3799"/>
              </a:lnSpc>
            </a:pPr>
            <a:r>
              <a:rPr lang="en-US" sz="3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Enhancement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139571" y="1095375"/>
            <a:ext cx="5900184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40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Mobile App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0" y="4189195"/>
            <a:ext cx="848413" cy="1908610"/>
            <a:chOff x="0" y="0"/>
            <a:chExt cx="223450" cy="50267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3450" cy="502679"/>
            </a:xfrm>
            <a:custGeom>
              <a:avLst/>
              <a:gdLst/>
              <a:ahLst/>
              <a:cxnLst/>
              <a:rect r="r" b="b" t="t" l="l"/>
              <a:pathLst>
                <a:path h="502679" w="223450">
                  <a:moveTo>
                    <a:pt x="0" y="0"/>
                  </a:moveTo>
                  <a:lnTo>
                    <a:pt x="223450" y="0"/>
                  </a:lnTo>
                  <a:lnTo>
                    <a:pt x="223450" y="502679"/>
                  </a:lnTo>
                  <a:lnTo>
                    <a:pt x="0" y="502679"/>
                  </a:lnTo>
                  <a:close/>
                </a:path>
              </a:pathLst>
            </a:custGeom>
            <a:solidFill>
              <a:srgbClr val="FFCE0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23450" cy="5407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139571" y="1724972"/>
            <a:ext cx="7930788" cy="1099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Developing an app for even greater accessibility.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139571" y="4255870"/>
            <a:ext cx="5900184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40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AI Integration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139571" y="4885467"/>
            <a:ext cx="7930788" cy="1099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Personalized recommendations and dynamic pricing.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139571" y="7011989"/>
            <a:ext cx="5900184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40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Loyality Programs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139571" y="7637465"/>
            <a:ext cx="7930788" cy="1099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Rewarding frequent customers with discounts and offers.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90123" y="244706"/>
            <a:ext cx="3945854" cy="394585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612042" y="666625"/>
            <a:ext cx="3102015" cy="310201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E0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392111" y="6359244"/>
            <a:ext cx="19072221" cy="4205501"/>
            <a:chOff x="0" y="0"/>
            <a:chExt cx="5023136" cy="11076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23136" cy="1107622"/>
            </a:xfrm>
            <a:custGeom>
              <a:avLst/>
              <a:gdLst/>
              <a:ahLst/>
              <a:cxnLst/>
              <a:rect r="r" b="b" t="t" l="l"/>
              <a:pathLst>
                <a:path h="1107622" w="5023136">
                  <a:moveTo>
                    <a:pt x="0" y="0"/>
                  </a:moveTo>
                  <a:lnTo>
                    <a:pt x="5023136" y="0"/>
                  </a:lnTo>
                  <a:lnTo>
                    <a:pt x="5023136" y="1107622"/>
                  </a:lnTo>
                  <a:lnTo>
                    <a:pt x="0" y="1107622"/>
                  </a:lnTo>
                  <a:close/>
                </a:path>
              </a:pathLst>
            </a:custGeom>
            <a:solidFill>
              <a:srgbClr val="FFCE08">
                <a:alpha val="68627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023136" cy="11457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8769359" y="4565200"/>
            <a:ext cx="787381" cy="3810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0">
            <a:off x="3151148" y="4976158"/>
            <a:ext cx="11985704" cy="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5400000">
            <a:off x="2445034" y="5659960"/>
            <a:ext cx="1402137" cy="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rot="5400000">
            <a:off x="14430738" y="5659960"/>
            <a:ext cx="1402137" cy="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9163050" y="4996991"/>
            <a:ext cx="0" cy="1402137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2760658" y="6359244"/>
            <a:ext cx="814963" cy="814963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5556" lIns="55556" bIns="55556" rIns="5555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736519" y="6359244"/>
            <a:ext cx="814963" cy="814963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5556" lIns="55556" bIns="55556" rIns="5555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4721170" y="6359244"/>
            <a:ext cx="814963" cy="814963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5556" lIns="55556" bIns="55556" rIns="5555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2885954" y="6501472"/>
            <a:ext cx="564370" cy="530508"/>
          </a:xfrm>
          <a:custGeom>
            <a:avLst/>
            <a:gdLst/>
            <a:ahLst/>
            <a:cxnLst/>
            <a:rect r="r" b="b" t="t" l="l"/>
            <a:pathLst>
              <a:path h="530508" w="564370">
                <a:moveTo>
                  <a:pt x="0" y="0"/>
                </a:moveTo>
                <a:lnTo>
                  <a:pt x="564370" y="0"/>
                </a:lnTo>
                <a:lnTo>
                  <a:pt x="564370" y="530508"/>
                </a:lnTo>
                <a:lnTo>
                  <a:pt x="0" y="530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8882607" y="6512937"/>
            <a:ext cx="522785" cy="507577"/>
          </a:xfrm>
          <a:custGeom>
            <a:avLst/>
            <a:gdLst/>
            <a:ahLst/>
            <a:cxnLst/>
            <a:rect r="r" b="b" t="t" l="l"/>
            <a:pathLst>
              <a:path h="507577" w="522785">
                <a:moveTo>
                  <a:pt x="0" y="0"/>
                </a:moveTo>
                <a:lnTo>
                  <a:pt x="522786" y="0"/>
                </a:lnTo>
                <a:lnTo>
                  <a:pt x="522786" y="507577"/>
                </a:lnTo>
                <a:lnTo>
                  <a:pt x="0" y="5075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4867369" y="6508769"/>
            <a:ext cx="522564" cy="515914"/>
          </a:xfrm>
          <a:custGeom>
            <a:avLst/>
            <a:gdLst/>
            <a:ahLst/>
            <a:cxnLst/>
            <a:rect r="r" b="b" t="t" l="l"/>
            <a:pathLst>
              <a:path h="515914" w="522564">
                <a:moveTo>
                  <a:pt x="0" y="0"/>
                </a:moveTo>
                <a:lnTo>
                  <a:pt x="522565" y="0"/>
                </a:lnTo>
                <a:lnTo>
                  <a:pt x="522565" y="515914"/>
                </a:lnTo>
                <a:lnTo>
                  <a:pt x="0" y="5159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7725446" y="1688142"/>
            <a:ext cx="2875208" cy="1116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42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Security</a:t>
            </a:r>
          </a:p>
          <a:p>
            <a:pPr algn="ctr">
              <a:lnSpc>
                <a:spcPts val="4200"/>
              </a:lnSpc>
            </a:pPr>
            <a:r>
              <a:rPr lang="en-US" sz="42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measures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58179" y="7380916"/>
            <a:ext cx="3775847" cy="742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3"/>
              </a:lnSpc>
            </a:pPr>
            <a:r>
              <a:rPr lang="en-US" sz="284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 ENCRYPTION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577978" y="7380916"/>
            <a:ext cx="3107656" cy="742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3"/>
              </a:lnSpc>
            </a:pPr>
            <a:r>
              <a:rPr lang="en-US" sz="284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PAYMENT SECURITY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238386" y="7480715"/>
            <a:ext cx="3811228" cy="742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3"/>
              </a:lnSpc>
            </a:pPr>
            <a:r>
              <a:rPr lang="en-US" sz="284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USER AUTHENTICATION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58179" y="8185079"/>
            <a:ext cx="3672557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Ensuring secure data transmission.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405917" y="8235546"/>
            <a:ext cx="3672557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Multi-factor authentication for user accounts.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553655" y="8185079"/>
            <a:ext cx="3672557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PCI-DSS compliant payment processing.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4114800" cy="10287000"/>
            <a:chOff x="0" y="0"/>
            <a:chExt cx="108373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837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1083733">
                  <a:moveTo>
                    <a:pt x="0" y="0"/>
                  </a:moveTo>
                  <a:lnTo>
                    <a:pt x="1083733" y="0"/>
                  </a:lnTo>
                  <a:lnTo>
                    <a:pt x="10837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CE0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8373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7261562" cy="9258300"/>
            <a:chOff x="0" y="0"/>
            <a:chExt cx="9682083" cy="12344400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7500" r="0" b="7500"/>
            <a:stretch>
              <a:fillRect/>
            </a:stretch>
          </p:blipFill>
          <p:spPr>
            <a:xfrm flipH="false" flipV="false">
              <a:off x="0" y="0"/>
              <a:ext cx="9682083" cy="12344400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10908863" y="4287519"/>
            <a:ext cx="6328235" cy="2343140"/>
            <a:chOff x="0" y="0"/>
            <a:chExt cx="1666696" cy="61712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66696" cy="617123"/>
            </a:xfrm>
            <a:custGeom>
              <a:avLst/>
              <a:gdLst/>
              <a:ahLst/>
              <a:cxnLst/>
              <a:rect r="r" b="b" t="t" l="l"/>
              <a:pathLst>
                <a:path h="617123" w="1666696">
                  <a:moveTo>
                    <a:pt x="0" y="0"/>
                  </a:moveTo>
                  <a:lnTo>
                    <a:pt x="1666696" y="0"/>
                  </a:lnTo>
                  <a:lnTo>
                    <a:pt x="1666696" y="617123"/>
                  </a:lnTo>
                  <a:lnTo>
                    <a:pt x="0" y="6171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737373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666696" cy="6552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 rot="0">
            <a:off x="14139898" y="3473923"/>
            <a:ext cx="3119402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8463923" y="1158726"/>
            <a:ext cx="8795377" cy="10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You!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6366330" y="5469158"/>
            <a:ext cx="576517" cy="57651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6492035" y="5632399"/>
            <a:ext cx="325106" cy="250036"/>
          </a:xfrm>
          <a:custGeom>
            <a:avLst/>
            <a:gdLst/>
            <a:ahLst/>
            <a:cxnLst/>
            <a:rect r="r" b="b" t="t" l="l"/>
            <a:pathLst>
              <a:path h="250036" w="325106">
                <a:moveTo>
                  <a:pt x="0" y="0"/>
                </a:moveTo>
                <a:lnTo>
                  <a:pt x="325106" y="0"/>
                </a:lnTo>
                <a:lnTo>
                  <a:pt x="325106" y="250036"/>
                </a:lnTo>
                <a:lnTo>
                  <a:pt x="0" y="250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1353598" y="5522506"/>
            <a:ext cx="4817323" cy="42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8"/>
              </a:lnSpc>
            </a:pP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q.sikendra@gmail.com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6366330" y="4502116"/>
            <a:ext cx="576517" cy="57651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true" flipV="false" rot="0">
            <a:off x="16473082" y="4608869"/>
            <a:ext cx="363011" cy="363011"/>
          </a:xfrm>
          <a:custGeom>
            <a:avLst/>
            <a:gdLst/>
            <a:ahLst/>
            <a:cxnLst/>
            <a:rect r="r" b="b" t="t" l="l"/>
            <a:pathLst>
              <a:path h="363011" w="363011">
                <a:moveTo>
                  <a:pt x="363012" y="0"/>
                </a:moveTo>
                <a:lnTo>
                  <a:pt x="0" y="0"/>
                </a:lnTo>
                <a:lnTo>
                  <a:pt x="0" y="363011"/>
                </a:lnTo>
                <a:lnTo>
                  <a:pt x="363012" y="363011"/>
                </a:lnTo>
                <a:lnTo>
                  <a:pt x="36301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1353598" y="4555464"/>
            <a:ext cx="4817323" cy="42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498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+91 8210899667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27594" y="8422946"/>
            <a:ext cx="4841231" cy="1199603"/>
            <a:chOff x="0" y="0"/>
            <a:chExt cx="454114" cy="1125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114" cy="112524"/>
            </a:xfrm>
            <a:custGeom>
              <a:avLst/>
              <a:gdLst/>
              <a:ahLst/>
              <a:cxnLst/>
              <a:rect r="r" b="b" t="t" l="l"/>
              <a:pathLst>
                <a:path h="112524" w="454114">
                  <a:moveTo>
                    <a:pt x="0" y="0"/>
                  </a:moveTo>
                  <a:lnTo>
                    <a:pt x="454114" y="0"/>
                  </a:lnTo>
                  <a:lnTo>
                    <a:pt x="454114" y="112524"/>
                  </a:lnTo>
                  <a:lnTo>
                    <a:pt x="0" y="112524"/>
                  </a:lnTo>
                  <a:close/>
                </a:path>
              </a:pathLst>
            </a:custGeom>
            <a:solidFill>
              <a:srgbClr val="FFCE0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114" cy="1506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09582" y="1122326"/>
            <a:ext cx="9100765" cy="10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Objective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556691" y="2201827"/>
            <a:ext cx="4003273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137114" y="4243902"/>
            <a:ext cx="16013771" cy="1703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81"/>
              </a:lnSpc>
            </a:pPr>
            <a:r>
              <a:rPr lang="en-US" sz="4915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To provide a seamless and efficient car rental experience for users and streamline operations for rental companies.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20" y="1162050"/>
            <a:ext cx="9100765" cy="10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Features</a:t>
            </a:r>
          </a:p>
        </p:txBody>
      </p:sp>
      <p:sp>
        <p:nvSpPr>
          <p:cNvPr name="AutoShape 3" id="3"/>
          <p:cNvSpPr/>
          <p:nvPr/>
        </p:nvSpPr>
        <p:spPr>
          <a:xfrm flipH="true">
            <a:off x="1028720" y="2241551"/>
            <a:ext cx="4550382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8720" y="2817880"/>
            <a:ext cx="1160352" cy="948588"/>
          </a:xfrm>
          <a:custGeom>
            <a:avLst/>
            <a:gdLst/>
            <a:ahLst/>
            <a:cxnLst/>
            <a:rect r="r" b="b" t="t" l="l"/>
            <a:pathLst>
              <a:path h="948588" w="1160352">
                <a:moveTo>
                  <a:pt x="0" y="0"/>
                </a:moveTo>
                <a:lnTo>
                  <a:pt x="1160352" y="0"/>
                </a:lnTo>
                <a:lnTo>
                  <a:pt x="1160352" y="948587"/>
                </a:lnTo>
                <a:lnTo>
                  <a:pt x="0" y="9485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78769" y="7692882"/>
            <a:ext cx="12501432" cy="2287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4"/>
              </a:lnSpc>
              <a:spcBef>
                <a:spcPct val="0"/>
              </a:spcBef>
            </a:pPr>
          </a:p>
          <a:p>
            <a:pPr algn="ctr">
              <a:lnSpc>
                <a:spcPts val="4564"/>
              </a:lnSpc>
              <a:spcBef>
                <a:spcPct val="0"/>
              </a:spcBef>
            </a:pPr>
          </a:p>
          <a:p>
            <a:pPr algn="ctr">
              <a:lnSpc>
                <a:spcPts val="4564"/>
              </a:lnSpc>
              <a:spcBef>
                <a:spcPct val="0"/>
              </a:spcBef>
            </a:pPr>
          </a:p>
          <a:p>
            <a:pPr algn="ctr">
              <a:lnSpc>
                <a:spcPts val="4564"/>
              </a:lnSpc>
              <a:spcBef>
                <a:spcPct val="0"/>
              </a:spcBef>
            </a:pPr>
            <a:r>
              <a:rPr lang="en-US" sz="326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Customer Support: 24/7 customer support through chat and phone.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63125" y="2952131"/>
            <a:ext cx="14028563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User-Friendly Interface:</a:t>
            </a: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Easy navigation and intuitive design.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20" y="4151794"/>
            <a:ext cx="1160352" cy="948588"/>
          </a:xfrm>
          <a:custGeom>
            <a:avLst/>
            <a:gdLst/>
            <a:ahLst/>
            <a:cxnLst/>
            <a:rect r="r" b="b" t="t" l="l"/>
            <a:pathLst>
              <a:path h="948588" w="1160352">
                <a:moveTo>
                  <a:pt x="0" y="0"/>
                </a:moveTo>
                <a:lnTo>
                  <a:pt x="1160352" y="0"/>
                </a:lnTo>
                <a:lnTo>
                  <a:pt x="1160352" y="948588"/>
                </a:lnTo>
                <a:lnTo>
                  <a:pt x="0" y="9485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20" y="5481382"/>
            <a:ext cx="1160352" cy="948588"/>
          </a:xfrm>
          <a:custGeom>
            <a:avLst/>
            <a:gdLst/>
            <a:ahLst/>
            <a:cxnLst/>
            <a:rect r="r" b="b" t="t" l="l"/>
            <a:pathLst>
              <a:path h="948588" w="1160352">
                <a:moveTo>
                  <a:pt x="0" y="0"/>
                </a:moveTo>
                <a:lnTo>
                  <a:pt x="1160352" y="0"/>
                </a:lnTo>
                <a:lnTo>
                  <a:pt x="1160352" y="948587"/>
                </a:lnTo>
                <a:lnTo>
                  <a:pt x="0" y="9485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20" y="6810969"/>
            <a:ext cx="1160352" cy="948588"/>
          </a:xfrm>
          <a:custGeom>
            <a:avLst/>
            <a:gdLst/>
            <a:ahLst/>
            <a:cxnLst/>
            <a:rect r="r" b="b" t="t" l="l"/>
            <a:pathLst>
              <a:path h="948588" w="1160352">
                <a:moveTo>
                  <a:pt x="0" y="0"/>
                </a:moveTo>
                <a:lnTo>
                  <a:pt x="1160352" y="0"/>
                </a:lnTo>
                <a:lnTo>
                  <a:pt x="1160352" y="948588"/>
                </a:lnTo>
                <a:lnTo>
                  <a:pt x="0" y="9485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20" y="8140557"/>
            <a:ext cx="1160352" cy="948588"/>
          </a:xfrm>
          <a:custGeom>
            <a:avLst/>
            <a:gdLst/>
            <a:ahLst/>
            <a:cxnLst/>
            <a:rect r="r" b="b" t="t" l="l"/>
            <a:pathLst>
              <a:path h="948588" w="1160352">
                <a:moveTo>
                  <a:pt x="0" y="0"/>
                </a:moveTo>
                <a:lnTo>
                  <a:pt x="1160352" y="0"/>
                </a:lnTo>
                <a:lnTo>
                  <a:pt x="1160352" y="948587"/>
                </a:lnTo>
                <a:lnTo>
                  <a:pt x="0" y="9485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463125" y="4260865"/>
            <a:ext cx="14028563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Real-Time Availability: </a:t>
            </a: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Check car availability in real-time.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63125" y="5529007"/>
            <a:ext cx="14028563" cy="983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2"/>
              </a:lnSpc>
            </a:pPr>
            <a:r>
              <a:rPr lang="en-US" sz="36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Secure Payment Gateway: </a:t>
            </a: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Multiple payment options with secure transactions.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63125" y="6817395"/>
            <a:ext cx="14028563" cy="983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2"/>
              </a:lnSpc>
            </a:pPr>
            <a:r>
              <a:rPr lang="en-US" sz="36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Reservation Management: </a:t>
            </a: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Easy booking, modification, and cancellation of reservations.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51638" y="7886383"/>
            <a:ext cx="14028563" cy="983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2"/>
              </a:lnSpc>
            </a:pPr>
            <a:r>
              <a:rPr lang="en-US" sz="36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Reservation Management: </a:t>
            </a: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Easy booking, modification, and cancellation of reservations.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20" y="1162050"/>
            <a:ext cx="11628161" cy="10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Additional Features</a:t>
            </a:r>
          </a:p>
        </p:txBody>
      </p:sp>
      <p:sp>
        <p:nvSpPr>
          <p:cNvPr name="AutoShape 3" id="3"/>
          <p:cNvSpPr/>
          <p:nvPr/>
        </p:nvSpPr>
        <p:spPr>
          <a:xfrm flipH="true">
            <a:off x="1028720" y="2241551"/>
            <a:ext cx="5814080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8720" y="3040885"/>
            <a:ext cx="1160352" cy="948588"/>
          </a:xfrm>
          <a:custGeom>
            <a:avLst/>
            <a:gdLst/>
            <a:ahLst/>
            <a:cxnLst/>
            <a:rect r="r" b="b" t="t" l="l"/>
            <a:pathLst>
              <a:path h="948588" w="1160352">
                <a:moveTo>
                  <a:pt x="0" y="0"/>
                </a:moveTo>
                <a:lnTo>
                  <a:pt x="1160352" y="0"/>
                </a:lnTo>
                <a:lnTo>
                  <a:pt x="1160352" y="948588"/>
                </a:lnTo>
                <a:lnTo>
                  <a:pt x="0" y="9485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63125" y="3175137"/>
            <a:ext cx="14028563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GPS Integration: </a:t>
            </a: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Real-time tracking of rented cars.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20" y="4374799"/>
            <a:ext cx="1160352" cy="948588"/>
          </a:xfrm>
          <a:custGeom>
            <a:avLst/>
            <a:gdLst/>
            <a:ahLst/>
            <a:cxnLst/>
            <a:rect r="r" b="b" t="t" l="l"/>
            <a:pathLst>
              <a:path h="948588" w="1160352">
                <a:moveTo>
                  <a:pt x="0" y="0"/>
                </a:moveTo>
                <a:lnTo>
                  <a:pt x="1160352" y="0"/>
                </a:lnTo>
                <a:lnTo>
                  <a:pt x="1160352" y="948588"/>
                </a:lnTo>
                <a:lnTo>
                  <a:pt x="0" y="9485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20" y="5704387"/>
            <a:ext cx="1160352" cy="948588"/>
          </a:xfrm>
          <a:custGeom>
            <a:avLst/>
            <a:gdLst/>
            <a:ahLst/>
            <a:cxnLst/>
            <a:rect r="r" b="b" t="t" l="l"/>
            <a:pathLst>
              <a:path h="948588" w="1160352">
                <a:moveTo>
                  <a:pt x="0" y="0"/>
                </a:moveTo>
                <a:lnTo>
                  <a:pt x="1160352" y="0"/>
                </a:lnTo>
                <a:lnTo>
                  <a:pt x="1160352" y="948588"/>
                </a:lnTo>
                <a:lnTo>
                  <a:pt x="0" y="9485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20" y="7033975"/>
            <a:ext cx="1160352" cy="948588"/>
          </a:xfrm>
          <a:custGeom>
            <a:avLst/>
            <a:gdLst/>
            <a:ahLst/>
            <a:cxnLst/>
            <a:rect r="r" b="b" t="t" l="l"/>
            <a:pathLst>
              <a:path h="948588" w="1160352">
                <a:moveTo>
                  <a:pt x="0" y="0"/>
                </a:moveTo>
                <a:lnTo>
                  <a:pt x="1160352" y="0"/>
                </a:lnTo>
                <a:lnTo>
                  <a:pt x="1160352" y="948587"/>
                </a:lnTo>
                <a:lnTo>
                  <a:pt x="0" y="9485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63125" y="4483871"/>
            <a:ext cx="14028563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Promotions and Discounts:</a:t>
            </a: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Special offers and discount codes.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63125" y="5906905"/>
            <a:ext cx="14028563" cy="983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2"/>
              </a:lnSpc>
            </a:pPr>
            <a:r>
              <a:rPr lang="en-US" sz="36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Reviews and Ratings: </a:t>
            </a: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Allow users to rate and review cars and services.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63125" y="7271807"/>
            <a:ext cx="14028563" cy="1469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2"/>
              </a:lnSpc>
            </a:pPr>
            <a:r>
              <a:rPr lang="en-US" sz="36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Insurance Options: </a:t>
            </a: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Various insurance plans for users to choose from.</a:t>
            </a:r>
          </a:p>
          <a:p>
            <a:pPr algn="l">
              <a:lnSpc>
                <a:spcPts val="3852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92649" y="573381"/>
            <a:ext cx="9936512" cy="208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User</a:t>
            </a:r>
          </a:p>
          <a:p>
            <a:pPr algn="just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Interface Design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04671" y="0"/>
            <a:ext cx="2197320" cy="10426561"/>
            <a:chOff x="0" y="0"/>
            <a:chExt cx="206112" cy="9780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6112" cy="978025"/>
            </a:xfrm>
            <a:custGeom>
              <a:avLst/>
              <a:gdLst/>
              <a:ahLst/>
              <a:cxnLst/>
              <a:rect r="r" b="b" t="t" l="l"/>
              <a:pathLst>
                <a:path h="978025" w="206112">
                  <a:moveTo>
                    <a:pt x="0" y="0"/>
                  </a:moveTo>
                  <a:lnTo>
                    <a:pt x="206112" y="0"/>
                  </a:lnTo>
                  <a:lnTo>
                    <a:pt x="206112" y="978025"/>
                  </a:lnTo>
                  <a:lnTo>
                    <a:pt x="0" y="978025"/>
                  </a:lnTo>
                  <a:close/>
                </a:path>
              </a:pathLst>
            </a:custGeom>
            <a:solidFill>
              <a:srgbClr val="FFCE0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6112" cy="101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H="true">
            <a:off x="2150163" y="2672056"/>
            <a:ext cx="2312031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9139238" y="403667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150163" y="3496289"/>
            <a:ext cx="15109137" cy="59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5"/>
              </a:lnSpc>
            </a:pPr>
            <a:r>
              <a:rPr lang="en-US" sz="4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Home Page: </a:t>
            </a:r>
            <a:r>
              <a:rPr lang="en-US" sz="4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Screenshot and features.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50163" y="4854256"/>
            <a:ext cx="15109137" cy="59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5"/>
              </a:lnSpc>
            </a:pPr>
            <a:r>
              <a:rPr lang="en-US" sz="4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Search and Filter: </a:t>
            </a:r>
            <a:r>
              <a:rPr lang="en-US" sz="4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Screenshot and features.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50163" y="6270944"/>
            <a:ext cx="15109137" cy="59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5"/>
              </a:lnSpc>
            </a:pPr>
            <a:r>
              <a:rPr lang="en-US" sz="4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Booking Page: </a:t>
            </a:r>
            <a:r>
              <a:rPr lang="en-US" sz="4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Screenshot and features.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50163" y="7706683"/>
            <a:ext cx="15109137" cy="59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5"/>
              </a:lnSpc>
            </a:pPr>
            <a:r>
              <a:rPr lang="en-US" sz="4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Dashboard: </a:t>
            </a:r>
            <a:r>
              <a:rPr lang="en-US" sz="4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Screenshot and features.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92649" y="573381"/>
            <a:ext cx="8115300" cy="208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User</a:t>
            </a:r>
          </a:p>
          <a:p>
            <a:pPr algn="just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Roles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04671" y="0"/>
            <a:ext cx="2197320" cy="10426561"/>
            <a:chOff x="0" y="0"/>
            <a:chExt cx="206112" cy="9780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6112" cy="978025"/>
            </a:xfrm>
            <a:custGeom>
              <a:avLst/>
              <a:gdLst/>
              <a:ahLst/>
              <a:cxnLst/>
              <a:rect r="r" b="b" t="t" l="l"/>
              <a:pathLst>
                <a:path h="978025" w="206112">
                  <a:moveTo>
                    <a:pt x="0" y="0"/>
                  </a:moveTo>
                  <a:lnTo>
                    <a:pt x="206112" y="0"/>
                  </a:lnTo>
                  <a:lnTo>
                    <a:pt x="206112" y="978025"/>
                  </a:lnTo>
                  <a:lnTo>
                    <a:pt x="0" y="978025"/>
                  </a:lnTo>
                  <a:close/>
                </a:path>
              </a:pathLst>
            </a:custGeom>
            <a:solidFill>
              <a:srgbClr val="FFCE0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6112" cy="101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H="true">
            <a:off x="2150163" y="2672056"/>
            <a:ext cx="2312031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9139238" y="403667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150163" y="2995782"/>
            <a:ext cx="15109137" cy="1188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5"/>
              </a:lnSpc>
            </a:pPr>
            <a:r>
              <a:rPr lang="en-US" sz="4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Admin: </a:t>
            </a:r>
            <a:r>
              <a:rPr lang="en-US" sz="4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Manages the system, oversees operations, handles  user queries.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50163" y="4978656"/>
            <a:ext cx="15109137" cy="1188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5"/>
              </a:lnSpc>
            </a:pPr>
            <a:r>
              <a:rPr lang="en-US" sz="4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Customers: </a:t>
            </a:r>
            <a:r>
              <a:rPr lang="en-US" sz="4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Browse cars, make reservations, and manage their bookings.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50163" y="6961530"/>
            <a:ext cx="15109137" cy="1188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5"/>
              </a:lnSpc>
            </a:pPr>
            <a:r>
              <a:rPr lang="en-US" sz="4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Car Owners: </a:t>
            </a:r>
            <a:r>
              <a:rPr lang="en-US" sz="4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List their vehicles, manage availability, and track bookings.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92649" y="573381"/>
            <a:ext cx="8115300" cy="208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Technical Architecture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04671" y="0"/>
            <a:ext cx="2197320" cy="10426561"/>
            <a:chOff x="0" y="0"/>
            <a:chExt cx="206112" cy="9780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6112" cy="978025"/>
            </a:xfrm>
            <a:custGeom>
              <a:avLst/>
              <a:gdLst/>
              <a:ahLst/>
              <a:cxnLst/>
              <a:rect r="r" b="b" t="t" l="l"/>
              <a:pathLst>
                <a:path h="978025" w="206112">
                  <a:moveTo>
                    <a:pt x="0" y="0"/>
                  </a:moveTo>
                  <a:lnTo>
                    <a:pt x="206112" y="0"/>
                  </a:lnTo>
                  <a:lnTo>
                    <a:pt x="206112" y="978025"/>
                  </a:lnTo>
                  <a:lnTo>
                    <a:pt x="0" y="978025"/>
                  </a:lnTo>
                  <a:close/>
                </a:path>
              </a:pathLst>
            </a:custGeom>
            <a:solidFill>
              <a:srgbClr val="FFCE0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6112" cy="101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H="true">
            <a:off x="2150163" y="2662531"/>
            <a:ext cx="4761996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9139238" y="403667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150163" y="2995782"/>
            <a:ext cx="15109137" cy="1188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5"/>
              </a:lnSpc>
            </a:pPr>
            <a:r>
              <a:rPr lang="en-US" sz="4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Frontend: </a:t>
            </a:r>
            <a:r>
              <a:rPr lang="en-US" sz="4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Built with HTML, CSS, Javascript for a responsive and dynamic user experience.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50163" y="4517245"/>
            <a:ext cx="15109137" cy="1188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5"/>
              </a:lnSpc>
            </a:pPr>
            <a:r>
              <a:rPr lang="en-US" sz="4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Backend: </a:t>
            </a:r>
            <a:r>
              <a:rPr lang="en-US" sz="4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Powered by Node.js with Express.js for handling server-side logic.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50163" y="6038708"/>
            <a:ext cx="15109137" cy="59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5"/>
              </a:lnSpc>
            </a:pPr>
            <a:r>
              <a:rPr lang="en-US" sz="4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Database: </a:t>
            </a:r>
            <a:r>
              <a:rPr lang="en-US" sz="4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MongoDB for flexible and scalable data storage.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50163" y="6969622"/>
            <a:ext cx="15109137" cy="1188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5"/>
              </a:lnSpc>
            </a:pPr>
            <a:r>
              <a:rPr lang="en-US" sz="4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APIs:</a:t>
            </a:r>
            <a:r>
              <a:rPr lang="en-US" sz="4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RESTful APIs for seamless communication between frontend and backend.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85032" y="0"/>
            <a:ext cx="943597" cy="10287000"/>
            <a:chOff x="0" y="0"/>
            <a:chExt cx="1378431" cy="150275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8431" cy="15027520"/>
            </a:xfrm>
            <a:custGeom>
              <a:avLst/>
              <a:gdLst/>
              <a:ahLst/>
              <a:cxnLst/>
              <a:rect r="r" b="b" t="t" l="l"/>
              <a:pathLst>
                <a:path h="15027520" w="1378431">
                  <a:moveTo>
                    <a:pt x="0" y="0"/>
                  </a:moveTo>
                  <a:lnTo>
                    <a:pt x="1378431" y="0"/>
                  </a:lnTo>
                  <a:lnTo>
                    <a:pt x="1378431" y="15027520"/>
                  </a:lnTo>
                  <a:lnTo>
                    <a:pt x="0" y="15027520"/>
                  </a:lnTo>
                  <a:close/>
                </a:path>
              </a:pathLst>
            </a:custGeom>
            <a:solidFill>
              <a:srgbClr val="FFCE0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78431" cy="150656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7085032" cy="10287000"/>
            <a:chOff x="0" y="0"/>
            <a:chExt cx="9446709" cy="13716000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2621" t="0" r="2621" b="0"/>
            <a:stretch>
              <a:fillRect/>
            </a:stretch>
          </p:blipFill>
          <p:spPr>
            <a:xfrm flipH="false" flipV="false">
              <a:off x="0" y="0"/>
              <a:ext cx="9446709" cy="13716000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7157702" y="2644525"/>
            <a:ext cx="798256" cy="7982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8184381" y="1162050"/>
            <a:ext cx="9687256" cy="10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Booking Process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171503" y="2843311"/>
            <a:ext cx="4083721" cy="45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9"/>
              </a:lnSpc>
            </a:pPr>
            <a:r>
              <a:rPr lang="en-US" sz="33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SEARCH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184381" y="4561577"/>
            <a:ext cx="4083721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9"/>
              </a:lnSpc>
            </a:pPr>
            <a:r>
              <a:rPr lang="en-US" sz="33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SELECT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71503" y="6092747"/>
            <a:ext cx="4083721" cy="45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9"/>
              </a:lnSpc>
            </a:pPr>
            <a:r>
              <a:rPr lang="en-US" sz="33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BOOK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419533" y="3243995"/>
            <a:ext cx="10103619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Users search for available cars based on their preferences.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231591" y="2883161"/>
            <a:ext cx="650477" cy="368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8"/>
              </a:lnSpc>
            </a:pPr>
            <a:r>
              <a:rPr lang="en-US" sz="2748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1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7157702" y="4362791"/>
            <a:ext cx="798256" cy="79825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231591" y="4601426"/>
            <a:ext cx="650477" cy="368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8"/>
              </a:lnSpc>
            </a:pPr>
            <a:r>
              <a:rPr lang="en-US" sz="2748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7157702" y="5893962"/>
            <a:ext cx="798256" cy="79825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7231591" y="6132597"/>
            <a:ext cx="650477" cy="368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8"/>
              </a:lnSpc>
            </a:pPr>
            <a:r>
              <a:rPr lang="en-US" sz="2748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</a:p>
        </p:txBody>
      </p:sp>
      <p:sp>
        <p:nvSpPr>
          <p:cNvPr name="AutoShape 24" id="24"/>
          <p:cNvSpPr/>
          <p:nvPr/>
        </p:nvSpPr>
        <p:spPr>
          <a:xfrm rot="0">
            <a:off x="8267133" y="2380417"/>
            <a:ext cx="3119402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5" id="25"/>
          <p:cNvGrpSpPr/>
          <p:nvPr/>
        </p:nvGrpSpPr>
        <p:grpSpPr>
          <a:xfrm rot="0">
            <a:off x="7157702" y="7425642"/>
            <a:ext cx="798256" cy="798256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7231591" y="7669566"/>
            <a:ext cx="650477" cy="368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8"/>
              </a:lnSpc>
            </a:pPr>
            <a:r>
              <a:rPr lang="en-US" sz="2748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4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267133" y="7629716"/>
            <a:ext cx="4083721" cy="45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9"/>
              </a:lnSpc>
            </a:pPr>
            <a:r>
              <a:rPr lang="en-US" sz="33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CONFIRM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419533" y="4962261"/>
            <a:ext cx="10103619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Choose a car and review its details.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419533" y="8030400"/>
            <a:ext cx="10103619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Receive a booking confirmation and rental details.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419533" y="6496331"/>
            <a:ext cx="10103619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Reserve the car by making a payment.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92649" y="573381"/>
            <a:ext cx="8115300" cy="10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Benefits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04671" y="0"/>
            <a:ext cx="2197320" cy="10426561"/>
            <a:chOff x="0" y="0"/>
            <a:chExt cx="206112" cy="9780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6112" cy="978025"/>
            </a:xfrm>
            <a:custGeom>
              <a:avLst/>
              <a:gdLst/>
              <a:ahLst/>
              <a:cxnLst/>
              <a:rect r="r" b="b" t="t" l="l"/>
              <a:pathLst>
                <a:path h="978025" w="206112">
                  <a:moveTo>
                    <a:pt x="0" y="0"/>
                  </a:moveTo>
                  <a:lnTo>
                    <a:pt x="206112" y="0"/>
                  </a:lnTo>
                  <a:lnTo>
                    <a:pt x="206112" y="978025"/>
                  </a:lnTo>
                  <a:lnTo>
                    <a:pt x="0" y="978025"/>
                  </a:lnTo>
                  <a:close/>
                </a:path>
              </a:pathLst>
            </a:custGeom>
            <a:solidFill>
              <a:srgbClr val="FFCE0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6112" cy="101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H="true" flipV="true">
            <a:off x="2604544" y="1652881"/>
            <a:ext cx="3545756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9139238" y="403667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150163" y="2791056"/>
            <a:ext cx="15109137" cy="59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5"/>
              </a:lnSpc>
            </a:pPr>
            <a:r>
              <a:rPr lang="en-US" sz="4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Convenience: </a:t>
            </a:r>
            <a:r>
              <a:rPr lang="en-US" sz="4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Rent a car anytime, anywhere.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50163" y="4150977"/>
            <a:ext cx="15109137" cy="59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5"/>
              </a:lnSpc>
            </a:pPr>
            <a:r>
              <a:rPr lang="en-US" sz="4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Efficiency: </a:t>
            </a:r>
            <a:r>
              <a:rPr lang="en-US" sz="4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Faster booking process reduces wait times.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50163" y="5580618"/>
            <a:ext cx="15109137" cy="1188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5"/>
              </a:lnSpc>
            </a:pPr>
            <a:r>
              <a:rPr lang="en-US" sz="4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Variety: </a:t>
            </a:r>
            <a:r>
              <a:rPr lang="en-US" sz="4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Wide range of cars to choose from.</a:t>
            </a:r>
          </a:p>
          <a:p>
            <a:pPr algn="l">
              <a:lnSpc>
                <a:spcPts val="4715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150163" y="6986058"/>
            <a:ext cx="15109137" cy="1188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5"/>
              </a:lnSpc>
            </a:pPr>
            <a:r>
              <a:rPr lang="en-US" sz="4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Transparency: </a:t>
            </a:r>
            <a:r>
              <a:rPr lang="en-US" sz="4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Clear pricing and no hidden fees.</a:t>
            </a:r>
          </a:p>
          <a:p>
            <a:pPr algn="l">
              <a:lnSpc>
                <a:spcPts val="4715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DAGIo4lgJ4Y</dc:identifier>
  <dcterms:modified xsi:type="dcterms:W3CDTF">2011-08-01T06:04:30Z</dcterms:modified>
  <cp:revision>1</cp:revision>
  <dc:title>Clean and Professional Company Profile Presentation</dc:title>
</cp:coreProperties>
</file>