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301" r:id="rId2"/>
    <p:sldId id="257" r:id="rId3"/>
    <p:sldId id="258" r:id="rId4"/>
    <p:sldId id="259" r:id="rId5"/>
    <p:sldId id="260" r:id="rId6"/>
    <p:sldId id="261" r:id="rId7"/>
    <p:sldId id="262" r:id="rId8"/>
    <p:sldId id="263" r:id="rId9"/>
    <p:sldId id="264" r:id="rId10"/>
    <p:sldId id="265" r:id="rId11"/>
    <p:sldId id="304" r:id="rId12"/>
    <p:sldId id="267" r:id="rId13"/>
    <p:sldId id="268" r:id="rId14"/>
    <p:sldId id="269" r:id="rId15"/>
    <p:sldId id="282" r:id="rId16"/>
    <p:sldId id="271" r:id="rId17"/>
    <p:sldId id="275" r:id="rId18"/>
    <p:sldId id="276" r:id="rId19"/>
    <p:sldId id="277" r:id="rId20"/>
    <p:sldId id="283" r:id="rId21"/>
    <p:sldId id="284" r:id="rId22"/>
    <p:sldId id="285" r:id="rId23"/>
    <p:sldId id="286" r:id="rId24"/>
    <p:sldId id="287" r:id="rId25"/>
    <p:sldId id="288" r:id="rId26"/>
    <p:sldId id="289" r:id="rId27"/>
    <p:sldId id="292" r:id="rId28"/>
    <p:sldId id="290" r:id="rId29"/>
    <p:sldId id="297" r:id="rId30"/>
    <p:sldId id="266" r:id="rId31"/>
    <p:sldId id="302" r:id="rId32"/>
    <p:sldId id="294" r:id="rId33"/>
    <p:sldId id="298" r:id="rId34"/>
    <p:sldId id="303" r:id="rId35"/>
    <p:sldId id="278" r:id="rId36"/>
    <p:sldId id="279" r:id="rId37"/>
    <p:sldId id="280"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
      <p:font typeface="Palatino Linotype" panose="02040502050505030304" pitchFamily="18" charset="0"/>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Segoe UI Variable Text Semibold" pitchFamily="2" charset="0"/>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CE CHAUHAN" initials="PC" lastIdx="2" clrIdx="0">
    <p:extLst>
      <p:ext uri="{19B8F6BF-5375-455C-9EA6-DF929625EA0E}">
        <p15:presenceInfo xmlns:p15="http://schemas.microsoft.com/office/powerpoint/2012/main" userId="87e5c76d9a33de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71" autoAdjust="0"/>
    <p:restoredTop sz="94660"/>
  </p:normalViewPr>
  <p:slideViewPr>
    <p:cSldViewPr snapToGrid="0">
      <p:cViewPr>
        <p:scale>
          <a:sx n="88" d="100"/>
          <a:sy n="88" d="100"/>
        </p:scale>
        <p:origin x="74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D945E-168C-4D3D-981A-8744FD641A5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67D46001-3A09-4A42-BE03-20C1469052DF}">
      <dgm:prSet phldrT="[Text]" custT="1"/>
      <dgm:spPr/>
      <dgm:t>
        <a:bodyPr/>
        <a:lstStyle/>
        <a:p>
          <a:pPr algn="ctr"/>
          <a:r>
            <a:rPr lang="en-US" sz="1200" dirty="0">
              <a:solidFill>
                <a:schemeClr val="accent6"/>
              </a:solidFill>
              <a:latin typeface="Segoe UI Variable Text Semibold" pitchFamily="2" charset="0"/>
            </a:rPr>
            <a:t>Data Collection</a:t>
          </a:r>
          <a:endParaRPr lang="en-IN" sz="1200" dirty="0">
            <a:solidFill>
              <a:schemeClr val="accent6"/>
            </a:solidFill>
            <a:latin typeface="Segoe UI Variable Text Semibold" pitchFamily="2" charset="0"/>
          </a:endParaRPr>
        </a:p>
      </dgm:t>
    </dgm:pt>
    <dgm:pt modelId="{2F3B6E64-5CDC-4CF7-92CC-EDE38DC4F574}" type="parTrans" cxnId="{AE2682E2-581B-4E2E-A854-EAE21C1F48E0}">
      <dgm:prSet/>
      <dgm:spPr/>
      <dgm:t>
        <a:bodyPr/>
        <a:lstStyle/>
        <a:p>
          <a:endParaRPr lang="en-IN"/>
        </a:p>
      </dgm:t>
    </dgm:pt>
    <dgm:pt modelId="{2EB4C71E-DED0-4C6B-9157-8C92862AD316}" type="sibTrans" cxnId="{AE2682E2-581B-4E2E-A854-EAE21C1F48E0}">
      <dgm:prSet/>
      <dgm:spPr/>
      <dgm:t>
        <a:bodyPr/>
        <a:lstStyle/>
        <a:p>
          <a:endParaRPr lang="en-IN"/>
        </a:p>
      </dgm:t>
    </dgm:pt>
    <dgm:pt modelId="{4BBCF5F4-0E10-47EE-A3C3-933E7E3C94A8}">
      <dgm:prSet phldrT="[Text]" custT="1"/>
      <dgm:spPr/>
      <dgm:t>
        <a:bodyPr/>
        <a:lstStyle/>
        <a:p>
          <a:r>
            <a:rPr lang="en-US" sz="1200" dirty="0">
              <a:solidFill>
                <a:schemeClr val="accent6"/>
              </a:solidFill>
              <a:latin typeface="Segoe UI Variable Text Semibold" pitchFamily="2" charset="0"/>
            </a:rPr>
            <a:t>Exploratory</a:t>
          </a:r>
        </a:p>
        <a:p>
          <a:r>
            <a:rPr lang="en-US" sz="1200" dirty="0">
              <a:solidFill>
                <a:schemeClr val="accent6"/>
              </a:solidFill>
              <a:latin typeface="Segoe UI Variable Text Semibold" pitchFamily="2" charset="0"/>
            </a:rPr>
            <a:t>Data Analysis</a:t>
          </a:r>
          <a:endParaRPr lang="en-IN" sz="1200" dirty="0">
            <a:solidFill>
              <a:schemeClr val="accent6"/>
            </a:solidFill>
            <a:latin typeface="Segoe UI Variable Text Semibold" pitchFamily="2" charset="0"/>
          </a:endParaRPr>
        </a:p>
      </dgm:t>
    </dgm:pt>
    <dgm:pt modelId="{813F8722-0BC0-4656-AD2A-90221CA78436}" type="parTrans" cxnId="{65639652-9828-4EB2-9727-195FA9E6C109}">
      <dgm:prSet/>
      <dgm:spPr/>
      <dgm:t>
        <a:bodyPr/>
        <a:lstStyle/>
        <a:p>
          <a:endParaRPr lang="en-IN"/>
        </a:p>
      </dgm:t>
    </dgm:pt>
    <dgm:pt modelId="{F6DEB100-8A21-4475-8C5E-D7440DE83824}" type="sibTrans" cxnId="{65639652-9828-4EB2-9727-195FA9E6C109}">
      <dgm:prSet/>
      <dgm:spPr/>
      <dgm:t>
        <a:bodyPr/>
        <a:lstStyle/>
        <a:p>
          <a:endParaRPr lang="en-IN"/>
        </a:p>
      </dgm:t>
    </dgm:pt>
    <dgm:pt modelId="{F2D590CD-19A6-47D3-994D-F8C43F41464C}">
      <dgm:prSet phldrT="[Text]" custT="1"/>
      <dgm:spPr/>
      <dgm:t>
        <a:bodyPr/>
        <a:lstStyle/>
        <a:p>
          <a:r>
            <a:rPr lang="en-US" sz="1200" b="1" i="0" dirty="0">
              <a:solidFill>
                <a:schemeClr val="accent6"/>
              </a:solidFill>
              <a:latin typeface="Segoe UI Variable Text Semibold" pitchFamily="2" charset="0"/>
            </a:rPr>
            <a:t>Data Visualization</a:t>
          </a:r>
          <a:endParaRPr lang="en-IN" sz="1200" b="1" i="0" dirty="0">
            <a:solidFill>
              <a:schemeClr val="accent6"/>
            </a:solidFill>
            <a:latin typeface="Segoe UI Variable Text Semibold" pitchFamily="2" charset="0"/>
          </a:endParaRPr>
        </a:p>
      </dgm:t>
    </dgm:pt>
    <dgm:pt modelId="{A64366BA-340C-46CE-8CD4-8CB8E45F79C4}" type="parTrans" cxnId="{71F84034-989A-4F38-A8FE-2BC46B4FCBE8}">
      <dgm:prSet/>
      <dgm:spPr/>
      <dgm:t>
        <a:bodyPr/>
        <a:lstStyle/>
        <a:p>
          <a:endParaRPr lang="en-IN"/>
        </a:p>
      </dgm:t>
    </dgm:pt>
    <dgm:pt modelId="{B955B48A-3D0C-44D2-A057-779AB7A03EBB}" type="sibTrans" cxnId="{71F84034-989A-4F38-A8FE-2BC46B4FCBE8}">
      <dgm:prSet/>
      <dgm:spPr/>
      <dgm:t>
        <a:bodyPr/>
        <a:lstStyle/>
        <a:p>
          <a:endParaRPr lang="en-IN"/>
        </a:p>
      </dgm:t>
    </dgm:pt>
    <dgm:pt modelId="{0C222D0C-0587-41A9-9F72-6F0B4A073FF8}">
      <dgm:prSet phldrT="[Text]" custT="1"/>
      <dgm:spPr/>
      <dgm:t>
        <a:bodyPr/>
        <a:lstStyle/>
        <a:p>
          <a:r>
            <a:rPr lang="en-US" sz="1200" dirty="0">
              <a:solidFill>
                <a:schemeClr val="accent6"/>
              </a:solidFill>
              <a:latin typeface="Segoe UI Variable Text Semibold" pitchFamily="2" charset="0"/>
            </a:rPr>
            <a:t>Data Cleaning</a:t>
          </a:r>
          <a:endParaRPr lang="en-IN" sz="1200" dirty="0">
            <a:solidFill>
              <a:schemeClr val="accent6"/>
            </a:solidFill>
            <a:latin typeface="Segoe UI Variable Text Semibold" pitchFamily="2" charset="0"/>
          </a:endParaRPr>
        </a:p>
      </dgm:t>
    </dgm:pt>
    <dgm:pt modelId="{66E7C212-6C21-439A-8BC2-B15382DC3850}" type="parTrans" cxnId="{5FE146C3-3573-4997-B9C2-C948293BE38A}">
      <dgm:prSet/>
      <dgm:spPr/>
      <dgm:t>
        <a:bodyPr/>
        <a:lstStyle/>
        <a:p>
          <a:endParaRPr lang="en-IN"/>
        </a:p>
      </dgm:t>
    </dgm:pt>
    <dgm:pt modelId="{CF9AEFA1-BE29-4142-B893-EC0AF5AE27DE}" type="sibTrans" cxnId="{5FE146C3-3573-4997-B9C2-C948293BE38A}">
      <dgm:prSet/>
      <dgm:spPr/>
      <dgm:t>
        <a:bodyPr/>
        <a:lstStyle/>
        <a:p>
          <a:endParaRPr lang="en-IN"/>
        </a:p>
      </dgm:t>
    </dgm:pt>
    <dgm:pt modelId="{10C648FA-1767-4792-977C-1649B07BFBCC}" type="pres">
      <dgm:prSet presAssocID="{7E8D945E-168C-4D3D-981A-8744FD641A52}" presName="Name0" presStyleCnt="0">
        <dgm:presLayoutVars>
          <dgm:chMax val="11"/>
          <dgm:chPref val="11"/>
          <dgm:dir/>
          <dgm:resizeHandles/>
        </dgm:presLayoutVars>
      </dgm:prSet>
      <dgm:spPr/>
    </dgm:pt>
    <dgm:pt modelId="{9E459E5F-DCEB-4C71-A162-3CAFA87B63BA}" type="pres">
      <dgm:prSet presAssocID="{F2D590CD-19A6-47D3-994D-F8C43F41464C}" presName="Accent4" presStyleCnt="0"/>
      <dgm:spPr/>
    </dgm:pt>
    <dgm:pt modelId="{4D558A87-0B8C-44C7-BEF0-073B2674D2AE}" type="pres">
      <dgm:prSet presAssocID="{F2D590CD-19A6-47D3-994D-F8C43F41464C}" presName="Accent" presStyleLbl="node1" presStyleIdx="0" presStyleCnt="4"/>
      <dgm:spPr/>
    </dgm:pt>
    <dgm:pt modelId="{4BDAFE0B-0D6C-4346-AAAF-D23295EF7DBA}" type="pres">
      <dgm:prSet presAssocID="{F2D590CD-19A6-47D3-994D-F8C43F41464C}" presName="ParentBackground4" presStyleCnt="0"/>
      <dgm:spPr/>
    </dgm:pt>
    <dgm:pt modelId="{C55CAB49-8AA4-4CA3-BF48-0AA721904E22}" type="pres">
      <dgm:prSet presAssocID="{F2D590CD-19A6-47D3-994D-F8C43F41464C}" presName="ParentBackground" presStyleLbl="fgAcc1" presStyleIdx="0" presStyleCnt="4"/>
      <dgm:spPr/>
    </dgm:pt>
    <dgm:pt modelId="{085EEE71-0B1D-4C7F-8762-619763A4E288}" type="pres">
      <dgm:prSet presAssocID="{F2D590CD-19A6-47D3-994D-F8C43F41464C}" presName="Parent4" presStyleLbl="revTx" presStyleIdx="0" presStyleCnt="0">
        <dgm:presLayoutVars>
          <dgm:chMax val="1"/>
          <dgm:chPref val="1"/>
          <dgm:bulletEnabled val="1"/>
        </dgm:presLayoutVars>
      </dgm:prSet>
      <dgm:spPr/>
    </dgm:pt>
    <dgm:pt modelId="{76C96652-BB80-4FCE-BA20-7874CD28DAEC}" type="pres">
      <dgm:prSet presAssocID="{4BBCF5F4-0E10-47EE-A3C3-933E7E3C94A8}" presName="Accent3" presStyleCnt="0"/>
      <dgm:spPr/>
    </dgm:pt>
    <dgm:pt modelId="{8F6161E2-521C-4078-923C-16CF732F6AB7}" type="pres">
      <dgm:prSet presAssocID="{4BBCF5F4-0E10-47EE-A3C3-933E7E3C94A8}" presName="Accent" presStyleLbl="node1" presStyleIdx="1" presStyleCnt="4"/>
      <dgm:spPr/>
    </dgm:pt>
    <dgm:pt modelId="{8F218008-C9F0-453D-93F4-5D62153FCEB2}" type="pres">
      <dgm:prSet presAssocID="{4BBCF5F4-0E10-47EE-A3C3-933E7E3C94A8}" presName="ParentBackground3" presStyleCnt="0"/>
      <dgm:spPr/>
    </dgm:pt>
    <dgm:pt modelId="{AB376BBE-42FC-497A-A731-694204F2FBEF}" type="pres">
      <dgm:prSet presAssocID="{4BBCF5F4-0E10-47EE-A3C3-933E7E3C94A8}" presName="ParentBackground" presStyleLbl="fgAcc1" presStyleIdx="1" presStyleCnt="4"/>
      <dgm:spPr/>
    </dgm:pt>
    <dgm:pt modelId="{036E62D0-DE03-45AC-BDA4-397D7E9EAFEF}" type="pres">
      <dgm:prSet presAssocID="{4BBCF5F4-0E10-47EE-A3C3-933E7E3C94A8}" presName="Parent3" presStyleLbl="revTx" presStyleIdx="0" presStyleCnt="0">
        <dgm:presLayoutVars>
          <dgm:chMax val="1"/>
          <dgm:chPref val="1"/>
          <dgm:bulletEnabled val="1"/>
        </dgm:presLayoutVars>
      </dgm:prSet>
      <dgm:spPr/>
    </dgm:pt>
    <dgm:pt modelId="{E6B3546D-83F6-4B2A-B81B-7411BF9761D4}" type="pres">
      <dgm:prSet presAssocID="{0C222D0C-0587-41A9-9F72-6F0B4A073FF8}" presName="Accent2" presStyleCnt="0"/>
      <dgm:spPr/>
    </dgm:pt>
    <dgm:pt modelId="{F1C8AE9B-AF93-4F56-9864-AA4E34F5FC6F}" type="pres">
      <dgm:prSet presAssocID="{0C222D0C-0587-41A9-9F72-6F0B4A073FF8}" presName="Accent" presStyleLbl="node1" presStyleIdx="2" presStyleCnt="4"/>
      <dgm:spPr/>
    </dgm:pt>
    <dgm:pt modelId="{1C33A499-E6F3-4577-8A67-AFC2D8D010EE}" type="pres">
      <dgm:prSet presAssocID="{0C222D0C-0587-41A9-9F72-6F0B4A073FF8}" presName="ParentBackground2" presStyleCnt="0"/>
      <dgm:spPr/>
    </dgm:pt>
    <dgm:pt modelId="{109930DB-4535-4792-B575-A699B7E79253}" type="pres">
      <dgm:prSet presAssocID="{0C222D0C-0587-41A9-9F72-6F0B4A073FF8}" presName="ParentBackground" presStyleLbl="fgAcc1" presStyleIdx="2" presStyleCnt="4" custLinFactNeighborX="-1334" custLinFactNeighborY="-555"/>
      <dgm:spPr/>
    </dgm:pt>
    <dgm:pt modelId="{8C74B757-2C10-488E-A513-270FD3B10624}" type="pres">
      <dgm:prSet presAssocID="{0C222D0C-0587-41A9-9F72-6F0B4A073FF8}" presName="Parent2" presStyleLbl="revTx" presStyleIdx="0" presStyleCnt="0">
        <dgm:presLayoutVars>
          <dgm:chMax val="1"/>
          <dgm:chPref val="1"/>
          <dgm:bulletEnabled val="1"/>
        </dgm:presLayoutVars>
      </dgm:prSet>
      <dgm:spPr/>
    </dgm:pt>
    <dgm:pt modelId="{F64AF687-C308-4F49-8611-03A766100037}" type="pres">
      <dgm:prSet presAssocID="{67D46001-3A09-4A42-BE03-20C1469052DF}" presName="Accent1" presStyleCnt="0"/>
      <dgm:spPr/>
    </dgm:pt>
    <dgm:pt modelId="{264318BE-4B33-40DA-A271-B933EB883769}" type="pres">
      <dgm:prSet presAssocID="{67D46001-3A09-4A42-BE03-20C1469052DF}" presName="Accent" presStyleLbl="node1" presStyleIdx="3" presStyleCnt="4"/>
      <dgm:spPr/>
    </dgm:pt>
    <dgm:pt modelId="{8333CE6D-81F8-412D-B580-421A93AF993F}" type="pres">
      <dgm:prSet presAssocID="{67D46001-3A09-4A42-BE03-20C1469052DF}" presName="ParentBackground1" presStyleCnt="0"/>
      <dgm:spPr/>
    </dgm:pt>
    <dgm:pt modelId="{013DEB44-61EE-49E2-B02C-E00A3EC50BCD}" type="pres">
      <dgm:prSet presAssocID="{67D46001-3A09-4A42-BE03-20C1469052DF}" presName="ParentBackground" presStyleLbl="fgAcc1" presStyleIdx="3" presStyleCnt="4" custLinFactNeighborX="-1334" custLinFactNeighborY="-555"/>
      <dgm:spPr/>
    </dgm:pt>
    <dgm:pt modelId="{6E7DB213-D7F1-4099-A076-8506963FA7C6}" type="pres">
      <dgm:prSet presAssocID="{67D46001-3A09-4A42-BE03-20C1469052DF}" presName="Parent1" presStyleLbl="revTx" presStyleIdx="0" presStyleCnt="0">
        <dgm:presLayoutVars>
          <dgm:chMax val="1"/>
          <dgm:chPref val="1"/>
          <dgm:bulletEnabled val="1"/>
        </dgm:presLayoutVars>
      </dgm:prSet>
      <dgm:spPr/>
    </dgm:pt>
  </dgm:ptLst>
  <dgm:cxnLst>
    <dgm:cxn modelId="{4E35EA2C-024A-4453-821C-47D5D705A66B}" type="presOf" srcId="{67D46001-3A09-4A42-BE03-20C1469052DF}" destId="{6E7DB213-D7F1-4099-A076-8506963FA7C6}" srcOrd="1" destOrd="0" presId="urn:microsoft.com/office/officeart/2011/layout/CircleProcess"/>
    <dgm:cxn modelId="{E7970E2D-800C-46BA-89AA-DDF86396CE2B}" type="presOf" srcId="{0C222D0C-0587-41A9-9F72-6F0B4A073FF8}" destId="{8C74B757-2C10-488E-A513-270FD3B10624}" srcOrd="1" destOrd="0" presId="urn:microsoft.com/office/officeart/2011/layout/CircleProcess"/>
    <dgm:cxn modelId="{71F84034-989A-4F38-A8FE-2BC46B4FCBE8}" srcId="{7E8D945E-168C-4D3D-981A-8744FD641A52}" destId="{F2D590CD-19A6-47D3-994D-F8C43F41464C}" srcOrd="3" destOrd="0" parTransId="{A64366BA-340C-46CE-8CD4-8CB8E45F79C4}" sibTransId="{B955B48A-3D0C-44D2-A057-779AB7A03EBB}"/>
    <dgm:cxn modelId="{B9661F46-6079-423C-B87A-961B4E6752BB}" type="presOf" srcId="{F2D590CD-19A6-47D3-994D-F8C43F41464C}" destId="{C55CAB49-8AA4-4CA3-BF48-0AA721904E22}" srcOrd="0" destOrd="0" presId="urn:microsoft.com/office/officeart/2011/layout/CircleProcess"/>
    <dgm:cxn modelId="{65639652-9828-4EB2-9727-195FA9E6C109}" srcId="{7E8D945E-168C-4D3D-981A-8744FD641A52}" destId="{4BBCF5F4-0E10-47EE-A3C3-933E7E3C94A8}" srcOrd="2" destOrd="0" parTransId="{813F8722-0BC0-4656-AD2A-90221CA78436}" sibTransId="{F6DEB100-8A21-4475-8C5E-D7440DE83824}"/>
    <dgm:cxn modelId="{B12ADF53-900A-4461-82AB-33FD625CD223}" type="presOf" srcId="{4BBCF5F4-0E10-47EE-A3C3-933E7E3C94A8}" destId="{AB376BBE-42FC-497A-A731-694204F2FBEF}" srcOrd="0" destOrd="0" presId="urn:microsoft.com/office/officeart/2011/layout/CircleProcess"/>
    <dgm:cxn modelId="{4648F677-358A-4667-A1CA-85C34781A552}" type="presOf" srcId="{4BBCF5F4-0E10-47EE-A3C3-933E7E3C94A8}" destId="{036E62D0-DE03-45AC-BDA4-397D7E9EAFEF}" srcOrd="1" destOrd="0" presId="urn:microsoft.com/office/officeart/2011/layout/CircleProcess"/>
    <dgm:cxn modelId="{17609C8B-4597-4EE5-A02D-82E766344A13}" type="presOf" srcId="{F2D590CD-19A6-47D3-994D-F8C43F41464C}" destId="{085EEE71-0B1D-4C7F-8762-619763A4E288}" srcOrd="1" destOrd="0" presId="urn:microsoft.com/office/officeart/2011/layout/CircleProcess"/>
    <dgm:cxn modelId="{32F2A9B5-25C4-47D1-A64D-50998CF100F6}" type="presOf" srcId="{67D46001-3A09-4A42-BE03-20C1469052DF}" destId="{013DEB44-61EE-49E2-B02C-E00A3EC50BCD}" srcOrd="0" destOrd="0" presId="urn:microsoft.com/office/officeart/2011/layout/CircleProcess"/>
    <dgm:cxn modelId="{5FE146C3-3573-4997-B9C2-C948293BE38A}" srcId="{7E8D945E-168C-4D3D-981A-8744FD641A52}" destId="{0C222D0C-0587-41A9-9F72-6F0B4A073FF8}" srcOrd="1" destOrd="0" parTransId="{66E7C212-6C21-439A-8BC2-B15382DC3850}" sibTransId="{CF9AEFA1-BE29-4142-B893-EC0AF5AE27DE}"/>
    <dgm:cxn modelId="{18FDE7D6-AA9D-4A16-B1C7-64CA229D59D2}" type="presOf" srcId="{0C222D0C-0587-41A9-9F72-6F0B4A073FF8}" destId="{109930DB-4535-4792-B575-A699B7E79253}" srcOrd="0" destOrd="0" presId="urn:microsoft.com/office/officeart/2011/layout/CircleProcess"/>
    <dgm:cxn modelId="{AE2682E2-581B-4E2E-A854-EAE21C1F48E0}" srcId="{7E8D945E-168C-4D3D-981A-8744FD641A52}" destId="{67D46001-3A09-4A42-BE03-20C1469052DF}" srcOrd="0" destOrd="0" parTransId="{2F3B6E64-5CDC-4CF7-92CC-EDE38DC4F574}" sibTransId="{2EB4C71E-DED0-4C6B-9157-8C92862AD316}"/>
    <dgm:cxn modelId="{2E38EBFA-7F5C-43AE-9BFC-25B5DE63F7EC}" type="presOf" srcId="{7E8D945E-168C-4D3D-981A-8744FD641A52}" destId="{10C648FA-1767-4792-977C-1649B07BFBCC}" srcOrd="0" destOrd="0" presId="urn:microsoft.com/office/officeart/2011/layout/CircleProcess"/>
    <dgm:cxn modelId="{33171923-9217-4130-A08F-ADBCC4B2DDEB}" type="presParOf" srcId="{10C648FA-1767-4792-977C-1649B07BFBCC}" destId="{9E459E5F-DCEB-4C71-A162-3CAFA87B63BA}" srcOrd="0" destOrd="0" presId="urn:microsoft.com/office/officeart/2011/layout/CircleProcess"/>
    <dgm:cxn modelId="{098D1DB5-96A5-44A9-B694-159F2538F91A}" type="presParOf" srcId="{9E459E5F-DCEB-4C71-A162-3CAFA87B63BA}" destId="{4D558A87-0B8C-44C7-BEF0-073B2674D2AE}" srcOrd="0" destOrd="0" presId="urn:microsoft.com/office/officeart/2011/layout/CircleProcess"/>
    <dgm:cxn modelId="{CB9087C7-0EC4-4B09-8339-D3CB230A2A8D}" type="presParOf" srcId="{10C648FA-1767-4792-977C-1649B07BFBCC}" destId="{4BDAFE0B-0D6C-4346-AAAF-D23295EF7DBA}" srcOrd="1" destOrd="0" presId="urn:microsoft.com/office/officeart/2011/layout/CircleProcess"/>
    <dgm:cxn modelId="{2E018754-B46E-4FC1-8438-8DC361C0E1D6}" type="presParOf" srcId="{4BDAFE0B-0D6C-4346-AAAF-D23295EF7DBA}" destId="{C55CAB49-8AA4-4CA3-BF48-0AA721904E22}" srcOrd="0" destOrd="0" presId="urn:microsoft.com/office/officeart/2011/layout/CircleProcess"/>
    <dgm:cxn modelId="{44E9AA26-3587-451C-96EC-B972179E27AB}" type="presParOf" srcId="{10C648FA-1767-4792-977C-1649B07BFBCC}" destId="{085EEE71-0B1D-4C7F-8762-619763A4E288}" srcOrd="2" destOrd="0" presId="urn:microsoft.com/office/officeart/2011/layout/CircleProcess"/>
    <dgm:cxn modelId="{4A2BA4F4-E3F6-40BE-BADE-1959ECA19559}" type="presParOf" srcId="{10C648FA-1767-4792-977C-1649B07BFBCC}" destId="{76C96652-BB80-4FCE-BA20-7874CD28DAEC}" srcOrd="3" destOrd="0" presId="urn:microsoft.com/office/officeart/2011/layout/CircleProcess"/>
    <dgm:cxn modelId="{1791A12C-D573-4200-8F8F-580B1CC8701A}" type="presParOf" srcId="{76C96652-BB80-4FCE-BA20-7874CD28DAEC}" destId="{8F6161E2-521C-4078-923C-16CF732F6AB7}" srcOrd="0" destOrd="0" presId="urn:microsoft.com/office/officeart/2011/layout/CircleProcess"/>
    <dgm:cxn modelId="{DF35656C-84C6-4C39-A7C1-BD5C05389188}" type="presParOf" srcId="{10C648FA-1767-4792-977C-1649B07BFBCC}" destId="{8F218008-C9F0-453D-93F4-5D62153FCEB2}" srcOrd="4" destOrd="0" presId="urn:microsoft.com/office/officeart/2011/layout/CircleProcess"/>
    <dgm:cxn modelId="{D0B97A95-2D92-44B3-ABC0-E2AD56C305DA}" type="presParOf" srcId="{8F218008-C9F0-453D-93F4-5D62153FCEB2}" destId="{AB376BBE-42FC-497A-A731-694204F2FBEF}" srcOrd="0" destOrd="0" presId="urn:microsoft.com/office/officeart/2011/layout/CircleProcess"/>
    <dgm:cxn modelId="{1CB70AA3-B41B-4837-A50C-44F52F8653FA}" type="presParOf" srcId="{10C648FA-1767-4792-977C-1649B07BFBCC}" destId="{036E62D0-DE03-45AC-BDA4-397D7E9EAFEF}" srcOrd="5" destOrd="0" presId="urn:microsoft.com/office/officeart/2011/layout/CircleProcess"/>
    <dgm:cxn modelId="{D029107A-A72B-46F8-A9DA-4307F94BBFF2}" type="presParOf" srcId="{10C648FA-1767-4792-977C-1649B07BFBCC}" destId="{E6B3546D-83F6-4B2A-B81B-7411BF9761D4}" srcOrd="6" destOrd="0" presId="urn:microsoft.com/office/officeart/2011/layout/CircleProcess"/>
    <dgm:cxn modelId="{C2B05D8A-5A75-4385-9096-207E37B081AB}" type="presParOf" srcId="{E6B3546D-83F6-4B2A-B81B-7411BF9761D4}" destId="{F1C8AE9B-AF93-4F56-9864-AA4E34F5FC6F}" srcOrd="0" destOrd="0" presId="urn:microsoft.com/office/officeart/2011/layout/CircleProcess"/>
    <dgm:cxn modelId="{16261E30-1099-471C-88FE-985A5F41C4AF}" type="presParOf" srcId="{10C648FA-1767-4792-977C-1649B07BFBCC}" destId="{1C33A499-E6F3-4577-8A67-AFC2D8D010EE}" srcOrd="7" destOrd="0" presId="urn:microsoft.com/office/officeart/2011/layout/CircleProcess"/>
    <dgm:cxn modelId="{86CD9D06-AE3D-42B0-89A7-02E9B2D70E59}" type="presParOf" srcId="{1C33A499-E6F3-4577-8A67-AFC2D8D010EE}" destId="{109930DB-4535-4792-B575-A699B7E79253}" srcOrd="0" destOrd="0" presId="urn:microsoft.com/office/officeart/2011/layout/CircleProcess"/>
    <dgm:cxn modelId="{DD070067-84E2-4DD0-B9BB-06A259327520}" type="presParOf" srcId="{10C648FA-1767-4792-977C-1649B07BFBCC}" destId="{8C74B757-2C10-488E-A513-270FD3B10624}" srcOrd="8" destOrd="0" presId="urn:microsoft.com/office/officeart/2011/layout/CircleProcess"/>
    <dgm:cxn modelId="{8E300320-1F1B-4454-811A-731438463578}" type="presParOf" srcId="{10C648FA-1767-4792-977C-1649B07BFBCC}" destId="{F64AF687-C308-4F49-8611-03A766100037}" srcOrd="9" destOrd="0" presId="urn:microsoft.com/office/officeart/2011/layout/CircleProcess"/>
    <dgm:cxn modelId="{15E38424-609E-48A2-9D35-111022720C5E}" type="presParOf" srcId="{F64AF687-C308-4F49-8611-03A766100037}" destId="{264318BE-4B33-40DA-A271-B933EB883769}" srcOrd="0" destOrd="0" presId="urn:microsoft.com/office/officeart/2011/layout/CircleProcess"/>
    <dgm:cxn modelId="{7050132B-FDFE-4158-8C19-0910394354AE}" type="presParOf" srcId="{10C648FA-1767-4792-977C-1649B07BFBCC}" destId="{8333CE6D-81F8-412D-B580-421A93AF993F}" srcOrd="10" destOrd="0" presId="urn:microsoft.com/office/officeart/2011/layout/CircleProcess"/>
    <dgm:cxn modelId="{15A87B8A-78B3-4C09-BECA-328CE6F60C89}" type="presParOf" srcId="{8333CE6D-81F8-412D-B580-421A93AF993F}" destId="{013DEB44-61EE-49E2-B02C-E00A3EC50BCD}" srcOrd="0" destOrd="0" presId="urn:microsoft.com/office/officeart/2011/layout/CircleProcess"/>
    <dgm:cxn modelId="{B2CCD633-81AF-4C02-816C-1B7D170662E8}" type="presParOf" srcId="{10C648FA-1767-4792-977C-1649B07BFBCC}" destId="{6E7DB213-D7F1-4099-A076-8506963FA7C6}"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58A87-0B8C-44C7-BEF0-073B2674D2AE}">
      <dsp:nvSpPr>
        <dsp:cNvPr id="0" name=""/>
        <dsp:cNvSpPr/>
      </dsp:nvSpPr>
      <dsp:spPr>
        <a:xfrm>
          <a:off x="4665507" y="529182"/>
          <a:ext cx="1401979" cy="14020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CAB49-8AA4-4CA3-BF48-0AA721904E22}">
      <dsp:nvSpPr>
        <dsp:cNvPr id="0" name=""/>
        <dsp:cNvSpPr/>
      </dsp:nvSpPr>
      <dsp:spPr>
        <a:xfrm>
          <a:off x="4712400" y="575926"/>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accent6"/>
              </a:solidFill>
              <a:latin typeface="Segoe UI Variable Text Semibold" pitchFamily="2" charset="0"/>
            </a:rPr>
            <a:t>Data Visualization</a:t>
          </a:r>
          <a:endParaRPr lang="en-IN" sz="1200" b="1" i="0" kern="1200" dirty="0">
            <a:solidFill>
              <a:schemeClr val="accent6"/>
            </a:solidFill>
            <a:latin typeface="Segoe UI Variable Text Semibold" pitchFamily="2" charset="0"/>
          </a:endParaRPr>
        </a:p>
      </dsp:txBody>
      <dsp:txXfrm>
        <a:off x="4899370" y="762899"/>
        <a:ext cx="934853" cy="934618"/>
      </dsp:txXfrm>
    </dsp:sp>
    <dsp:sp modelId="{8F6161E2-521C-4078-923C-16CF732F6AB7}">
      <dsp:nvSpPr>
        <dsp:cNvPr id="0" name=""/>
        <dsp:cNvSpPr/>
      </dsp:nvSpPr>
      <dsp:spPr>
        <a:xfrm rot="2700000">
          <a:off x="3210610"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76BBE-42FC-497A-A731-694204F2FBEF}">
      <dsp:nvSpPr>
        <dsp:cNvPr id="0" name=""/>
        <dsp:cNvSpPr/>
      </dsp:nvSpPr>
      <dsp:spPr>
        <a:xfrm>
          <a:off x="3263527" y="575926"/>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Exploratory</a:t>
          </a:r>
        </a:p>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Analysis</a:t>
          </a:r>
          <a:endParaRPr lang="en-IN" sz="1200" kern="1200" dirty="0">
            <a:solidFill>
              <a:schemeClr val="accent6"/>
            </a:solidFill>
            <a:latin typeface="Segoe UI Variable Text Semibold" pitchFamily="2" charset="0"/>
          </a:endParaRPr>
        </a:p>
      </dsp:txBody>
      <dsp:txXfrm>
        <a:off x="3450498" y="762899"/>
        <a:ext cx="934853" cy="934618"/>
      </dsp:txXfrm>
    </dsp:sp>
    <dsp:sp modelId="{F1C8AE9B-AF93-4F56-9864-AA4E34F5FC6F}">
      <dsp:nvSpPr>
        <dsp:cNvPr id="0" name=""/>
        <dsp:cNvSpPr/>
      </dsp:nvSpPr>
      <dsp:spPr>
        <a:xfrm rot="2700000">
          <a:off x="1767750"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9930DB-4535-4792-B575-A699B7E79253}">
      <dsp:nvSpPr>
        <dsp:cNvPr id="0" name=""/>
        <dsp:cNvSpPr/>
      </dsp:nvSpPr>
      <dsp:spPr>
        <a:xfrm>
          <a:off x="1797195" y="568663"/>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Cleaning</a:t>
          </a:r>
          <a:endParaRPr lang="en-IN" sz="1200" kern="1200" dirty="0">
            <a:solidFill>
              <a:schemeClr val="accent6"/>
            </a:solidFill>
            <a:latin typeface="Segoe UI Variable Text Semibold" pitchFamily="2" charset="0"/>
          </a:endParaRPr>
        </a:p>
      </dsp:txBody>
      <dsp:txXfrm>
        <a:off x="1984166" y="755636"/>
        <a:ext cx="934853" cy="934618"/>
      </dsp:txXfrm>
    </dsp:sp>
    <dsp:sp modelId="{264318BE-4B33-40DA-A271-B933EB883769}">
      <dsp:nvSpPr>
        <dsp:cNvPr id="0" name=""/>
        <dsp:cNvSpPr/>
      </dsp:nvSpPr>
      <dsp:spPr>
        <a:xfrm rot="2700000">
          <a:off x="318877"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DEB44-61EE-49E2-B02C-E00A3EC50BCD}">
      <dsp:nvSpPr>
        <dsp:cNvPr id="0" name=""/>
        <dsp:cNvSpPr/>
      </dsp:nvSpPr>
      <dsp:spPr>
        <a:xfrm>
          <a:off x="348322" y="568663"/>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Collection</a:t>
          </a:r>
          <a:endParaRPr lang="en-IN" sz="1200" kern="1200" dirty="0">
            <a:solidFill>
              <a:schemeClr val="accent6"/>
            </a:solidFill>
            <a:latin typeface="Segoe UI Variable Text Semibold" pitchFamily="2" charset="0"/>
          </a:endParaRPr>
        </a:p>
      </dsp:txBody>
      <dsp:txXfrm>
        <a:off x="535293" y="755636"/>
        <a:ext cx="934853" cy="93461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p13">
            <a:extLst>
              <a:ext uri="{FF2B5EF4-FFF2-40B4-BE49-F238E27FC236}">
                <a16:creationId xmlns:a16="http://schemas.microsoft.com/office/drawing/2014/main" id="{DE9DD4E0-1E69-E459-966B-C3F0579439CA}"/>
              </a:ext>
            </a:extLst>
          </p:cNvPr>
          <p:cNvSpPr txBox="1">
            <a:spLocks noGrp="1"/>
          </p:cNvSpPr>
          <p:nvPr>
            <p:ph type="title"/>
          </p:nvPr>
        </p:nvSpPr>
        <p:spPr>
          <a:xfrm>
            <a:off x="311150" y="337230"/>
            <a:ext cx="8521700" cy="1048883"/>
          </a:xfrm>
          <a:prstGeom prst="rect">
            <a:avLst/>
          </a:prstGeom>
          <a:noFill/>
          <a:ln>
            <a:noFill/>
          </a:ln>
        </p:spPr>
        <p:txBody>
          <a:bodyPr spcFirstLastPara="1" wrap="square" lIns="91425" tIns="91425" rIns="91425" bIns="91425" anchor="b" anchorCtr="0">
            <a:noAutofit/>
          </a:bodyPr>
          <a:lstStyle/>
          <a:p>
            <a:pPr lvl="0" algn="ctr">
              <a:buSzPts val="5200"/>
            </a:pPr>
            <a:br>
              <a:rPr lang="en-GB" sz="1600" b="1" dirty="0">
                <a:solidFill>
                  <a:srgbClr val="CC0000"/>
                </a:solidFill>
                <a:latin typeface="Montserrat"/>
                <a:ea typeface="Montserrat"/>
                <a:cs typeface="Montserrat"/>
                <a:sym typeface="Montserrat"/>
              </a:rPr>
            </a:br>
            <a:r>
              <a:rPr lang="en-GB" sz="5400" b="1" dirty="0">
                <a:solidFill>
                  <a:srgbClr val="CC0000"/>
                </a:solidFill>
                <a:latin typeface="Montserrat"/>
                <a:ea typeface="Montserrat"/>
                <a:cs typeface="Montserrat"/>
                <a:sym typeface="Montserrat"/>
              </a:rPr>
              <a:t>Capstone Project-1</a:t>
            </a:r>
            <a:endParaRPr sz="5400" b="1" dirty="0">
              <a:solidFill>
                <a:schemeClr val="lt1"/>
              </a:solidFill>
              <a:latin typeface="Montserrat"/>
              <a:ea typeface="Montserrat"/>
              <a:cs typeface="Montserrat"/>
              <a:sym typeface="Montserrat"/>
            </a:endParaRPr>
          </a:p>
        </p:txBody>
      </p:sp>
      <p:sp>
        <p:nvSpPr>
          <p:cNvPr id="5" name="Text Placeholder 1">
            <a:extLst>
              <a:ext uri="{FF2B5EF4-FFF2-40B4-BE49-F238E27FC236}">
                <a16:creationId xmlns:a16="http://schemas.microsoft.com/office/drawing/2014/main" id="{06D754CF-0CFB-97BA-3DDA-1D3DC4AFC688}"/>
              </a:ext>
            </a:extLst>
          </p:cNvPr>
          <p:cNvSpPr>
            <a:spLocks noGrp="1"/>
          </p:cNvSpPr>
          <p:nvPr>
            <p:ph type="body" idx="1"/>
          </p:nvPr>
        </p:nvSpPr>
        <p:spPr>
          <a:xfrm>
            <a:off x="311150" y="1386113"/>
            <a:ext cx="8521700" cy="3701825"/>
          </a:xfrm>
        </p:spPr>
        <p:txBody>
          <a:bodyPr/>
          <a:lstStyle/>
          <a:p>
            <a:pPr marL="0" lvl="0" indent="0">
              <a:lnSpc>
                <a:spcPct val="100000"/>
              </a:lnSpc>
              <a:buSzPts val="5200"/>
              <a:buNone/>
            </a:pPr>
            <a:r>
              <a:rPr lang="en-GB" sz="3600" b="1" dirty="0">
                <a:solidFill>
                  <a:schemeClr val="lt1"/>
                </a:solidFill>
                <a:latin typeface="Montserrat"/>
                <a:ea typeface="Montserrat"/>
                <a:cs typeface="Montserrat"/>
                <a:sym typeface="Montserrat"/>
              </a:rPr>
              <a:t>Hotel Booking Analysis</a:t>
            </a:r>
            <a:r>
              <a:rPr lang="en-GB" sz="3600" b="1" dirty="0">
                <a:solidFill>
                  <a:srgbClr val="CC0000"/>
                </a:solidFill>
                <a:latin typeface="Montserrat"/>
                <a:ea typeface="Montserrat"/>
                <a:cs typeface="Montserrat"/>
                <a:sym typeface="Montserrat"/>
              </a:rPr>
              <a:t> </a:t>
            </a:r>
            <a:endParaRPr lang="en-GB" sz="3600" b="1" dirty="0">
              <a:solidFill>
                <a:schemeClr val="lt1"/>
              </a:solidFill>
              <a:latin typeface="Montserrat"/>
              <a:ea typeface="Montserrat"/>
              <a:cs typeface="Montserrat"/>
              <a:sym typeface="Montserrat"/>
            </a:endParaRPr>
          </a:p>
          <a:p>
            <a:pPr lvl="0">
              <a:buSzPts val="5200"/>
            </a:pPr>
            <a:r>
              <a:rPr lang="en-GB" sz="3200" b="1" dirty="0">
                <a:solidFill>
                  <a:schemeClr val="accent6">
                    <a:lumMod val="50000"/>
                  </a:schemeClr>
                </a:solidFill>
                <a:latin typeface="Montserrat"/>
                <a:ea typeface="Montserrat"/>
                <a:cs typeface="Montserrat"/>
                <a:sym typeface="Montserrat"/>
              </a:rPr>
              <a:t>Team Members</a:t>
            </a:r>
          </a:p>
          <a:p>
            <a:pPr lvl="0">
              <a:buSzPts val="5200"/>
            </a:pPr>
            <a:r>
              <a:rPr lang="en-GB" sz="2400" b="1" dirty="0">
                <a:solidFill>
                  <a:schemeClr val="lt1"/>
                </a:solidFill>
                <a:latin typeface="Montserrat"/>
                <a:ea typeface="Montserrat"/>
                <a:cs typeface="Montserrat"/>
                <a:sym typeface="Montserrat"/>
              </a:rPr>
              <a:t>Piyush S Kutemate</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Prince Chauhan</a:t>
            </a:r>
            <a:br>
              <a:rPr lang="en-GB" sz="2400" b="1">
                <a:solidFill>
                  <a:schemeClr val="lt1"/>
                </a:solidFill>
                <a:latin typeface="Montserrat"/>
                <a:ea typeface="Montserrat"/>
                <a:cs typeface="Montserrat"/>
                <a:sym typeface="Montserrat"/>
              </a:rPr>
            </a:br>
            <a:r>
              <a:rPr lang="en-GB" sz="2400" b="1">
                <a:solidFill>
                  <a:schemeClr val="lt1"/>
                </a:solidFill>
                <a:latin typeface="Montserrat"/>
                <a:ea typeface="Montserrat"/>
                <a:cs typeface="Montserrat"/>
                <a:sym typeface="Montserrat"/>
              </a:rPr>
              <a:t>Mangal </a:t>
            </a:r>
            <a:r>
              <a:rPr lang="en-GB" sz="2400" b="1" dirty="0">
                <a:solidFill>
                  <a:schemeClr val="lt1"/>
                </a:solidFill>
                <a:latin typeface="Montserrat"/>
                <a:ea typeface="Montserrat"/>
                <a:cs typeface="Montserrat"/>
                <a:sym typeface="Montserrat"/>
              </a:rPr>
              <a:t>Lokhande</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Racky Kumar</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Jayesh Yadav</a:t>
            </a:r>
            <a:br>
              <a:rPr lang="en-GB" sz="2400" b="1" dirty="0">
                <a:solidFill>
                  <a:schemeClr val="lt1"/>
                </a:solidFill>
                <a:latin typeface="Montserrat"/>
                <a:ea typeface="Montserrat"/>
                <a:cs typeface="Montserrat"/>
                <a:sym typeface="Montserrat"/>
              </a:rPr>
            </a:br>
            <a:br>
              <a:rPr lang="en-GB" b="1" dirty="0">
                <a:solidFill>
                  <a:schemeClr val="lt1"/>
                </a:solidFill>
                <a:latin typeface="Montserrat"/>
                <a:ea typeface="Montserrat"/>
                <a:cs typeface="Montserrat"/>
                <a:sym typeface="Montserrat"/>
              </a:rPr>
            </a:br>
            <a:br>
              <a:rPr lang="en-GB" b="1" dirty="0">
                <a:solidFill>
                  <a:schemeClr val="lt1"/>
                </a:solidFill>
                <a:latin typeface="Montserrat"/>
                <a:ea typeface="Montserrat"/>
                <a:cs typeface="Montserrat"/>
                <a:sym typeface="Montserrat"/>
              </a:rPr>
            </a:br>
            <a:endParaRPr lang="en-IN" dirty="0"/>
          </a:p>
        </p:txBody>
      </p:sp>
    </p:spTree>
    <p:extLst>
      <p:ext uri="{BB962C8B-B14F-4D97-AF65-F5344CB8AC3E}">
        <p14:creationId xmlns:p14="http://schemas.microsoft.com/office/powerpoint/2010/main" val="20249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57E5455-E5D4-2DA5-12D6-FF9E5DBC09E3}"/>
              </a:ext>
            </a:extLst>
          </p:cNvPr>
          <p:cNvSpPr txBox="1">
            <a:spLocks noGrp="1"/>
          </p:cNvSpPr>
          <p:nvPr>
            <p:ph type="title"/>
          </p:nvPr>
        </p:nvSpPr>
        <p:spPr>
          <a:xfrm>
            <a:off x="406042" y="75982"/>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Data</a:t>
            </a:r>
            <a:r>
              <a:rPr sz="2800" spc="110" dirty="0">
                <a:latin typeface="Palatino Linotype" panose="02040502050505030304" pitchFamily="18" charset="0"/>
              </a:rPr>
              <a:t> </a:t>
            </a:r>
            <a:r>
              <a:rPr sz="2800" spc="-10" dirty="0">
                <a:latin typeface="Palatino Linotype" panose="02040502050505030304" pitchFamily="18" charset="0"/>
              </a:rPr>
              <a:t>Cleaning</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pic>
        <p:nvPicPr>
          <p:cNvPr id="2052" name="Picture 4">
            <a:extLst>
              <a:ext uri="{FF2B5EF4-FFF2-40B4-BE49-F238E27FC236}">
                <a16:creationId xmlns:a16="http://schemas.microsoft.com/office/drawing/2014/main" id="{7D6DBF6F-C67E-BAF8-F4D7-8A95A2EA9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2" y="860163"/>
            <a:ext cx="6848475" cy="2978252"/>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98E695EF-BD4C-5A50-D571-0087016DA38F}"/>
              </a:ext>
            </a:extLst>
          </p:cNvPr>
          <p:cNvSpPr txBox="1"/>
          <p:nvPr/>
        </p:nvSpPr>
        <p:spPr>
          <a:xfrm>
            <a:off x="673240" y="3838415"/>
            <a:ext cx="6961274" cy="1092200"/>
          </a:xfrm>
          <a:prstGeom prst="rect">
            <a:avLst/>
          </a:prstGeom>
        </p:spPr>
        <p:txBody>
          <a:bodyPr vert="horz" wrap="square" lIns="0" tIns="12700" rIns="0" bIns="0" rtlCol="0">
            <a:spAutoFit/>
          </a:bodyPr>
          <a:lstStyle>
            <a:defPPr>
              <a:defRPr kern="0"/>
            </a:defPPr>
          </a:lstStyle>
          <a:p>
            <a:pPr marL="12700">
              <a:lnSpc>
                <a:spcPct val="100000"/>
              </a:lnSpc>
              <a:spcBef>
                <a:spcPts val="100"/>
              </a:spcBef>
            </a:pPr>
            <a:r>
              <a:rPr lang="en-US" sz="1400" b="1" dirty="0">
                <a:latin typeface="Arial"/>
                <a:cs typeface="Arial"/>
              </a:rPr>
              <a:t>  </a:t>
            </a:r>
            <a:r>
              <a:rPr sz="1400" b="1" dirty="0">
                <a:latin typeface="Arial"/>
                <a:cs typeface="Arial"/>
              </a:rPr>
              <a:t>Found</a:t>
            </a:r>
            <a:r>
              <a:rPr sz="1400" b="1" spc="-35" dirty="0">
                <a:latin typeface="Arial"/>
                <a:cs typeface="Arial"/>
              </a:rPr>
              <a:t> </a:t>
            </a:r>
            <a:r>
              <a:rPr sz="1400" b="1" dirty="0">
                <a:latin typeface="Arial"/>
                <a:cs typeface="Arial"/>
              </a:rPr>
              <a:t>null</a:t>
            </a:r>
            <a:r>
              <a:rPr sz="1400" b="1" spc="-25" dirty="0">
                <a:latin typeface="Arial"/>
                <a:cs typeface="Arial"/>
              </a:rPr>
              <a:t> </a:t>
            </a:r>
            <a:r>
              <a:rPr sz="1400" b="1" dirty="0">
                <a:latin typeface="Arial"/>
                <a:cs typeface="Arial"/>
              </a:rPr>
              <a:t>values</a:t>
            </a:r>
            <a:r>
              <a:rPr sz="1400" b="1" spc="-25" dirty="0">
                <a:latin typeface="Arial"/>
                <a:cs typeface="Arial"/>
              </a:rPr>
              <a:t> </a:t>
            </a:r>
            <a:r>
              <a:rPr sz="1400" b="1" dirty="0">
                <a:latin typeface="Arial"/>
                <a:cs typeface="Arial"/>
              </a:rPr>
              <a:t>in</a:t>
            </a:r>
            <a:r>
              <a:rPr sz="1400" b="1" spc="-25" dirty="0">
                <a:latin typeface="Arial"/>
                <a:cs typeface="Arial"/>
              </a:rPr>
              <a:t> </a:t>
            </a:r>
            <a:r>
              <a:rPr sz="1400" b="1" dirty="0">
                <a:latin typeface="Arial"/>
                <a:cs typeface="Arial"/>
              </a:rPr>
              <a:t>following</a:t>
            </a:r>
            <a:r>
              <a:rPr sz="1400" b="1" spc="-25" dirty="0">
                <a:latin typeface="Arial"/>
                <a:cs typeface="Arial"/>
              </a:rPr>
              <a:t> </a:t>
            </a:r>
            <a:r>
              <a:rPr sz="1400" b="1" dirty="0">
                <a:latin typeface="Arial"/>
                <a:cs typeface="Arial"/>
              </a:rPr>
              <a:t>columns</a:t>
            </a:r>
            <a:r>
              <a:rPr sz="1400" b="1" spc="-25" dirty="0">
                <a:latin typeface="Arial"/>
                <a:cs typeface="Arial"/>
              </a:rPr>
              <a:t> </a:t>
            </a:r>
            <a:r>
              <a:rPr sz="1400" b="1" dirty="0">
                <a:latin typeface="Arial"/>
                <a:cs typeface="Arial"/>
              </a:rPr>
              <a:t>and</a:t>
            </a:r>
            <a:r>
              <a:rPr sz="1400" b="1" spc="-25" dirty="0">
                <a:latin typeface="Arial"/>
                <a:cs typeface="Arial"/>
              </a:rPr>
              <a:t> </a:t>
            </a:r>
            <a:r>
              <a:rPr sz="1400" b="1" dirty="0">
                <a:latin typeface="Arial"/>
                <a:cs typeface="Arial"/>
              </a:rPr>
              <a:t>took</a:t>
            </a:r>
            <a:r>
              <a:rPr sz="1400" b="1" spc="-25" dirty="0">
                <a:latin typeface="Arial"/>
                <a:cs typeface="Arial"/>
              </a:rPr>
              <a:t> </a:t>
            </a:r>
            <a:r>
              <a:rPr sz="1400" b="1" dirty="0">
                <a:latin typeface="Arial"/>
                <a:cs typeface="Arial"/>
              </a:rPr>
              <a:t>actions</a:t>
            </a:r>
            <a:r>
              <a:rPr sz="1400" b="1" spc="-25" dirty="0">
                <a:latin typeface="Arial"/>
                <a:cs typeface="Arial"/>
              </a:rPr>
              <a:t> </a:t>
            </a:r>
            <a:r>
              <a:rPr sz="1400" b="1" spc="-10" dirty="0">
                <a:latin typeface="Arial"/>
                <a:cs typeface="Arial"/>
              </a:rPr>
              <a:t>accordingly</a:t>
            </a:r>
            <a:endParaRPr sz="1400" dirty="0">
              <a:latin typeface="Arial"/>
              <a:cs typeface="Arial"/>
            </a:endParaRPr>
          </a:p>
          <a:p>
            <a:pPr marL="92710">
              <a:lnSpc>
                <a:spcPct val="100000"/>
              </a:lnSpc>
              <a:tabLst>
                <a:tab pos="469265" algn="l"/>
                <a:tab pos="469900" algn="l"/>
              </a:tabLst>
            </a:pPr>
            <a:r>
              <a:rPr lang="en-US" sz="1400" b="1" dirty="0">
                <a:latin typeface="Arial"/>
                <a:cs typeface="Arial"/>
              </a:rPr>
              <a:t>1.  </a:t>
            </a:r>
            <a:r>
              <a:rPr sz="1400" b="1" dirty="0">
                <a:latin typeface="Arial"/>
                <a:cs typeface="Arial"/>
              </a:rPr>
              <a:t>Children</a:t>
            </a:r>
            <a:r>
              <a:rPr sz="1400" b="1" spc="-25"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replaced</a:t>
            </a:r>
            <a:r>
              <a:rPr sz="1400" spc="-15" dirty="0">
                <a:latin typeface="Arial"/>
                <a:cs typeface="Arial"/>
              </a:rPr>
              <a:t> </a:t>
            </a:r>
            <a:r>
              <a:rPr sz="1400" dirty="0">
                <a:latin typeface="Arial"/>
                <a:cs typeface="Arial"/>
              </a:rPr>
              <a:t>all</a:t>
            </a:r>
            <a:r>
              <a:rPr sz="1400" spc="-10" dirty="0">
                <a:latin typeface="Arial"/>
                <a:cs typeface="Arial"/>
              </a:rPr>
              <a:t> </a:t>
            </a:r>
            <a:r>
              <a:rPr sz="1400" dirty="0">
                <a:latin typeface="Arial"/>
                <a:cs typeface="Arial"/>
              </a:rPr>
              <a:t>missing</a:t>
            </a:r>
            <a:r>
              <a:rPr sz="1400" spc="-15" dirty="0">
                <a:latin typeface="Arial"/>
                <a:cs typeface="Arial"/>
              </a:rPr>
              <a:t> </a:t>
            </a:r>
            <a:r>
              <a:rPr sz="1400" dirty="0">
                <a:latin typeface="Arial"/>
                <a:cs typeface="Arial"/>
              </a:rPr>
              <a:t>4</a:t>
            </a:r>
            <a:r>
              <a:rPr sz="1400" spc="-10" dirty="0">
                <a:latin typeface="Arial"/>
                <a:cs typeface="Arial"/>
              </a:rPr>
              <a:t> </a:t>
            </a:r>
            <a:r>
              <a:rPr sz="1400" dirty="0">
                <a:latin typeface="Arial"/>
                <a:cs typeface="Arial"/>
              </a:rPr>
              <a:t>values</a:t>
            </a:r>
            <a:r>
              <a:rPr sz="1400" spc="-15" dirty="0">
                <a:latin typeface="Arial"/>
                <a:cs typeface="Arial"/>
              </a:rPr>
              <a:t> </a:t>
            </a:r>
            <a:r>
              <a:rPr sz="1400" dirty="0">
                <a:latin typeface="Arial"/>
                <a:cs typeface="Arial"/>
              </a:rPr>
              <a:t>with</a:t>
            </a:r>
            <a:r>
              <a:rPr sz="1400" spc="-10" dirty="0">
                <a:latin typeface="Arial"/>
                <a:cs typeface="Arial"/>
              </a:rPr>
              <a:t> </a:t>
            </a:r>
            <a:r>
              <a:rPr sz="1400" b="1" spc="-10" dirty="0">
                <a:latin typeface="Arial"/>
                <a:cs typeface="Arial"/>
              </a:rPr>
              <a:t>0(int64)</a:t>
            </a:r>
            <a:r>
              <a:rPr sz="1400" spc="-10" dirty="0">
                <a:latin typeface="Arial"/>
                <a:cs typeface="Arial"/>
              </a:rPr>
              <a:t>.</a:t>
            </a:r>
            <a:endParaRPr sz="1400" dirty="0">
              <a:latin typeface="Arial"/>
              <a:cs typeface="Arial"/>
            </a:endParaRPr>
          </a:p>
          <a:p>
            <a:pPr marL="92710">
              <a:lnSpc>
                <a:spcPct val="100000"/>
              </a:lnSpc>
              <a:tabLst>
                <a:tab pos="469265" algn="l"/>
                <a:tab pos="469900" algn="l"/>
              </a:tabLst>
            </a:pPr>
            <a:r>
              <a:rPr lang="en-US" sz="1400" b="1" dirty="0">
                <a:latin typeface="Arial"/>
                <a:cs typeface="Arial"/>
              </a:rPr>
              <a:t>2.  </a:t>
            </a:r>
            <a:r>
              <a:rPr sz="1400" b="1" dirty="0">
                <a:latin typeface="Arial"/>
                <a:cs typeface="Arial"/>
              </a:rPr>
              <a:t>Country</a:t>
            </a:r>
            <a:r>
              <a:rPr sz="1400" b="1" spc="-15"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replaced</a:t>
            </a:r>
            <a:r>
              <a:rPr sz="1400" spc="-15" dirty="0">
                <a:latin typeface="Arial"/>
                <a:cs typeface="Arial"/>
              </a:rPr>
              <a:t> </a:t>
            </a:r>
            <a:r>
              <a:rPr sz="1400" dirty="0">
                <a:latin typeface="Arial"/>
                <a:cs typeface="Arial"/>
              </a:rPr>
              <a:t>all</a:t>
            </a:r>
            <a:r>
              <a:rPr sz="1400" spc="-10"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missing</a:t>
            </a:r>
            <a:r>
              <a:rPr sz="1400" spc="-10" dirty="0">
                <a:latin typeface="Arial"/>
                <a:cs typeface="Arial"/>
              </a:rPr>
              <a:t> </a:t>
            </a:r>
            <a:r>
              <a:rPr sz="1400" dirty="0">
                <a:latin typeface="Arial"/>
                <a:cs typeface="Arial"/>
              </a:rPr>
              <a:t>values</a:t>
            </a:r>
            <a:r>
              <a:rPr sz="1400" spc="-15" dirty="0">
                <a:latin typeface="Arial"/>
                <a:cs typeface="Arial"/>
              </a:rPr>
              <a:t> </a:t>
            </a:r>
            <a:r>
              <a:rPr sz="1400" dirty="0">
                <a:latin typeface="Arial"/>
                <a:cs typeface="Arial"/>
              </a:rPr>
              <a:t>with</a:t>
            </a:r>
            <a:r>
              <a:rPr sz="1400" spc="-10" dirty="0">
                <a:latin typeface="Arial"/>
                <a:cs typeface="Arial"/>
              </a:rPr>
              <a:t> </a:t>
            </a:r>
            <a:r>
              <a:rPr sz="1400" dirty="0">
                <a:latin typeface="Arial"/>
                <a:cs typeface="Arial"/>
              </a:rPr>
              <a:t>“not</a:t>
            </a:r>
            <a:r>
              <a:rPr sz="1400" spc="-10" dirty="0">
                <a:latin typeface="Arial"/>
                <a:cs typeface="Arial"/>
              </a:rPr>
              <a:t> mentioned”.</a:t>
            </a:r>
            <a:endParaRPr sz="1400" dirty="0">
              <a:latin typeface="Arial"/>
              <a:cs typeface="Arial"/>
            </a:endParaRPr>
          </a:p>
          <a:p>
            <a:pPr marL="92710">
              <a:lnSpc>
                <a:spcPct val="100000"/>
              </a:lnSpc>
              <a:tabLst>
                <a:tab pos="469265" algn="l"/>
                <a:tab pos="469900" algn="l"/>
              </a:tabLst>
            </a:pPr>
            <a:r>
              <a:rPr lang="en-US" sz="1400" b="1" dirty="0">
                <a:latin typeface="Arial"/>
                <a:cs typeface="Arial"/>
              </a:rPr>
              <a:t>3.  </a:t>
            </a:r>
            <a:r>
              <a:rPr sz="1400" b="1" dirty="0">
                <a:latin typeface="Arial"/>
                <a:cs typeface="Arial"/>
              </a:rPr>
              <a:t>Company</a:t>
            </a:r>
            <a:r>
              <a:rPr sz="1400" b="1" spc="-30" dirty="0">
                <a:latin typeface="Arial"/>
                <a:cs typeface="Arial"/>
              </a:rPr>
              <a:t> </a:t>
            </a:r>
            <a:r>
              <a:rPr sz="1400" dirty="0">
                <a:latin typeface="Arial"/>
                <a:cs typeface="Arial"/>
              </a:rPr>
              <a:t>-</a:t>
            </a:r>
            <a:r>
              <a:rPr sz="1400" spc="-15" dirty="0">
                <a:latin typeface="Arial"/>
                <a:cs typeface="Arial"/>
              </a:rPr>
              <a:t> </a:t>
            </a:r>
            <a:r>
              <a:rPr sz="1400" dirty="0">
                <a:latin typeface="Arial"/>
                <a:cs typeface="Arial"/>
              </a:rPr>
              <a:t>Deleted</a:t>
            </a:r>
            <a:r>
              <a:rPr sz="1400" spc="-15"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column</a:t>
            </a:r>
            <a:r>
              <a:rPr sz="1400" spc="-20" dirty="0">
                <a:latin typeface="Arial"/>
                <a:cs typeface="Arial"/>
              </a:rPr>
              <a:t> </a:t>
            </a:r>
            <a:r>
              <a:rPr sz="1400" dirty="0">
                <a:latin typeface="Arial"/>
                <a:cs typeface="Arial"/>
              </a:rPr>
              <a:t>as</a:t>
            </a:r>
            <a:r>
              <a:rPr sz="1400" spc="-15" dirty="0">
                <a:latin typeface="Arial"/>
                <a:cs typeface="Arial"/>
              </a:rPr>
              <a:t> </a:t>
            </a:r>
            <a:r>
              <a:rPr sz="1400" dirty="0">
                <a:latin typeface="Arial"/>
                <a:cs typeface="Arial"/>
              </a:rPr>
              <a:t>it</a:t>
            </a:r>
            <a:r>
              <a:rPr sz="1400" spc="-15" dirty="0">
                <a:latin typeface="Arial"/>
                <a:cs typeface="Arial"/>
              </a:rPr>
              <a:t> </a:t>
            </a:r>
            <a:r>
              <a:rPr sz="1400" dirty="0">
                <a:latin typeface="Arial"/>
                <a:cs typeface="Arial"/>
              </a:rPr>
              <a:t>was</a:t>
            </a:r>
            <a:r>
              <a:rPr sz="1400" spc="-15" dirty="0">
                <a:latin typeface="Arial"/>
                <a:cs typeface="Arial"/>
              </a:rPr>
              <a:t> </a:t>
            </a:r>
            <a:r>
              <a:rPr sz="1400" dirty="0">
                <a:latin typeface="Arial"/>
                <a:cs typeface="Arial"/>
              </a:rPr>
              <a:t>not</a:t>
            </a:r>
            <a:r>
              <a:rPr sz="1400" spc="-15" dirty="0">
                <a:latin typeface="Arial"/>
                <a:cs typeface="Arial"/>
              </a:rPr>
              <a:t> </a:t>
            </a:r>
            <a:r>
              <a:rPr sz="1400" spc="-10" dirty="0">
                <a:latin typeface="Arial"/>
                <a:cs typeface="Arial"/>
              </a:rPr>
              <a:t>useful.</a:t>
            </a:r>
            <a:endParaRPr sz="1400" dirty="0">
              <a:latin typeface="Arial"/>
              <a:cs typeface="Arial"/>
            </a:endParaRPr>
          </a:p>
          <a:p>
            <a:pPr marL="92710">
              <a:lnSpc>
                <a:spcPct val="100000"/>
              </a:lnSpc>
              <a:tabLst>
                <a:tab pos="469265" algn="l"/>
                <a:tab pos="469900" algn="l"/>
              </a:tabLst>
            </a:pPr>
            <a:r>
              <a:rPr lang="en-US" sz="1400" b="1" dirty="0">
                <a:latin typeface="Arial"/>
                <a:cs typeface="Arial"/>
              </a:rPr>
              <a:t>4.  </a:t>
            </a:r>
            <a:r>
              <a:rPr sz="1400" b="1" dirty="0">
                <a:latin typeface="Arial"/>
                <a:cs typeface="Arial"/>
              </a:rPr>
              <a:t>Agent</a:t>
            </a:r>
            <a:r>
              <a:rPr sz="1400" dirty="0">
                <a:latin typeface="Arial"/>
                <a:cs typeface="Arial"/>
              </a:rPr>
              <a:t>-</a:t>
            </a:r>
            <a:r>
              <a:rPr sz="1400" spc="-30" dirty="0">
                <a:latin typeface="Arial"/>
                <a:cs typeface="Arial"/>
              </a:rPr>
              <a:t> </a:t>
            </a:r>
            <a:r>
              <a:rPr sz="1400" dirty="0">
                <a:latin typeface="Arial"/>
                <a:cs typeface="Arial"/>
              </a:rPr>
              <a:t>Deleted</a:t>
            </a:r>
            <a:r>
              <a:rPr sz="1400" spc="-1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column</a:t>
            </a:r>
            <a:r>
              <a:rPr sz="1400" spc="-15" dirty="0">
                <a:latin typeface="Arial"/>
                <a:cs typeface="Arial"/>
              </a:rPr>
              <a:t> </a:t>
            </a:r>
            <a:r>
              <a:rPr sz="1400" dirty="0">
                <a:latin typeface="Arial"/>
                <a:cs typeface="Arial"/>
              </a:rPr>
              <a:t>as</a:t>
            </a:r>
            <a:r>
              <a:rPr sz="1400" spc="-15" dirty="0">
                <a:latin typeface="Arial"/>
                <a:cs typeface="Arial"/>
              </a:rPr>
              <a:t> </a:t>
            </a:r>
            <a:r>
              <a:rPr sz="1400" dirty="0">
                <a:latin typeface="Arial"/>
                <a:cs typeface="Arial"/>
              </a:rPr>
              <a:t>it</a:t>
            </a:r>
            <a:r>
              <a:rPr sz="1400" spc="-20" dirty="0">
                <a:latin typeface="Arial"/>
                <a:cs typeface="Arial"/>
              </a:rPr>
              <a:t> </a:t>
            </a:r>
            <a:r>
              <a:rPr sz="1400" dirty="0">
                <a:latin typeface="Arial"/>
                <a:cs typeface="Arial"/>
              </a:rPr>
              <a:t>was</a:t>
            </a:r>
            <a:r>
              <a:rPr sz="1400" spc="-15" dirty="0">
                <a:latin typeface="Arial"/>
                <a:cs typeface="Arial"/>
              </a:rPr>
              <a:t> </a:t>
            </a:r>
            <a:r>
              <a:rPr sz="1400" dirty="0">
                <a:latin typeface="Arial"/>
                <a:cs typeface="Arial"/>
              </a:rPr>
              <a:t>not</a:t>
            </a:r>
            <a:r>
              <a:rPr sz="1400" spc="-15" dirty="0">
                <a:latin typeface="Arial"/>
                <a:cs typeface="Arial"/>
              </a:rPr>
              <a:t> </a:t>
            </a:r>
            <a:r>
              <a:rPr sz="1400" spc="-10" dirty="0">
                <a:latin typeface="Arial"/>
                <a:cs typeface="Arial"/>
              </a:rPr>
              <a:t>useful.</a:t>
            </a:r>
            <a:endParaRPr sz="1400" dirty="0">
              <a:latin typeface="Arial"/>
              <a:cs typeface="Arial"/>
            </a:endParaRPr>
          </a:p>
        </p:txBody>
      </p:sp>
    </p:spTree>
    <p:extLst>
      <p:ext uri="{BB962C8B-B14F-4D97-AF65-F5344CB8AC3E}">
        <p14:creationId xmlns:p14="http://schemas.microsoft.com/office/powerpoint/2010/main" val="234072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E93-2A6A-F550-C013-2E77521FD1A7}"/>
              </a:ext>
            </a:extLst>
          </p:cNvPr>
          <p:cNvSpPr>
            <a:spLocks noGrp="1"/>
          </p:cNvSpPr>
          <p:nvPr>
            <p:ph type="title"/>
          </p:nvPr>
        </p:nvSpPr>
        <p:spPr>
          <a:xfrm>
            <a:off x="311700" y="220053"/>
            <a:ext cx="8520600" cy="572700"/>
          </a:xfrm>
        </p:spPr>
        <p:txBody>
          <a:bodyPr/>
          <a:lstStyle/>
          <a:p>
            <a:r>
              <a:rPr lang="en-US" b="1" dirty="0">
                <a:latin typeface="Palatino Linotype" panose="02040502050505030304" pitchFamily="18" charset="0"/>
              </a:rPr>
              <a:t>EDA on Dataset:</a:t>
            </a:r>
            <a:endParaRPr lang="en-IN" b="1" dirty="0">
              <a:latin typeface="Palatino Linotype" panose="02040502050505030304" pitchFamily="18" charset="0"/>
            </a:endParaRPr>
          </a:p>
        </p:txBody>
      </p:sp>
      <p:pic>
        <p:nvPicPr>
          <p:cNvPr id="6" name="Picture 5">
            <a:extLst>
              <a:ext uri="{FF2B5EF4-FFF2-40B4-BE49-F238E27FC236}">
                <a16:creationId xmlns:a16="http://schemas.microsoft.com/office/drawing/2014/main" id="{7D14C6EB-984F-56C2-0236-48F1C7B501C4}"/>
              </a:ext>
            </a:extLst>
          </p:cNvPr>
          <p:cNvPicPr>
            <a:picLocks noChangeAspect="1"/>
          </p:cNvPicPr>
          <p:nvPr/>
        </p:nvPicPr>
        <p:blipFill>
          <a:blip r:embed="rId2"/>
          <a:stretch>
            <a:fillRect/>
          </a:stretch>
        </p:blipFill>
        <p:spPr>
          <a:xfrm>
            <a:off x="411227" y="879839"/>
            <a:ext cx="5758663" cy="3960000"/>
          </a:xfrm>
          <a:prstGeom prst="rect">
            <a:avLst/>
          </a:prstGeom>
        </p:spPr>
      </p:pic>
      <p:sp>
        <p:nvSpPr>
          <p:cNvPr id="7" name="object 4">
            <a:extLst>
              <a:ext uri="{FF2B5EF4-FFF2-40B4-BE49-F238E27FC236}">
                <a16:creationId xmlns:a16="http://schemas.microsoft.com/office/drawing/2014/main" id="{D655BF9B-02CF-255B-D8D0-90F78CCC59DF}"/>
              </a:ext>
            </a:extLst>
          </p:cNvPr>
          <p:cNvSpPr txBox="1"/>
          <p:nvPr/>
        </p:nvSpPr>
        <p:spPr>
          <a:xfrm>
            <a:off x="6362953" y="983164"/>
            <a:ext cx="2369820" cy="3303918"/>
          </a:xfrm>
          <a:prstGeom prst="rect">
            <a:avLst/>
          </a:prstGeom>
        </p:spPr>
        <p:txBody>
          <a:bodyPr vert="horz" wrap="square" lIns="0" tIns="12700" rIns="0" bIns="0" rtlCol="0">
            <a:spAutoFit/>
          </a:bodyPr>
          <a:lstStyle>
            <a:defPPr>
              <a:defRPr kern="0"/>
            </a:defPPr>
          </a:lstStyle>
          <a:p>
            <a:pPr marL="12700" marR="5080">
              <a:lnSpc>
                <a:spcPct val="114999"/>
              </a:lnSpc>
              <a:spcBef>
                <a:spcPts val="100"/>
              </a:spcBef>
            </a:pPr>
            <a:r>
              <a:rPr sz="1650" b="1" dirty="0">
                <a:solidFill>
                  <a:srgbClr val="373737"/>
                </a:solidFill>
                <a:latin typeface="Palatino Linotype"/>
                <a:cs typeface="Palatino Linotype"/>
              </a:rPr>
              <a:t>Brief</a:t>
            </a:r>
            <a:r>
              <a:rPr sz="1650" b="1" spc="114" dirty="0">
                <a:solidFill>
                  <a:srgbClr val="373737"/>
                </a:solidFill>
                <a:latin typeface="Palatino Linotype"/>
                <a:cs typeface="Palatino Linotype"/>
              </a:rPr>
              <a:t> </a:t>
            </a:r>
            <a:r>
              <a:rPr sz="1650" b="1" dirty="0">
                <a:solidFill>
                  <a:srgbClr val="373737"/>
                </a:solidFill>
                <a:latin typeface="Palatino Linotype"/>
                <a:cs typeface="Palatino Linotype"/>
              </a:rPr>
              <a:t>of</a:t>
            </a:r>
            <a:r>
              <a:rPr sz="1650" b="1" spc="120" dirty="0">
                <a:solidFill>
                  <a:srgbClr val="373737"/>
                </a:solidFill>
                <a:latin typeface="Palatino Linotype"/>
                <a:cs typeface="Palatino Linotype"/>
              </a:rPr>
              <a:t> </a:t>
            </a:r>
            <a:r>
              <a:rPr sz="1650" b="1" dirty="0">
                <a:solidFill>
                  <a:srgbClr val="373737"/>
                </a:solidFill>
                <a:latin typeface="Palatino Linotype"/>
                <a:cs typeface="Palatino Linotype"/>
              </a:rPr>
              <a:t>various</a:t>
            </a:r>
            <a:r>
              <a:rPr sz="1650" b="1" spc="120" dirty="0">
                <a:solidFill>
                  <a:srgbClr val="373737"/>
                </a:solidFill>
                <a:latin typeface="Palatino Linotype"/>
                <a:cs typeface="Palatino Linotype"/>
              </a:rPr>
              <a:t> </a:t>
            </a:r>
            <a:r>
              <a:rPr sz="1650" b="1" spc="-10" dirty="0">
                <a:solidFill>
                  <a:srgbClr val="373737"/>
                </a:solidFill>
                <a:latin typeface="Palatino Linotype"/>
                <a:cs typeface="Palatino Linotype"/>
              </a:rPr>
              <a:t>column </a:t>
            </a:r>
            <a:r>
              <a:rPr sz="1650" b="1" spc="55" dirty="0">
                <a:solidFill>
                  <a:srgbClr val="373737"/>
                </a:solidFill>
                <a:latin typeface="Palatino Linotype"/>
                <a:cs typeface="Palatino Linotype"/>
              </a:rPr>
              <a:t>trends</a:t>
            </a:r>
            <a:r>
              <a:rPr lang="en-US" sz="1650" b="1" spc="55" dirty="0">
                <a:solidFill>
                  <a:srgbClr val="373737"/>
                </a:solidFill>
                <a:latin typeface="Palatino Linotype"/>
                <a:cs typeface="Palatino Linotype"/>
              </a:rPr>
              <a:t>:</a:t>
            </a:r>
            <a:endParaRPr sz="1650" dirty="0">
              <a:latin typeface="Palatino Linotype"/>
              <a:cs typeface="Palatino Linotype"/>
            </a:endParaRPr>
          </a:p>
          <a:p>
            <a:pPr marL="298450" marR="91440" indent="-285750">
              <a:lnSpc>
                <a:spcPct val="114999"/>
              </a:lnSpc>
              <a:spcBef>
                <a:spcPts val="955"/>
              </a:spcBef>
              <a:buFont typeface="Wingdings" panose="05000000000000000000" pitchFamily="2" charset="2"/>
              <a:buChar char="q"/>
            </a:pPr>
            <a:r>
              <a:rPr sz="1400" spc="50" dirty="0">
                <a:solidFill>
                  <a:srgbClr val="09272E"/>
                </a:solidFill>
                <a:latin typeface="Palatino Linotype"/>
                <a:cs typeface="Palatino Linotype"/>
              </a:rPr>
              <a:t>Before</a:t>
            </a:r>
            <a:r>
              <a:rPr sz="1400" spc="25" dirty="0">
                <a:solidFill>
                  <a:srgbClr val="09272E"/>
                </a:solidFill>
                <a:latin typeface="Palatino Linotype"/>
                <a:cs typeface="Palatino Linotype"/>
              </a:rPr>
              <a:t> </a:t>
            </a:r>
            <a:r>
              <a:rPr sz="1400" dirty="0">
                <a:solidFill>
                  <a:srgbClr val="09272E"/>
                </a:solidFill>
                <a:latin typeface="Palatino Linotype"/>
                <a:cs typeface="Palatino Linotype"/>
              </a:rPr>
              <a:t>we</a:t>
            </a:r>
            <a:r>
              <a:rPr sz="1400" spc="25" dirty="0">
                <a:solidFill>
                  <a:srgbClr val="09272E"/>
                </a:solidFill>
                <a:latin typeface="Palatino Linotype"/>
                <a:cs typeface="Palatino Linotype"/>
              </a:rPr>
              <a:t> </a:t>
            </a:r>
            <a:r>
              <a:rPr sz="1400" spc="70" dirty="0">
                <a:solidFill>
                  <a:srgbClr val="09272E"/>
                </a:solidFill>
                <a:latin typeface="Palatino Linotype"/>
                <a:cs typeface="Palatino Linotype"/>
              </a:rPr>
              <a:t>start</a:t>
            </a:r>
            <a:r>
              <a:rPr sz="1400" spc="30" dirty="0">
                <a:solidFill>
                  <a:srgbClr val="09272E"/>
                </a:solidFill>
                <a:latin typeface="Palatino Linotype"/>
                <a:cs typeface="Palatino Linotype"/>
              </a:rPr>
              <a:t> </a:t>
            </a:r>
            <a:r>
              <a:rPr sz="1400" spc="-10" dirty="0">
                <a:solidFill>
                  <a:srgbClr val="09272E"/>
                </a:solidFill>
                <a:latin typeface="Palatino Linotype"/>
                <a:cs typeface="Palatino Linotype"/>
              </a:rPr>
              <a:t>getting </a:t>
            </a:r>
            <a:r>
              <a:rPr sz="1400" dirty="0">
                <a:solidFill>
                  <a:srgbClr val="09272E"/>
                </a:solidFill>
                <a:latin typeface="Palatino Linotype"/>
                <a:cs typeface="Palatino Linotype"/>
              </a:rPr>
              <a:t>insights</a:t>
            </a:r>
            <a:r>
              <a:rPr sz="1400" spc="155" dirty="0">
                <a:solidFill>
                  <a:srgbClr val="09272E"/>
                </a:solidFill>
                <a:latin typeface="Palatino Linotype"/>
                <a:cs typeface="Palatino Linotype"/>
              </a:rPr>
              <a:t> </a:t>
            </a:r>
            <a:r>
              <a:rPr sz="1400" dirty="0">
                <a:solidFill>
                  <a:srgbClr val="09272E"/>
                </a:solidFill>
                <a:latin typeface="Palatino Linotype"/>
                <a:cs typeface="Palatino Linotype"/>
              </a:rPr>
              <a:t>from</a:t>
            </a:r>
            <a:r>
              <a:rPr sz="1400" spc="160" dirty="0">
                <a:solidFill>
                  <a:srgbClr val="09272E"/>
                </a:solidFill>
                <a:latin typeface="Palatino Linotype"/>
                <a:cs typeface="Palatino Linotype"/>
              </a:rPr>
              <a:t> </a:t>
            </a:r>
            <a:r>
              <a:rPr sz="1400" dirty="0">
                <a:solidFill>
                  <a:srgbClr val="09272E"/>
                </a:solidFill>
                <a:latin typeface="Palatino Linotype"/>
                <a:cs typeface="Palatino Linotype"/>
              </a:rPr>
              <a:t>data</a:t>
            </a:r>
            <a:r>
              <a:rPr sz="1400" spc="155" dirty="0">
                <a:solidFill>
                  <a:srgbClr val="09272E"/>
                </a:solidFill>
                <a:latin typeface="Palatino Linotype"/>
                <a:cs typeface="Palatino Linotype"/>
              </a:rPr>
              <a:t> </a:t>
            </a:r>
            <a:r>
              <a:rPr sz="1400" spc="60" dirty="0">
                <a:solidFill>
                  <a:srgbClr val="09272E"/>
                </a:solidFill>
                <a:latin typeface="Palatino Linotype"/>
                <a:cs typeface="Palatino Linotype"/>
              </a:rPr>
              <a:t>here</a:t>
            </a:r>
            <a:r>
              <a:rPr sz="1400" spc="160" dirty="0">
                <a:solidFill>
                  <a:srgbClr val="09272E"/>
                </a:solidFill>
                <a:latin typeface="Palatino Linotype"/>
                <a:cs typeface="Palatino Linotype"/>
              </a:rPr>
              <a:t> </a:t>
            </a:r>
            <a:r>
              <a:rPr sz="1400" spc="30" dirty="0">
                <a:solidFill>
                  <a:srgbClr val="09272E"/>
                </a:solidFill>
                <a:latin typeface="Palatino Linotype"/>
                <a:cs typeface="Palatino Linotype"/>
              </a:rPr>
              <a:t>are </a:t>
            </a:r>
            <a:r>
              <a:rPr sz="1400" dirty="0">
                <a:solidFill>
                  <a:srgbClr val="09272E"/>
                </a:solidFill>
                <a:latin typeface="Palatino Linotype"/>
                <a:cs typeface="Palatino Linotype"/>
              </a:rPr>
              <a:t>histograms</a:t>
            </a:r>
            <a:r>
              <a:rPr sz="1400" spc="125" dirty="0">
                <a:solidFill>
                  <a:srgbClr val="09272E"/>
                </a:solidFill>
                <a:latin typeface="Palatino Linotype"/>
                <a:cs typeface="Palatino Linotype"/>
              </a:rPr>
              <a:t> </a:t>
            </a:r>
            <a:r>
              <a:rPr sz="1400" spc="65" dirty="0">
                <a:solidFill>
                  <a:srgbClr val="09272E"/>
                </a:solidFill>
                <a:latin typeface="Palatino Linotype"/>
                <a:cs typeface="Palatino Linotype"/>
              </a:rPr>
              <a:t>to</a:t>
            </a:r>
            <a:r>
              <a:rPr sz="1400" spc="125" dirty="0">
                <a:solidFill>
                  <a:srgbClr val="09272E"/>
                </a:solidFill>
                <a:latin typeface="Palatino Linotype"/>
                <a:cs typeface="Palatino Linotype"/>
              </a:rPr>
              <a:t> </a:t>
            </a:r>
            <a:r>
              <a:rPr sz="1400" dirty="0">
                <a:solidFill>
                  <a:srgbClr val="09272E"/>
                </a:solidFill>
                <a:latin typeface="Palatino Linotype"/>
                <a:cs typeface="Palatino Linotype"/>
              </a:rPr>
              <a:t>have</a:t>
            </a:r>
            <a:r>
              <a:rPr sz="1400" spc="130" dirty="0">
                <a:solidFill>
                  <a:srgbClr val="09272E"/>
                </a:solidFill>
                <a:latin typeface="Palatino Linotype"/>
                <a:cs typeface="Palatino Linotype"/>
              </a:rPr>
              <a:t> </a:t>
            </a:r>
            <a:r>
              <a:rPr sz="1400" dirty="0">
                <a:solidFill>
                  <a:srgbClr val="09272E"/>
                </a:solidFill>
                <a:latin typeface="Palatino Linotype"/>
                <a:cs typeface="Palatino Linotype"/>
              </a:rPr>
              <a:t>a</a:t>
            </a:r>
            <a:r>
              <a:rPr sz="1400" spc="125" dirty="0">
                <a:solidFill>
                  <a:srgbClr val="09272E"/>
                </a:solidFill>
                <a:latin typeface="Palatino Linotype"/>
                <a:cs typeface="Palatino Linotype"/>
              </a:rPr>
              <a:t> </a:t>
            </a:r>
            <a:r>
              <a:rPr sz="1400" spc="-10" dirty="0">
                <a:solidFill>
                  <a:srgbClr val="09272E"/>
                </a:solidFill>
                <a:latin typeface="Palatino Linotype"/>
                <a:cs typeface="Palatino Linotype"/>
              </a:rPr>
              <a:t>brief </a:t>
            </a:r>
            <a:r>
              <a:rPr sz="1400" spc="45" dirty="0">
                <a:solidFill>
                  <a:srgbClr val="09272E"/>
                </a:solidFill>
                <a:latin typeface="Palatino Linotype"/>
                <a:cs typeface="Palatino Linotype"/>
              </a:rPr>
              <a:t>picture</a:t>
            </a:r>
            <a:r>
              <a:rPr sz="1400" spc="75" dirty="0">
                <a:solidFill>
                  <a:srgbClr val="09272E"/>
                </a:solidFill>
                <a:latin typeface="Palatino Linotype"/>
                <a:cs typeface="Palatino Linotype"/>
              </a:rPr>
              <a:t> </a:t>
            </a:r>
            <a:r>
              <a:rPr sz="1400" dirty="0">
                <a:solidFill>
                  <a:srgbClr val="09272E"/>
                </a:solidFill>
                <a:latin typeface="Palatino Linotype"/>
                <a:cs typeface="Palatino Linotype"/>
              </a:rPr>
              <a:t>of</a:t>
            </a:r>
            <a:r>
              <a:rPr sz="1400" spc="80" dirty="0">
                <a:solidFill>
                  <a:srgbClr val="09272E"/>
                </a:solidFill>
                <a:latin typeface="Palatino Linotype"/>
                <a:cs typeface="Palatino Linotype"/>
              </a:rPr>
              <a:t> </a:t>
            </a:r>
            <a:r>
              <a:rPr sz="1400" dirty="0">
                <a:solidFill>
                  <a:srgbClr val="09272E"/>
                </a:solidFill>
                <a:latin typeface="Palatino Linotype"/>
                <a:cs typeface="Palatino Linotype"/>
              </a:rPr>
              <a:t>various</a:t>
            </a:r>
            <a:r>
              <a:rPr sz="1400" spc="80" dirty="0">
                <a:solidFill>
                  <a:srgbClr val="09272E"/>
                </a:solidFill>
                <a:latin typeface="Palatino Linotype"/>
                <a:cs typeface="Palatino Linotype"/>
              </a:rPr>
              <a:t> </a:t>
            </a:r>
            <a:r>
              <a:rPr sz="1400" spc="-10" dirty="0">
                <a:solidFill>
                  <a:srgbClr val="09272E"/>
                </a:solidFill>
                <a:latin typeface="Palatino Linotype"/>
                <a:cs typeface="Palatino Linotype"/>
              </a:rPr>
              <a:t>column </a:t>
            </a:r>
            <a:r>
              <a:rPr sz="1400" spc="55" dirty="0">
                <a:solidFill>
                  <a:srgbClr val="09272E"/>
                </a:solidFill>
                <a:latin typeface="Palatino Linotype"/>
                <a:cs typeface="Palatino Linotype"/>
              </a:rPr>
              <a:t>trends</a:t>
            </a:r>
            <a:r>
              <a:rPr sz="1400" spc="40" dirty="0">
                <a:solidFill>
                  <a:srgbClr val="09272E"/>
                </a:solidFill>
                <a:latin typeface="Palatino Linotype"/>
                <a:cs typeface="Palatino Linotype"/>
              </a:rPr>
              <a:t> </a:t>
            </a:r>
            <a:r>
              <a:rPr sz="1400" dirty="0">
                <a:solidFill>
                  <a:srgbClr val="09272E"/>
                </a:solidFill>
                <a:latin typeface="Palatino Linotype"/>
                <a:cs typeface="Palatino Linotype"/>
              </a:rPr>
              <a:t>and</a:t>
            </a:r>
            <a:r>
              <a:rPr sz="1400" spc="45" dirty="0">
                <a:solidFill>
                  <a:srgbClr val="09272E"/>
                </a:solidFill>
                <a:latin typeface="Palatino Linotype"/>
                <a:cs typeface="Palatino Linotype"/>
              </a:rPr>
              <a:t> </a:t>
            </a:r>
            <a:r>
              <a:rPr sz="1400" spc="-20" dirty="0">
                <a:solidFill>
                  <a:srgbClr val="09272E"/>
                </a:solidFill>
                <a:latin typeface="Palatino Linotype"/>
                <a:cs typeface="Palatino Linotype"/>
              </a:rPr>
              <a:t>data.</a:t>
            </a:r>
            <a:endParaRPr sz="1400" dirty="0">
              <a:latin typeface="Palatino Linotype"/>
              <a:cs typeface="Palatino Linotype"/>
            </a:endParaRPr>
          </a:p>
          <a:p>
            <a:pPr marL="298450" marR="135255" indent="-285750">
              <a:lnSpc>
                <a:spcPct val="114999"/>
              </a:lnSpc>
              <a:spcBef>
                <a:spcPts val="900"/>
              </a:spcBef>
              <a:buFont typeface="Wingdings" panose="05000000000000000000" pitchFamily="2" charset="2"/>
              <a:buChar char="q"/>
            </a:pPr>
            <a:r>
              <a:rPr sz="1400" spc="-65" dirty="0">
                <a:solidFill>
                  <a:srgbClr val="09272E"/>
                </a:solidFill>
                <a:latin typeface="Palatino Linotype"/>
                <a:cs typeface="Palatino Linotype"/>
              </a:rPr>
              <a:t>All</a:t>
            </a:r>
            <a:r>
              <a:rPr sz="1400" spc="114" dirty="0">
                <a:solidFill>
                  <a:srgbClr val="09272E"/>
                </a:solidFill>
                <a:latin typeface="Palatino Linotype"/>
                <a:cs typeface="Palatino Linotype"/>
              </a:rPr>
              <a:t> </a:t>
            </a:r>
            <a:r>
              <a:rPr sz="1400" dirty="0">
                <a:solidFill>
                  <a:srgbClr val="09272E"/>
                </a:solidFill>
                <a:latin typeface="Palatino Linotype"/>
                <a:cs typeface="Palatino Linotype"/>
              </a:rPr>
              <a:t>columns</a:t>
            </a:r>
            <a:r>
              <a:rPr sz="1400" spc="114" dirty="0">
                <a:solidFill>
                  <a:srgbClr val="09272E"/>
                </a:solidFill>
                <a:latin typeface="Palatino Linotype"/>
                <a:cs typeface="Palatino Linotype"/>
              </a:rPr>
              <a:t> </a:t>
            </a:r>
            <a:r>
              <a:rPr sz="1400" dirty="0">
                <a:solidFill>
                  <a:srgbClr val="09272E"/>
                </a:solidFill>
                <a:latin typeface="Palatino Linotype"/>
                <a:cs typeface="Palatino Linotype"/>
              </a:rPr>
              <a:t>with</a:t>
            </a:r>
            <a:r>
              <a:rPr sz="1400" spc="120" dirty="0">
                <a:solidFill>
                  <a:srgbClr val="09272E"/>
                </a:solidFill>
                <a:latin typeface="Palatino Linotype"/>
                <a:cs typeface="Palatino Linotype"/>
              </a:rPr>
              <a:t> </a:t>
            </a:r>
            <a:r>
              <a:rPr sz="1400" dirty="0">
                <a:solidFill>
                  <a:srgbClr val="09272E"/>
                </a:solidFill>
                <a:latin typeface="Palatino Linotype"/>
                <a:cs typeface="Palatino Linotype"/>
              </a:rPr>
              <a:t>data</a:t>
            </a:r>
            <a:r>
              <a:rPr sz="1400" spc="114" dirty="0">
                <a:solidFill>
                  <a:srgbClr val="09272E"/>
                </a:solidFill>
                <a:latin typeface="Palatino Linotype"/>
                <a:cs typeface="Palatino Linotype"/>
              </a:rPr>
              <a:t> </a:t>
            </a:r>
            <a:r>
              <a:rPr sz="1400" spc="-20" dirty="0">
                <a:solidFill>
                  <a:srgbClr val="09272E"/>
                </a:solidFill>
                <a:latin typeface="Palatino Linotype"/>
                <a:cs typeface="Palatino Linotype"/>
              </a:rPr>
              <a:t>type </a:t>
            </a:r>
            <a:r>
              <a:rPr sz="1400" spc="55" dirty="0">
                <a:solidFill>
                  <a:srgbClr val="09272E"/>
                </a:solidFill>
                <a:latin typeface="Palatino Linotype"/>
                <a:cs typeface="Palatino Linotype"/>
              </a:rPr>
              <a:t>int64</a:t>
            </a:r>
            <a:r>
              <a:rPr sz="1400" spc="20" dirty="0">
                <a:solidFill>
                  <a:srgbClr val="09272E"/>
                </a:solidFill>
                <a:latin typeface="Palatino Linotype"/>
                <a:cs typeface="Palatino Linotype"/>
              </a:rPr>
              <a:t> </a:t>
            </a:r>
            <a:r>
              <a:rPr sz="1400" spc="55" dirty="0">
                <a:solidFill>
                  <a:srgbClr val="09272E"/>
                </a:solidFill>
                <a:latin typeface="Palatino Linotype"/>
                <a:cs typeface="Palatino Linotype"/>
              </a:rPr>
              <a:t>are</a:t>
            </a:r>
            <a:r>
              <a:rPr sz="1400" spc="25" dirty="0">
                <a:solidFill>
                  <a:srgbClr val="09272E"/>
                </a:solidFill>
                <a:latin typeface="Palatino Linotype"/>
                <a:cs typeface="Palatino Linotype"/>
              </a:rPr>
              <a:t> </a:t>
            </a:r>
            <a:r>
              <a:rPr sz="1400" spc="55" dirty="0">
                <a:solidFill>
                  <a:srgbClr val="09272E"/>
                </a:solidFill>
                <a:latin typeface="Palatino Linotype"/>
                <a:cs typeface="Palatino Linotype"/>
              </a:rPr>
              <a:t>represented</a:t>
            </a:r>
            <a:r>
              <a:rPr sz="1400" spc="25" dirty="0">
                <a:solidFill>
                  <a:srgbClr val="09272E"/>
                </a:solidFill>
                <a:latin typeface="Palatino Linotype"/>
                <a:cs typeface="Palatino Linotype"/>
              </a:rPr>
              <a:t> </a:t>
            </a:r>
            <a:r>
              <a:rPr sz="1400" spc="-25" dirty="0">
                <a:solidFill>
                  <a:srgbClr val="09272E"/>
                </a:solidFill>
                <a:latin typeface="Palatino Linotype"/>
                <a:cs typeface="Palatino Linotype"/>
              </a:rPr>
              <a:t>in </a:t>
            </a:r>
            <a:r>
              <a:rPr sz="1400" spc="-10" dirty="0">
                <a:solidFill>
                  <a:srgbClr val="09272E"/>
                </a:solidFill>
                <a:latin typeface="Palatino Linotype"/>
                <a:cs typeface="Palatino Linotype"/>
              </a:rPr>
              <a:t>histograms</a:t>
            </a:r>
            <a:endParaRPr sz="1400" dirty="0">
              <a:latin typeface="Palatino Linotype"/>
              <a:cs typeface="Palatino Linotype"/>
            </a:endParaRPr>
          </a:p>
        </p:txBody>
      </p:sp>
    </p:spTree>
    <p:extLst>
      <p:ext uri="{BB962C8B-B14F-4D97-AF65-F5344CB8AC3E}">
        <p14:creationId xmlns:p14="http://schemas.microsoft.com/office/powerpoint/2010/main" val="177019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AB87F9B2-1877-A647-3064-7E2A7523D2FE}"/>
              </a:ext>
            </a:extLst>
          </p:cNvPr>
          <p:cNvSpPr txBox="1">
            <a:spLocks noGrp="1"/>
          </p:cNvSpPr>
          <p:nvPr>
            <p:ph type="title"/>
          </p:nvPr>
        </p:nvSpPr>
        <p:spPr>
          <a:xfrm>
            <a:off x="362500" y="75148"/>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spc="-25" dirty="0">
                <a:latin typeface="Palatino Linotype" panose="02040502050505030304" pitchFamily="18" charset="0"/>
              </a:rPr>
              <a:t>EDA-</a:t>
            </a:r>
            <a:r>
              <a:rPr sz="2800" spc="155" dirty="0">
                <a:latin typeface="Palatino Linotype" panose="02040502050505030304" pitchFamily="18" charset="0"/>
              </a:rPr>
              <a:t> </a:t>
            </a:r>
            <a:r>
              <a:rPr sz="2800" dirty="0">
                <a:latin typeface="Palatino Linotype" panose="02040502050505030304" pitchFamily="18" charset="0"/>
              </a:rPr>
              <a:t>Univariate</a:t>
            </a:r>
            <a:r>
              <a:rPr sz="2800" spc="155" dirty="0">
                <a:latin typeface="Palatino Linotype" panose="02040502050505030304" pitchFamily="18" charset="0"/>
              </a:rPr>
              <a:t> </a:t>
            </a:r>
            <a:r>
              <a:rPr sz="2800" spc="-10" dirty="0">
                <a:latin typeface="Palatino Linotype" panose="02040502050505030304" pitchFamily="18" charset="0"/>
              </a:rPr>
              <a:t>Analysis</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5" name="object 4">
            <a:extLst>
              <a:ext uri="{FF2B5EF4-FFF2-40B4-BE49-F238E27FC236}">
                <a16:creationId xmlns:a16="http://schemas.microsoft.com/office/drawing/2014/main" id="{848F7058-8C58-6BF8-1331-D69A8D071B08}"/>
              </a:ext>
            </a:extLst>
          </p:cNvPr>
          <p:cNvSpPr txBox="1">
            <a:spLocks noGrp="1"/>
          </p:cNvSpPr>
          <p:nvPr>
            <p:ph type="body" idx="1"/>
          </p:nvPr>
        </p:nvSpPr>
        <p:spPr>
          <a:xfrm>
            <a:off x="4867453" y="1397329"/>
            <a:ext cx="3781586" cy="1728165"/>
          </a:xfrm>
          <a:prstGeom prst="rect">
            <a:avLst/>
          </a:prstGeom>
        </p:spPr>
        <p:txBody>
          <a:bodyPr vert="horz" wrap="square" lIns="0" tIns="12700" rIns="0" bIns="0" rtlCol="0">
            <a:spAutoFit/>
          </a:bodyPr>
          <a:lstStyle>
            <a:defPPr>
              <a:defRPr kern="0"/>
            </a:defPPr>
          </a:lstStyle>
          <a:p>
            <a:pPr marL="0" indent="0">
              <a:lnSpc>
                <a:spcPct val="100000"/>
              </a:lnSpc>
              <a:spcBef>
                <a:spcPts val="100"/>
              </a:spcBef>
              <a:buClr>
                <a:schemeClr val="bg2">
                  <a:lumMod val="10000"/>
                </a:schemeClr>
              </a:buClr>
              <a:buSzPct val="100000"/>
              <a:buNone/>
            </a:pPr>
            <a:r>
              <a:rPr sz="1600" b="1" dirty="0">
                <a:solidFill>
                  <a:srgbClr val="09272E"/>
                </a:solidFill>
                <a:latin typeface="+mn-lt"/>
                <a:cs typeface="Palatino Linotype"/>
              </a:rPr>
              <a:t>Ratio</a:t>
            </a:r>
            <a:r>
              <a:rPr sz="1600" b="1" spc="100" dirty="0">
                <a:solidFill>
                  <a:srgbClr val="09272E"/>
                </a:solidFill>
                <a:latin typeface="+mn-lt"/>
                <a:cs typeface="Palatino Linotype"/>
              </a:rPr>
              <a:t> </a:t>
            </a:r>
            <a:r>
              <a:rPr sz="1600" b="1" dirty="0">
                <a:solidFill>
                  <a:srgbClr val="09272E"/>
                </a:solidFill>
                <a:latin typeface="+mn-lt"/>
                <a:cs typeface="Palatino Linotype"/>
              </a:rPr>
              <a:t>of</a:t>
            </a:r>
            <a:r>
              <a:rPr sz="1600" b="1" spc="100" dirty="0">
                <a:solidFill>
                  <a:srgbClr val="09272E"/>
                </a:solidFill>
                <a:latin typeface="+mn-lt"/>
                <a:cs typeface="Palatino Linotype"/>
              </a:rPr>
              <a:t> </a:t>
            </a:r>
            <a:r>
              <a:rPr sz="1600" b="1" spc="-10" dirty="0">
                <a:solidFill>
                  <a:srgbClr val="09272E"/>
                </a:solidFill>
                <a:latin typeface="+mn-lt"/>
                <a:cs typeface="Palatino Linotype"/>
              </a:rPr>
              <a:t>Booking</a:t>
            </a:r>
            <a:endParaRPr sz="1600" b="1" dirty="0">
              <a:latin typeface="+mn-lt"/>
              <a:cs typeface="Palatino Linotype"/>
            </a:endParaRPr>
          </a:p>
          <a:p>
            <a:pPr marL="285750" marR="5080" indent="-285750">
              <a:lnSpc>
                <a:spcPct val="168600"/>
              </a:lnSpc>
              <a:buClr>
                <a:schemeClr val="bg2">
                  <a:lumMod val="10000"/>
                </a:schemeClr>
              </a:buClr>
              <a:buSzPct val="100000"/>
              <a:buFont typeface="Wingdings" panose="05000000000000000000" pitchFamily="2" charset="2"/>
              <a:buChar char="q"/>
            </a:pPr>
            <a:r>
              <a:rPr sz="1400" dirty="0">
                <a:solidFill>
                  <a:srgbClr val="09272E"/>
                </a:solidFill>
                <a:latin typeface="+mn-lt"/>
                <a:cs typeface="Palatino Linotype"/>
              </a:rPr>
              <a:t>City</a:t>
            </a:r>
            <a:r>
              <a:rPr sz="1400" spc="80" dirty="0">
                <a:solidFill>
                  <a:srgbClr val="09272E"/>
                </a:solidFill>
                <a:latin typeface="+mn-lt"/>
                <a:cs typeface="Palatino Linotype"/>
              </a:rPr>
              <a:t> </a:t>
            </a:r>
            <a:r>
              <a:rPr sz="1400" dirty="0">
                <a:solidFill>
                  <a:srgbClr val="09272E"/>
                </a:solidFill>
                <a:latin typeface="+mn-lt"/>
                <a:cs typeface="Palatino Linotype"/>
              </a:rPr>
              <a:t>Hotel</a:t>
            </a:r>
            <a:r>
              <a:rPr sz="1400" spc="85" dirty="0">
                <a:solidFill>
                  <a:srgbClr val="09272E"/>
                </a:solidFill>
                <a:latin typeface="+mn-lt"/>
                <a:cs typeface="Palatino Linotype"/>
              </a:rPr>
              <a:t> </a:t>
            </a:r>
            <a:r>
              <a:rPr lang="en-US" sz="1400" spc="85" dirty="0">
                <a:solidFill>
                  <a:srgbClr val="09272E"/>
                </a:solidFill>
                <a:latin typeface="+mn-lt"/>
                <a:cs typeface="Palatino Linotype"/>
              </a:rPr>
              <a:t>is most preferred </a:t>
            </a:r>
            <a:r>
              <a:rPr sz="1400" dirty="0">
                <a:solidFill>
                  <a:srgbClr val="09272E"/>
                </a:solidFill>
                <a:latin typeface="+mn-lt"/>
                <a:cs typeface="Palatino Linotype"/>
              </a:rPr>
              <a:t>h</a:t>
            </a:r>
            <a:r>
              <a:rPr lang="en-US" sz="1400" dirty="0">
                <a:solidFill>
                  <a:srgbClr val="09272E"/>
                </a:solidFill>
                <a:latin typeface="+mn-lt"/>
                <a:cs typeface="Palatino Linotype"/>
              </a:rPr>
              <a:t>otel by the   guests having</a:t>
            </a:r>
            <a:r>
              <a:rPr lang="en-US" sz="1400" spc="80" dirty="0">
                <a:solidFill>
                  <a:srgbClr val="09272E"/>
                </a:solidFill>
                <a:latin typeface="+mn-lt"/>
                <a:cs typeface="Palatino Linotype"/>
              </a:rPr>
              <a:t> </a:t>
            </a:r>
            <a:r>
              <a:rPr sz="1400" b="1" dirty="0">
                <a:solidFill>
                  <a:srgbClr val="09272E"/>
                </a:solidFill>
                <a:latin typeface="+mn-lt"/>
                <a:cs typeface="Palatino Linotype"/>
              </a:rPr>
              <a:t>66.7%</a:t>
            </a:r>
            <a:r>
              <a:rPr sz="1400" b="1" spc="85" dirty="0">
                <a:solidFill>
                  <a:srgbClr val="09272E"/>
                </a:solidFill>
                <a:latin typeface="+mn-lt"/>
                <a:cs typeface="Palatino Linotype"/>
              </a:rPr>
              <a:t> </a:t>
            </a:r>
            <a:r>
              <a:rPr sz="1400" spc="-10" dirty="0">
                <a:solidFill>
                  <a:srgbClr val="09272E"/>
                </a:solidFill>
                <a:latin typeface="+mn-lt"/>
                <a:cs typeface="Palatino Linotype"/>
              </a:rPr>
              <a:t>weightage</a:t>
            </a:r>
            <a:r>
              <a:rPr lang="en-US" sz="1400" spc="-10" dirty="0">
                <a:solidFill>
                  <a:srgbClr val="09272E"/>
                </a:solidFill>
                <a:latin typeface="+mn-lt"/>
                <a:cs typeface="Palatino Linotype"/>
              </a:rPr>
              <a:t>.</a:t>
            </a:r>
            <a:r>
              <a:rPr sz="1400" spc="-10" dirty="0">
                <a:solidFill>
                  <a:srgbClr val="09272E"/>
                </a:solidFill>
                <a:latin typeface="+mn-lt"/>
                <a:cs typeface="Palatino Linotype"/>
              </a:rPr>
              <a:t> </a:t>
            </a:r>
            <a:endParaRPr lang="en-US" sz="1400" spc="-10" dirty="0">
              <a:solidFill>
                <a:srgbClr val="09272E"/>
              </a:solidFill>
              <a:latin typeface="+mn-lt"/>
              <a:cs typeface="Palatino Linotype"/>
            </a:endParaRPr>
          </a:p>
          <a:p>
            <a:pPr marL="285750" marR="5080" indent="-285750">
              <a:lnSpc>
                <a:spcPct val="168600"/>
              </a:lnSpc>
              <a:buClr>
                <a:schemeClr val="bg2">
                  <a:lumMod val="10000"/>
                </a:schemeClr>
              </a:buClr>
              <a:buSzPct val="100000"/>
              <a:buFont typeface="Wingdings" panose="05000000000000000000" pitchFamily="2" charset="2"/>
              <a:buChar char="q"/>
            </a:pPr>
            <a:r>
              <a:rPr sz="1400" spc="50" dirty="0">
                <a:solidFill>
                  <a:srgbClr val="09272E"/>
                </a:solidFill>
                <a:latin typeface="+mn-lt"/>
                <a:cs typeface="Palatino Linotype"/>
              </a:rPr>
              <a:t>Resort</a:t>
            </a:r>
            <a:r>
              <a:rPr sz="1400" spc="100" dirty="0">
                <a:solidFill>
                  <a:srgbClr val="09272E"/>
                </a:solidFill>
                <a:latin typeface="+mn-lt"/>
                <a:cs typeface="Palatino Linotype"/>
              </a:rPr>
              <a:t> </a:t>
            </a:r>
            <a:r>
              <a:rPr sz="1400" dirty="0">
                <a:solidFill>
                  <a:srgbClr val="09272E"/>
                </a:solidFill>
                <a:latin typeface="+mn-lt"/>
                <a:cs typeface="Palatino Linotype"/>
              </a:rPr>
              <a:t>Hotel</a:t>
            </a:r>
            <a:r>
              <a:rPr sz="1400" spc="105" dirty="0">
                <a:solidFill>
                  <a:srgbClr val="09272E"/>
                </a:solidFill>
                <a:latin typeface="+mn-lt"/>
                <a:cs typeface="Palatino Linotype"/>
              </a:rPr>
              <a:t> </a:t>
            </a:r>
            <a:r>
              <a:rPr lang="en-US" sz="1400" spc="105" dirty="0">
                <a:solidFill>
                  <a:srgbClr val="09272E"/>
                </a:solidFill>
                <a:latin typeface="+mn-lt"/>
                <a:cs typeface="Palatino Linotype"/>
              </a:rPr>
              <a:t>is less preferred </a:t>
            </a:r>
            <a:r>
              <a:rPr sz="1400" dirty="0">
                <a:solidFill>
                  <a:srgbClr val="09272E"/>
                </a:solidFill>
                <a:latin typeface="+mn-lt"/>
                <a:cs typeface="Palatino Linotype"/>
              </a:rPr>
              <a:t>hav</a:t>
            </a:r>
            <a:r>
              <a:rPr lang="en-US" sz="1400" dirty="0">
                <a:solidFill>
                  <a:srgbClr val="09272E"/>
                </a:solidFill>
                <a:latin typeface="+mn-lt"/>
                <a:cs typeface="Palatino Linotype"/>
              </a:rPr>
              <a:t>ing</a:t>
            </a:r>
            <a:r>
              <a:rPr sz="1400" spc="95" dirty="0">
                <a:solidFill>
                  <a:srgbClr val="09272E"/>
                </a:solidFill>
                <a:latin typeface="+mn-lt"/>
                <a:cs typeface="Palatino Linotype"/>
              </a:rPr>
              <a:t> </a:t>
            </a:r>
            <a:r>
              <a:rPr sz="1400" b="1" dirty="0">
                <a:solidFill>
                  <a:srgbClr val="09272E"/>
                </a:solidFill>
                <a:latin typeface="+mn-lt"/>
                <a:cs typeface="Palatino Linotype"/>
              </a:rPr>
              <a:t>33.3%</a:t>
            </a:r>
            <a:r>
              <a:rPr sz="1400" b="1" spc="105" dirty="0">
                <a:solidFill>
                  <a:srgbClr val="09272E"/>
                </a:solidFill>
                <a:latin typeface="+mn-lt"/>
                <a:cs typeface="Palatino Linotype"/>
              </a:rPr>
              <a:t> </a:t>
            </a:r>
            <a:r>
              <a:rPr sz="1400" spc="-10" dirty="0">
                <a:solidFill>
                  <a:srgbClr val="09272E"/>
                </a:solidFill>
                <a:latin typeface="+mn-lt"/>
                <a:cs typeface="Palatino Linotype"/>
              </a:rPr>
              <a:t>weightage</a:t>
            </a:r>
            <a:r>
              <a:rPr lang="en-US" sz="1400" spc="-10" dirty="0">
                <a:solidFill>
                  <a:srgbClr val="09272E"/>
                </a:solidFill>
                <a:latin typeface="+mn-lt"/>
                <a:cs typeface="Palatino Linotype"/>
              </a:rPr>
              <a:t>.</a:t>
            </a:r>
            <a:endParaRPr sz="1400" dirty="0">
              <a:latin typeface="+mn-lt"/>
              <a:cs typeface="Palatino Linotype"/>
            </a:endParaRPr>
          </a:p>
        </p:txBody>
      </p:sp>
      <p:pic>
        <p:nvPicPr>
          <p:cNvPr id="7" name="Picture 6">
            <a:extLst>
              <a:ext uri="{FF2B5EF4-FFF2-40B4-BE49-F238E27FC236}">
                <a16:creationId xmlns:a16="http://schemas.microsoft.com/office/drawing/2014/main" id="{5753E71A-B68C-2430-7C6D-315585655FD4}"/>
              </a:ext>
            </a:extLst>
          </p:cNvPr>
          <p:cNvPicPr>
            <a:picLocks noChangeAspect="1"/>
          </p:cNvPicPr>
          <p:nvPr/>
        </p:nvPicPr>
        <p:blipFill>
          <a:blip r:embed="rId2"/>
          <a:stretch>
            <a:fillRect/>
          </a:stretch>
        </p:blipFill>
        <p:spPr>
          <a:xfrm>
            <a:off x="672237" y="1397329"/>
            <a:ext cx="3415626" cy="3290400"/>
          </a:xfrm>
          <a:prstGeom prst="rect">
            <a:avLst/>
          </a:prstGeom>
        </p:spPr>
      </p:pic>
      <p:sp>
        <p:nvSpPr>
          <p:cNvPr id="8" name="object 2">
            <a:extLst>
              <a:ext uri="{FF2B5EF4-FFF2-40B4-BE49-F238E27FC236}">
                <a16:creationId xmlns:a16="http://schemas.microsoft.com/office/drawing/2014/main" id="{C8DCB5DD-A7DC-C67E-C459-1AF6766EF10A}"/>
              </a:ext>
            </a:extLst>
          </p:cNvPr>
          <p:cNvSpPr txBox="1"/>
          <p:nvPr/>
        </p:nvSpPr>
        <p:spPr>
          <a:xfrm>
            <a:off x="484428" y="835571"/>
            <a:ext cx="4486794" cy="320601"/>
          </a:xfrm>
          <a:prstGeom prst="rect">
            <a:avLst/>
          </a:prstGeom>
        </p:spPr>
        <p:txBody>
          <a:bodyPr vert="horz" wrap="square" lIns="0" tIns="12700" rIns="0" bIns="0" rtlCol="0" anchor="t">
            <a:spAutoFit/>
          </a:bodyPr>
          <a:lstStyle>
            <a:defPPr>
              <a:defRPr kern="0"/>
            </a:defPPr>
          </a:lstStyle>
          <a:p>
            <a:pPr marL="12700">
              <a:spcBef>
                <a:spcPts val="100"/>
              </a:spcBef>
            </a:pPr>
            <a:r>
              <a:rPr lang="en-US" sz="2000" b="1" u="sng" spc="-65" dirty="0">
                <a:solidFill>
                  <a:srgbClr val="DE3C3C"/>
                </a:solidFill>
                <a:uFill>
                  <a:solidFill>
                    <a:srgbClr val="DE3C3C"/>
                  </a:solidFill>
                </a:uFill>
                <a:latin typeface="Palatino Linotype" panose="02040502050505030304" pitchFamily="18" charset="0"/>
                <a:cs typeface="Palatino Linotype"/>
              </a:rPr>
              <a:t>1. Most Preferred Hotel By The Guests-</a:t>
            </a:r>
            <a:endParaRPr lang="en-US" sz="2000" b="1" u="sng" dirty="0">
              <a:solidFill>
                <a:srgbClr val="DE3C3C"/>
              </a:solidFill>
              <a:uFill>
                <a:solidFill>
                  <a:srgbClr val="DE3C3C"/>
                </a:solidFill>
              </a:uFill>
              <a:latin typeface="Palatino Linotype" panose="02040502050505030304" pitchFamily="18" charset="0"/>
              <a:cs typeface="Palatino Linotype"/>
            </a:endParaRPr>
          </a:p>
        </p:txBody>
      </p:sp>
    </p:spTree>
    <p:extLst>
      <p:ext uri="{BB962C8B-B14F-4D97-AF65-F5344CB8AC3E}">
        <p14:creationId xmlns:p14="http://schemas.microsoft.com/office/powerpoint/2010/main" val="327962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F2AB-FCDC-4457-38C5-377EC0396836}"/>
              </a:ext>
            </a:extLst>
          </p:cNvPr>
          <p:cNvSpPr>
            <a:spLocks noGrp="1"/>
          </p:cNvSpPr>
          <p:nvPr>
            <p:ph type="title"/>
          </p:nvPr>
        </p:nvSpPr>
        <p:spPr>
          <a:xfrm>
            <a:off x="311700" y="308377"/>
            <a:ext cx="8520600" cy="572700"/>
          </a:xfrm>
        </p:spPr>
        <p:txBody>
          <a:bodyPr/>
          <a:lstStyle/>
          <a:p>
            <a:r>
              <a:rPr lang="en-US" sz="2000" b="1" u="sng" dirty="0">
                <a:latin typeface="Palatino Linotype" panose="02040502050505030304" pitchFamily="18" charset="0"/>
              </a:rPr>
              <a:t>2. Adults Travelling with Kids Or without Kids-</a:t>
            </a:r>
            <a:endParaRPr lang="en-IN" sz="2000" b="1" u="sng" dirty="0">
              <a:latin typeface="Palatino Linotype" panose="02040502050505030304" pitchFamily="18" charset="0"/>
            </a:endParaRPr>
          </a:p>
        </p:txBody>
      </p:sp>
      <p:pic>
        <p:nvPicPr>
          <p:cNvPr id="7" name="Picture 6">
            <a:extLst>
              <a:ext uri="{FF2B5EF4-FFF2-40B4-BE49-F238E27FC236}">
                <a16:creationId xmlns:a16="http://schemas.microsoft.com/office/drawing/2014/main" id="{347C0ADD-D921-5CDF-535F-AFC0E6B05DF7}"/>
              </a:ext>
            </a:extLst>
          </p:cNvPr>
          <p:cNvPicPr>
            <a:picLocks noChangeAspect="1"/>
          </p:cNvPicPr>
          <p:nvPr/>
        </p:nvPicPr>
        <p:blipFill>
          <a:blip r:embed="rId2"/>
          <a:stretch>
            <a:fillRect/>
          </a:stretch>
        </p:blipFill>
        <p:spPr>
          <a:xfrm>
            <a:off x="399883" y="1152475"/>
            <a:ext cx="3564000" cy="3276323"/>
          </a:xfrm>
          <a:prstGeom prst="rect">
            <a:avLst/>
          </a:prstGeom>
        </p:spPr>
      </p:pic>
      <p:sp>
        <p:nvSpPr>
          <p:cNvPr id="12" name="object 6">
            <a:extLst>
              <a:ext uri="{FF2B5EF4-FFF2-40B4-BE49-F238E27FC236}">
                <a16:creationId xmlns:a16="http://schemas.microsoft.com/office/drawing/2014/main" id="{48C9ACC9-C0BB-BCF3-8DDE-EF49761A973D}"/>
              </a:ext>
            </a:extLst>
          </p:cNvPr>
          <p:cNvSpPr txBox="1"/>
          <p:nvPr/>
        </p:nvSpPr>
        <p:spPr>
          <a:xfrm>
            <a:off x="4672876" y="2007986"/>
            <a:ext cx="3223375" cy="487249"/>
          </a:xfrm>
          <a:prstGeom prst="rect">
            <a:avLst/>
          </a:prstGeom>
        </p:spPr>
        <p:txBody>
          <a:bodyPr vert="horz" wrap="square" lIns="0" tIns="12700" rIns="0" bIns="0" rtlCol="0">
            <a:spAutoFit/>
          </a:bodyPr>
          <a:lstStyle>
            <a:defPPr>
              <a:defRPr kern="0"/>
            </a:defPPr>
          </a:lstStyle>
          <a:p>
            <a:pPr marL="348615" marR="5080" indent="-336550">
              <a:lnSpc>
                <a:spcPct val="114999"/>
              </a:lnSpc>
              <a:spcBef>
                <a:spcPts val="100"/>
              </a:spcBef>
              <a:buFont typeface="Wingdings" panose="05000000000000000000" pitchFamily="2" charset="2"/>
              <a:buChar char="q"/>
              <a:tabLst>
                <a:tab pos="347980" algn="l"/>
                <a:tab pos="349250" algn="l"/>
              </a:tabLst>
            </a:pPr>
            <a:r>
              <a:rPr sz="1400" dirty="0">
                <a:solidFill>
                  <a:srgbClr val="212121"/>
                </a:solidFill>
                <a:latin typeface="+mn-lt"/>
                <a:cs typeface="Palatino Linotype"/>
              </a:rPr>
              <a:t>Only</a:t>
            </a:r>
            <a:r>
              <a:rPr sz="1400" spc="15" dirty="0">
                <a:solidFill>
                  <a:srgbClr val="212121"/>
                </a:solidFill>
                <a:latin typeface="+mn-lt"/>
                <a:cs typeface="Palatino Linotype"/>
              </a:rPr>
              <a:t> </a:t>
            </a:r>
            <a:r>
              <a:rPr sz="1400" b="1" dirty="0">
                <a:solidFill>
                  <a:srgbClr val="212121"/>
                </a:solidFill>
                <a:latin typeface="+mn-lt"/>
                <a:cs typeface="Palatino Linotype"/>
              </a:rPr>
              <a:t>7.3%</a:t>
            </a:r>
            <a:r>
              <a:rPr sz="1400" b="1" spc="25" dirty="0">
                <a:solidFill>
                  <a:srgbClr val="212121"/>
                </a:solidFill>
                <a:latin typeface="+mn-lt"/>
                <a:cs typeface="Palatino Linotype"/>
              </a:rPr>
              <a:t> </a:t>
            </a:r>
            <a:r>
              <a:rPr sz="1400" dirty="0">
                <a:solidFill>
                  <a:srgbClr val="212121"/>
                </a:solidFill>
                <a:latin typeface="+mn-lt"/>
                <a:cs typeface="Palatino Linotype"/>
              </a:rPr>
              <a:t>Adults</a:t>
            </a:r>
            <a:r>
              <a:rPr sz="1400" spc="25" dirty="0">
                <a:solidFill>
                  <a:srgbClr val="212121"/>
                </a:solidFill>
                <a:latin typeface="+mn-lt"/>
                <a:cs typeface="Palatino Linotype"/>
              </a:rPr>
              <a:t> </a:t>
            </a:r>
            <a:r>
              <a:rPr sz="1400" spc="55" dirty="0">
                <a:solidFill>
                  <a:srgbClr val="212121"/>
                </a:solidFill>
                <a:latin typeface="+mn-lt"/>
                <a:cs typeface="Palatino Linotype"/>
              </a:rPr>
              <a:t>are</a:t>
            </a:r>
            <a:r>
              <a:rPr sz="1400" spc="25" dirty="0">
                <a:solidFill>
                  <a:srgbClr val="212121"/>
                </a:solidFill>
                <a:latin typeface="+mn-lt"/>
                <a:cs typeface="Palatino Linotype"/>
              </a:rPr>
              <a:t> </a:t>
            </a:r>
            <a:r>
              <a:rPr sz="1400" dirty="0">
                <a:solidFill>
                  <a:srgbClr val="212121"/>
                </a:solidFill>
                <a:latin typeface="+mn-lt"/>
                <a:cs typeface="Palatino Linotype"/>
              </a:rPr>
              <a:t>traveling</a:t>
            </a:r>
            <a:r>
              <a:rPr sz="1400" spc="25" dirty="0">
                <a:solidFill>
                  <a:srgbClr val="212121"/>
                </a:solidFill>
                <a:latin typeface="+mn-lt"/>
                <a:cs typeface="Palatino Linotype"/>
              </a:rPr>
              <a:t> </a:t>
            </a:r>
            <a:r>
              <a:rPr sz="1400" spc="-20" dirty="0">
                <a:solidFill>
                  <a:srgbClr val="212121"/>
                </a:solidFill>
                <a:latin typeface="+mn-lt"/>
                <a:cs typeface="Palatino Linotype"/>
              </a:rPr>
              <a:t>with </a:t>
            </a:r>
            <a:r>
              <a:rPr sz="1400" spc="-10" dirty="0">
                <a:solidFill>
                  <a:srgbClr val="212121"/>
                </a:solidFill>
                <a:latin typeface="+mn-lt"/>
                <a:cs typeface="Palatino Linotype"/>
              </a:rPr>
              <a:t>kids.</a:t>
            </a:r>
            <a:endParaRPr sz="1400" dirty="0">
              <a:latin typeface="+mn-lt"/>
              <a:cs typeface="Palatino Linotype"/>
            </a:endParaRPr>
          </a:p>
        </p:txBody>
      </p:sp>
      <p:sp>
        <p:nvSpPr>
          <p:cNvPr id="24" name="object 5">
            <a:extLst>
              <a:ext uri="{FF2B5EF4-FFF2-40B4-BE49-F238E27FC236}">
                <a16:creationId xmlns:a16="http://schemas.microsoft.com/office/drawing/2014/main" id="{C2ACB086-8A90-40BB-65EE-C46A583E5BF6}"/>
              </a:ext>
            </a:extLst>
          </p:cNvPr>
          <p:cNvSpPr txBox="1">
            <a:spLocks noGrp="1"/>
          </p:cNvSpPr>
          <p:nvPr>
            <p:ph type="body" idx="1"/>
          </p:nvPr>
        </p:nvSpPr>
        <p:spPr>
          <a:xfrm>
            <a:off x="311700" y="1152475"/>
            <a:ext cx="8520600" cy="710451"/>
          </a:xfrm>
          <a:prstGeom prst="rect">
            <a:avLst/>
          </a:prstGeom>
        </p:spPr>
        <p:txBody>
          <a:bodyPr vert="horz" wrap="square" lIns="0" tIns="12700" rIns="0" bIns="0" rtlCol="0" anchor="t">
            <a:spAutoFit/>
          </a:bodyPr>
          <a:lstStyle>
            <a:defPPr>
              <a:defRPr kern="0"/>
            </a:defPPr>
          </a:lstStyle>
          <a:p>
            <a:pPr marL="12065">
              <a:spcBef>
                <a:spcPts val="100"/>
              </a:spcBef>
              <a:tabLst>
                <a:tab pos="196215" algn="l"/>
              </a:tabLst>
            </a:pPr>
            <a:endParaRPr lang="en-US" sz="1600" b="1" u="heavy" dirty="0">
              <a:solidFill>
                <a:srgbClr val="DE3C3C"/>
              </a:solidFill>
              <a:uFill>
                <a:solidFill>
                  <a:srgbClr val="DE3C3C"/>
                </a:solidFill>
              </a:uFill>
              <a:latin typeface="Palatino Linotype"/>
              <a:cs typeface="Palatino Linotype"/>
            </a:endParaRPr>
          </a:p>
          <a:p>
            <a:pPr marL="4358640" marR="5080" lvl="1" indent="-336550">
              <a:lnSpc>
                <a:spcPct val="114999"/>
              </a:lnSpc>
              <a:spcBef>
                <a:spcPts val="1175"/>
              </a:spcBef>
              <a:buFont typeface="Arial"/>
              <a:buChar char="●"/>
              <a:tabLst>
                <a:tab pos="4358640" algn="l"/>
                <a:tab pos="4359275" algn="l"/>
              </a:tabLst>
            </a:pPr>
            <a:endParaRPr sz="1400" dirty="0">
              <a:latin typeface="Palatino Linotype"/>
              <a:cs typeface="Palatino Linotype"/>
            </a:endParaRPr>
          </a:p>
        </p:txBody>
      </p:sp>
      <p:sp>
        <p:nvSpPr>
          <p:cNvPr id="25" name="object 5">
            <a:extLst>
              <a:ext uri="{FF2B5EF4-FFF2-40B4-BE49-F238E27FC236}">
                <a16:creationId xmlns:a16="http://schemas.microsoft.com/office/drawing/2014/main" id="{8125A508-BEA6-A721-4DEF-F5EA2AE06DBB}"/>
              </a:ext>
            </a:extLst>
          </p:cNvPr>
          <p:cNvSpPr txBox="1"/>
          <p:nvPr/>
        </p:nvSpPr>
        <p:spPr>
          <a:xfrm>
            <a:off x="656428" y="953607"/>
            <a:ext cx="7583170" cy="909319"/>
          </a:xfrm>
          <a:prstGeom prst="rect">
            <a:avLst/>
          </a:prstGeom>
        </p:spPr>
        <p:txBody>
          <a:bodyPr vert="horz" wrap="square" lIns="0" tIns="12700" rIns="0" bIns="0" rtlCol="0" anchor="t">
            <a:spAutoFit/>
          </a:bodyPr>
          <a:lstStyle>
            <a:defPPr>
              <a:defRPr kern="0"/>
            </a:defPPr>
          </a:lstStyle>
          <a:p>
            <a:pPr marL="12065">
              <a:spcBef>
                <a:spcPts val="100"/>
              </a:spcBef>
              <a:tabLst>
                <a:tab pos="196215" algn="l"/>
              </a:tabLst>
            </a:pPr>
            <a:endParaRPr lang="en-US" sz="1600" b="1" u="heavy" dirty="0">
              <a:solidFill>
                <a:srgbClr val="DE3C3C"/>
              </a:solidFill>
              <a:uFill>
                <a:solidFill>
                  <a:srgbClr val="DE3C3C"/>
                </a:solidFill>
              </a:uFill>
              <a:latin typeface="Palatino Linotype"/>
              <a:cs typeface="Palatino Linotype"/>
            </a:endParaRPr>
          </a:p>
          <a:p>
            <a:pPr marL="4358640" marR="5080" lvl="1" indent="-336550">
              <a:lnSpc>
                <a:spcPct val="114999"/>
              </a:lnSpc>
              <a:spcBef>
                <a:spcPts val="1175"/>
              </a:spcBef>
              <a:buFont typeface="Wingdings" panose="05000000000000000000" pitchFamily="2" charset="2"/>
              <a:buChar char="q"/>
              <a:tabLst>
                <a:tab pos="4358640" algn="l"/>
                <a:tab pos="4359275" algn="l"/>
              </a:tabLst>
            </a:pPr>
            <a:r>
              <a:rPr sz="1400" dirty="0">
                <a:solidFill>
                  <a:srgbClr val="212121"/>
                </a:solidFill>
                <a:latin typeface="+mn-lt"/>
                <a:cs typeface="Palatino Linotype"/>
              </a:rPr>
              <a:t>Maximum</a:t>
            </a:r>
            <a:r>
              <a:rPr sz="1400" spc="60" dirty="0">
                <a:solidFill>
                  <a:srgbClr val="212121"/>
                </a:solidFill>
                <a:latin typeface="+mn-lt"/>
                <a:cs typeface="Palatino Linotype"/>
              </a:rPr>
              <a:t> </a:t>
            </a:r>
            <a:r>
              <a:rPr sz="1400" dirty="0">
                <a:solidFill>
                  <a:srgbClr val="212121"/>
                </a:solidFill>
                <a:latin typeface="+mn-lt"/>
                <a:cs typeface="Palatino Linotype"/>
              </a:rPr>
              <a:t>Adults</a:t>
            </a:r>
            <a:r>
              <a:rPr sz="1400" spc="60" dirty="0">
                <a:solidFill>
                  <a:srgbClr val="212121"/>
                </a:solidFill>
                <a:latin typeface="+mn-lt"/>
                <a:cs typeface="Palatino Linotype"/>
              </a:rPr>
              <a:t> </a:t>
            </a:r>
            <a:r>
              <a:rPr sz="1400" spc="55" dirty="0">
                <a:solidFill>
                  <a:srgbClr val="212121"/>
                </a:solidFill>
                <a:latin typeface="+mn-lt"/>
                <a:cs typeface="Palatino Linotype"/>
              </a:rPr>
              <a:t>are</a:t>
            </a:r>
            <a:r>
              <a:rPr sz="1400" spc="60" dirty="0">
                <a:solidFill>
                  <a:srgbClr val="212121"/>
                </a:solidFill>
                <a:latin typeface="+mn-lt"/>
                <a:cs typeface="Palatino Linotype"/>
              </a:rPr>
              <a:t> </a:t>
            </a:r>
            <a:r>
              <a:rPr sz="1400" dirty="0">
                <a:solidFill>
                  <a:srgbClr val="212121"/>
                </a:solidFill>
                <a:latin typeface="+mn-lt"/>
                <a:cs typeface="Palatino Linotype"/>
              </a:rPr>
              <a:t>traveling</a:t>
            </a:r>
            <a:r>
              <a:rPr sz="1400" spc="40" dirty="0">
                <a:solidFill>
                  <a:srgbClr val="212121"/>
                </a:solidFill>
                <a:latin typeface="+mn-lt"/>
                <a:cs typeface="Palatino Linotype"/>
              </a:rPr>
              <a:t> </a:t>
            </a:r>
            <a:r>
              <a:rPr sz="1400" spc="-10" dirty="0">
                <a:solidFill>
                  <a:srgbClr val="212121"/>
                </a:solidFill>
                <a:latin typeface="+mn-lt"/>
                <a:cs typeface="Palatino Linotype"/>
              </a:rPr>
              <a:t>without </a:t>
            </a:r>
            <a:r>
              <a:rPr sz="1400" dirty="0">
                <a:solidFill>
                  <a:srgbClr val="212121"/>
                </a:solidFill>
                <a:latin typeface="+mn-lt"/>
                <a:cs typeface="Palatino Linotype"/>
              </a:rPr>
              <a:t>any</a:t>
            </a:r>
            <a:r>
              <a:rPr sz="1400" spc="100" dirty="0">
                <a:solidFill>
                  <a:srgbClr val="212121"/>
                </a:solidFill>
                <a:latin typeface="+mn-lt"/>
                <a:cs typeface="Palatino Linotype"/>
              </a:rPr>
              <a:t> </a:t>
            </a:r>
            <a:r>
              <a:rPr sz="1400" dirty="0">
                <a:solidFill>
                  <a:srgbClr val="212121"/>
                </a:solidFill>
                <a:latin typeface="+mn-lt"/>
                <a:cs typeface="Palatino Linotype"/>
              </a:rPr>
              <a:t>kids</a:t>
            </a:r>
            <a:r>
              <a:rPr sz="1400" spc="100" dirty="0">
                <a:solidFill>
                  <a:srgbClr val="212121"/>
                </a:solidFill>
                <a:latin typeface="+mn-lt"/>
                <a:cs typeface="Palatino Linotype"/>
              </a:rPr>
              <a:t> </a:t>
            </a:r>
            <a:r>
              <a:rPr sz="1400" dirty="0">
                <a:solidFill>
                  <a:srgbClr val="212121"/>
                </a:solidFill>
                <a:latin typeface="+mn-lt"/>
                <a:cs typeface="Palatino Linotype"/>
              </a:rPr>
              <a:t>which</a:t>
            </a:r>
            <a:r>
              <a:rPr sz="1400" spc="105" dirty="0">
                <a:solidFill>
                  <a:srgbClr val="212121"/>
                </a:solidFill>
                <a:latin typeface="+mn-lt"/>
                <a:cs typeface="Palatino Linotype"/>
              </a:rPr>
              <a:t> </a:t>
            </a:r>
            <a:r>
              <a:rPr sz="1400" spc="55" dirty="0">
                <a:solidFill>
                  <a:srgbClr val="212121"/>
                </a:solidFill>
                <a:latin typeface="+mn-lt"/>
                <a:cs typeface="Palatino Linotype"/>
              </a:rPr>
              <a:t>are</a:t>
            </a:r>
            <a:r>
              <a:rPr sz="1400" spc="100" dirty="0">
                <a:solidFill>
                  <a:srgbClr val="212121"/>
                </a:solidFill>
                <a:latin typeface="+mn-lt"/>
                <a:cs typeface="Palatino Linotype"/>
              </a:rPr>
              <a:t> </a:t>
            </a:r>
            <a:r>
              <a:rPr sz="1400" dirty="0">
                <a:solidFill>
                  <a:srgbClr val="212121"/>
                </a:solidFill>
                <a:latin typeface="+mn-lt"/>
                <a:cs typeface="Palatino Linotype"/>
              </a:rPr>
              <a:t>almost</a:t>
            </a:r>
            <a:r>
              <a:rPr sz="1400" spc="85" dirty="0">
                <a:solidFill>
                  <a:srgbClr val="212121"/>
                </a:solidFill>
                <a:latin typeface="+mn-lt"/>
                <a:cs typeface="Palatino Linotype"/>
              </a:rPr>
              <a:t> </a:t>
            </a:r>
            <a:r>
              <a:rPr sz="1400" b="1" spc="-10" dirty="0">
                <a:solidFill>
                  <a:srgbClr val="212121"/>
                </a:solidFill>
                <a:latin typeface="+mn-lt"/>
                <a:cs typeface="Palatino Linotype"/>
              </a:rPr>
              <a:t>92.7%.</a:t>
            </a:r>
            <a:endParaRPr sz="1400" dirty="0">
              <a:latin typeface="+mn-lt"/>
              <a:cs typeface="Palatino Linotype"/>
            </a:endParaRPr>
          </a:p>
        </p:txBody>
      </p:sp>
    </p:spTree>
    <p:extLst>
      <p:ext uri="{BB962C8B-B14F-4D97-AF65-F5344CB8AC3E}">
        <p14:creationId xmlns:p14="http://schemas.microsoft.com/office/powerpoint/2010/main" val="126687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4692-4EAF-AC70-9817-40DB0C5B981F}"/>
              </a:ext>
            </a:extLst>
          </p:cNvPr>
          <p:cNvSpPr>
            <a:spLocks noGrp="1"/>
          </p:cNvSpPr>
          <p:nvPr>
            <p:ph type="title"/>
          </p:nvPr>
        </p:nvSpPr>
        <p:spPr>
          <a:xfrm>
            <a:off x="460637" y="279726"/>
            <a:ext cx="8520600" cy="572700"/>
          </a:xfrm>
        </p:spPr>
        <p:txBody>
          <a:bodyPr/>
          <a:lstStyle/>
          <a:p>
            <a:r>
              <a:rPr lang="en-US" sz="2000" b="1" u="sng" dirty="0">
                <a:latin typeface="Palatino Linotype" panose="02040502050505030304" pitchFamily="18" charset="0"/>
              </a:rPr>
              <a:t>3. Most Preferred Distribution Channel For Hotel Booking-</a:t>
            </a:r>
            <a:endParaRPr lang="en-IN" sz="2000" b="1" i="1" u="sng" dirty="0">
              <a:latin typeface="Palatino Linotype" panose="02040502050505030304" pitchFamily="18" charset="0"/>
            </a:endParaRPr>
          </a:p>
        </p:txBody>
      </p:sp>
      <p:pic>
        <p:nvPicPr>
          <p:cNvPr id="5" name="Picture 4">
            <a:extLst>
              <a:ext uri="{FF2B5EF4-FFF2-40B4-BE49-F238E27FC236}">
                <a16:creationId xmlns:a16="http://schemas.microsoft.com/office/drawing/2014/main" id="{8C541AD8-ECEA-D5AD-549A-6BFD7C979976}"/>
              </a:ext>
            </a:extLst>
          </p:cNvPr>
          <p:cNvPicPr>
            <a:picLocks noChangeAspect="1"/>
          </p:cNvPicPr>
          <p:nvPr/>
        </p:nvPicPr>
        <p:blipFill>
          <a:blip r:embed="rId2"/>
          <a:stretch>
            <a:fillRect/>
          </a:stretch>
        </p:blipFill>
        <p:spPr>
          <a:xfrm>
            <a:off x="460637" y="1402597"/>
            <a:ext cx="3564000" cy="3174827"/>
          </a:xfrm>
          <a:prstGeom prst="rect">
            <a:avLst/>
          </a:prstGeom>
        </p:spPr>
      </p:pic>
      <p:sp>
        <p:nvSpPr>
          <p:cNvPr id="6" name="object 4">
            <a:extLst>
              <a:ext uri="{FF2B5EF4-FFF2-40B4-BE49-F238E27FC236}">
                <a16:creationId xmlns:a16="http://schemas.microsoft.com/office/drawing/2014/main" id="{77DA94AD-04DF-BDCD-1349-BAC55FF49778}"/>
              </a:ext>
            </a:extLst>
          </p:cNvPr>
          <p:cNvSpPr txBox="1"/>
          <p:nvPr/>
        </p:nvSpPr>
        <p:spPr>
          <a:xfrm>
            <a:off x="4628208" y="1492045"/>
            <a:ext cx="3622675" cy="1497965"/>
          </a:xfrm>
          <a:prstGeom prst="rect">
            <a:avLst/>
          </a:prstGeom>
        </p:spPr>
        <p:txBody>
          <a:bodyPr vert="horz" wrap="square" lIns="0" tIns="12700" rIns="0" bIns="0" rtlCol="0">
            <a:spAutoFit/>
          </a:bodyPr>
          <a:lstStyle>
            <a:defPPr>
              <a:defRPr kern="0"/>
            </a:defPPr>
          </a:lstStyle>
          <a:p>
            <a:pPr marL="335915" indent="-336550" algn="just">
              <a:lnSpc>
                <a:spcPct val="114999"/>
              </a:lnSpc>
              <a:spcBef>
                <a:spcPts val="100"/>
              </a:spcBef>
              <a:buFont typeface="Wingdings" panose="05000000000000000000" pitchFamily="2" charset="2"/>
              <a:buChar char="q"/>
              <a:tabLst>
                <a:tab pos="336550" algn="l"/>
              </a:tabLst>
            </a:pPr>
            <a:r>
              <a:rPr sz="1400" b="1" dirty="0">
                <a:solidFill>
                  <a:srgbClr val="002731"/>
                </a:solidFill>
                <a:latin typeface="+mn-lt"/>
                <a:cs typeface="Palatino Linotype"/>
              </a:rPr>
              <a:t>82.2%</a:t>
            </a:r>
            <a:r>
              <a:rPr sz="1400" b="1" spc="170" dirty="0">
                <a:solidFill>
                  <a:srgbClr val="002731"/>
                </a:solidFill>
                <a:latin typeface="+mn-lt"/>
                <a:cs typeface="Palatino Linotype"/>
              </a:rPr>
              <a:t> </a:t>
            </a:r>
            <a:r>
              <a:rPr sz="1400" dirty="0">
                <a:solidFill>
                  <a:srgbClr val="002731"/>
                </a:solidFill>
                <a:latin typeface="+mn-lt"/>
                <a:cs typeface="Palatino Linotype"/>
              </a:rPr>
              <a:t>booking</a:t>
            </a:r>
            <a:r>
              <a:rPr sz="1400" spc="175" dirty="0">
                <a:solidFill>
                  <a:srgbClr val="002731"/>
                </a:solidFill>
                <a:latin typeface="+mn-lt"/>
                <a:cs typeface="Palatino Linotype"/>
              </a:rPr>
              <a:t> </a:t>
            </a:r>
            <a:r>
              <a:rPr sz="1400" dirty="0">
                <a:solidFill>
                  <a:srgbClr val="002731"/>
                </a:solidFill>
                <a:latin typeface="+mn-lt"/>
                <a:cs typeface="Palatino Linotype"/>
              </a:rPr>
              <a:t>were</a:t>
            </a:r>
            <a:r>
              <a:rPr sz="1400" spc="175" dirty="0">
                <a:solidFill>
                  <a:srgbClr val="002731"/>
                </a:solidFill>
                <a:latin typeface="+mn-lt"/>
                <a:cs typeface="Palatino Linotype"/>
              </a:rPr>
              <a:t> </a:t>
            </a:r>
            <a:r>
              <a:rPr sz="1400" dirty="0">
                <a:solidFill>
                  <a:srgbClr val="002731"/>
                </a:solidFill>
                <a:latin typeface="+mn-lt"/>
                <a:cs typeface="Palatino Linotype"/>
              </a:rPr>
              <a:t>done</a:t>
            </a:r>
            <a:r>
              <a:rPr sz="1400" spc="175" dirty="0">
                <a:solidFill>
                  <a:srgbClr val="002731"/>
                </a:solidFill>
                <a:latin typeface="+mn-lt"/>
                <a:cs typeface="Palatino Linotype"/>
              </a:rPr>
              <a:t> </a:t>
            </a:r>
            <a:r>
              <a:rPr sz="1400" dirty="0">
                <a:solidFill>
                  <a:srgbClr val="002731"/>
                </a:solidFill>
                <a:latin typeface="+mn-lt"/>
                <a:cs typeface="Palatino Linotype"/>
              </a:rPr>
              <a:t>from</a:t>
            </a:r>
            <a:r>
              <a:rPr sz="1400" spc="175" dirty="0">
                <a:solidFill>
                  <a:srgbClr val="002731"/>
                </a:solidFill>
                <a:latin typeface="+mn-lt"/>
                <a:cs typeface="Palatino Linotype"/>
              </a:rPr>
              <a:t> </a:t>
            </a:r>
            <a:r>
              <a:rPr sz="1400" spc="-10" dirty="0">
                <a:solidFill>
                  <a:srgbClr val="002731"/>
                </a:solidFill>
                <a:latin typeface="+mn-lt"/>
                <a:cs typeface="Palatino Linotype"/>
              </a:rPr>
              <a:t>channel </a:t>
            </a:r>
            <a:r>
              <a:rPr sz="1400" b="1" spc="-45" dirty="0">
                <a:solidFill>
                  <a:srgbClr val="002731"/>
                </a:solidFill>
                <a:latin typeface="+mn-lt"/>
                <a:cs typeface="Palatino Linotype"/>
              </a:rPr>
              <a:t>TA/TO</a:t>
            </a:r>
            <a:r>
              <a:rPr sz="1400" spc="-45" dirty="0">
                <a:solidFill>
                  <a:srgbClr val="002731"/>
                </a:solidFill>
                <a:latin typeface="+mn-lt"/>
                <a:cs typeface="Palatino Linotype"/>
              </a:rPr>
              <a:t>(“TA”</a:t>
            </a:r>
            <a:r>
              <a:rPr sz="1400" spc="45" dirty="0">
                <a:solidFill>
                  <a:srgbClr val="002731"/>
                </a:solidFill>
                <a:latin typeface="+mn-lt"/>
                <a:cs typeface="Palatino Linotype"/>
              </a:rPr>
              <a:t> </a:t>
            </a:r>
            <a:r>
              <a:rPr sz="1400" dirty="0">
                <a:solidFill>
                  <a:srgbClr val="002731"/>
                </a:solidFill>
                <a:latin typeface="+mn-lt"/>
                <a:cs typeface="Palatino Linotype"/>
              </a:rPr>
              <a:t>means</a:t>
            </a:r>
            <a:r>
              <a:rPr sz="1400" spc="45" dirty="0">
                <a:solidFill>
                  <a:srgbClr val="002731"/>
                </a:solidFill>
                <a:latin typeface="+mn-lt"/>
                <a:cs typeface="Palatino Linotype"/>
              </a:rPr>
              <a:t> </a:t>
            </a:r>
            <a:r>
              <a:rPr sz="1400" dirty="0">
                <a:solidFill>
                  <a:srgbClr val="002731"/>
                </a:solidFill>
                <a:latin typeface="+mn-lt"/>
                <a:cs typeface="Palatino Linotype"/>
              </a:rPr>
              <a:t>“Travel</a:t>
            </a:r>
            <a:r>
              <a:rPr sz="1400" spc="45" dirty="0">
                <a:solidFill>
                  <a:srgbClr val="002731"/>
                </a:solidFill>
                <a:latin typeface="+mn-lt"/>
                <a:cs typeface="Palatino Linotype"/>
              </a:rPr>
              <a:t> </a:t>
            </a:r>
            <a:r>
              <a:rPr sz="1400" spc="-10" dirty="0">
                <a:solidFill>
                  <a:srgbClr val="002731"/>
                </a:solidFill>
                <a:latin typeface="+mn-lt"/>
                <a:cs typeface="Palatino Linotype"/>
              </a:rPr>
              <a:t>Agents”</a:t>
            </a:r>
            <a:r>
              <a:rPr sz="1400" spc="25" dirty="0">
                <a:solidFill>
                  <a:srgbClr val="002731"/>
                </a:solidFill>
                <a:latin typeface="+mn-lt"/>
                <a:cs typeface="Palatino Linotype"/>
              </a:rPr>
              <a:t> </a:t>
            </a:r>
            <a:r>
              <a:rPr sz="1400" spc="-25" dirty="0">
                <a:solidFill>
                  <a:srgbClr val="002731"/>
                </a:solidFill>
                <a:latin typeface="+mn-lt"/>
                <a:cs typeface="Palatino Linotype"/>
              </a:rPr>
              <a:t>and </a:t>
            </a:r>
            <a:r>
              <a:rPr sz="1400" spc="-55" dirty="0">
                <a:solidFill>
                  <a:srgbClr val="002731"/>
                </a:solidFill>
                <a:latin typeface="+mn-lt"/>
                <a:cs typeface="Palatino Linotype"/>
              </a:rPr>
              <a:t>“TO”</a:t>
            </a:r>
            <a:r>
              <a:rPr sz="1400" spc="70" dirty="0">
                <a:solidFill>
                  <a:srgbClr val="002731"/>
                </a:solidFill>
                <a:latin typeface="+mn-lt"/>
                <a:cs typeface="Palatino Linotype"/>
              </a:rPr>
              <a:t> </a:t>
            </a:r>
            <a:r>
              <a:rPr sz="1400" dirty="0">
                <a:solidFill>
                  <a:srgbClr val="002731"/>
                </a:solidFill>
                <a:latin typeface="+mn-lt"/>
                <a:cs typeface="Palatino Linotype"/>
              </a:rPr>
              <a:t>means</a:t>
            </a:r>
            <a:r>
              <a:rPr sz="1400" spc="75" dirty="0">
                <a:solidFill>
                  <a:srgbClr val="002731"/>
                </a:solidFill>
                <a:latin typeface="+mn-lt"/>
                <a:cs typeface="Palatino Linotype"/>
              </a:rPr>
              <a:t> </a:t>
            </a:r>
            <a:r>
              <a:rPr sz="1400" dirty="0">
                <a:solidFill>
                  <a:srgbClr val="002731"/>
                </a:solidFill>
                <a:latin typeface="+mn-lt"/>
                <a:cs typeface="Palatino Linotype"/>
              </a:rPr>
              <a:t>“Tour</a:t>
            </a:r>
            <a:r>
              <a:rPr sz="1400" spc="70" dirty="0">
                <a:solidFill>
                  <a:srgbClr val="002731"/>
                </a:solidFill>
                <a:latin typeface="+mn-lt"/>
                <a:cs typeface="Palatino Linotype"/>
              </a:rPr>
              <a:t> </a:t>
            </a:r>
            <a:r>
              <a:rPr sz="1400" spc="-10" dirty="0">
                <a:solidFill>
                  <a:srgbClr val="002731"/>
                </a:solidFill>
                <a:latin typeface="+mn-lt"/>
                <a:cs typeface="Palatino Linotype"/>
              </a:rPr>
              <a:t>Operators”).</a:t>
            </a:r>
            <a:endParaRPr sz="1400" dirty="0">
              <a:latin typeface="+mn-lt"/>
              <a:cs typeface="Palatino Linotype"/>
            </a:endParaRPr>
          </a:p>
          <a:p>
            <a:pPr marL="285750" indent="-285750">
              <a:lnSpc>
                <a:spcPct val="100000"/>
              </a:lnSpc>
              <a:spcBef>
                <a:spcPts val="250"/>
              </a:spcBef>
              <a:buFont typeface="Wingdings" panose="05000000000000000000" pitchFamily="2" charset="2"/>
              <a:buChar char="q"/>
            </a:pPr>
            <a:endParaRPr sz="1400" dirty="0">
              <a:latin typeface="+mn-lt"/>
              <a:cs typeface="Arial"/>
            </a:endParaRPr>
          </a:p>
          <a:p>
            <a:pPr marL="335280" marR="660400" indent="-335280">
              <a:lnSpc>
                <a:spcPct val="114999"/>
              </a:lnSpc>
              <a:buFont typeface="Wingdings" panose="05000000000000000000" pitchFamily="2" charset="2"/>
              <a:buChar char="q"/>
              <a:tabLst>
                <a:tab pos="335280" algn="l"/>
                <a:tab pos="336550" algn="l"/>
              </a:tabLst>
            </a:pPr>
            <a:r>
              <a:rPr sz="1400" dirty="0">
                <a:solidFill>
                  <a:srgbClr val="002731"/>
                </a:solidFill>
                <a:latin typeface="+mn-lt"/>
                <a:cs typeface="Palatino Linotype"/>
              </a:rPr>
              <a:t>2nd</a:t>
            </a:r>
            <a:r>
              <a:rPr sz="1400" spc="125" dirty="0">
                <a:solidFill>
                  <a:srgbClr val="002731"/>
                </a:solidFill>
                <a:latin typeface="+mn-lt"/>
                <a:cs typeface="Palatino Linotype"/>
              </a:rPr>
              <a:t> </a:t>
            </a:r>
            <a:r>
              <a:rPr sz="1400" spc="50" dirty="0">
                <a:solidFill>
                  <a:srgbClr val="002731"/>
                </a:solidFill>
                <a:latin typeface="+mn-lt"/>
                <a:cs typeface="Palatino Linotype"/>
              </a:rPr>
              <a:t>most</a:t>
            </a:r>
            <a:r>
              <a:rPr sz="1400" spc="125" dirty="0">
                <a:solidFill>
                  <a:srgbClr val="002731"/>
                </a:solidFill>
                <a:latin typeface="+mn-lt"/>
                <a:cs typeface="Palatino Linotype"/>
              </a:rPr>
              <a:t> </a:t>
            </a:r>
            <a:r>
              <a:rPr sz="1400" spc="45" dirty="0">
                <a:solidFill>
                  <a:srgbClr val="002731"/>
                </a:solidFill>
                <a:latin typeface="+mn-lt"/>
                <a:cs typeface="Palatino Linotype"/>
              </a:rPr>
              <a:t>preferred</a:t>
            </a:r>
            <a:r>
              <a:rPr sz="1400" spc="125" dirty="0">
                <a:solidFill>
                  <a:srgbClr val="002731"/>
                </a:solidFill>
                <a:latin typeface="+mn-lt"/>
                <a:cs typeface="Palatino Linotype"/>
              </a:rPr>
              <a:t> </a:t>
            </a:r>
            <a:r>
              <a:rPr sz="1400" dirty="0">
                <a:solidFill>
                  <a:srgbClr val="002731"/>
                </a:solidFill>
                <a:latin typeface="+mn-lt"/>
                <a:cs typeface="Palatino Linotype"/>
              </a:rPr>
              <a:t>channel</a:t>
            </a:r>
            <a:r>
              <a:rPr sz="1400" spc="125" dirty="0">
                <a:solidFill>
                  <a:srgbClr val="002731"/>
                </a:solidFill>
                <a:latin typeface="+mn-lt"/>
                <a:cs typeface="Palatino Linotype"/>
              </a:rPr>
              <a:t> </a:t>
            </a:r>
            <a:r>
              <a:rPr sz="1400" spc="-25" dirty="0">
                <a:solidFill>
                  <a:srgbClr val="002731"/>
                </a:solidFill>
                <a:latin typeface="+mn-lt"/>
                <a:cs typeface="Palatino Linotype"/>
              </a:rPr>
              <a:t>for </a:t>
            </a:r>
            <a:r>
              <a:rPr sz="1400" dirty="0">
                <a:solidFill>
                  <a:srgbClr val="002731"/>
                </a:solidFill>
                <a:latin typeface="+mn-lt"/>
                <a:cs typeface="Palatino Linotype"/>
              </a:rPr>
              <a:t>booking</a:t>
            </a:r>
            <a:r>
              <a:rPr sz="1400" spc="175" dirty="0">
                <a:solidFill>
                  <a:srgbClr val="002731"/>
                </a:solidFill>
                <a:latin typeface="+mn-lt"/>
                <a:cs typeface="Palatino Linotype"/>
              </a:rPr>
              <a:t> </a:t>
            </a:r>
            <a:r>
              <a:rPr sz="1400" dirty="0">
                <a:solidFill>
                  <a:srgbClr val="002731"/>
                </a:solidFill>
                <a:latin typeface="+mn-lt"/>
                <a:cs typeface="Palatino Linotype"/>
              </a:rPr>
              <a:t>is</a:t>
            </a:r>
            <a:r>
              <a:rPr sz="1400" spc="165" dirty="0">
                <a:solidFill>
                  <a:srgbClr val="002731"/>
                </a:solidFill>
                <a:latin typeface="+mn-lt"/>
                <a:cs typeface="Palatino Linotype"/>
              </a:rPr>
              <a:t> </a:t>
            </a:r>
            <a:r>
              <a:rPr sz="1400" b="1" dirty="0">
                <a:solidFill>
                  <a:srgbClr val="002731"/>
                </a:solidFill>
                <a:latin typeface="+mn-lt"/>
                <a:cs typeface="Palatino Linotype"/>
              </a:rPr>
              <a:t>Direct</a:t>
            </a:r>
            <a:r>
              <a:rPr sz="1400" b="1" spc="170" dirty="0">
                <a:solidFill>
                  <a:srgbClr val="002731"/>
                </a:solidFill>
                <a:latin typeface="+mn-lt"/>
                <a:cs typeface="Palatino Linotype"/>
              </a:rPr>
              <a:t> </a:t>
            </a:r>
            <a:r>
              <a:rPr sz="1400" spc="-10" dirty="0">
                <a:solidFill>
                  <a:srgbClr val="002731"/>
                </a:solidFill>
                <a:latin typeface="+mn-lt"/>
                <a:cs typeface="Palatino Linotype"/>
              </a:rPr>
              <a:t>booking.</a:t>
            </a:r>
            <a:endParaRPr sz="1400" dirty="0">
              <a:latin typeface="+mn-lt"/>
              <a:cs typeface="Palatino Linotype"/>
            </a:endParaRPr>
          </a:p>
        </p:txBody>
      </p:sp>
    </p:spTree>
    <p:extLst>
      <p:ext uri="{BB962C8B-B14F-4D97-AF65-F5344CB8AC3E}">
        <p14:creationId xmlns:p14="http://schemas.microsoft.com/office/powerpoint/2010/main" val="327272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9F3D-9C04-059D-D735-B5293395207E}"/>
              </a:ext>
            </a:extLst>
          </p:cNvPr>
          <p:cNvSpPr>
            <a:spLocks noGrp="1"/>
          </p:cNvSpPr>
          <p:nvPr>
            <p:ph type="title"/>
          </p:nvPr>
        </p:nvSpPr>
        <p:spPr>
          <a:xfrm>
            <a:off x="435071" y="249082"/>
            <a:ext cx="8520600" cy="572700"/>
          </a:xfrm>
        </p:spPr>
        <p:txBody>
          <a:bodyPr/>
          <a:lstStyle/>
          <a:p>
            <a:r>
              <a:rPr lang="en-US" sz="2000" b="1" u="sng" dirty="0">
                <a:latin typeface="Palatino Linotype" panose="02040502050505030304" pitchFamily="18" charset="0"/>
              </a:rPr>
              <a:t>4. Hotel Booking Cancellation rate-</a:t>
            </a:r>
            <a:endParaRPr lang="en-IN" sz="2000" b="1" u="sng"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D57BA7B-5C07-3519-C372-C4D039F5D4C8}"/>
              </a:ext>
            </a:extLst>
          </p:cNvPr>
          <p:cNvSpPr>
            <a:spLocks noGrp="1"/>
          </p:cNvSpPr>
          <p:nvPr>
            <p:ph type="body" idx="1"/>
          </p:nvPr>
        </p:nvSpPr>
        <p:spPr>
          <a:xfrm>
            <a:off x="435071" y="3791132"/>
            <a:ext cx="8520600" cy="1545164"/>
          </a:xfrm>
        </p:spPr>
        <p:txBody>
          <a:bodyPr/>
          <a:lstStyle/>
          <a:p>
            <a:pPr>
              <a:buClrTx/>
              <a:buFont typeface="Wingdings" panose="05000000000000000000" pitchFamily="2" charset="2"/>
              <a:buChar char="q"/>
            </a:pPr>
            <a:r>
              <a:rPr lang="en-US" sz="1400" dirty="0">
                <a:solidFill>
                  <a:schemeClr val="bg2">
                    <a:lumMod val="10000"/>
                  </a:schemeClr>
                </a:solidFill>
                <a:latin typeface="+mn-lt"/>
              </a:rPr>
              <a:t>City Hotel Booking cancellation rate is</a:t>
            </a:r>
            <a:r>
              <a:rPr lang="en-US" sz="1400" b="1" dirty="0">
                <a:solidFill>
                  <a:schemeClr val="bg2">
                    <a:lumMod val="10000"/>
                  </a:schemeClr>
                </a:solidFill>
                <a:latin typeface="+mn-lt"/>
              </a:rPr>
              <a:t> 41.73%.</a:t>
            </a:r>
          </a:p>
          <a:p>
            <a:pPr>
              <a:buClrTx/>
              <a:buFont typeface="Wingdings" panose="05000000000000000000" pitchFamily="2" charset="2"/>
              <a:buChar char="q"/>
            </a:pPr>
            <a:r>
              <a:rPr lang="en-US" sz="1400" dirty="0">
                <a:solidFill>
                  <a:schemeClr val="bg2">
                    <a:lumMod val="10000"/>
                  </a:schemeClr>
                </a:solidFill>
                <a:latin typeface="+mn-lt"/>
              </a:rPr>
              <a:t>Resort Hotel Booking cancellation rate is </a:t>
            </a:r>
            <a:r>
              <a:rPr lang="en-US" sz="1400" b="1" dirty="0">
                <a:solidFill>
                  <a:schemeClr val="bg2">
                    <a:lumMod val="10000"/>
                  </a:schemeClr>
                </a:solidFill>
                <a:latin typeface="+mn-lt"/>
              </a:rPr>
              <a:t>27.76%.</a:t>
            </a:r>
          </a:p>
          <a:p>
            <a:pPr>
              <a:buClrTx/>
              <a:buFont typeface="Wingdings" panose="05000000000000000000" pitchFamily="2" charset="2"/>
              <a:buChar char="q"/>
            </a:pPr>
            <a:r>
              <a:rPr lang="en-US" sz="1400" dirty="0">
                <a:solidFill>
                  <a:schemeClr val="bg2">
                    <a:lumMod val="10000"/>
                  </a:schemeClr>
                </a:solidFill>
                <a:latin typeface="+mn-lt"/>
              </a:rPr>
              <a:t>From above observation it is clear that City Hotel has higher cancellation rate.</a:t>
            </a:r>
          </a:p>
          <a:p>
            <a:pPr>
              <a:buClrTx/>
              <a:buSzPct val="100000"/>
              <a:buFont typeface="Wingdings" panose="05000000000000000000" pitchFamily="2" charset="2"/>
              <a:buChar char="q"/>
            </a:pPr>
            <a:r>
              <a:rPr lang="en-US" sz="1400" dirty="0">
                <a:solidFill>
                  <a:schemeClr val="bg2">
                    <a:lumMod val="10000"/>
                  </a:schemeClr>
                </a:solidFill>
                <a:latin typeface="+mn-lt"/>
              </a:rPr>
              <a:t>0=cancelled, 1= not cancelled</a:t>
            </a:r>
          </a:p>
          <a:p>
            <a:pPr>
              <a:buClrTx/>
              <a:buSzPct val="100000"/>
              <a:buFont typeface="Wingdings" panose="05000000000000000000" pitchFamily="2" charset="2"/>
              <a:buChar char="q"/>
            </a:pPr>
            <a:r>
              <a:rPr lang="en-US" sz="1400" dirty="0">
                <a:solidFill>
                  <a:schemeClr val="bg2">
                    <a:lumMod val="10000"/>
                  </a:schemeClr>
                </a:solidFill>
                <a:latin typeface="+mn-lt"/>
              </a:rPr>
              <a:t>Overall 37% bookings were cancelled</a:t>
            </a:r>
          </a:p>
          <a:p>
            <a:pPr>
              <a:buClrTx/>
            </a:pPr>
            <a:endParaRPr lang="en-IN" sz="1400" dirty="0">
              <a:solidFill>
                <a:schemeClr val="bg2">
                  <a:lumMod val="10000"/>
                </a:schemeClr>
              </a:solidFill>
              <a:latin typeface="Palatino Linotype" panose="02040502050505030304" pitchFamily="18" charset="0"/>
            </a:endParaRPr>
          </a:p>
        </p:txBody>
      </p:sp>
      <p:pic>
        <p:nvPicPr>
          <p:cNvPr id="7" name="Picture 6">
            <a:extLst>
              <a:ext uri="{FF2B5EF4-FFF2-40B4-BE49-F238E27FC236}">
                <a16:creationId xmlns:a16="http://schemas.microsoft.com/office/drawing/2014/main" id="{8D23AB4C-CA23-70C2-27DA-5B0E80A5B7CA}"/>
              </a:ext>
            </a:extLst>
          </p:cNvPr>
          <p:cNvPicPr>
            <a:picLocks noChangeAspect="1"/>
          </p:cNvPicPr>
          <p:nvPr/>
        </p:nvPicPr>
        <p:blipFill>
          <a:blip r:embed="rId2"/>
          <a:stretch>
            <a:fillRect/>
          </a:stretch>
        </p:blipFill>
        <p:spPr>
          <a:xfrm>
            <a:off x="130271" y="938709"/>
            <a:ext cx="5514700" cy="2880000"/>
          </a:xfrm>
          <a:prstGeom prst="rect">
            <a:avLst/>
          </a:prstGeom>
        </p:spPr>
      </p:pic>
      <p:pic>
        <p:nvPicPr>
          <p:cNvPr id="4" name="Picture 3">
            <a:extLst>
              <a:ext uri="{FF2B5EF4-FFF2-40B4-BE49-F238E27FC236}">
                <a16:creationId xmlns:a16="http://schemas.microsoft.com/office/drawing/2014/main" id="{26752689-331B-76B0-991C-6A0BAAF60CCA}"/>
              </a:ext>
            </a:extLst>
          </p:cNvPr>
          <p:cNvPicPr>
            <a:picLocks noChangeAspect="1"/>
          </p:cNvPicPr>
          <p:nvPr/>
        </p:nvPicPr>
        <p:blipFill>
          <a:blip r:embed="rId3"/>
          <a:stretch>
            <a:fillRect/>
          </a:stretch>
        </p:blipFill>
        <p:spPr>
          <a:xfrm>
            <a:off x="5704135" y="821782"/>
            <a:ext cx="3197110" cy="3204000"/>
          </a:xfrm>
          <a:prstGeom prst="rect">
            <a:avLst/>
          </a:prstGeom>
        </p:spPr>
      </p:pic>
    </p:spTree>
    <p:extLst>
      <p:ext uri="{BB962C8B-B14F-4D97-AF65-F5344CB8AC3E}">
        <p14:creationId xmlns:p14="http://schemas.microsoft.com/office/powerpoint/2010/main" val="184179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390B-A48F-6117-BD78-05F965A061CD}"/>
              </a:ext>
            </a:extLst>
          </p:cNvPr>
          <p:cNvSpPr>
            <a:spLocks noGrp="1"/>
          </p:cNvSpPr>
          <p:nvPr>
            <p:ph type="title"/>
          </p:nvPr>
        </p:nvSpPr>
        <p:spPr>
          <a:xfrm>
            <a:off x="311700" y="229125"/>
            <a:ext cx="8520600" cy="572700"/>
          </a:xfrm>
        </p:spPr>
        <p:txBody>
          <a:bodyPr/>
          <a:lstStyle/>
          <a:p>
            <a:r>
              <a:rPr lang="en-US" sz="2000" b="1" u="sng" dirty="0">
                <a:latin typeface="Palatino Linotype" panose="02040502050505030304" pitchFamily="18" charset="0"/>
              </a:rPr>
              <a:t>5. Distribution of Customer Type-</a:t>
            </a:r>
            <a:endParaRPr lang="en-IN" sz="2000" b="1" u="sng" dirty="0">
              <a:latin typeface="Palatino Linotype" panose="02040502050505030304" pitchFamily="18" charset="0"/>
            </a:endParaRPr>
          </a:p>
        </p:txBody>
      </p:sp>
      <p:sp>
        <p:nvSpPr>
          <p:cNvPr id="4" name="Text Placeholder 3">
            <a:extLst>
              <a:ext uri="{FF2B5EF4-FFF2-40B4-BE49-F238E27FC236}">
                <a16:creationId xmlns:a16="http://schemas.microsoft.com/office/drawing/2014/main" id="{BA8AA0E2-7345-CDF3-7E0C-508BD4C7CAC2}"/>
              </a:ext>
            </a:extLst>
          </p:cNvPr>
          <p:cNvSpPr>
            <a:spLocks noGrp="1"/>
          </p:cNvSpPr>
          <p:nvPr>
            <p:ph type="body" idx="1"/>
          </p:nvPr>
        </p:nvSpPr>
        <p:spPr>
          <a:xfrm>
            <a:off x="5029345" y="1017725"/>
            <a:ext cx="3999900" cy="4018732"/>
          </a:xfrm>
        </p:spPr>
        <p:txBody>
          <a:bodyPr/>
          <a:lstStyle/>
          <a:p>
            <a:pPr>
              <a:buClrTx/>
            </a:pPr>
            <a:r>
              <a:rPr lang="en-US" b="1" dirty="0">
                <a:solidFill>
                  <a:schemeClr val="bg2">
                    <a:lumMod val="10000"/>
                  </a:schemeClr>
                </a:solidFill>
                <a:effectLst/>
                <a:latin typeface="+mn-lt"/>
              </a:rPr>
              <a:t>Contract:</a:t>
            </a:r>
          </a:p>
          <a:p>
            <a:pPr marL="139700" indent="0" algn="just">
              <a:buClrTx/>
              <a:buNone/>
            </a:pPr>
            <a:r>
              <a:rPr lang="en-US" dirty="0">
                <a:solidFill>
                  <a:schemeClr val="bg2">
                    <a:lumMod val="10000"/>
                  </a:schemeClr>
                </a:solidFill>
                <a:effectLst/>
                <a:latin typeface="+mn-lt"/>
              </a:rPr>
              <a:t>            When the booking has an allotment</a:t>
            </a:r>
            <a:endParaRPr lang="en-US" dirty="0">
              <a:solidFill>
                <a:schemeClr val="bg2">
                  <a:lumMod val="10000"/>
                </a:schemeClr>
              </a:solidFill>
              <a:latin typeface="+mn-lt"/>
            </a:endParaRPr>
          </a:p>
          <a:p>
            <a:pPr marL="139700" indent="0" algn="just">
              <a:buClrTx/>
              <a:buNone/>
            </a:pPr>
            <a:r>
              <a:rPr lang="en-US" dirty="0">
                <a:solidFill>
                  <a:schemeClr val="bg2">
                    <a:lumMod val="10000"/>
                  </a:schemeClr>
                </a:solidFill>
                <a:latin typeface="+mn-lt"/>
              </a:rPr>
              <a:t>            </a:t>
            </a:r>
            <a:r>
              <a:rPr lang="en-US" dirty="0">
                <a:solidFill>
                  <a:schemeClr val="bg2">
                    <a:lumMod val="10000"/>
                  </a:schemeClr>
                </a:solidFill>
                <a:effectLst/>
                <a:latin typeface="+mn-lt"/>
              </a:rPr>
              <a:t>or other type of contract associated to</a:t>
            </a:r>
          </a:p>
          <a:p>
            <a:pPr marL="139700" indent="0" algn="just">
              <a:buClrTx/>
              <a:buNone/>
            </a:pPr>
            <a:r>
              <a:rPr lang="en-US" dirty="0">
                <a:solidFill>
                  <a:schemeClr val="bg2">
                    <a:lumMod val="10000"/>
                  </a:schemeClr>
                </a:solidFill>
                <a:latin typeface="+mn-lt"/>
              </a:rPr>
              <a:t>            it.</a:t>
            </a:r>
          </a:p>
          <a:p>
            <a:pPr algn="just">
              <a:buClrTx/>
            </a:pPr>
            <a:r>
              <a:rPr lang="en-IN" b="1" dirty="0">
                <a:solidFill>
                  <a:schemeClr val="bg2">
                    <a:lumMod val="10000"/>
                  </a:schemeClr>
                </a:solidFill>
                <a:latin typeface="+mn-lt"/>
              </a:rPr>
              <a:t>Group:</a:t>
            </a:r>
          </a:p>
          <a:p>
            <a:pPr marL="139700" indent="0" algn="just">
              <a:buClrTx/>
              <a:buNone/>
            </a:pPr>
            <a:r>
              <a:rPr lang="en-IN" dirty="0">
                <a:solidFill>
                  <a:schemeClr val="bg2">
                    <a:lumMod val="10000"/>
                  </a:schemeClr>
                </a:solidFill>
                <a:latin typeface="+mn-lt"/>
              </a:rPr>
              <a:t>            When the booking is associated to a</a:t>
            </a:r>
          </a:p>
          <a:p>
            <a:pPr marL="139700" indent="0" algn="just">
              <a:buClrTx/>
              <a:buNone/>
            </a:pPr>
            <a:r>
              <a:rPr lang="en-IN" dirty="0">
                <a:solidFill>
                  <a:schemeClr val="bg2">
                    <a:lumMod val="10000"/>
                  </a:schemeClr>
                </a:solidFill>
                <a:latin typeface="+mn-lt"/>
              </a:rPr>
              <a:t>.           group.</a:t>
            </a:r>
          </a:p>
          <a:p>
            <a:pPr>
              <a:buClrTx/>
            </a:pPr>
            <a:r>
              <a:rPr lang="en-IN" b="1" dirty="0">
                <a:solidFill>
                  <a:schemeClr val="bg2">
                    <a:lumMod val="10000"/>
                  </a:schemeClr>
                </a:solidFill>
                <a:latin typeface="+mn-lt"/>
              </a:rPr>
              <a:t>Transient:</a:t>
            </a:r>
          </a:p>
          <a:p>
            <a:pPr marL="139700" indent="0">
              <a:buClrTx/>
              <a:buNone/>
            </a:pPr>
            <a:r>
              <a:rPr lang="en-IN" dirty="0">
                <a:solidFill>
                  <a:schemeClr val="bg2">
                    <a:lumMod val="10000"/>
                  </a:schemeClr>
                </a:solidFill>
                <a:latin typeface="+mn-lt"/>
              </a:rPr>
              <a:t>            When the booking is not part of a</a:t>
            </a:r>
          </a:p>
          <a:p>
            <a:pPr marL="139700" indent="0">
              <a:buClrTx/>
              <a:buNone/>
            </a:pPr>
            <a:r>
              <a:rPr lang="en-IN" dirty="0">
                <a:solidFill>
                  <a:schemeClr val="bg2">
                    <a:lumMod val="10000"/>
                  </a:schemeClr>
                </a:solidFill>
                <a:latin typeface="+mn-lt"/>
              </a:rPr>
              <a:t>            group or contract , and is not</a:t>
            </a:r>
          </a:p>
          <a:p>
            <a:pPr marL="139700" indent="0">
              <a:buClrTx/>
              <a:buNone/>
            </a:pPr>
            <a:r>
              <a:rPr lang="en-IN" dirty="0">
                <a:solidFill>
                  <a:schemeClr val="bg2">
                    <a:lumMod val="10000"/>
                  </a:schemeClr>
                </a:solidFill>
                <a:latin typeface="+mn-lt"/>
              </a:rPr>
              <a:t>             associated to other transient booking.</a:t>
            </a:r>
          </a:p>
          <a:p>
            <a:pPr>
              <a:buClrTx/>
            </a:pPr>
            <a:r>
              <a:rPr lang="en-IN" b="1" dirty="0">
                <a:solidFill>
                  <a:schemeClr val="bg2">
                    <a:lumMod val="10000"/>
                  </a:schemeClr>
                </a:solidFill>
                <a:latin typeface="+mn-lt"/>
              </a:rPr>
              <a:t>Transient-Party:</a:t>
            </a:r>
          </a:p>
          <a:p>
            <a:pPr marL="139700" indent="0">
              <a:buClrTx/>
              <a:buNone/>
            </a:pPr>
            <a:r>
              <a:rPr lang="en-IN" dirty="0">
                <a:solidFill>
                  <a:schemeClr val="bg2">
                    <a:lumMod val="10000"/>
                  </a:schemeClr>
                </a:solidFill>
                <a:latin typeface="+mn-lt"/>
              </a:rPr>
              <a:t>            When the booking is transient, but is</a:t>
            </a:r>
          </a:p>
          <a:p>
            <a:pPr marL="139700" indent="0">
              <a:buClrTx/>
              <a:buNone/>
            </a:pPr>
            <a:r>
              <a:rPr lang="en-IN" dirty="0">
                <a:solidFill>
                  <a:schemeClr val="bg2">
                    <a:lumMod val="10000"/>
                  </a:schemeClr>
                </a:solidFill>
                <a:latin typeface="+mn-lt"/>
              </a:rPr>
              <a:t>            associated to at least other transient</a:t>
            </a:r>
          </a:p>
          <a:p>
            <a:pPr marL="139700" indent="0">
              <a:buClrTx/>
              <a:buNone/>
            </a:pPr>
            <a:r>
              <a:rPr lang="en-IN" dirty="0">
                <a:solidFill>
                  <a:schemeClr val="bg2">
                    <a:lumMod val="10000"/>
                  </a:schemeClr>
                </a:solidFill>
                <a:latin typeface="+mn-lt"/>
              </a:rPr>
              <a:t>            booking.</a:t>
            </a:r>
          </a:p>
        </p:txBody>
      </p:sp>
      <p:sp>
        <p:nvSpPr>
          <p:cNvPr id="7" name="Text Placeholder 6">
            <a:extLst>
              <a:ext uri="{FF2B5EF4-FFF2-40B4-BE49-F238E27FC236}">
                <a16:creationId xmlns:a16="http://schemas.microsoft.com/office/drawing/2014/main" id="{7D2BE70C-BD3C-0700-C24E-B06337831169}"/>
              </a:ext>
            </a:extLst>
          </p:cNvPr>
          <p:cNvSpPr>
            <a:spLocks noGrp="1"/>
          </p:cNvSpPr>
          <p:nvPr>
            <p:ph type="body" idx="2"/>
          </p:nvPr>
        </p:nvSpPr>
        <p:spPr>
          <a:xfrm>
            <a:off x="124287" y="4039821"/>
            <a:ext cx="5151655" cy="1212536"/>
          </a:xfrm>
        </p:spPr>
        <p:txBody>
          <a:bodyPr/>
          <a:lstStyle/>
          <a:p>
            <a:pPr>
              <a:buClrTx/>
              <a:buFont typeface="Wingdings" panose="05000000000000000000" pitchFamily="2" charset="2"/>
              <a:buChar char="q"/>
            </a:pPr>
            <a:r>
              <a:rPr lang="en-US" dirty="0">
                <a:solidFill>
                  <a:schemeClr val="bg2">
                    <a:lumMod val="10000"/>
                  </a:schemeClr>
                </a:solidFill>
                <a:latin typeface="+mn-lt"/>
              </a:rPr>
              <a:t>From Above Graph it is clear that Transient customer type is more which is </a:t>
            </a:r>
            <a:r>
              <a:rPr lang="en-US" b="1" dirty="0">
                <a:solidFill>
                  <a:schemeClr val="bg2">
                    <a:lumMod val="10000"/>
                  </a:schemeClr>
                </a:solidFill>
                <a:latin typeface="+mn-lt"/>
              </a:rPr>
              <a:t>75%</a:t>
            </a:r>
            <a:r>
              <a:rPr lang="en-US" dirty="0">
                <a:solidFill>
                  <a:schemeClr val="bg2">
                    <a:lumMod val="10000"/>
                  </a:schemeClr>
                </a:solidFill>
                <a:latin typeface="+mn-lt"/>
              </a:rPr>
              <a:t> </a:t>
            </a:r>
            <a:r>
              <a:rPr lang="en-US" b="1" dirty="0">
                <a:solidFill>
                  <a:schemeClr val="bg2">
                    <a:lumMod val="10000"/>
                  </a:schemeClr>
                </a:solidFill>
                <a:latin typeface="+mn-lt"/>
              </a:rPr>
              <a:t>.</a:t>
            </a:r>
          </a:p>
          <a:p>
            <a:pPr>
              <a:buClrTx/>
              <a:buFont typeface="Wingdings" panose="05000000000000000000" pitchFamily="2" charset="2"/>
              <a:buChar char="q"/>
            </a:pPr>
            <a:r>
              <a:rPr lang="en-US" dirty="0">
                <a:solidFill>
                  <a:schemeClr val="bg2">
                    <a:lumMod val="10000"/>
                  </a:schemeClr>
                </a:solidFill>
                <a:latin typeface="+mn-lt"/>
              </a:rPr>
              <a:t>Percentage of Booking associated by the group is very low.</a:t>
            </a:r>
          </a:p>
          <a:p>
            <a:pPr>
              <a:buClrTx/>
              <a:buFont typeface="Wingdings" panose="05000000000000000000" pitchFamily="2" charset="2"/>
              <a:buChar char="q"/>
            </a:pPr>
            <a:endParaRPr lang="en-IN" dirty="0">
              <a:solidFill>
                <a:schemeClr val="bg2">
                  <a:lumMod val="10000"/>
                </a:schemeClr>
              </a:solidFill>
              <a:latin typeface="Palatino Linotype" panose="02040502050505030304" pitchFamily="18" charset="0"/>
            </a:endParaRPr>
          </a:p>
        </p:txBody>
      </p:sp>
      <p:pic>
        <p:nvPicPr>
          <p:cNvPr id="5" name="Picture 4">
            <a:extLst>
              <a:ext uri="{FF2B5EF4-FFF2-40B4-BE49-F238E27FC236}">
                <a16:creationId xmlns:a16="http://schemas.microsoft.com/office/drawing/2014/main" id="{07EE604E-9455-5645-2CC5-770013729D04}"/>
              </a:ext>
            </a:extLst>
          </p:cNvPr>
          <p:cNvPicPr>
            <a:picLocks noChangeAspect="1"/>
          </p:cNvPicPr>
          <p:nvPr/>
        </p:nvPicPr>
        <p:blipFill>
          <a:blip r:embed="rId2"/>
          <a:stretch>
            <a:fillRect/>
          </a:stretch>
        </p:blipFill>
        <p:spPr>
          <a:xfrm>
            <a:off x="403836" y="1017725"/>
            <a:ext cx="3939561" cy="3416400"/>
          </a:xfrm>
          <a:prstGeom prst="rect">
            <a:avLst/>
          </a:prstGeom>
        </p:spPr>
      </p:pic>
    </p:spTree>
    <p:extLst>
      <p:ext uri="{BB962C8B-B14F-4D97-AF65-F5344CB8AC3E}">
        <p14:creationId xmlns:p14="http://schemas.microsoft.com/office/powerpoint/2010/main" val="65470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8181742-E75D-B6E5-0998-DE77E482EAF1}"/>
              </a:ext>
            </a:extLst>
          </p:cNvPr>
          <p:cNvSpPr>
            <a:spLocks noGrp="1"/>
          </p:cNvSpPr>
          <p:nvPr>
            <p:ph type="body" idx="1"/>
          </p:nvPr>
        </p:nvSpPr>
        <p:spPr>
          <a:xfrm>
            <a:off x="272895" y="3867959"/>
            <a:ext cx="8744975" cy="1364441"/>
          </a:xfrm>
        </p:spPr>
        <p:txBody>
          <a:bodyPr/>
          <a:lstStyle/>
          <a:p>
            <a:pPr algn="l"/>
            <a:r>
              <a:rPr lang="en-US" sz="1400" b="1" i="0" dirty="0">
                <a:solidFill>
                  <a:srgbClr val="212121"/>
                </a:solidFill>
                <a:effectLst/>
                <a:latin typeface="+mj-lt"/>
              </a:rPr>
              <a:t>Types of meal in hotels:</a:t>
            </a:r>
          </a:p>
          <a:p>
            <a:pPr marL="514350" indent="-285750">
              <a:buClr>
                <a:schemeClr val="bg2">
                  <a:lumMod val="10000"/>
                </a:schemeClr>
              </a:buClr>
              <a:buSzPct val="100000"/>
              <a:buFont typeface="Wingdings" panose="05000000000000000000" pitchFamily="2" charset="2"/>
              <a:buChar char="q"/>
            </a:pPr>
            <a:r>
              <a:rPr lang="en-US" sz="1400" b="0" i="0" dirty="0">
                <a:solidFill>
                  <a:srgbClr val="212121"/>
                </a:solidFill>
                <a:effectLst/>
                <a:latin typeface="+mn-lt"/>
              </a:rPr>
              <a:t>BB - (Bed and Breakfast), HB- (Half Board), FB- (Full Board), SC- (Self Catering)</a:t>
            </a:r>
          </a:p>
          <a:p>
            <a:pPr marL="228600" indent="0"/>
            <a:endParaRPr lang="en-US" sz="1400" dirty="0">
              <a:solidFill>
                <a:srgbClr val="212121"/>
              </a:solidFill>
              <a:latin typeface="+mn-lt"/>
            </a:endParaRPr>
          </a:p>
          <a:p>
            <a:pPr marL="514350" indent="-285750">
              <a:buClr>
                <a:schemeClr val="bg2">
                  <a:lumMod val="10000"/>
                </a:schemeClr>
              </a:buClr>
              <a:buSzPct val="100000"/>
              <a:buFont typeface="Wingdings" panose="05000000000000000000" pitchFamily="2" charset="2"/>
              <a:buChar char="q"/>
            </a:pPr>
            <a:r>
              <a:rPr lang="en-US" sz="1400" dirty="0">
                <a:solidFill>
                  <a:srgbClr val="212121"/>
                </a:solidFill>
                <a:latin typeface="+mn-lt"/>
              </a:rPr>
              <a:t>M</a:t>
            </a:r>
            <a:r>
              <a:rPr lang="en-US" sz="1400" dirty="0">
                <a:solidFill>
                  <a:srgbClr val="212121"/>
                </a:solidFill>
                <a:effectLst/>
                <a:latin typeface="+mn-lt"/>
              </a:rPr>
              <a:t>ost preferred meal type by the guests is BB( Bed and Breakfast),</a:t>
            </a:r>
          </a:p>
          <a:p>
            <a:pPr marL="228600" indent="0"/>
            <a:r>
              <a:rPr lang="en-US" sz="1400" dirty="0">
                <a:solidFill>
                  <a:srgbClr val="212121"/>
                </a:solidFill>
                <a:effectLst/>
                <a:latin typeface="+mn-lt"/>
              </a:rPr>
              <a:t>      HB- (Half Board) and SC- (Self Catering) are equally preferred.</a:t>
            </a:r>
          </a:p>
          <a:p>
            <a:endParaRPr lang="en-US" dirty="0"/>
          </a:p>
        </p:txBody>
      </p:sp>
      <p:sp>
        <p:nvSpPr>
          <p:cNvPr id="2" name="Title 1">
            <a:extLst>
              <a:ext uri="{FF2B5EF4-FFF2-40B4-BE49-F238E27FC236}">
                <a16:creationId xmlns:a16="http://schemas.microsoft.com/office/drawing/2014/main" id="{BF5B54B2-BE9B-8196-AB78-FAA01E075B21}"/>
              </a:ext>
            </a:extLst>
          </p:cNvPr>
          <p:cNvSpPr>
            <a:spLocks noGrp="1"/>
          </p:cNvSpPr>
          <p:nvPr>
            <p:ph type="title" idx="4294967295"/>
          </p:nvPr>
        </p:nvSpPr>
        <p:spPr>
          <a:xfrm>
            <a:off x="311150" y="141607"/>
            <a:ext cx="8521700" cy="573088"/>
          </a:xfrm>
        </p:spPr>
        <p:txBody>
          <a:bodyPr/>
          <a:lstStyle/>
          <a:p>
            <a:r>
              <a:rPr lang="en-US" sz="2000" b="1" u="sng" dirty="0">
                <a:latin typeface="Palatino Linotype" panose="02040502050505030304" pitchFamily="18" charset="0"/>
              </a:rPr>
              <a:t>6. Meal Preference-</a:t>
            </a:r>
            <a:endParaRPr lang="en-IN" sz="2000" b="1" u="sng" dirty="0">
              <a:latin typeface="Palatino Linotype" panose="02040502050505030304" pitchFamily="18" charset="0"/>
            </a:endParaRPr>
          </a:p>
        </p:txBody>
      </p:sp>
      <p:pic>
        <p:nvPicPr>
          <p:cNvPr id="6" name="Picture 5">
            <a:extLst>
              <a:ext uri="{FF2B5EF4-FFF2-40B4-BE49-F238E27FC236}">
                <a16:creationId xmlns:a16="http://schemas.microsoft.com/office/drawing/2014/main" id="{B61C0005-5FAC-54D7-AD73-FCD277460D41}"/>
              </a:ext>
            </a:extLst>
          </p:cNvPr>
          <p:cNvPicPr>
            <a:picLocks noChangeAspect="1"/>
          </p:cNvPicPr>
          <p:nvPr/>
        </p:nvPicPr>
        <p:blipFill>
          <a:blip r:embed="rId2"/>
          <a:stretch>
            <a:fillRect/>
          </a:stretch>
        </p:blipFill>
        <p:spPr>
          <a:xfrm>
            <a:off x="238318" y="887314"/>
            <a:ext cx="4260300" cy="2839043"/>
          </a:xfrm>
          <a:prstGeom prst="rect">
            <a:avLst/>
          </a:prstGeom>
        </p:spPr>
      </p:pic>
      <p:pic>
        <p:nvPicPr>
          <p:cNvPr id="8" name="Picture 7">
            <a:extLst>
              <a:ext uri="{FF2B5EF4-FFF2-40B4-BE49-F238E27FC236}">
                <a16:creationId xmlns:a16="http://schemas.microsoft.com/office/drawing/2014/main" id="{40B77E73-AFB5-F61A-B303-7FDED84607A9}"/>
              </a:ext>
            </a:extLst>
          </p:cNvPr>
          <p:cNvPicPr>
            <a:picLocks noChangeAspect="1"/>
          </p:cNvPicPr>
          <p:nvPr/>
        </p:nvPicPr>
        <p:blipFill>
          <a:blip r:embed="rId3"/>
          <a:stretch>
            <a:fillRect/>
          </a:stretch>
        </p:blipFill>
        <p:spPr>
          <a:xfrm>
            <a:off x="4645383" y="785496"/>
            <a:ext cx="4411292" cy="2940861"/>
          </a:xfrm>
          <a:prstGeom prst="rect">
            <a:avLst/>
          </a:prstGeom>
        </p:spPr>
      </p:pic>
    </p:spTree>
    <p:extLst>
      <p:ext uri="{BB962C8B-B14F-4D97-AF65-F5344CB8AC3E}">
        <p14:creationId xmlns:p14="http://schemas.microsoft.com/office/powerpoint/2010/main" val="373325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C0A2-71F4-9467-8E92-C34EECC8F9FE}"/>
              </a:ext>
            </a:extLst>
          </p:cNvPr>
          <p:cNvSpPr>
            <a:spLocks noGrp="1"/>
          </p:cNvSpPr>
          <p:nvPr>
            <p:ph type="title"/>
          </p:nvPr>
        </p:nvSpPr>
        <p:spPr>
          <a:xfrm>
            <a:off x="311700" y="198282"/>
            <a:ext cx="8520600" cy="572700"/>
          </a:xfrm>
        </p:spPr>
        <p:txBody>
          <a:bodyPr/>
          <a:lstStyle/>
          <a:p>
            <a:r>
              <a:rPr lang="en-US" sz="2000" b="1" u="sng" dirty="0">
                <a:latin typeface="Palatino Linotype" panose="02040502050505030304" pitchFamily="18" charset="0"/>
              </a:rPr>
              <a:t>7. Top 10 Countries-</a:t>
            </a:r>
            <a:endParaRPr lang="en-IN" sz="2000" b="1" u="sng" dirty="0">
              <a:latin typeface="Palatino Linotype" panose="02040502050505030304" pitchFamily="18" charset="0"/>
            </a:endParaRPr>
          </a:p>
        </p:txBody>
      </p:sp>
      <p:sp>
        <p:nvSpPr>
          <p:cNvPr id="4" name="Text Placeholder 3">
            <a:extLst>
              <a:ext uri="{FF2B5EF4-FFF2-40B4-BE49-F238E27FC236}">
                <a16:creationId xmlns:a16="http://schemas.microsoft.com/office/drawing/2014/main" id="{545BE007-08DA-CCD9-C001-649728646976}"/>
              </a:ext>
            </a:extLst>
          </p:cNvPr>
          <p:cNvSpPr>
            <a:spLocks noGrp="1"/>
          </p:cNvSpPr>
          <p:nvPr>
            <p:ph type="body" idx="2"/>
          </p:nvPr>
        </p:nvSpPr>
        <p:spPr>
          <a:xfrm>
            <a:off x="5914572" y="1042910"/>
            <a:ext cx="2917728" cy="2738062"/>
          </a:xfrm>
        </p:spPr>
        <p:txBody>
          <a:bodyPr/>
          <a:lstStyle/>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PRT- Portugal</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GBR- United Kingdom</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FRA- France</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ESP- Spain</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DEU- Germany</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ITA- Italy</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IRL- Ireland</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BEL- Belgium</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BRA- Brazil</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NLD- Netherlands</a:t>
            </a:r>
          </a:p>
        </p:txBody>
      </p:sp>
      <p:pic>
        <p:nvPicPr>
          <p:cNvPr id="6" name="Picture 5">
            <a:extLst>
              <a:ext uri="{FF2B5EF4-FFF2-40B4-BE49-F238E27FC236}">
                <a16:creationId xmlns:a16="http://schemas.microsoft.com/office/drawing/2014/main" id="{8B1AC58F-67CB-FABC-C03C-FB5CD0D6F1C3}"/>
              </a:ext>
            </a:extLst>
          </p:cNvPr>
          <p:cNvPicPr>
            <a:picLocks noChangeAspect="1"/>
          </p:cNvPicPr>
          <p:nvPr/>
        </p:nvPicPr>
        <p:blipFill>
          <a:blip r:embed="rId2"/>
          <a:stretch>
            <a:fillRect/>
          </a:stretch>
        </p:blipFill>
        <p:spPr>
          <a:xfrm>
            <a:off x="311699" y="883253"/>
            <a:ext cx="5399671" cy="3202518"/>
          </a:xfrm>
          <a:prstGeom prst="rect">
            <a:avLst/>
          </a:prstGeom>
        </p:spPr>
      </p:pic>
      <p:sp>
        <p:nvSpPr>
          <p:cNvPr id="8" name="TextBox 7">
            <a:extLst>
              <a:ext uri="{FF2B5EF4-FFF2-40B4-BE49-F238E27FC236}">
                <a16:creationId xmlns:a16="http://schemas.microsoft.com/office/drawing/2014/main" id="{AAF43A3C-C229-CF8C-4714-8902DA6CE580}"/>
              </a:ext>
            </a:extLst>
          </p:cNvPr>
          <p:cNvSpPr txBox="1"/>
          <p:nvPr/>
        </p:nvSpPr>
        <p:spPr>
          <a:xfrm>
            <a:off x="544285" y="4198042"/>
            <a:ext cx="7932058" cy="307777"/>
          </a:xfrm>
          <a:prstGeom prst="rect">
            <a:avLst/>
          </a:prstGeom>
          <a:noFill/>
        </p:spPr>
        <p:txBody>
          <a:bodyPr wrap="square">
            <a:spAutoFit/>
          </a:bodyPr>
          <a:lstStyle/>
          <a:p>
            <a:pPr marL="285750" indent="-285750" algn="l">
              <a:buFont typeface="Wingdings" panose="05000000000000000000" pitchFamily="2" charset="2"/>
              <a:buChar char="Ø"/>
            </a:pPr>
            <a:r>
              <a:rPr lang="en-US" dirty="0">
                <a:solidFill>
                  <a:srgbClr val="212121"/>
                </a:solidFill>
                <a:effectLst/>
                <a:latin typeface="+mn-lt"/>
              </a:rPr>
              <a:t>Most of the guests are coming from </a:t>
            </a:r>
            <a:r>
              <a:rPr lang="en-US" dirty="0">
                <a:solidFill>
                  <a:srgbClr val="212121"/>
                </a:solidFill>
                <a:latin typeface="+mn-lt"/>
              </a:rPr>
              <a:t>P</a:t>
            </a:r>
            <a:r>
              <a:rPr lang="en-US" dirty="0">
                <a:solidFill>
                  <a:srgbClr val="212121"/>
                </a:solidFill>
                <a:effectLst/>
                <a:latin typeface="+mn-lt"/>
              </a:rPr>
              <a:t>ortugal i.e. </a:t>
            </a:r>
            <a:r>
              <a:rPr lang="en-US" b="1" dirty="0">
                <a:solidFill>
                  <a:srgbClr val="212121"/>
                </a:solidFill>
                <a:effectLst/>
                <a:latin typeface="+mn-lt"/>
              </a:rPr>
              <a:t>4800 </a:t>
            </a:r>
            <a:r>
              <a:rPr lang="en-US" dirty="0">
                <a:solidFill>
                  <a:srgbClr val="212121"/>
                </a:solidFill>
                <a:effectLst/>
                <a:latin typeface="+mn-lt"/>
              </a:rPr>
              <a:t>guests.</a:t>
            </a:r>
          </a:p>
        </p:txBody>
      </p:sp>
    </p:spTree>
    <p:extLst>
      <p:ext uri="{BB962C8B-B14F-4D97-AF65-F5344CB8AC3E}">
        <p14:creationId xmlns:p14="http://schemas.microsoft.com/office/powerpoint/2010/main" val="386867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1B95-8E3A-A1F9-B0F0-BB2C2CEC4CDE}"/>
              </a:ext>
            </a:extLst>
          </p:cNvPr>
          <p:cNvSpPr>
            <a:spLocks noGrp="1"/>
          </p:cNvSpPr>
          <p:nvPr>
            <p:ph type="title"/>
          </p:nvPr>
        </p:nvSpPr>
        <p:spPr>
          <a:xfrm>
            <a:off x="409092" y="60943"/>
            <a:ext cx="8520600" cy="572700"/>
          </a:xfrm>
        </p:spPr>
        <p:txBody>
          <a:bodyPr/>
          <a:lstStyle/>
          <a:p>
            <a:r>
              <a:rPr lang="en-US" b="1" dirty="0">
                <a:latin typeface="Palatino Linotype" panose="02040502050505030304" pitchFamily="18" charset="0"/>
              </a:rPr>
              <a:t>Bivariate Analysis:</a:t>
            </a:r>
            <a:endParaRPr lang="en-IN" b="1"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C8B2E887-7162-E1D9-02B8-58965A220FA3}"/>
              </a:ext>
            </a:extLst>
          </p:cNvPr>
          <p:cNvSpPr>
            <a:spLocks noGrp="1"/>
          </p:cNvSpPr>
          <p:nvPr>
            <p:ph type="body" idx="1"/>
          </p:nvPr>
        </p:nvSpPr>
        <p:spPr>
          <a:xfrm>
            <a:off x="409092" y="621062"/>
            <a:ext cx="3999900" cy="572700"/>
          </a:xfrm>
        </p:spPr>
        <p:txBody>
          <a:bodyPr/>
          <a:lstStyle/>
          <a:p>
            <a:pPr marL="139700" indent="0">
              <a:buNone/>
            </a:pPr>
            <a:r>
              <a:rPr lang="en-US" sz="2000" b="1" u="sng" dirty="0">
                <a:solidFill>
                  <a:schemeClr val="tx1"/>
                </a:solidFill>
                <a:effectLst/>
                <a:latin typeface="Palatino Linotype" panose="02040502050505030304" pitchFamily="18" charset="0"/>
              </a:rPr>
              <a:t>1. Most </a:t>
            </a:r>
            <a:r>
              <a:rPr lang="en-US" sz="2000" b="1" u="sng" dirty="0">
                <a:solidFill>
                  <a:schemeClr val="tx1"/>
                </a:solidFill>
                <a:latin typeface="Palatino Linotype" panose="02040502050505030304" pitchFamily="18" charset="0"/>
              </a:rPr>
              <a:t>B</a:t>
            </a:r>
            <a:r>
              <a:rPr lang="en-US" sz="2000" b="1" u="sng" dirty="0">
                <a:solidFill>
                  <a:schemeClr val="tx1"/>
                </a:solidFill>
                <a:effectLst/>
                <a:latin typeface="Palatino Linotype" panose="02040502050505030304" pitchFamily="18" charset="0"/>
              </a:rPr>
              <a:t>ookings in Month-</a:t>
            </a:r>
          </a:p>
        </p:txBody>
      </p:sp>
      <p:sp>
        <p:nvSpPr>
          <p:cNvPr id="4" name="Text Placeholder 3">
            <a:extLst>
              <a:ext uri="{FF2B5EF4-FFF2-40B4-BE49-F238E27FC236}">
                <a16:creationId xmlns:a16="http://schemas.microsoft.com/office/drawing/2014/main" id="{3B4A145D-F0FF-53E3-EB19-13FD519E088B}"/>
              </a:ext>
            </a:extLst>
          </p:cNvPr>
          <p:cNvSpPr>
            <a:spLocks noGrp="1"/>
          </p:cNvSpPr>
          <p:nvPr>
            <p:ph type="body" idx="2"/>
          </p:nvPr>
        </p:nvSpPr>
        <p:spPr>
          <a:xfrm>
            <a:off x="5508171" y="1524981"/>
            <a:ext cx="3309614" cy="1568953"/>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July and August months had the highest number of Bookings. </a:t>
            </a:r>
          </a:p>
          <a:p>
            <a:pPr>
              <a:buClr>
                <a:schemeClr val="bg2">
                  <a:lumMod val="10000"/>
                </a:schemeClr>
              </a:buClr>
              <a:buFont typeface="Wingdings" panose="05000000000000000000" pitchFamily="2" charset="2"/>
              <a:buChar char="q"/>
            </a:pPr>
            <a:endParaRPr lang="en-US" dirty="0">
              <a:solidFill>
                <a:srgbClr val="212121"/>
              </a:solidFill>
              <a:latin typeface="+mn-lt"/>
            </a:endParaRPr>
          </a:p>
          <a:p>
            <a:pPr>
              <a:buClr>
                <a:schemeClr val="bg2">
                  <a:lumMod val="10000"/>
                </a:schemeClr>
              </a:buClr>
              <a:buFont typeface="Wingdings" panose="05000000000000000000" pitchFamily="2" charset="2"/>
              <a:buChar char="q"/>
            </a:pPr>
            <a:r>
              <a:rPr lang="en-US" dirty="0">
                <a:solidFill>
                  <a:srgbClr val="212121"/>
                </a:solidFill>
                <a:effectLst/>
                <a:latin typeface="+mn-lt"/>
              </a:rPr>
              <a:t>Summer vacation can be the reason for the bookings.</a:t>
            </a:r>
          </a:p>
        </p:txBody>
      </p:sp>
      <p:pic>
        <p:nvPicPr>
          <p:cNvPr id="6" name="Picture 5">
            <a:extLst>
              <a:ext uri="{FF2B5EF4-FFF2-40B4-BE49-F238E27FC236}">
                <a16:creationId xmlns:a16="http://schemas.microsoft.com/office/drawing/2014/main" id="{31CBEA71-69C4-AA4B-C470-FCD3BCC2A1AC}"/>
              </a:ext>
            </a:extLst>
          </p:cNvPr>
          <p:cNvPicPr>
            <a:picLocks noChangeAspect="1"/>
          </p:cNvPicPr>
          <p:nvPr/>
        </p:nvPicPr>
        <p:blipFill>
          <a:blip r:embed="rId2"/>
          <a:stretch>
            <a:fillRect/>
          </a:stretch>
        </p:blipFill>
        <p:spPr>
          <a:xfrm>
            <a:off x="409092" y="1193762"/>
            <a:ext cx="5099079" cy="3661267"/>
          </a:xfrm>
          <a:prstGeom prst="rect">
            <a:avLst/>
          </a:prstGeom>
        </p:spPr>
      </p:pic>
    </p:spTree>
    <p:extLst>
      <p:ext uri="{BB962C8B-B14F-4D97-AF65-F5344CB8AC3E}">
        <p14:creationId xmlns:p14="http://schemas.microsoft.com/office/powerpoint/2010/main" val="307456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4467-6F0B-358B-BFB8-071886476579}"/>
              </a:ext>
            </a:extLst>
          </p:cNvPr>
          <p:cNvSpPr>
            <a:spLocks noGrp="1"/>
          </p:cNvSpPr>
          <p:nvPr>
            <p:ph type="title"/>
          </p:nvPr>
        </p:nvSpPr>
        <p:spPr>
          <a:xfrm>
            <a:off x="311700" y="169686"/>
            <a:ext cx="8520600" cy="581187"/>
          </a:xfrm>
        </p:spPr>
        <p:txBody>
          <a:bodyPr/>
          <a:lstStyle/>
          <a:p>
            <a:r>
              <a:rPr lang="en-US" sz="4000" b="1" dirty="0"/>
              <a:t>   </a:t>
            </a:r>
            <a:endParaRPr lang="en-IN" sz="2400" b="1" i="1" u="sng" dirty="0">
              <a:latin typeface="Montserrat" panose="00000500000000000000" pitchFamily="2" charset="0"/>
              <a:ea typeface="Segoe UI Black" panose="020B0A02040204020203" pitchFamily="34" charset="0"/>
              <a:cs typeface="Cascadia Mono SemiBold" panose="020B0609020000020004" pitchFamily="49" charset="0"/>
            </a:endParaRPr>
          </a:p>
        </p:txBody>
      </p:sp>
      <p:sp>
        <p:nvSpPr>
          <p:cNvPr id="11" name="object 3">
            <a:extLst>
              <a:ext uri="{FF2B5EF4-FFF2-40B4-BE49-F238E27FC236}">
                <a16:creationId xmlns:a16="http://schemas.microsoft.com/office/drawing/2014/main" id="{8582CC39-3348-2696-E8D7-1637DF6D8EBB}"/>
              </a:ext>
            </a:extLst>
          </p:cNvPr>
          <p:cNvSpPr txBox="1">
            <a:spLocks noGrp="1"/>
          </p:cNvSpPr>
          <p:nvPr>
            <p:ph type="body" idx="1"/>
          </p:nvPr>
        </p:nvSpPr>
        <p:spPr>
          <a:xfrm>
            <a:off x="311700" y="1152475"/>
            <a:ext cx="8520600" cy="649922"/>
          </a:xfrm>
          <a:prstGeom prst="rect">
            <a:avLst/>
          </a:prstGeom>
        </p:spPr>
        <p:txBody>
          <a:bodyPr vert="horz" wrap="square" lIns="0" tIns="12700" rIns="0" bIns="0" rtlCol="0" anchor="t">
            <a:spAutoFit/>
          </a:bodyPr>
          <a:lstStyle>
            <a:defPPr>
              <a:defRPr kern="0"/>
            </a:defPPr>
          </a:lstStyle>
          <a:p>
            <a:pPr marL="379095" indent="-367030">
              <a:buFont typeface="Arial"/>
              <a:buChar char="●"/>
              <a:tabLst>
                <a:tab pos="379095" algn="l"/>
                <a:tab pos="379730" algn="l"/>
              </a:tabLst>
            </a:pPr>
            <a:endParaRPr lang="en-US" b="1" spc="-10" dirty="0">
              <a:solidFill>
                <a:srgbClr val="08242A"/>
              </a:solidFill>
              <a:latin typeface="Palatino Linotype"/>
              <a:cs typeface="Palatino Linotype"/>
            </a:endParaRPr>
          </a:p>
          <a:p>
            <a:pPr marL="379095" indent="-367030">
              <a:buFont typeface="Arial"/>
              <a:buChar char="●"/>
              <a:tabLst>
                <a:tab pos="379095" algn="l"/>
                <a:tab pos="379730" algn="l"/>
              </a:tabLst>
            </a:pPr>
            <a:endParaRPr lang="en-US" b="1" spc="-10" dirty="0">
              <a:solidFill>
                <a:srgbClr val="08242A"/>
              </a:solidFill>
              <a:latin typeface="Palatino Linotype"/>
              <a:cs typeface="Palatino Linotype"/>
            </a:endParaRPr>
          </a:p>
        </p:txBody>
      </p:sp>
      <p:sp>
        <p:nvSpPr>
          <p:cNvPr id="12" name="object 3">
            <a:extLst>
              <a:ext uri="{FF2B5EF4-FFF2-40B4-BE49-F238E27FC236}">
                <a16:creationId xmlns:a16="http://schemas.microsoft.com/office/drawing/2014/main" id="{B55B321D-9B74-69C2-248E-6D513FDE888A}"/>
              </a:ext>
            </a:extLst>
          </p:cNvPr>
          <p:cNvSpPr txBox="1"/>
          <p:nvPr/>
        </p:nvSpPr>
        <p:spPr>
          <a:xfrm>
            <a:off x="705786" y="903344"/>
            <a:ext cx="8046327" cy="3336811"/>
          </a:xfrm>
          <a:prstGeom prst="rect">
            <a:avLst/>
          </a:prstGeom>
        </p:spPr>
        <p:txBody>
          <a:bodyPr vert="horz" wrap="square" lIns="0" tIns="12700" rIns="0" bIns="0" rtlCol="0" anchor="t">
            <a:spAutoFit/>
          </a:bodyPr>
          <a:lstStyle>
            <a:defPPr>
              <a:defRPr kern="0"/>
            </a:defPPr>
          </a:lstStyle>
          <a:p>
            <a:pPr marL="379095" indent="-367030">
              <a:lnSpc>
                <a:spcPct val="100000"/>
              </a:lnSpc>
              <a:spcBef>
                <a:spcPts val="100"/>
              </a:spcBef>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Problem</a:t>
            </a:r>
            <a:r>
              <a:rPr sz="1800" b="1" spc="145" dirty="0">
                <a:solidFill>
                  <a:srgbClr val="08242A"/>
                </a:solidFill>
                <a:latin typeface="Palatino Linotype"/>
                <a:cs typeface="Palatino Linotype"/>
              </a:rPr>
              <a:t> </a:t>
            </a:r>
            <a:r>
              <a:rPr sz="1800" b="1" spc="45" dirty="0">
                <a:solidFill>
                  <a:srgbClr val="08242A"/>
                </a:solidFill>
                <a:latin typeface="Palatino Linotype"/>
                <a:cs typeface="Palatino Linotype"/>
              </a:rPr>
              <a:t>Statement</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Overview</a:t>
            </a:r>
            <a:r>
              <a:rPr sz="1800" b="1" spc="-20" dirty="0">
                <a:solidFill>
                  <a:srgbClr val="08242A"/>
                </a:solidFill>
                <a:latin typeface="Palatino Linotype"/>
                <a:cs typeface="Palatino Linotype"/>
              </a:rPr>
              <a:t> </a:t>
            </a:r>
            <a:r>
              <a:rPr sz="1800" b="1" spc="-50" dirty="0">
                <a:solidFill>
                  <a:srgbClr val="08242A"/>
                </a:solidFill>
                <a:latin typeface="Palatino Linotype"/>
                <a:cs typeface="Palatino Linotype"/>
              </a:rPr>
              <a:t>Of</a:t>
            </a:r>
            <a:r>
              <a:rPr sz="1800" b="1" spc="-20" dirty="0">
                <a:solidFill>
                  <a:srgbClr val="08242A"/>
                </a:solidFill>
                <a:latin typeface="Palatino Linotype"/>
                <a:cs typeface="Palatino Linotype"/>
              </a:rPr>
              <a:t> </a:t>
            </a:r>
            <a:r>
              <a:rPr sz="1800" b="1" dirty="0">
                <a:solidFill>
                  <a:srgbClr val="08242A"/>
                </a:solidFill>
                <a:latin typeface="Palatino Linotype"/>
                <a:cs typeface="Palatino Linotype"/>
              </a:rPr>
              <a:t>The</a:t>
            </a:r>
            <a:r>
              <a:rPr sz="1800" b="1" spc="-20" dirty="0">
                <a:solidFill>
                  <a:srgbClr val="08242A"/>
                </a:solidFill>
                <a:latin typeface="Palatino Linotype"/>
                <a:cs typeface="Palatino Linotype"/>
              </a:rPr>
              <a:t> </a:t>
            </a:r>
            <a:r>
              <a:rPr sz="1800" b="1" spc="-25" dirty="0">
                <a:solidFill>
                  <a:srgbClr val="08242A"/>
                </a:solidFill>
                <a:latin typeface="Palatino Linotype"/>
                <a:cs typeface="Palatino Linotype"/>
              </a:rPr>
              <a:t>Given</a:t>
            </a:r>
            <a:r>
              <a:rPr sz="1800" b="1" spc="-15" dirty="0">
                <a:solidFill>
                  <a:srgbClr val="08242A"/>
                </a:solidFill>
                <a:latin typeface="Palatino Linotype"/>
                <a:cs typeface="Palatino Linotype"/>
              </a:rPr>
              <a:t> </a:t>
            </a:r>
            <a:r>
              <a:rPr sz="1800" b="1" dirty="0">
                <a:solidFill>
                  <a:srgbClr val="08242A"/>
                </a:solidFill>
                <a:latin typeface="Palatino Linotype"/>
                <a:cs typeface="Palatino Linotype"/>
              </a:rPr>
              <a:t>Data</a:t>
            </a:r>
            <a:r>
              <a:rPr sz="1800" b="1" spc="-20" dirty="0">
                <a:solidFill>
                  <a:srgbClr val="08242A"/>
                </a:solidFill>
                <a:latin typeface="Palatino Linotype"/>
                <a:cs typeface="Palatino Linotype"/>
              </a:rPr>
              <a:t> </a:t>
            </a:r>
            <a:r>
              <a:rPr sz="1800" b="1" spc="-60" dirty="0">
                <a:solidFill>
                  <a:srgbClr val="08242A"/>
                </a:solidFill>
                <a:latin typeface="Palatino Linotype"/>
                <a:cs typeface="Palatino Linotype"/>
              </a:rPr>
              <a:t>And</a:t>
            </a:r>
            <a:r>
              <a:rPr sz="1800" b="1" spc="-20" dirty="0">
                <a:solidFill>
                  <a:srgbClr val="08242A"/>
                </a:solidFill>
                <a:latin typeface="Palatino Linotype"/>
                <a:cs typeface="Palatino Linotype"/>
              </a:rPr>
              <a:t> </a:t>
            </a:r>
            <a:r>
              <a:rPr sz="1800" b="1" spc="-10" dirty="0">
                <a:solidFill>
                  <a:srgbClr val="08242A"/>
                </a:solidFill>
                <a:latin typeface="Palatino Linotype"/>
                <a:cs typeface="Palatino Linotype"/>
              </a:rPr>
              <a:t>Problem</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Steps</a:t>
            </a:r>
            <a:r>
              <a:rPr sz="1800" b="1" spc="45" dirty="0">
                <a:solidFill>
                  <a:srgbClr val="08242A"/>
                </a:solidFill>
                <a:latin typeface="Palatino Linotype"/>
                <a:cs typeface="Palatino Linotype"/>
              </a:rPr>
              <a:t> </a:t>
            </a:r>
            <a:r>
              <a:rPr sz="1800" b="1" spc="-20" dirty="0">
                <a:solidFill>
                  <a:srgbClr val="08242A"/>
                </a:solidFill>
                <a:latin typeface="Palatino Linotype"/>
                <a:cs typeface="Palatino Linotype"/>
              </a:rPr>
              <a:t>Followed</a:t>
            </a:r>
            <a:r>
              <a:rPr sz="1800" b="1" spc="45" dirty="0">
                <a:solidFill>
                  <a:srgbClr val="08242A"/>
                </a:solidFill>
                <a:latin typeface="Palatino Linotype"/>
                <a:cs typeface="Palatino Linotype"/>
              </a:rPr>
              <a:t> </a:t>
            </a:r>
            <a:r>
              <a:rPr sz="1800" b="1" dirty="0">
                <a:solidFill>
                  <a:srgbClr val="08242A"/>
                </a:solidFill>
                <a:latin typeface="Palatino Linotype"/>
                <a:cs typeface="Palatino Linotype"/>
              </a:rPr>
              <a:t>In</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Understanding</a:t>
            </a:r>
            <a:r>
              <a:rPr sz="1800" b="1" spc="225" dirty="0">
                <a:solidFill>
                  <a:srgbClr val="08242A"/>
                </a:solidFill>
                <a:latin typeface="Palatino Linotype"/>
                <a:cs typeface="Palatino Linotype"/>
              </a:rPr>
              <a:t> </a:t>
            </a:r>
            <a:r>
              <a:rPr sz="1800" b="1" dirty="0">
                <a:solidFill>
                  <a:srgbClr val="08242A"/>
                </a:solidFill>
                <a:latin typeface="Palatino Linotype"/>
                <a:cs typeface="Palatino Linotype"/>
              </a:rPr>
              <a:t>The</a:t>
            </a:r>
            <a:r>
              <a:rPr sz="1800" b="1" spc="229" dirty="0">
                <a:solidFill>
                  <a:srgbClr val="08242A"/>
                </a:solidFill>
                <a:latin typeface="Palatino Linotype"/>
                <a:cs typeface="Palatino Linotype"/>
              </a:rPr>
              <a:t> </a:t>
            </a:r>
            <a:r>
              <a:rPr sz="1800" b="1" dirty="0">
                <a:solidFill>
                  <a:srgbClr val="08242A"/>
                </a:solidFill>
                <a:latin typeface="Palatino Linotype"/>
                <a:cs typeface="Palatino Linotype"/>
              </a:rPr>
              <a:t>Dataset</a:t>
            </a:r>
            <a:r>
              <a:rPr sz="1800" b="1" spc="229" dirty="0">
                <a:solidFill>
                  <a:srgbClr val="08242A"/>
                </a:solidFill>
                <a:latin typeface="Palatino Linotype"/>
                <a:cs typeface="Palatino Linotype"/>
              </a:rPr>
              <a:t> </a:t>
            </a:r>
            <a:r>
              <a:rPr sz="1800" b="1" spc="-10" dirty="0">
                <a:solidFill>
                  <a:srgbClr val="08242A"/>
                </a:solidFill>
                <a:latin typeface="Palatino Linotype"/>
                <a:cs typeface="Palatino Linotype"/>
              </a:rPr>
              <a:t>Provided</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Data</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Overview</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Data</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Cleaning</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35" dirty="0">
                <a:solidFill>
                  <a:srgbClr val="08242A"/>
                </a:solidFill>
                <a:latin typeface="Palatino Linotype"/>
                <a:cs typeface="Palatino Linotype"/>
              </a:rPr>
              <a:t>EDA</a:t>
            </a:r>
            <a:r>
              <a:rPr sz="1800" b="1" spc="20" dirty="0">
                <a:solidFill>
                  <a:srgbClr val="08242A"/>
                </a:solidFill>
                <a:latin typeface="Palatino Linotype"/>
                <a:cs typeface="Palatino Linotype"/>
              </a:rPr>
              <a:t> </a:t>
            </a:r>
            <a:r>
              <a:rPr sz="1800" b="1" dirty="0">
                <a:solidFill>
                  <a:srgbClr val="08242A"/>
                </a:solidFill>
                <a:latin typeface="Palatino Linotype"/>
                <a:cs typeface="Palatino Linotype"/>
              </a:rPr>
              <a:t>On</a:t>
            </a:r>
            <a:r>
              <a:rPr sz="1800" b="1" spc="-55" dirty="0">
                <a:solidFill>
                  <a:srgbClr val="08242A"/>
                </a:solidFill>
                <a:latin typeface="Palatino Linotype"/>
                <a:cs typeface="Palatino Linotype"/>
              </a:rPr>
              <a:t> </a:t>
            </a:r>
            <a:r>
              <a:rPr sz="1800" b="1" spc="-10" dirty="0">
                <a:solidFill>
                  <a:srgbClr val="08242A"/>
                </a:solidFill>
                <a:latin typeface="Palatino Linotype"/>
                <a:cs typeface="Palatino Linotype"/>
              </a:rPr>
              <a:t>Dataset</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Univariate</a:t>
            </a:r>
            <a:r>
              <a:rPr sz="1800" b="1" spc="185"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Bivariate</a:t>
            </a:r>
            <a:r>
              <a:rPr sz="1800" b="1" spc="190"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Multivariate</a:t>
            </a:r>
            <a:r>
              <a:rPr sz="1800" b="1" spc="165"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0" dirty="0">
                <a:solidFill>
                  <a:srgbClr val="08242A"/>
                </a:solidFill>
                <a:latin typeface="Palatino Linotype"/>
                <a:cs typeface="Palatino Linotype"/>
              </a:rPr>
              <a:t>Conclusions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0" dirty="0">
                <a:solidFill>
                  <a:srgbClr val="08242A"/>
                </a:solidFill>
                <a:latin typeface="Palatino Linotype"/>
                <a:cs typeface="Palatino Linotype"/>
              </a:rPr>
              <a:t>Suggestions</a:t>
            </a:r>
            <a:endParaRPr lang="en-US" b="1" spc="-10" dirty="0">
              <a:solidFill>
                <a:srgbClr val="08242A"/>
              </a:solidFill>
              <a:latin typeface="Palatino Linotype"/>
              <a:cs typeface="Palatino Linotype"/>
            </a:endParaRPr>
          </a:p>
        </p:txBody>
      </p:sp>
      <p:sp>
        <p:nvSpPr>
          <p:cNvPr id="13" name="object 2">
            <a:extLst>
              <a:ext uri="{FF2B5EF4-FFF2-40B4-BE49-F238E27FC236}">
                <a16:creationId xmlns:a16="http://schemas.microsoft.com/office/drawing/2014/main" id="{7C696FE4-A25E-734F-8844-EEC51D465481}"/>
              </a:ext>
            </a:extLst>
          </p:cNvPr>
          <p:cNvSpPr txBox="1">
            <a:spLocks noGrp="1"/>
          </p:cNvSpPr>
          <p:nvPr/>
        </p:nvSpPr>
        <p:spPr>
          <a:xfrm>
            <a:off x="638492" y="169686"/>
            <a:ext cx="7867015" cy="506442"/>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Table</a:t>
            </a:r>
            <a:r>
              <a:rPr sz="2800" spc="-120" dirty="0">
                <a:latin typeface="Palatino Linotype" panose="02040502050505030304" pitchFamily="18" charset="0"/>
              </a:rPr>
              <a:t> </a:t>
            </a:r>
            <a:r>
              <a:rPr sz="2800" spc="-30" dirty="0">
                <a:latin typeface="Palatino Linotype" panose="02040502050505030304" pitchFamily="18" charset="0"/>
              </a:rPr>
              <a:t>Of</a:t>
            </a:r>
            <a:r>
              <a:rPr sz="2800" spc="-120" dirty="0">
                <a:latin typeface="Palatino Linotype" panose="02040502050505030304" pitchFamily="18" charset="0"/>
              </a:rPr>
              <a:t> </a:t>
            </a:r>
            <a:r>
              <a:rPr sz="2800" spc="60" dirty="0">
                <a:latin typeface="Palatino Linotype" panose="02040502050505030304" pitchFamily="18" charset="0"/>
              </a:rPr>
              <a:t>Contents</a:t>
            </a:r>
          </a:p>
        </p:txBody>
      </p:sp>
    </p:spTree>
    <p:extLst>
      <p:ext uri="{BB962C8B-B14F-4D97-AF65-F5344CB8AC3E}">
        <p14:creationId xmlns:p14="http://schemas.microsoft.com/office/powerpoint/2010/main" val="199906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3A56-A048-56D8-5553-1CC5372C3F3B}"/>
              </a:ext>
            </a:extLst>
          </p:cNvPr>
          <p:cNvSpPr>
            <a:spLocks noGrp="1"/>
          </p:cNvSpPr>
          <p:nvPr>
            <p:ph type="title"/>
          </p:nvPr>
        </p:nvSpPr>
        <p:spPr>
          <a:xfrm>
            <a:off x="311700" y="227311"/>
            <a:ext cx="8520600" cy="572700"/>
          </a:xfrm>
        </p:spPr>
        <p:txBody>
          <a:bodyPr/>
          <a:lstStyle/>
          <a:p>
            <a:r>
              <a:rPr lang="en-US" sz="2000" b="1" u="sng" dirty="0">
                <a:latin typeface="Palatino Linotype" panose="02040502050505030304" pitchFamily="18" charset="0"/>
              </a:rPr>
              <a:t>2. </a:t>
            </a:r>
            <a:r>
              <a:rPr lang="en-US" sz="2000" b="1" u="sng" dirty="0">
                <a:solidFill>
                  <a:schemeClr val="tx1"/>
                </a:solidFill>
                <a:latin typeface="Palatino Linotype" panose="02040502050505030304" pitchFamily="18" charset="0"/>
              </a:rPr>
              <a:t>H</a:t>
            </a:r>
            <a:r>
              <a:rPr lang="en-US" sz="2000" b="1" u="sng" dirty="0">
                <a:solidFill>
                  <a:schemeClr val="tx1"/>
                </a:solidFill>
                <a:effectLst/>
                <a:latin typeface="Palatino Linotype" panose="02040502050505030304" pitchFamily="18" charset="0"/>
              </a:rPr>
              <a:t>ighest </a:t>
            </a:r>
            <a:r>
              <a:rPr lang="en-US" sz="2000" b="1" u="sng" dirty="0">
                <a:solidFill>
                  <a:schemeClr val="tx1"/>
                </a:solidFill>
                <a:latin typeface="Palatino Linotype" panose="02040502050505030304" pitchFamily="18" charset="0"/>
              </a:rPr>
              <a:t>B</a:t>
            </a:r>
            <a:r>
              <a:rPr lang="en-US" sz="2000" b="1" u="sng" dirty="0">
                <a:solidFill>
                  <a:schemeClr val="tx1"/>
                </a:solidFill>
                <a:effectLst/>
                <a:latin typeface="Palatino Linotype" panose="02040502050505030304" pitchFamily="18" charset="0"/>
              </a:rPr>
              <a:t>ookings in Hotel/Year-</a:t>
            </a:r>
            <a:endParaRPr lang="en-US" sz="2000" b="1" u="sng" dirty="0">
              <a:solidFill>
                <a:schemeClr val="tx1"/>
              </a:solidFill>
              <a:latin typeface="Palatino Linotype" panose="02040502050505030304" pitchFamily="18" charset="0"/>
            </a:endParaRPr>
          </a:p>
        </p:txBody>
      </p:sp>
      <p:pic>
        <p:nvPicPr>
          <p:cNvPr id="6" name="Picture 5">
            <a:extLst>
              <a:ext uri="{FF2B5EF4-FFF2-40B4-BE49-F238E27FC236}">
                <a16:creationId xmlns:a16="http://schemas.microsoft.com/office/drawing/2014/main" id="{2B6BAF56-B604-D72E-B596-17F9FCFC4C55}"/>
              </a:ext>
            </a:extLst>
          </p:cNvPr>
          <p:cNvPicPr>
            <a:picLocks noChangeAspect="1"/>
          </p:cNvPicPr>
          <p:nvPr/>
        </p:nvPicPr>
        <p:blipFill>
          <a:blip r:embed="rId2"/>
          <a:stretch>
            <a:fillRect/>
          </a:stretch>
        </p:blipFill>
        <p:spPr>
          <a:xfrm>
            <a:off x="236590" y="952414"/>
            <a:ext cx="4260300" cy="2893872"/>
          </a:xfrm>
          <a:prstGeom prst="rect">
            <a:avLst/>
          </a:prstGeom>
        </p:spPr>
      </p:pic>
      <p:pic>
        <p:nvPicPr>
          <p:cNvPr id="8" name="Picture 7">
            <a:extLst>
              <a:ext uri="{FF2B5EF4-FFF2-40B4-BE49-F238E27FC236}">
                <a16:creationId xmlns:a16="http://schemas.microsoft.com/office/drawing/2014/main" id="{99C84F02-13C6-26BA-6996-FA46B84A86D3}"/>
              </a:ext>
            </a:extLst>
          </p:cNvPr>
          <p:cNvPicPr>
            <a:picLocks noChangeAspect="1"/>
          </p:cNvPicPr>
          <p:nvPr/>
        </p:nvPicPr>
        <p:blipFill>
          <a:blip r:embed="rId3"/>
          <a:stretch>
            <a:fillRect/>
          </a:stretch>
        </p:blipFill>
        <p:spPr>
          <a:xfrm>
            <a:off x="4572000" y="952414"/>
            <a:ext cx="4496889" cy="2893872"/>
          </a:xfrm>
          <a:prstGeom prst="rect">
            <a:avLst/>
          </a:prstGeom>
        </p:spPr>
      </p:pic>
      <p:sp>
        <p:nvSpPr>
          <p:cNvPr id="10" name="TextBox 9">
            <a:extLst>
              <a:ext uri="{FF2B5EF4-FFF2-40B4-BE49-F238E27FC236}">
                <a16:creationId xmlns:a16="http://schemas.microsoft.com/office/drawing/2014/main" id="{C9A2F542-3C50-FB9A-1551-FAF1EE128DE2}"/>
              </a:ext>
            </a:extLst>
          </p:cNvPr>
          <p:cNvSpPr txBox="1"/>
          <p:nvPr/>
        </p:nvSpPr>
        <p:spPr>
          <a:xfrm>
            <a:off x="311700" y="4104697"/>
            <a:ext cx="4572000" cy="738664"/>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2016 had the highest bookings.</a:t>
            </a:r>
          </a:p>
          <a:p>
            <a:pPr marL="285750" indent="-285750" algn="l">
              <a:buFont typeface="Wingdings" panose="05000000000000000000" pitchFamily="2" charset="2"/>
              <a:buChar char="q"/>
            </a:pPr>
            <a:r>
              <a:rPr lang="en-US" dirty="0">
                <a:solidFill>
                  <a:srgbClr val="212121"/>
                </a:solidFill>
                <a:effectLst/>
                <a:latin typeface="+mn-lt"/>
              </a:rPr>
              <a:t>2015 had the lowest bookings.</a:t>
            </a:r>
          </a:p>
          <a:p>
            <a:pPr marL="285750" indent="-285750" algn="l">
              <a:buFont typeface="Wingdings" panose="05000000000000000000" pitchFamily="2" charset="2"/>
              <a:buChar char="q"/>
            </a:pPr>
            <a:r>
              <a:rPr lang="en-US" dirty="0">
                <a:solidFill>
                  <a:srgbClr val="212121"/>
                </a:solidFill>
                <a:latin typeface="+mn-lt"/>
              </a:rPr>
              <a:t>O</a:t>
            </a:r>
            <a:r>
              <a:rPr lang="en-US" dirty="0">
                <a:solidFill>
                  <a:srgbClr val="212121"/>
                </a:solidFill>
                <a:effectLst/>
                <a:latin typeface="+mn-lt"/>
              </a:rPr>
              <a:t>verall City hotels had the most of the bookings.</a:t>
            </a:r>
          </a:p>
        </p:txBody>
      </p:sp>
    </p:spTree>
    <p:extLst>
      <p:ext uri="{BB962C8B-B14F-4D97-AF65-F5344CB8AC3E}">
        <p14:creationId xmlns:p14="http://schemas.microsoft.com/office/powerpoint/2010/main" val="43909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2E20-16CA-9237-2143-5F47DF770D7E}"/>
              </a:ext>
            </a:extLst>
          </p:cNvPr>
          <p:cNvSpPr>
            <a:spLocks noGrp="1"/>
          </p:cNvSpPr>
          <p:nvPr>
            <p:ph type="title"/>
          </p:nvPr>
        </p:nvSpPr>
        <p:spPr>
          <a:xfrm>
            <a:off x="311700" y="288275"/>
            <a:ext cx="8520600" cy="572700"/>
          </a:xfrm>
        </p:spPr>
        <p:txBody>
          <a:bodyPr/>
          <a:lstStyle/>
          <a:p>
            <a:r>
              <a:rPr lang="en-US" sz="2000" b="1" u="sng" dirty="0">
                <a:latin typeface="Palatino Linotype" panose="02040502050505030304" pitchFamily="18" charset="0"/>
              </a:rPr>
              <a:t>3. Highest Stays in Week or Weekend Nights-</a:t>
            </a:r>
          </a:p>
        </p:txBody>
      </p:sp>
      <p:sp>
        <p:nvSpPr>
          <p:cNvPr id="4" name="Text Placeholder 3">
            <a:extLst>
              <a:ext uri="{FF2B5EF4-FFF2-40B4-BE49-F238E27FC236}">
                <a16:creationId xmlns:a16="http://schemas.microsoft.com/office/drawing/2014/main" id="{8EC63C35-80F2-A512-85BA-5692C184A8EC}"/>
              </a:ext>
            </a:extLst>
          </p:cNvPr>
          <p:cNvSpPr>
            <a:spLocks noGrp="1"/>
          </p:cNvSpPr>
          <p:nvPr>
            <p:ph type="body" idx="2"/>
          </p:nvPr>
        </p:nvSpPr>
        <p:spPr>
          <a:xfrm>
            <a:off x="5290457" y="1529846"/>
            <a:ext cx="3541843" cy="1622427"/>
          </a:xfrm>
        </p:spPr>
        <p:txBody>
          <a:bodyPr/>
          <a:lstStyle/>
          <a:p>
            <a:pPr>
              <a:buClr>
                <a:schemeClr val="bg2">
                  <a:lumMod val="10000"/>
                </a:schemeClr>
              </a:buClr>
              <a:buFont typeface="Wingdings" panose="05000000000000000000" pitchFamily="2" charset="2"/>
              <a:buChar char="q"/>
            </a:pPr>
            <a:r>
              <a:rPr lang="en-US" b="1" dirty="0">
                <a:solidFill>
                  <a:srgbClr val="212121"/>
                </a:solidFill>
                <a:latin typeface="+mn-lt"/>
              </a:rPr>
              <a:t>297499 stays days</a:t>
            </a:r>
            <a:r>
              <a:rPr lang="en-US" dirty="0">
                <a:solidFill>
                  <a:srgbClr val="212121"/>
                </a:solidFill>
                <a:latin typeface="+mn-lt"/>
              </a:rPr>
              <a:t> were  booked on weekdays and only 110444 stays days were booked on weekends.</a:t>
            </a:r>
          </a:p>
          <a:p>
            <a:pPr>
              <a:buClr>
                <a:schemeClr val="bg2">
                  <a:lumMod val="10000"/>
                </a:schemeClr>
              </a:buClr>
              <a:buFont typeface="Wingdings" panose="05000000000000000000" pitchFamily="2" charset="2"/>
              <a:buChar char="q"/>
            </a:pPr>
            <a:endParaRPr lang="en-US" dirty="0">
              <a:solidFill>
                <a:srgbClr val="212121"/>
              </a:solidFill>
              <a:latin typeface="+mn-lt"/>
            </a:endParaRPr>
          </a:p>
          <a:p>
            <a:pPr>
              <a:buClr>
                <a:schemeClr val="bg2">
                  <a:lumMod val="10000"/>
                </a:schemeClr>
              </a:buClr>
              <a:buFont typeface="Wingdings" panose="05000000000000000000" pitchFamily="2" charset="2"/>
              <a:buChar char="q"/>
            </a:pPr>
            <a:r>
              <a:rPr lang="en-US" dirty="0">
                <a:solidFill>
                  <a:srgbClr val="212121"/>
                </a:solidFill>
                <a:latin typeface="+mn-lt"/>
              </a:rPr>
              <a:t>Guests Stays more in week nights than weekend nights</a:t>
            </a:r>
          </a:p>
          <a:p>
            <a:pPr>
              <a:buClr>
                <a:schemeClr val="bg2">
                  <a:lumMod val="10000"/>
                </a:schemeClr>
              </a:buClr>
              <a:buFont typeface="Wingdings" panose="05000000000000000000" pitchFamily="2" charset="2"/>
              <a:buChar char="q"/>
            </a:pPr>
            <a:endParaRPr lang="en-US" dirty="0">
              <a:solidFill>
                <a:srgbClr val="212121"/>
              </a:solidFill>
              <a:effectLst/>
              <a:latin typeface="+mn-lt"/>
            </a:endParaRPr>
          </a:p>
        </p:txBody>
      </p:sp>
      <p:pic>
        <p:nvPicPr>
          <p:cNvPr id="8" name="Picture 7">
            <a:extLst>
              <a:ext uri="{FF2B5EF4-FFF2-40B4-BE49-F238E27FC236}">
                <a16:creationId xmlns:a16="http://schemas.microsoft.com/office/drawing/2014/main" id="{DE1784FF-31C0-AFEB-5409-979D9EB68089}"/>
              </a:ext>
            </a:extLst>
          </p:cNvPr>
          <p:cNvPicPr>
            <a:picLocks noChangeAspect="1"/>
          </p:cNvPicPr>
          <p:nvPr/>
        </p:nvPicPr>
        <p:blipFill>
          <a:blip r:embed="rId2"/>
          <a:stretch>
            <a:fillRect/>
          </a:stretch>
        </p:blipFill>
        <p:spPr>
          <a:xfrm>
            <a:off x="379515" y="1152475"/>
            <a:ext cx="4858000" cy="2867982"/>
          </a:xfrm>
          <a:prstGeom prst="rect">
            <a:avLst/>
          </a:prstGeom>
        </p:spPr>
      </p:pic>
    </p:spTree>
    <p:extLst>
      <p:ext uri="{BB962C8B-B14F-4D97-AF65-F5344CB8AC3E}">
        <p14:creationId xmlns:p14="http://schemas.microsoft.com/office/powerpoint/2010/main" val="347104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DFEB-25CE-FD61-C085-1ECFD9740A26}"/>
              </a:ext>
            </a:extLst>
          </p:cNvPr>
          <p:cNvSpPr>
            <a:spLocks noGrp="1"/>
          </p:cNvSpPr>
          <p:nvPr>
            <p:ph type="title"/>
          </p:nvPr>
        </p:nvSpPr>
        <p:spPr>
          <a:xfrm>
            <a:off x="311700" y="227310"/>
            <a:ext cx="8520600" cy="572700"/>
          </a:xfrm>
        </p:spPr>
        <p:txBody>
          <a:bodyPr/>
          <a:lstStyle/>
          <a:p>
            <a:r>
              <a:rPr lang="en-US" sz="2000" b="1" u="sng" dirty="0">
                <a:latin typeface="Palatino Linotype" panose="02040502050505030304" pitchFamily="18" charset="0"/>
              </a:rPr>
              <a:t>4. Hotel with Repeated Guest-</a:t>
            </a:r>
          </a:p>
        </p:txBody>
      </p:sp>
      <p:sp>
        <p:nvSpPr>
          <p:cNvPr id="4" name="Text Placeholder 3">
            <a:extLst>
              <a:ext uri="{FF2B5EF4-FFF2-40B4-BE49-F238E27FC236}">
                <a16:creationId xmlns:a16="http://schemas.microsoft.com/office/drawing/2014/main" id="{1E705528-E121-8F5E-8C0C-8E1896BB46C5}"/>
              </a:ext>
            </a:extLst>
          </p:cNvPr>
          <p:cNvSpPr>
            <a:spLocks noGrp="1"/>
          </p:cNvSpPr>
          <p:nvPr>
            <p:ph type="body" idx="2"/>
          </p:nvPr>
        </p:nvSpPr>
        <p:spPr>
          <a:xfrm>
            <a:off x="602164" y="3702836"/>
            <a:ext cx="7939672" cy="1377164"/>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Resort Hotel has slightly more repeated guests than the City Hotels.</a:t>
            </a:r>
          </a:p>
          <a:p>
            <a:pPr>
              <a:buClr>
                <a:schemeClr val="bg2">
                  <a:lumMod val="10000"/>
                </a:schemeClr>
              </a:buClr>
              <a:buFont typeface="Wingdings" panose="05000000000000000000" pitchFamily="2" charset="2"/>
              <a:buChar char="q"/>
            </a:pPr>
            <a:r>
              <a:rPr lang="en-US" dirty="0">
                <a:solidFill>
                  <a:srgbClr val="212121"/>
                </a:solidFill>
                <a:latin typeface="+mn-lt"/>
              </a:rPr>
              <a:t>I</a:t>
            </a:r>
            <a:r>
              <a:rPr lang="en-US" dirty="0">
                <a:solidFill>
                  <a:srgbClr val="212121"/>
                </a:solidFill>
                <a:effectLst/>
                <a:latin typeface="+mn-lt"/>
              </a:rPr>
              <a:t>t is almost similar for both hotels.</a:t>
            </a:r>
          </a:p>
          <a:p>
            <a:pPr>
              <a:buClrTx/>
              <a:buFont typeface="Wingdings" panose="05000000000000000000" pitchFamily="2" charset="2"/>
              <a:buChar char="q"/>
            </a:pPr>
            <a:r>
              <a:rPr lang="en-US" dirty="0">
                <a:solidFill>
                  <a:srgbClr val="212121"/>
                </a:solidFill>
                <a:effectLst/>
                <a:latin typeface="+mn-lt"/>
              </a:rPr>
              <a:t>Overall repeated guests are very few which only 3.2 %.</a:t>
            </a:r>
            <a:endParaRPr lang="en-US" dirty="0">
              <a:solidFill>
                <a:srgbClr val="212121"/>
              </a:solidFill>
              <a:latin typeface="+mn-lt"/>
            </a:endParaRPr>
          </a:p>
          <a:p>
            <a:pPr>
              <a:buClr>
                <a:schemeClr val="tx2">
                  <a:lumMod val="10000"/>
                </a:schemeClr>
              </a:buClr>
              <a:buFont typeface="Wingdings" panose="05000000000000000000" pitchFamily="2" charset="2"/>
              <a:buChar char="q"/>
            </a:pPr>
            <a:r>
              <a:rPr lang="en-US" dirty="0">
                <a:solidFill>
                  <a:srgbClr val="212121"/>
                </a:solidFill>
                <a:effectLst/>
                <a:latin typeface="+mn-lt"/>
              </a:rPr>
              <a:t>In order to retained the guests, management should take feedbacks from guests and try to improve the services</a:t>
            </a:r>
          </a:p>
        </p:txBody>
      </p:sp>
      <p:pic>
        <p:nvPicPr>
          <p:cNvPr id="6" name="Picture 5">
            <a:extLst>
              <a:ext uri="{FF2B5EF4-FFF2-40B4-BE49-F238E27FC236}">
                <a16:creationId xmlns:a16="http://schemas.microsoft.com/office/drawing/2014/main" id="{96A3D7AE-D252-C400-52AB-8B087828FA26}"/>
              </a:ext>
            </a:extLst>
          </p:cNvPr>
          <p:cNvPicPr>
            <a:picLocks noChangeAspect="1"/>
          </p:cNvPicPr>
          <p:nvPr/>
        </p:nvPicPr>
        <p:blipFill>
          <a:blip r:embed="rId2"/>
          <a:stretch>
            <a:fillRect/>
          </a:stretch>
        </p:blipFill>
        <p:spPr>
          <a:xfrm>
            <a:off x="346917" y="800010"/>
            <a:ext cx="4320000" cy="2898273"/>
          </a:xfrm>
          <a:prstGeom prst="rect">
            <a:avLst/>
          </a:prstGeom>
        </p:spPr>
      </p:pic>
      <p:pic>
        <p:nvPicPr>
          <p:cNvPr id="3" name="Picture 2">
            <a:extLst>
              <a:ext uri="{FF2B5EF4-FFF2-40B4-BE49-F238E27FC236}">
                <a16:creationId xmlns:a16="http://schemas.microsoft.com/office/drawing/2014/main" id="{15B48AFF-7F4B-039A-FC01-792600B764B8}"/>
              </a:ext>
            </a:extLst>
          </p:cNvPr>
          <p:cNvPicPr>
            <a:picLocks noChangeAspect="1"/>
          </p:cNvPicPr>
          <p:nvPr/>
        </p:nvPicPr>
        <p:blipFill>
          <a:blip r:embed="rId3"/>
          <a:stretch>
            <a:fillRect/>
          </a:stretch>
        </p:blipFill>
        <p:spPr>
          <a:xfrm>
            <a:off x="5554673" y="666060"/>
            <a:ext cx="3184353" cy="2880000"/>
          </a:xfrm>
          <a:prstGeom prst="rect">
            <a:avLst/>
          </a:prstGeom>
        </p:spPr>
      </p:pic>
    </p:spTree>
    <p:extLst>
      <p:ext uri="{BB962C8B-B14F-4D97-AF65-F5344CB8AC3E}">
        <p14:creationId xmlns:p14="http://schemas.microsoft.com/office/powerpoint/2010/main" val="2509174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DC8A-AE77-DAC5-DC53-93573D366EAA}"/>
              </a:ext>
            </a:extLst>
          </p:cNvPr>
          <p:cNvSpPr>
            <a:spLocks noGrp="1"/>
          </p:cNvSpPr>
          <p:nvPr>
            <p:ph type="title"/>
          </p:nvPr>
        </p:nvSpPr>
        <p:spPr>
          <a:xfrm>
            <a:off x="311700" y="193932"/>
            <a:ext cx="8520600" cy="572700"/>
          </a:xfrm>
        </p:spPr>
        <p:txBody>
          <a:bodyPr/>
          <a:lstStyle/>
          <a:p>
            <a:r>
              <a:rPr lang="en-US" sz="2000" b="1" u="sng" dirty="0">
                <a:latin typeface="Palatino Linotype" panose="02040502050505030304" pitchFamily="18" charset="0"/>
              </a:rPr>
              <a:t>5. Optimal Stay Length in Hotels-</a:t>
            </a:r>
          </a:p>
        </p:txBody>
      </p:sp>
      <p:pic>
        <p:nvPicPr>
          <p:cNvPr id="6" name="Picture 5">
            <a:extLst>
              <a:ext uri="{FF2B5EF4-FFF2-40B4-BE49-F238E27FC236}">
                <a16:creationId xmlns:a16="http://schemas.microsoft.com/office/drawing/2014/main" id="{74ABB917-00B8-47BF-8422-804E775C647A}"/>
              </a:ext>
            </a:extLst>
          </p:cNvPr>
          <p:cNvPicPr>
            <a:picLocks noChangeAspect="1"/>
          </p:cNvPicPr>
          <p:nvPr/>
        </p:nvPicPr>
        <p:blipFill>
          <a:blip r:embed="rId2"/>
          <a:stretch>
            <a:fillRect/>
          </a:stretch>
        </p:blipFill>
        <p:spPr>
          <a:xfrm>
            <a:off x="311700" y="766632"/>
            <a:ext cx="8520600" cy="2881086"/>
          </a:xfrm>
          <a:prstGeom prst="rect">
            <a:avLst/>
          </a:prstGeom>
        </p:spPr>
      </p:pic>
      <p:sp>
        <p:nvSpPr>
          <p:cNvPr id="8" name="TextBox 7">
            <a:extLst>
              <a:ext uri="{FF2B5EF4-FFF2-40B4-BE49-F238E27FC236}">
                <a16:creationId xmlns:a16="http://schemas.microsoft.com/office/drawing/2014/main" id="{2DD44DB7-D95C-3903-161D-B761793AF1EA}"/>
              </a:ext>
            </a:extLst>
          </p:cNvPr>
          <p:cNvSpPr txBox="1"/>
          <p:nvPr/>
        </p:nvSpPr>
        <p:spPr>
          <a:xfrm>
            <a:off x="536671" y="3758505"/>
            <a:ext cx="7061558" cy="1169551"/>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Optimal stay length in both hotels </a:t>
            </a:r>
            <a:r>
              <a:rPr lang="en-US" dirty="0">
                <a:solidFill>
                  <a:srgbClr val="212121"/>
                </a:solidFill>
                <a:latin typeface="+mn-lt"/>
              </a:rPr>
              <a:t>is</a:t>
            </a:r>
            <a:r>
              <a:rPr lang="en-US" dirty="0">
                <a:solidFill>
                  <a:srgbClr val="212121"/>
                </a:solidFill>
                <a:effectLst/>
                <a:latin typeface="+mn-lt"/>
              </a:rPr>
              <a:t> less than 7 days usually people stays for a week.</a:t>
            </a:r>
          </a:p>
          <a:p>
            <a:pPr marL="285750" indent="-285750" algn="l">
              <a:buFont typeface="Wingdings" panose="05000000000000000000" pitchFamily="2" charset="2"/>
              <a:buChar char="q"/>
            </a:pPr>
            <a:r>
              <a:rPr lang="en-US" dirty="0">
                <a:solidFill>
                  <a:srgbClr val="212121"/>
                </a:solidFill>
                <a:latin typeface="+mn-lt"/>
              </a:rPr>
              <a:t>For stay more than 7 days people like to stay in Resort hotel as we can see after 7 days city hotel booking are very less as compared to Resort hotel. </a:t>
            </a: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On an average customer preferred to stay 1 to 4 days.</a:t>
            </a:r>
          </a:p>
        </p:txBody>
      </p:sp>
    </p:spTree>
    <p:extLst>
      <p:ext uri="{BB962C8B-B14F-4D97-AF65-F5344CB8AC3E}">
        <p14:creationId xmlns:p14="http://schemas.microsoft.com/office/powerpoint/2010/main" val="132788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3EAB-D0E0-497C-27E3-8FC181B32772}"/>
              </a:ext>
            </a:extLst>
          </p:cNvPr>
          <p:cNvSpPr>
            <a:spLocks noGrp="1"/>
          </p:cNvSpPr>
          <p:nvPr>
            <p:ph type="title"/>
          </p:nvPr>
        </p:nvSpPr>
        <p:spPr>
          <a:xfrm>
            <a:off x="369757" y="205539"/>
            <a:ext cx="8520600" cy="572700"/>
          </a:xfrm>
        </p:spPr>
        <p:txBody>
          <a:bodyPr/>
          <a:lstStyle/>
          <a:p>
            <a:r>
              <a:rPr lang="en-US" sz="2000" b="1" u="sng" dirty="0">
                <a:latin typeface="Palatino Linotype" panose="02040502050505030304" pitchFamily="18" charset="0"/>
              </a:rPr>
              <a:t>6. Hotel having highest ADR-</a:t>
            </a:r>
          </a:p>
        </p:txBody>
      </p:sp>
      <p:sp>
        <p:nvSpPr>
          <p:cNvPr id="4" name="Text Placeholder 3">
            <a:extLst>
              <a:ext uri="{FF2B5EF4-FFF2-40B4-BE49-F238E27FC236}">
                <a16:creationId xmlns:a16="http://schemas.microsoft.com/office/drawing/2014/main" id="{FDDA3D52-C93A-C516-A6E9-9E5456BE8035}"/>
              </a:ext>
            </a:extLst>
          </p:cNvPr>
          <p:cNvSpPr>
            <a:spLocks noGrp="1"/>
          </p:cNvSpPr>
          <p:nvPr>
            <p:ph type="body" idx="2"/>
          </p:nvPr>
        </p:nvSpPr>
        <p:spPr>
          <a:xfrm>
            <a:off x="5537200" y="1152475"/>
            <a:ext cx="3295100" cy="2345468"/>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City hotel having highest ADR</a:t>
            </a:r>
            <a:r>
              <a:rPr lang="en-US" dirty="0">
                <a:solidFill>
                  <a:srgbClr val="212121"/>
                </a:solidFill>
                <a:latin typeface="+mn-lt"/>
              </a:rPr>
              <a:t> t</a:t>
            </a:r>
            <a:r>
              <a:rPr lang="en-US" dirty="0">
                <a:solidFill>
                  <a:srgbClr val="212121"/>
                </a:solidFill>
                <a:effectLst/>
                <a:latin typeface="+mn-lt"/>
              </a:rPr>
              <a:t>hat means city hotels are generating more revenues than the resort hotels.</a:t>
            </a:r>
          </a:p>
          <a:p>
            <a:pPr>
              <a:buClr>
                <a:schemeClr val="bg2">
                  <a:lumMod val="10000"/>
                </a:schemeClr>
              </a:buClr>
              <a:buFont typeface="Wingdings" panose="05000000000000000000" pitchFamily="2" charset="2"/>
              <a:buChar char="q"/>
            </a:pPr>
            <a:r>
              <a:rPr lang="en-US" dirty="0">
                <a:solidFill>
                  <a:srgbClr val="212121"/>
                </a:solidFill>
                <a:effectLst/>
                <a:latin typeface="+mn-lt"/>
              </a:rPr>
              <a:t>More the ADR more is the revenue.</a:t>
            </a:r>
            <a:endParaRPr lang="en-US" dirty="0">
              <a:solidFill>
                <a:srgbClr val="212121"/>
              </a:solidFill>
              <a:latin typeface="+mn-lt"/>
            </a:endParaRPr>
          </a:p>
          <a:p>
            <a:pPr marL="139700" indent="0">
              <a:buClr>
                <a:schemeClr val="bg2">
                  <a:lumMod val="10000"/>
                </a:schemeClr>
              </a:buClr>
              <a:buNone/>
            </a:pPr>
            <a:r>
              <a:rPr lang="en-US" b="1" dirty="0">
                <a:solidFill>
                  <a:srgbClr val="212121"/>
                </a:solidFill>
                <a:effectLst/>
                <a:latin typeface="+mn-lt"/>
              </a:rPr>
              <a:t>       ADR-</a:t>
            </a:r>
            <a:r>
              <a:rPr lang="en-US" dirty="0">
                <a:solidFill>
                  <a:srgbClr val="212121"/>
                </a:solidFill>
                <a:effectLst/>
                <a:latin typeface="+mn-lt"/>
              </a:rPr>
              <a:t> Average Daily Rate</a:t>
            </a:r>
            <a:endParaRPr lang="en-US" dirty="0">
              <a:solidFill>
                <a:srgbClr val="212121"/>
              </a:solidFill>
              <a:latin typeface="+mn-lt"/>
            </a:endParaRPr>
          </a:p>
        </p:txBody>
      </p:sp>
      <p:pic>
        <p:nvPicPr>
          <p:cNvPr id="6" name="Picture 5">
            <a:extLst>
              <a:ext uri="{FF2B5EF4-FFF2-40B4-BE49-F238E27FC236}">
                <a16:creationId xmlns:a16="http://schemas.microsoft.com/office/drawing/2014/main" id="{BE6C13E2-53FA-9E65-19FC-265D3600D9AD}"/>
              </a:ext>
            </a:extLst>
          </p:cNvPr>
          <p:cNvPicPr>
            <a:picLocks noChangeAspect="1"/>
          </p:cNvPicPr>
          <p:nvPr/>
        </p:nvPicPr>
        <p:blipFill>
          <a:blip r:embed="rId2"/>
          <a:stretch>
            <a:fillRect/>
          </a:stretch>
        </p:blipFill>
        <p:spPr>
          <a:xfrm>
            <a:off x="369757" y="875105"/>
            <a:ext cx="5015043" cy="3971139"/>
          </a:xfrm>
          <a:prstGeom prst="rect">
            <a:avLst/>
          </a:prstGeom>
        </p:spPr>
      </p:pic>
    </p:spTree>
    <p:extLst>
      <p:ext uri="{BB962C8B-B14F-4D97-AF65-F5344CB8AC3E}">
        <p14:creationId xmlns:p14="http://schemas.microsoft.com/office/powerpoint/2010/main" val="365792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063-C267-6877-945C-0FEFE1B9AB09}"/>
              </a:ext>
            </a:extLst>
          </p:cNvPr>
          <p:cNvSpPr>
            <a:spLocks noGrp="1"/>
          </p:cNvSpPr>
          <p:nvPr>
            <p:ph type="title"/>
          </p:nvPr>
        </p:nvSpPr>
        <p:spPr>
          <a:xfrm>
            <a:off x="377015" y="108354"/>
            <a:ext cx="8520600" cy="572700"/>
          </a:xfrm>
        </p:spPr>
        <p:txBody>
          <a:bodyPr/>
          <a:lstStyle/>
          <a:p>
            <a:r>
              <a:rPr lang="en-US" sz="2000" b="1" u="sng" dirty="0">
                <a:latin typeface="Palatino Linotype" panose="02040502050505030304" pitchFamily="18" charset="0"/>
              </a:rPr>
              <a:t>7. Hotel generating more Revenue-</a:t>
            </a:r>
          </a:p>
        </p:txBody>
      </p:sp>
      <p:pic>
        <p:nvPicPr>
          <p:cNvPr id="6" name="Picture 5">
            <a:extLst>
              <a:ext uri="{FF2B5EF4-FFF2-40B4-BE49-F238E27FC236}">
                <a16:creationId xmlns:a16="http://schemas.microsoft.com/office/drawing/2014/main" id="{C7FD885E-BC35-2FDA-7EC8-88CE00BC58CF}"/>
              </a:ext>
            </a:extLst>
          </p:cNvPr>
          <p:cNvPicPr>
            <a:picLocks noChangeAspect="1"/>
          </p:cNvPicPr>
          <p:nvPr/>
        </p:nvPicPr>
        <p:blipFill>
          <a:blip r:embed="rId2"/>
          <a:stretch>
            <a:fillRect/>
          </a:stretch>
        </p:blipFill>
        <p:spPr>
          <a:xfrm>
            <a:off x="311700" y="681054"/>
            <a:ext cx="8353329" cy="3252317"/>
          </a:xfrm>
          <a:prstGeom prst="rect">
            <a:avLst/>
          </a:prstGeom>
        </p:spPr>
      </p:pic>
      <p:sp>
        <p:nvSpPr>
          <p:cNvPr id="8" name="TextBox 7">
            <a:extLst>
              <a:ext uri="{FF2B5EF4-FFF2-40B4-BE49-F238E27FC236}">
                <a16:creationId xmlns:a16="http://schemas.microsoft.com/office/drawing/2014/main" id="{FD962354-B06A-C306-3E7D-F534250158E6}"/>
              </a:ext>
            </a:extLst>
          </p:cNvPr>
          <p:cNvSpPr txBox="1"/>
          <p:nvPr/>
        </p:nvSpPr>
        <p:spPr>
          <a:xfrm>
            <a:off x="311700" y="4001516"/>
            <a:ext cx="8781500" cy="1169551"/>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For Resort hotel is ADR is high in the months June, July, August as compared to City Hotels. May be Customers/People wants to spend their Summer vacation in Resorts Hotels.</a:t>
            </a:r>
          </a:p>
          <a:p>
            <a:pPr marL="285750" indent="-285750" algn="l">
              <a:buFont typeface="Wingdings" panose="05000000000000000000" pitchFamily="2" charset="2"/>
              <a:buChar char="q"/>
            </a:pP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The best time for guests to visit Resort or City hotels is January, February, March, April, October, November and December as the average daily rate in this month is very low.</a:t>
            </a:r>
          </a:p>
        </p:txBody>
      </p:sp>
    </p:spTree>
    <p:extLst>
      <p:ext uri="{BB962C8B-B14F-4D97-AF65-F5344CB8AC3E}">
        <p14:creationId xmlns:p14="http://schemas.microsoft.com/office/powerpoint/2010/main" val="265857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A152-928D-912D-C113-8EF577D76143}"/>
              </a:ext>
            </a:extLst>
          </p:cNvPr>
          <p:cNvSpPr>
            <a:spLocks noGrp="1"/>
          </p:cNvSpPr>
          <p:nvPr>
            <p:ph type="title"/>
          </p:nvPr>
        </p:nvSpPr>
        <p:spPr>
          <a:xfrm>
            <a:off x="311700" y="140224"/>
            <a:ext cx="8520600" cy="572700"/>
          </a:xfrm>
        </p:spPr>
        <p:txBody>
          <a:bodyPr/>
          <a:lstStyle/>
          <a:p>
            <a:r>
              <a:rPr lang="en-US" sz="2000" b="1" u="sng" dirty="0">
                <a:latin typeface="Palatino Linotype" panose="02040502050505030304" pitchFamily="18" charset="0"/>
              </a:rPr>
              <a:t>8. Distribution channel contributed in Income-</a:t>
            </a:r>
          </a:p>
        </p:txBody>
      </p:sp>
      <p:pic>
        <p:nvPicPr>
          <p:cNvPr id="6" name="Picture 5">
            <a:extLst>
              <a:ext uri="{FF2B5EF4-FFF2-40B4-BE49-F238E27FC236}">
                <a16:creationId xmlns:a16="http://schemas.microsoft.com/office/drawing/2014/main" id="{69929AE8-C702-B6E6-B0B6-58302714B746}"/>
              </a:ext>
            </a:extLst>
          </p:cNvPr>
          <p:cNvPicPr>
            <a:picLocks noChangeAspect="1"/>
          </p:cNvPicPr>
          <p:nvPr/>
        </p:nvPicPr>
        <p:blipFill>
          <a:blip r:embed="rId2"/>
          <a:stretch>
            <a:fillRect/>
          </a:stretch>
        </p:blipFill>
        <p:spPr>
          <a:xfrm>
            <a:off x="311700" y="712924"/>
            <a:ext cx="6168572" cy="3240158"/>
          </a:xfrm>
          <a:prstGeom prst="rect">
            <a:avLst/>
          </a:prstGeom>
        </p:spPr>
      </p:pic>
      <p:sp>
        <p:nvSpPr>
          <p:cNvPr id="8" name="TextBox 7">
            <a:extLst>
              <a:ext uri="{FF2B5EF4-FFF2-40B4-BE49-F238E27FC236}">
                <a16:creationId xmlns:a16="http://schemas.microsoft.com/office/drawing/2014/main" id="{22A36370-FF13-9C5E-1DAF-28F34A280497}"/>
              </a:ext>
            </a:extLst>
          </p:cNvPr>
          <p:cNvSpPr txBox="1"/>
          <p:nvPr/>
        </p:nvSpPr>
        <p:spPr>
          <a:xfrm>
            <a:off x="217714" y="4100751"/>
            <a:ext cx="8802915" cy="954107"/>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'Direct' and 'TA/TO' has almost equally contributed in </a:t>
            </a:r>
            <a:r>
              <a:rPr lang="en-US" dirty="0">
                <a:solidFill>
                  <a:srgbClr val="212121"/>
                </a:solidFill>
                <a:latin typeface="+mn-lt"/>
              </a:rPr>
              <a:t>ADR</a:t>
            </a:r>
            <a:r>
              <a:rPr lang="en-US" dirty="0">
                <a:solidFill>
                  <a:srgbClr val="212121"/>
                </a:solidFill>
                <a:effectLst/>
                <a:latin typeface="+mn-lt"/>
              </a:rPr>
              <a:t> in both type of hotels i.e. 'City Hotel' and 'Resort Hotel’.</a:t>
            </a:r>
            <a:endParaRPr lang="en-US" dirty="0">
              <a:solidFill>
                <a:srgbClr val="212121"/>
              </a:solidFill>
              <a:latin typeface="+mn-lt"/>
            </a:endParaRPr>
          </a:p>
          <a:p>
            <a:pPr marL="285750" indent="-285750" algn="l">
              <a:buFont typeface="Wingdings" panose="05000000000000000000" pitchFamily="2" charset="2"/>
              <a:buChar char="q"/>
            </a:pPr>
            <a:r>
              <a:rPr lang="en-US" dirty="0">
                <a:solidFill>
                  <a:srgbClr val="212121"/>
                </a:solidFill>
                <a:effectLst/>
                <a:latin typeface="+mn-lt"/>
              </a:rPr>
              <a:t>GDS has highly contributed in </a:t>
            </a:r>
            <a:r>
              <a:rPr lang="en-US" dirty="0">
                <a:solidFill>
                  <a:srgbClr val="212121"/>
                </a:solidFill>
                <a:latin typeface="+mn-lt"/>
              </a:rPr>
              <a:t>ADR</a:t>
            </a:r>
            <a:r>
              <a:rPr lang="en-US" dirty="0">
                <a:solidFill>
                  <a:srgbClr val="212121"/>
                </a:solidFill>
                <a:effectLst/>
                <a:latin typeface="+mn-lt"/>
              </a:rPr>
              <a:t> in 'City Hotel' type.</a:t>
            </a:r>
            <a:endParaRPr lang="en-US" dirty="0">
              <a:solidFill>
                <a:srgbClr val="212121"/>
              </a:solidFill>
              <a:latin typeface="+mn-lt"/>
            </a:endParaRPr>
          </a:p>
          <a:p>
            <a:pPr marL="285750" indent="-285750" algn="l">
              <a:buFont typeface="Wingdings" panose="05000000000000000000" pitchFamily="2" charset="2"/>
              <a:buChar char="q"/>
            </a:pPr>
            <a:r>
              <a:rPr lang="en-US" dirty="0">
                <a:solidFill>
                  <a:srgbClr val="212121"/>
                </a:solidFill>
                <a:effectLst/>
                <a:latin typeface="+mn-lt"/>
              </a:rPr>
              <a:t>GDS needs to increase Resort Hotel bookings.</a:t>
            </a:r>
          </a:p>
        </p:txBody>
      </p:sp>
    </p:spTree>
    <p:extLst>
      <p:ext uri="{BB962C8B-B14F-4D97-AF65-F5344CB8AC3E}">
        <p14:creationId xmlns:p14="http://schemas.microsoft.com/office/powerpoint/2010/main" val="177009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7990-8A2B-DE92-F422-D7C342C30F7C}"/>
              </a:ext>
            </a:extLst>
          </p:cNvPr>
          <p:cNvSpPr>
            <a:spLocks noGrp="1"/>
          </p:cNvSpPr>
          <p:nvPr>
            <p:ph type="title"/>
          </p:nvPr>
        </p:nvSpPr>
        <p:spPr>
          <a:xfrm>
            <a:off x="311700" y="140225"/>
            <a:ext cx="8520600" cy="572700"/>
          </a:xfrm>
        </p:spPr>
        <p:txBody>
          <a:bodyPr/>
          <a:lstStyle/>
          <a:p>
            <a:r>
              <a:rPr lang="en-US" sz="2000" b="1" u="sng" dirty="0">
                <a:latin typeface="Palatino Linotype" panose="02040502050505030304" pitchFamily="18" charset="0"/>
              </a:rPr>
              <a:t>9. ADR affected by length of Stay-</a:t>
            </a:r>
          </a:p>
        </p:txBody>
      </p:sp>
      <p:pic>
        <p:nvPicPr>
          <p:cNvPr id="6" name="Picture 5">
            <a:extLst>
              <a:ext uri="{FF2B5EF4-FFF2-40B4-BE49-F238E27FC236}">
                <a16:creationId xmlns:a16="http://schemas.microsoft.com/office/drawing/2014/main" id="{EAF1400C-468F-E3B9-8C24-A4577A889F78}"/>
              </a:ext>
            </a:extLst>
          </p:cNvPr>
          <p:cNvPicPr>
            <a:picLocks noChangeAspect="1"/>
          </p:cNvPicPr>
          <p:nvPr/>
        </p:nvPicPr>
        <p:blipFill>
          <a:blip r:embed="rId2"/>
          <a:stretch>
            <a:fillRect/>
          </a:stretch>
        </p:blipFill>
        <p:spPr>
          <a:xfrm>
            <a:off x="311701" y="780958"/>
            <a:ext cx="4376413" cy="2985499"/>
          </a:xfrm>
          <a:prstGeom prst="rect">
            <a:avLst/>
          </a:prstGeom>
        </p:spPr>
      </p:pic>
      <p:pic>
        <p:nvPicPr>
          <p:cNvPr id="8" name="Picture 7">
            <a:extLst>
              <a:ext uri="{FF2B5EF4-FFF2-40B4-BE49-F238E27FC236}">
                <a16:creationId xmlns:a16="http://schemas.microsoft.com/office/drawing/2014/main" id="{09D5D961-3707-5D70-1BE1-7F500B15A049}"/>
              </a:ext>
            </a:extLst>
          </p:cNvPr>
          <p:cNvPicPr>
            <a:picLocks noChangeAspect="1"/>
          </p:cNvPicPr>
          <p:nvPr/>
        </p:nvPicPr>
        <p:blipFill>
          <a:blip r:embed="rId3"/>
          <a:stretch>
            <a:fillRect/>
          </a:stretch>
        </p:blipFill>
        <p:spPr>
          <a:xfrm>
            <a:off x="4688114" y="712925"/>
            <a:ext cx="4245429" cy="2973704"/>
          </a:xfrm>
          <a:prstGeom prst="rect">
            <a:avLst/>
          </a:prstGeom>
        </p:spPr>
      </p:pic>
      <p:sp>
        <p:nvSpPr>
          <p:cNvPr id="10" name="TextBox 9">
            <a:extLst>
              <a:ext uri="{FF2B5EF4-FFF2-40B4-BE49-F238E27FC236}">
                <a16:creationId xmlns:a16="http://schemas.microsoft.com/office/drawing/2014/main" id="{431DFA90-B876-87CA-F81D-0E94B017C836}"/>
              </a:ext>
            </a:extLst>
          </p:cNvPr>
          <p:cNvSpPr txBox="1"/>
          <p:nvPr/>
        </p:nvSpPr>
        <p:spPr>
          <a:xfrm>
            <a:off x="537028" y="4123797"/>
            <a:ext cx="5965372" cy="307777"/>
          </a:xfrm>
          <a:prstGeom prst="rect">
            <a:avLst/>
          </a:prstGeom>
          <a:noFill/>
        </p:spPr>
        <p:txBody>
          <a:bodyPr wrap="square">
            <a:spAutoFit/>
          </a:bodyPr>
          <a:lstStyle/>
          <a:p>
            <a:pPr algn="l"/>
            <a:r>
              <a:rPr lang="en-US" dirty="0">
                <a:solidFill>
                  <a:srgbClr val="212121"/>
                </a:solidFill>
                <a:effectLst/>
                <a:latin typeface="+mn-lt"/>
              </a:rPr>
              <a:t>As the total stay increases the ADR(Average Daily Rate) Decreases.</a:t>
            </a:r>
          </a:p>
        </p:txBody>
      </p:sp>
    </p:spTree>
    <p:extLst>
      <p:ext uri="{BB962C8B-B14F-4D97-AF65-F5344CB8AC3E}">
        <p14:creationId xmlns:p14="http://schemas.microsoft.com/office/powerpoint/2010/main" val="264886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09ED-D1EC-882D-8CF0-85F9A7E9E757}"/>
              </a:ext>
            </a:extLst>
          </p:cNvPr>
          <p:cNvSpPr>
            <a:spLocks noGrp="1"/>
          </p:cNvSpPr>
          <p:nvPr>
            <p:ph type="title"/>
          </p:nvPr>
        </p:nvSpPr>
        <p:spPr>
          <a:xfrm>
            <a:off x="311700" y="205539"/>
            <a:ext cx="8520600" cy="572700"/>
          </a:xfrm>
        </p:spPr>
        <p:txBody>
          <a:bodyPr/>
          <a:lstStyle/>
          <a:p>
            <a:r>
              <a:rPr lang="en-US" sz="2000" b="1" u="sng" dirty="0">
                <a:latin typeface="Palatino Linotype" panose="02040502050505030304" pitchFamily="18" charset="0"/>
              </a:rPr>
              <a:t>10. Market Segment with Highest Cancellation Rate-</a:t>
            </a:r>
          </a:p>
        </p:txBody>
      </p:sp>
      <p:pic>
        <p:nvPicPr>
          <p:cNvPr id="6" name="Picture 5">
            <a:extLst>
              <a:ext uri="{FF2B5EF4-FFF2-40B4-BE49-F238E27FC236}">
                <a16:creationId xmlns:a16="http://schemas.microsoft.com/office/drawing/2014/main" id="{F9334711-4033-D7CA-FAF7-083875B0962E}"/>
              </a:ext>
            </a:extLst>
          </p:cNvPr>
          <p:cNvPicPr>
            <a:picLocks noChangeAspect="1"/>
          </p:cNvPicPr>
          <p:nvPr/>
        </p:nvPicPr>
        <p:blipFill>
          <a:blip r:embed="rId2"/>
          <a:stretch>
            <a:fillRect/>
          </a:stretch>
        </p:blipFill>
        <p:spPr>
          <a:xfrm>
            <a:off x="311700" y="702100"/>
            <a:ext cx="7280955" cy="3282071"/>
          </a:xfrm>
          <a:prstGeom prst="rect">
            <a:avLst/>
          </a:prstGeom>
        </p:spPr>
      </p:pic>
      <p:sp>
        <p:nvSpPr>
          <p:cNvPr id="8" name="TextBox 7">
            <a:extLst>
              <a:ext uri="{FF2B5EF4-FFF2-40B4-BE49-F238E27FC236}">
                <a16:creationId xmlns:a16="http://schemas.microsoft.com/office/drawing/2014/main" id="{B14F753E-1505-6ADE-ACA0-6BB9864647EF}"/>
              </a:ext>
            </a:extLst>
          </p:cNvPr>
          <p:cNvSpPr txBox="1"/>
          <p:nvPr/>
        </p:nvSpPr>
        <p:spPr>
          <a:xfrm>
            <a:off x="515256" y="3984171"/>
            <a:ext cx="7649029" cy="954107"/>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'Online T/A' has the highest cancellation in both type of cities.</a:t>
            </a:r>
          </a:p>
          <a:p>
            <a:pPr marL="285750" indent="-285750" algn="l">
              <a:buFont typeface="Wingdings" panose="05000000000000000000" pitchFamily="2" charset="2"/>
              <a:buChar char="q"/>
            </a:pP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In order to reduce the booking cancellations hotels need to set the refundable/ no refundable and deposit policies.</a:t>
            </a:r>
          </a:p>
        </p:txBody>
      </p:sp>
    </p:spTree>
    <p:extLst>
      <p:ext uri="{BB962C8B-B14F-4D97-AF65-F5344CB8AC3E}">
        <p14:creationId xmlns:p14="http://schemas.microsoft.com/office/powerpoint/2010/main" val="1606404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A092-FDBE-C626-9A2F-25ADAD0C56C6}"/>
              </a:ext>
            </a:extLst>
          </p:cNvPr>
          <p:cNvSpPr>
            <a:spLocks noGrp="1"/>
          </p:cNvSpPr>
          <p:nvPr>
            <p:ph type="title"/>
          </p:nvPr>
        </p:nvSpPr>
        <p:spPr>
          <a:xfrm>
            <a:off x="311700" y="132968"/>
            <a:ext cx="8520600" cy="572700"/>
          </a:xfrm>
        </p:spPr>
        <p:txBody>
          <a:bodyPr/>
          <a:lstStyle/>
          <a:p>
            <a:r>
              <a:rPr lang="en-US" sz="2000" b="1" u="sng" dirty="0">
                <a:latin typeface="Palatino Linotype" panose="02040502050505030304" pitchFamily="18" charset="0"/>
              </a:rPr>
              <a:t>11. Allotment of Room type as Reserved-</a:t>
            </a:r>
          </a:p>
        </p:txBody>
      </p:sp>
      <p:pic>
        <p:nvPicPr>
          <p:cNvPr id="6" name="Picture 5">
            <a:extLst>
              <a:ext uri="{FF2B5EF4-FFF2-40B4-BE49-F238E27FC236}">
                <a16:creationId xmlns:a16="http://schemas.microsoft.com/office/drawing/2014/main" id="{A72F61D9-7F82-7428-1AC4-9A154F12E13E}"/>
              </a:ext>
            </a:extLst>
          </p:cNvPr>
          <p:cNvPicPr>
            <a:picLocks noChangeAspect="1"/>
          </p:cNvPicPr>
          <p:nvPr/>
        </p:nvPicPr>
        <p:blipFill>
          <a:blip r:embed="rId2"/>
          <a:stretch>
            <a:fillRect/>
          </a:stretch>
        </p:blipFill>
        <p:spPr>
          <a:xfrm>
            <a:off x="434342" y="739681"/>
            <a:ext cx="6525258" cy="3416582"/>
          </a:xfrm>
          <a:prstGeom prst="rect">
            <a:avLst/>
          </a:prstGeom>
        </p:spPr>
      </p:pic>
      <p:sp>
        <p:nvSpPr>
          <p:cNvPr id="8" name="TextBox 7">
            <a:extLst>
              <a:ext uri="{FF2B5EF4-FFF2-40B4-BE49-F238E27FC236}">
                <a16:creationId xmlns:a16="http://schemas.microsoft.com/office/drawing/2014/main" id="{7141805E-F5D1-E2C2-0329-4C2B3DFD8E00}"/>
              </a:ext>
            </a:extLst>
          </p:cNvPr>
          <p:cNvSpPr txBox="1"/>
          <p:nvPr/>
        </p:nvSpPr>
        <p:spPr>
          <a:xfrm>
            <a:off x="420371" y="4291876"/>
            <a:ext cx="8303258" cy="523220"/>
          </a:xfrm>
          <a:prstGeom prst="rect">
            <a:avLst/>
          </a:prstGeom>
          <a:noFill/>
        </p:spPr>
        <p:txBody>
          <a:bodyPr wrap="square">
            <a:spAutoFit/>
          </a:bodyPr>
          <a:lstStyle/>
          <a:p>
            <a:pPr algn="l"/>
            <a:r>
              <a:rPr lang="en-US" dirty="0">
                <a:solidFill>
                  <a:srgbClr val="212121"/>
                </a:solidFill>
                <a:latin typeface="+mn-lt"/>
              </a:rPr>
              <a:t>T</a:t>
            </a:r>
            <a:r>
              <a:rPr lang="en-US" dirty="0">
                <a:solidFill>
                  <a:srgbClr val="212121"/>
                </a:solidFill>
                <a:effectLst/>
                <a:latin typeface="+mn-lt"/>
              </a:rPr>
              <a:t>here's not much effect on cancellation of the bookings even if the guests are not assigned with rooms which they reserved during booking.</a:t>
            </a:r>
          </a:p>
        </p:txBody>
      </p:sp>
    </p:spTree>
    <p:extLst>
      <p:ext uri="{BB962C8B-B14F-4D97-AF65-F5344CB8AC3E}">
        <p14:creationId xmlns:p14="http://schemas.microsoft.com/office/powerpoint/2010/main" val="81537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37E520D-A718-C3C6-D8EB-2083834D85F1}"/>
              </a:ext>
            </a:extLst>
          </p:cNvPr>
          <p:cNvSpPr txBox="1">
            <a:spLocks noGrp="1"/>
          </p:cNvSpPr>
          <p:nvPr>
            <p:ph type="title"/>
          </p:nvPr>
        </p:nvSpPr>
        <p:spPr>
          <a:xfrm>
            <a:off x="311700" y="161996"/>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spcBef>
                <a:spcPts val="100"/>
              </a:spcBef>
            </a:pPr>
            <a:r>
              <a:rPr sz="2800" dirty="0">
                <a:latin typeface="Palatino Linotype" panose="02040502050505030304" pitchFamily="18" charset="0"/>
              </a:rPr>
              <a:t>Problem</a:t>
            </a:r>
            <a:r>
              <a:rPr sz="2800" spc="260" dirty="0">
                <a:latin typeface="Palatino Linotype" panose="02040502050505030304" pitchFamily="18" charset="0"/>
              </a:rPr>
              <a:t> </a:t>
            </a:r>
            <a:r>
              <a:rPr lang="en-IN" sz="2800" spc="80" dirty="0">
                <a:latin typeface="Palatino Linotype" panose="02040502050505030304" pitchFamily="18" charset="0"/>
              </a:rPr>
              <a:t>Statement:</a:t>
            </a:r>
            <a:endParaRPr sz="2800" spc="80" dirty="0">
              <a:latin typeface="Palatino Linotype" panose="02040502050505030304" pitchFamily="18" charset="0"/>
            </a:endParaRPr>
          </a:p>
        </p:txBody>
      </p:sp>
      <p:sp>
        <p:nvSpPr>
          <p:cNvPr id="5" name="object 3">
            <a:extLst>
              <a:ext uri="{FF2B5EF4-FFF2-40B4-BE49-F238E27FC236}">
                <a16:creationId xmlns:a16="http://schemas.microsoft.com/office/drawing/2014/main" id="{4D7D2FD8-1DCE-5175-990C-F59CE6E93EAA}"/>
              </a:ext>
            </a:extLst>
          </p:cNvPr>
          <p:cNvSpPr txBox="1">
            <a:spLocks noGrp="1"/>
          </p:cNvSpPr>
          <p:nvPr>
            <p:ph type="body" idx="1"/>
          </p:nvPr>
        </p:nvSpPr>
        <p:spPr>
          <a:xfrm>
            <a:off x="311700" y="971047"/>
            <a:ext cx="8520600" cy="3416400"/>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600" dirty="0">
                <a:solidFill>
                  <a:srgbClr val="08242A"/>
                </a:solidFill>
                <a:latin typeface="+mn-lt"/>
                <a:cs typeface="Palatino Linotype"/>
              </a:rPr>
              <a:t>Have</a:t>
            </a:r>
            <a:r>
              <a:rPr sz="1600" spc="80" dirty="0">
                <a:solidFill>
                  <a:srgbClr val="08242A"/>
                </a:solidFill>
                <a:latin typeface="+mn-lt"/>
                <a:cs typeface="Palatino Linotype"/>
              </a:rPr>
              <a:t> </a:t>
            </a:r>
            <a:r>
              <a:rPr sz="1600" dirty="0">
                <a:solidFill>
                  <a:srgbClr val="08242A"/>
                </a:solidFill>
                <a:latin typeface="+mn-lt"/>
                <a:cs typeface="Palatino Linotype"/>
              </a:rPr>
              <a:t>you</a:t>
            </a:r>
            <a:r>
              <a:rPr sz="1600" spc="80" dirty="0">
                <a:solidFill>
                  <a:srgbClr val="08242A"/>
                </a:solidFill>
                <a:latin typeface="+mn-lt"/>
                <a:cs typeface="Palatino Linotype"/>
              </a:rPr>
              <a:t> </a:t>
            </a:r>
            <a:r>
              <a:rPr sz="1600" dirty="0">
                <a:solidFill>
                  <a:srgbClr val="08242A"/>
                </a:solidFill>
                <a:latin typeface="+mn-lt"/>
                <a:cs typeface="Palatino Linotype"/>
              </a:rPr>
              <a:t>ever</a:t>
            </a:r>
            <a:r>
              <a:rPr sz="1600" spc="85" dirty="0">
                <a:solidFill>
                  <a:srgbClr val="08242A"/>
                </a:solidFill>
                <a:latin typeface="+mn-lt"/>
                <a:cs typeface="Palatino Linotype"/>
              </a:rPr>
              <a:t> </a:t>
            </a:r>
            <a:r>
              <a:rPr sz="1600" dirty="0">
                <a:solidFill>
                  <a:srgbClr val="08242A"/>
                </a:solidFill>
                <a:latin typeface="+mn-lt"/>
                <a:cs typeface="Palatino Linotype"/>
              </a:rPr>
              <a:t>wondered</a:t>
            </a:r>
            <a:r>
              <a:rPr sz="1600" spc="80" dirty="0">
                <a:solidFill>
                  <a:srgbClr val="08242A"/>
                </a:solidFill>
                <a:latin typeface="+mn-lt"/>
                <a:cs typeface="Palatino Linotype"/>
              </a:rPr>
              <a:t> </a:t>
            </a:r>
            <a:r>
              <a:rPr sz="1600" dirty="0">
                <a:solidFill>
                  <a:srgbClr val="08242A"/>
                </a:solidFill>
                <a:latin typeface="+mn-lt"/>
                <a:cs typeface="Palatino Linotype"/>
              </a:rPr>
              <a:t>when</a:t>
            </a:r>
            <a:r>
              <a:rPr sz="1600" spc="85" dirty="0">
                <a:solidFill>
                  <a:srgbClr val="08242A"/>
                </a:solidFill>
                <a:latin typeface="+mn-lt"/>
                <a:cs typeface="Palatino Linotype"/>
              </a:rPr>
              <a:t> </a:t>
            </a:r>
            <a:r>
              <a:rPr sz="1600" spc="80" dirty="0">
                <a:solidFill>
                  <a:srgbClr val="08242A"/>
                </a:solidFill>
                <a:latin typeface="+mn-lt"/>
                <a:cs typeface="Palatino Linotype"/>
              </a:rPr>
              <a:t>the </a:t>
            </a:r>
            <a:r>
              <a:rPr sz="1600" spc="75" dirty="0">
                <a:solidFill>
                  <a:srgbClr val="08242A"/>
                </a:solidFill>
                <a:latin typeface="+mn-lt"/>
                <a:cs typeface="Palatino Linotype"/>
              </a:rPr>
              <a:t>best</a:t>
            </a:r>
            <a:r>
              <a:rPr sz="1600" spc="85" dirty="0">
                <a:solidFill>
                  <a:srgbClr val="08242A"/>
                </a:solidFill>
                <a:latin typeface="+mn-lt"/>
                <a:cs typeface="Palatino Linotype"/>
              </a:rPr>
              <a:t> </a:t>
            </a:r>
            <a:r>
              <a:rPr sz="1600" spc="55" dirty="0">
                <a:solidFill>
                  <a:srgbClr val="08242A"/>
                </a:solidFill>
                <a:latin typeface="+mn-lt"/>
                <a:cs typeface="Palatino Linotype"/>
              </a:rPr>
              <a:t>time</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5" dirty="0">
                <a:solidFill>
                  <a:srgbClr val="08242A"/>
                </a:solidFill>
                <a:latin typeface="+mn-lt"/>
                <a:cs typeface="Palatino Linotype"/>
              </a:rPr>
              <a:t> </a:t>
            </a:r>
            <a:r>
              <a:rPr sz="1600" dirty="0">
                <a:solidFill>
                  <a:srgbClr val="08242A"/>
                </a:solidFill>
                <a:latin typeface="+mn-lt"/>
                <a:cs typeface="Palatino Linotype"/>
              </a:rPr>
              <a:t>year</a:t>
            </a:r>
            <a:r>
              <a:rPr sz="1600" spc="80" dirty="0">
                <a:solidFill>
                  <a:srgbClr val="08242A"/>
                </a:solidFill>
                <a:latin typeface="+mn-lt"/>
                <a:cs typeface="Palatino Linotype"/>
              </a:rPr>
              <a:t> </a:t>
            </a:r>
            <a:r>
              <a:rPr sz="1600" spc="75" dirty="0">
                <a:solidFill>
                  <a:srgbClr val="08242A"/>
                </a:solidFill>
                <a:latin typeface="+mn-lt"/>
                <a:cs typeface="Palatino Linotype"/>
              </a:rPr>
              <a:t>to</a:t>
            </a:r>
            <a:r>
              <a:rPr sz="1600" spc="85" dirty="0">
                <a:solidFill>
                  <a:srgbClr val="08242A"/>
                </a:solidFill>
                <a:latin typeface="+mn-lt"/>
                <a:cs typeface="Palatino Linotype"/>
              </a:rPr>
              <a:t> </a:t>
            </a:r>
            <a:r>
              <a:rPr sz="1600" dirty="0">
                <a:solidFill>
                  <a:srgbClr val="08242A"/>
                </a:solidFill>
                <a:latin typeface="+mn-lt"/>
                <a:cs typeface="Palatino Linotype"/>
              </a:rPr>
              <a:t>book</a:t>
            </a:r>
            <a:r>
              <a:rPr sz="1600" spc="80" dirty="0">
                <a:solidFill>
                  <a:srgbClr val="08242A"/>
                </a:solidFill>
                <a:latin typeface="+mn-lt"/>
                <a:cs typeface="Palatino Linotype"/>
              </a:rPr>
              <a:t> </a:t>
            </a:r>
            <a:r>
              <a:rPr sz="1600" dirty="0">
                <a:solidFill>
                  <a:srgbClr val="08242A"/>
                </a:solidFill>
                <a:latin typeface="+mn-lt"/>
                <a:cs typeface="Palatino Linotype"/>
              </a:rPr>
              <a:t>a</a:t>
            </a:r>
            <a:r>
              <a:rPr sz="1600" spc="85" dirty="0">
                <a:solidFill>
                  <a:srgbClr val="08242A"/>
                </a:solidFill>
                <a:latin typeface="+mn-lt"/>
                <a:cs typeface="Palatino Linotype"/>
              </a:rPr>
              <a:t> </a:t>
            </a:r>
            <a:r>
              <a:rPr sz="1600" spc="45" dirty="0">
                <a:solidFill>
                  <a:srgbClr val="08242A"/>
                </a:solidFill>
                <a:latin typeface="+mn-lt"/>
                <a:cs typeface="Palatino Linotype"/>
              </a:rPr>
              <a:t>hotel </a:t>
            </a:r>
            <a:r>
              <a:rPr sz="1600" dirty="0">
                <a:solidFill>
                  <a:srgbClr val="08242A"/>
                </a:solidFill>
                <a:latin typeface="+mn-lt"/>
                <a:cs typeface="Palatino Linotype"/>
              </a:rPr>
              <a:t>room</a:t>
            </a:r>
            <a:r>
              <a:rPr sz="1600" spc="105" dirty="0">
                <a:solidFill>
                  <a:srgbClr val="08242A"/>
                </a:solidFill>
                <a:latin typeface="+mn-lt"/>
                <a:cs typeface="Palatino Linotype"/>
              </a:rPr>
              <a:t> </a:t>
            </a:r>
            <a:r>
              <a:rPr sz="1600" dirty="0">
                <a:solidFill>
                  <a:srgbClr val="08242A"/>
                </a:solidFill>
                <a:latin typeface="+mn-lt"/>
                <a:cs typeface="Palatino Linotype"/>
              </a:rPr>
              <a:t>is?</a:t>
            </a:r>
            <a:r>
              <a:rPr sz="1600" spc="105" dirty="0">
                <a:solidFill>
                  <a:srgbClr val="08242A"/>
                </a:solidFill>
                <a:latin typeface="+mn-lt"/>
                <a:cs typeface="Palatino Linotype"/>
              </a:rPr>
              <a:t> </a:t>
            </a:r>
            <a:r>
              <a:rPr sz="1600" dirty="0">
                <a:solidFill>
                  <a:srgbClr val="08242A"/>
                </a:solidFill>
                <a:latin typeface="+mn-lt"/>
                <a:cs typeface="Palatino Linotype"/>
              </a:rPr>
              <a:t>Or</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05" dirty="0">
                <a:solidFill>
                  <a:srgbClr val="08242A"/>
                </a:solidFill>
                <a:latin typeface="+mn-lt"/>
                <a:cs typeface="Palatino Linotype"/>
              </a:rPr>
              <a:t> </a:t>
            </a:r>
            <a:r>
              <a:rPr sz="1600" dirty="0">
                <a:solidFill>
                  <a:srgbClr val="08242A"/>
                </a:solidFill>
                <a:latin typeface="+mn-lt"/>
                <a:cs typeface="Palatino Linotype"/>
              </a:rPr>
              <a:t>optimal</a:t>
            </a:r>
            <a:r>
              <a:rPr sz="1600" spc="105" dirty="0">
                <a:solidFill>
                  <a:srgbClr val="08242A"/>
                </a:solidFill>
                <a:latin typeface="+mn-lt"/>
                <a:cs typeface="Palatino Linotype"/>
              </a:rPr>
              <a:t> </a:t>
            </a:r>
            <a:r>
              <a:rPr sz="1600" dirty="0">
                <a:solidFill>
                  <a:srgbClr val="08242A"/>
                </a:solidFill>
                <a:latin typeface="+mn-lt"/>
                <a:cs typeface="Palatino Linotype"/>
              </a:rPr>
              <a:t>length</a:t>
            </a:r>
            <a:r>
              <a:rPr sz="1600" spc="105" dirty="0">
                <a:solidFill>
                  <a:srgbClr val="08242A"/>
                </a:solidFill>
                <a:latin typeface="+mn-lt"/>
                <a:cs typeface="Palatino Linotype"/>
              </a:rPr>
              <a:t> </a:t>
            </a:r>
            <a:r>
              <a:rPr sz="1600" dirty="0">
                <a:solidFill>
                  <a:srgbClr val="08242A"/>
                </a:solidFill>
                <a:latin typeface="+mn-lt"/>
                <a:cs typeface="Palatino Linotype"/>
              </a:rPr>
              <a:t>of</a:t>
            </a:r>
            <a:r>
              <a:rPr sz="1600" spc="110" dirty="0">
                <a:solidFill>
                  <a:srgbClr val="08242A"/>
                </a:solidFill>
                <a:latin typeface="+mn-lt"/>
                <a:cs typeface="Palatino Linotype"/>
              </a:rPr>
              <a:t> </a:t>
            </a:r>
            <a:r>
              <a:rPr sz="1600" dirty="0">
                <a:solidFill>
                  <a:srgbClr val="08242A"/>
                </a:solidFill>
                <a:latin typeface="+mn-lt"/>
                <a:cs typeface="Palatino Linotype"/>
              </a:rPr>
              <a:t>stay</a:t>
            </a:r>
            <a:r>
              <a:rPr sz="1600" spc="105" dirty="0">
                <a:solidFill>
                  <a:srgbClr val="08242A"/>
                </a:solidFill>
                <a:latin typeface="+mn-lt"/>
                <a:cs typeface="Palatino Linotype"/>
              </a:rPr>
              <a:t> </a:t>
            </a:r>
            <a:r>
              <a:rPr sz="1600" dirty="0">
                <a:solidFill>
                  <a:srgbClr val="08242A"/>
                </a:solidFill>
                <a:latin typeface="+mn-lt"/>
                <a:cs typeface="Palatino Linotype"/>
              </a:rPr>
              <a:t>in</a:t>
            </a:r>
            <a:r>
              <a:rPr sz="1600" spc="105" dirty="0">
                <a:solidFill>
                  <a:srgbClr val="08242A"/>
                </a:solidFill>
                <a:latin typeface="+mn-lt"/>
                <a:cs typeface="Palatino Linotype"/>
              </a:rPr>
              <a:t> </a:t>
            </a:r>
            <a:r>
              <a:rPr sz="1600" spc="50" dirty="0">
                <a:solidFill>
                  <a:srgbClr val="08242A"/>
                </a:solidFill>
                <a:latin typeface="+mn-lt"/>
                <a:cs typeface="Palatino Linotype"/>
              </a:rPr>
              <a:t>order</a:t>
            </a:r>
            <a:r>
              <a:rPr sz="1600" spc="105" dirty="0">
                <a:solidFill>
                  <a:srgbClr val="08242A"/>
                </a:solidFill>
                <a:latin typeface="+mn-lt"/>
                <a:cs typeface="Palatino Linotype"/>
              </a:rPr>
              <a:t> </a:t>
            </a:r>
            <a:r>
              <a:rPr sz="1600" spc="75" dirty="0">
                <a:solidFill>
                  <a:srgbClr val="08242A"/>
                </a:solidFill>
                <a:latin typeface="+mn-lt"/>
                <a:cs typeface="Palatino Linotype"/>
              </a:rPr>
              <a:t>to</a:t>
            </a:r>
            <a:r>
              <a:rPr sz="1600" spc="105" dirty="0">
                <a:solidFill>
                  <a:srgbClr val="08242A"/>
                </a:solidFill>
                <a:latin typeface="+mn-lt"/>
                <a:cs typeface="Palatino Linotype"/>
              </a:rPr>
              <a:t> </a:t>
            </a:r>
            <a:r>
              <a:rPr sz="1600" spc="55" dirty="0">
                <a:solidFill>
                  <a:srgbClr val="08242A"/>
                </a:solidFill>
                <a:latin typeface="+mn-lt"/>
                <a:cs typeface="Palatino Linotype"/>
              </a:rPr>
              <a:t>get</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10" dirty="0">
                <a:solidFill>
                  <a:srgbClr val="08242A"/>
                </a:solidFill>
                <a:latin typeface="+mn-lt"/>
                <a:cs typeface="Palatino Linotype"/>
              </a:rPr>
              <a:t> </a:t>
            </a:r>
            <a:r>
              <a:rPr sz="1600" spc="75" dirty="0">
                <a:solidFill>
                  <a:srgbClr val="08242A"/>
                </a:solidFill>
                <a:latin typeface="+mn-lt"/>
                <a:cs typeface="Palatino Linotype"/>
              </a:rPr>
              <a:t>best</a:t>
            </a:r>
            <a:r>
              <a:rPr sz="1600" spc="105" dirty="0">
                <a:solidFill>
                  <a:srgbClr val="08242A"/>
                </a:solidFill>
                <a:latin typeface="+mn-lt"/>
                <a:cs typeface="Palatino Linotype"/>
              </a:rPr>
              <a:t> </a:t>
            </a:r>
            <a:r>
              <a:rPr sz="1600" spc="-10" dirty="0">
                <a:solidFill>
                  <a:srgbClr val="08242A"/>
                </a:solidFill>
                <a:latin typeface="+mn-lt"/>
                <a:cs typeface="Palatino Linotype"/>
              </a:rPr>
              <a:t>daily </a:t>
            </a:r>
            <a:r>
              <a:rPr sz="1600" spc="65" dirty="0">
                <a:solidFill>
                  <a:srgbClr val="08242A"/>
                </a:solidFill>
                <a:latin typeface="+mn-lt"/>
                <a:cs typeface="Palatino Linotype"/>
              </a:rPr>
              <a:t>rate?</a:t>
            </a:r>
            <a:r>
              <a:rPr sz="1600" spc="55" dirty="0">
                <a:solidFill>
                  <a:srgbClr val="08242A"/>
                </a:solidFill>
                <a:latin typeface="+mn-lt"/>
                <a:cs typeface="Palatino Linotype"/>
              </a:rPr>
              <a:t> </a:t>
            </a:r>
            <a:r>
              <a:rPr sz="1600" dirty="0">
                <a:solidFill>
                  <a:srgbClr val="08242A"/>
                </a:solidFill>
                <a:latin typeface="+mn-lt"/>
                <a:cs typeface="Palatino Linotype"/>
              </a:rPr>
              <a:t>What</a:t>
            </a:r>
            <a:r>
              <a:rPr sz="1600" spc="55" dirty="0">
                <a:solidFill>
                  <a:srgbClr val="08242A"/>
                </a:solidFill>
                <a:latin typeface="+mn-lt"/>
                <a:cs typeface="Palatino Linotype"/>
              </a:rPr>
              <a:t> </a:t>
            </a:r>
            <a:r>
              <a:rPr sz="1600" dirty="0">
                <a:solidFill>
                  <a:srgbClr val="08242A"/>
                </a:solidFill>
                <a:latin typeface="+mn-lt"/>
                <a:cs typeface="Palatino Linotype"/>
              </a:rPr>
              <a:t>if</a:t>
            </a:r>
            <a:r>
              <a:rPr sz="1600" spc="55" dirty="0">
                <a:solidFill>
                  <a:srgbClr val="08242A"/>
                </a:solidFill>
                <a:latin typeface="+mn-lt"/>
                <a:cs typeface="Palatino Linotype"/>
              </a:rPr>
              <a:t> </a:t>
            </a:r>
            <a:r>
              <a:rPr sz="1600" dirty="0">
                <a:solidFill>
                  <a:srgbClr val="08242A"/>
                </a:solidFill>
                <a:latin typeface="+mn-lt"/>
                <a:cs typeface="Palatino Linotype"/>
              </a:rPr>
              <a:t>you</a:t>
            </a:r>
            <a:r>
              <a:rPr sz="1600" spc="55" dirty="0">
                <a:solidFill>
                  <a:srgbClr val="08242A"/>
                </a:solidFill>
                <a:latin typeface="+mn-lt"/>
                <a:cs typeface="Palatino Linotype"/>
              </a:rPr>
              <a:t> </a:t>
            </a:r>
            <a:r>
              <a:rPr sz="1600" dirty="0">
                <a:solidFill>
                  <a:srgbClr val="08242A"/>
                </a:solidFill>
                <a:latin typeface="+mn-lt"/>
                <a:cs typeface="Palatino Linotype"/>
              </a:rPr>
              <a:t>wanted</a:t>
            </a:r>
            <a:r>
              <a:rPr sz="1600" spc="60" dirty="0">
                <a:solidFill>
                  <a:srgbClr val="08242A"/>
                </a:solidFill>
                <a:latin typeface="+mn-lt"/>
                <a:cs typeface="Palatino Linotype"/>
              </a:rPr>
              <a:t> </a:t>
            </a:r>
            <a:r>
              <a:rPr sz="1600" spc="75" dirty="0">
                <a:solidFill>
                  <a:srgbClr val="08242A"/>
                </a:solidFill>
                <a:latin typeface="+mn-lt"/>
                <a:cs typeface="Palatino Linotype"/>
              </a:rPr>
              <a:t>to</a:t>
            </a:r>
            <a:r>
              <a:rPr sz="1600" spc="55" dirty="0">
                <a:solidFill>
                  <a:srgbClr val="08242A"/>
                </a:solidFill>
                <a:latin typeface="+mn-lt"/>
                <a:cs typeface="Palatino Linotype"/>
              </a:rPr>
              <a:t> </a:t>
            </a:r>
            <a:r>
              <a:rPr sz="1600" spc="50" dirty="0">
                <a:solidFill>
                  <a:srgbClr val="08242A"/>
                </a:solidFill>
                <a:latin typeface="+mn-lt"/>
                <a:cs typeface="Palatino Linotype"/>
              </a:rPr>
              <a:t>predict</a:t>
            </a:r>
            <a:r>
              <a:rPr sz="1600" spc="55" dirty="0">
                <a:solidFill>
                  <a:srgbClr val="08242A"/>
                </a:solidFill>
                <a:latin typeface="+mn-lt"/>
                <a:cs typeface="Palatino Linotype"/>
              </a:rPr>
              <a:t> </a:t>
            </a:r>
            <a:r>
              <a:rPr sz="1600" spc="50" dirty="0">
                <a:solidFill>
                  <a:srgbClr val="08242A"/>
                </a:solidFill>
                <a:latin typeface="+mn-lt"/>
                <a:cs typeface="Palatino Linotype"/>
              </a:rPr>
              <a:t>whether</a:t>
            </a:r>
            <a:r>
              <a:rPr sz="1600" spc="55" dirty="0">
                <a:solidFill>
                  <a:srgbClr val="08242A"/>
                </a:solidFill>
                <a:latin typeface="+mn-lt"/>
                <a:cs typeface="Palatino Linotype"/>
              </a:rPr>
              <a:t> </a:t>
            </a:r>
            <a:r>
              <a:rPr sz="1600" spc="65" dirty="0">
                <a:solidFill>
                  <a:srgbClr val="08242A"/>
                </a:solidFill>
                <a:latin typeface="+mn-lt"/>
                <a:cs typeface="Palatino Linotype"/>
              </a:rPr>
              <a:t>or</a:t>
            </a:r>
            <a:r>
              <a:rPr sz="1600" spc="60" dirty="0">
                <a:solidFill>
                  <a:srgbClr val="08242A"/>
                </a:solidFill>
                <a:latin typeface="+mn-lt"/>
                <a:cs typeface="Palatino Linotype"/>
              </a:rPr>
              <a:t> </a:t>
            </a:r>
            <a:r>
              <a:rPr sz="1600" spc="65" dirty="0">
                <a:solidFill>
                  <a:srgbClr val="08242A"/>
                </a:solidFill>
                <a:latin typeface="+mn-lt"/>
                <a:cs typeface="Palatino Linotype"/>
              </a:rPr>
              <a:t>not</a:t>
            </a:r>
            <a:r>
              <a:rPr sz="1600" spc="55" dirty="0">
                <a:solidFill>
                  <a:srgbClr val="08242A"/>
                </a:solidFill>
                <a:latin typeface="+mn-lt"/>
                <a:cs typeface="Palatino Linotype"/>
              </a:rPr>
              <a:t> </a:t>
            </a:r>
            <a:r>
              <a:rPr sz="1600" dirty="0">
                <a:solidFill>
                  <a:srgbClr val="08242A"/>
                </a:solidFill>
                <a:latin typeface="+mn-lt"/>
                <a:cs typeface="Palatino Linotype"/>
              </a:rPr>
              <a:t>a</a:t>
            </a:r>
            <a:r>
              <a:rPr sz="1600" spc="55" dirty="0">
                <a:solidFill>
                  <a:srgbClr val="08242A"/>
                </a:solidFill>
                <a:latin typeface="+mn-lt"/>
                <a:cs typeface="Palatino Linotype"/>
              </a:rPr>
              <a:t> hotel </a:t>
            </a:r>
            <a:r>
              <a:rPr sz="1600" dirty="0">
                <a:solidFill>
                  <a:srgbClr val="08242A"/>
                </a:solidFill>
                <a:latin typeface="+mn-lt"/>
                <a:cs typeface="Palatino Linotype"/>
              </a:rPr>
              <a:t>was</a:t>
            </a:r>
            <a:r>
              <a:rPr sz="1600" spc="60" dirty="0">
                <a:solidFill>
                  <a:srgbClr val="08242A"/>
                </a:solidFill>
                <a:latin typeface="+mn-lt"/>
                <a:cs typeface="Palatino Linotype"/>
              </a:rPr>
              <a:t> </a:t>
            </a:r>
            <a:r>
              <a:rPr sz="1600" dirty="0">
                <a:solidFill>
                  <a:srgbClr val="08242A"/>
                </a:solidFill>
                <a:latin typeface="+mn-lt"/>
                <a:cs typeface="Palatino Linotype"/>
              </a:rPr>
              <a:t>likely</a:t>
            </a:r>
            <a:r>
              <a:rPr sz="1600" spc="55" dirty="0">
                <a:solidFill>
                  <a:srgbClr val="08242A"/>
                </a:solidFill>
                <a:latin typeface="+mn-lt"/>
                <a:cs typeface="Palatino Linotype"/>
              </a:rPr>
              <a:t> </a:t>
            </a:r>
            <a:r>
              <a:rPr sz="1600" spc="50" dirty="0">
                <a:solidFill>
                  <a:srgbClr val="08242A"/>
                </a:solidFill>
                <a:latin typeface="+mn-lt"/>
                <a:cs typeface="Palatino Linotype"/>
              </a:rPr>
              <a:t>to receive</a:t>
            </a:r>
            <a:r>
              <a:rPr sz="1600" spc="220" dirty="0">
                <a:solidFill>
                  <a:srgbClr val="08242A"/>
                </a:solidFill>
                <a:latin typeface="+mn-lt"/>
                <a:cs typeface="Palatino Linotype"/>
              </a:rPr>
              <a:t> </a:t>
            </a:r>
            <a:r>
              <a:rPr sz="1600" dirty="0">
                <a:solidFill>
                  <a:srgbClr val="08242A"/>
                </a:solidFill>
                <a:latin typeface="+mn-lt"/>
                <a:cs typeface="Palatino Linotype"/>
              </a:rPr>
              <a:t>a</a:t>
            </a:r>
            <a:r>
              <a:rPr sz="1600" spc="220" dirty="0">
                <a:solidFill>
                  <a:srgbClr val="08242A"/>
                </a:solidFill>
                <a:latin typeface="+mn-lt"/>
                <a:cs typeface="Palatino Linotype"/>
              </a:rPr>
              <a:t> </a:t>
            </a:r>
            <a:r>
              <a:rPr sz="1600" dirty="0">
                <a:solidFill>
                  <a:srgbClr val="08242A"/>
                </a:solidFill>
                <a:latin typeface="+mn-lt"/>
                <a:cs typeface="Palatino Linotype"/>
              </a:rPr>
              <a:t>disproportionately</a:t>
            </a:r>
            <a:r>
              <a:rPr sz="1600" spc="220" dirty="0">
                <a:solidFill>
                  <a:srgbClr val="08242A"/>
                </a:solidFill>
                <a:latin typeface="+mn-lt"/>
                <a:cs typeface="Palatino Linotype"/>
              </a:rPr>
              <a:t> </a:t>
            </a:r>
            <a:r>
              <a:rPr sz="1600" dirty="0">
                <a:solidFill>
                  <a:srgbClr val="08242A"/>
                </a:solidFill>
                <a:latin typeface="+mn-lt"/>
                <a:cs typeface="Palatino Linotype"/>
              </a:rPr>
              <a:t>high</a:t>
            </a:r>
            <a:r>
              <a:rPr sz="1600" spc="225" dirty="0">
                <a:solidFill>
                  <a:srgbClr val="08242A"/>
                </a:solidFill>
                <a:latin typeface="+mn-lt"/>
                <a:cs typeface="Palatino Linotype"/>
              </a:rPr>
              <a:t> </a:t>
            </a:r>
            <a:r>
              <a:rPr sz="1600" dirty="0">
                <a:solidFill>
                  <a:srgbClr val="08242A"/>
                </a:solidFill>
                <a:latin typeface="+mn-lt"/>
                <a:cs typeface="Palatino Linotype"/>
              </a:rPr>
              <a:t>number</a:t>
            </a:r>
            <a:r>
              <a:rPr sz="1600" spc="220" dirty="0">
                <a:solidFill>
                  <a:srgbClr val="08242A"/>
                </a:solidFill>
                <a:latin typeface="+mn-lt"/>
                <a:cs typeface="Palatino Linotype"/>
              </a:rPr>
              <a:t> </a:t>
            </a:r>
            <a:r>
              <a:rPr sz="1600" dirty="0">
                <a:solidFill>
                  <a:srgbClr val="08242A"/>
                </a:solidFill>
                <a:latin typeface="+mn-lt"/>
                <a:cs typeface="Palatino Linotype"/>
              </a:rPr>
              <a:t>of</a:t>
            </a:r>
            <a:r>
              <a:rPr sz="1600" spc="220" dirty="0">
                <a:solidFill>
                  <a:srgbClr val="08242A"/>
                </a:solidFill>
                <a:latin typeface="+mn-lt"/>
                <a:cs typeface="Palatino Linotype"/>
              </a:rPr>
              <a:t> </a:t>
            </a:r>
            <a:r>
              <a:rPr sz="1600" dirty="0">
                <a:solidFill>
                  <a:srgbClr val="08242A"/>
                </a:solidFill>
                <a:latin typeface="+mn-lt"/>
                <a:cs typeface="Palatino Linotype"/>
              </a:rPr>
              <a:t>special</a:t>
            </a:r>
            <a:r>
              <a:rPr sz="1600" spc="225" dirty="0">
                <a:solidFill>
                  <a:srgbClr val="08242A"/>
                </a:solidFill>
                <a:latin typeface="+mn-lt"/>
                <a:cs typeface="Palatino Linotype"/>
              </a:rPr>
              <a:t> </a:t>
            </a:r>
            <a:r>
              <a:rPr sz="1600" spc="50" dirty="0">
                <a:solidFill>
                  <a:srgbClr val="08242A"/>
                </a:solidFill>
                <a:latin typeface="+mn-lt"/>
                <a:cs typeface="Palatino Linotype"/>
              </a:rPr>
              <a:t>requests?</a:t>
            </a:r>
            <a:endParaRPr sz="1600" dirty="0">
              <a:latin typeface="+mn-lt"/>
              <a:cs typeface="Palatino Linotype"/>
            </a:endParaRPr>
          </a:p>
          <a:p>
            <a:pPr>
              <a:lnSpc>
                <a:spcPct val="100000"/>
              </a:lnSpc>
              <a:spcBef>
                <a:spcPts val="30"/>
              </a:spcBef>
            </a:pPr>
            <a:endParaRPr sz="1400" dirty="0">
              <a:latin typeface="+mn-lt"/>
              <a:cs typeface="Palatino Linotype"/>
            </a:endParaRPr>
          </a:p>
          <a:p>
            <a:pPr marL="12700">
              <a:lnSpc>
                <a:spcPct val="100000"/>
              </a:lnSpc>
            </a:pPr>
            <a:r>
              <a:rPr sz="1600" dirty="0">
                <a:solidFill>
                  <a:srgbClr val="08242A"/>
                </a:solidFill>
                <a:latin typeface="+mn-lt"/>
                <a:cs typeface="Palatino Linotype"/>
              </a:rPr>
              <a:t>This</a:t>
            </a:r>
            <a:r>
              <a:rPr sz="1600" spc="100" dirty="0">
                <a:solidFill>
                  <a:srgbClr val="08242A"/>
                </a:solidFill>
                <a:latin typeface="+mn-lt"/>
                <a:cs typeface="Palatino Linotype"/>
              </a:rPr>
              <a:t> </a:t>
            </a:r>
            <a:r>
              <a:rPr sz="1600" spc="55" dirty="0">
                <a:solidFill>
                  <a:srgbClr val="08242A"/>
                </a:solidFill>
                <a:latin typeface="+mn-lt"/>
                <a:cs typeface="Palatino Linotype"/>
              </a:rPr>
              <a:t>hotel</a:t>
            </a:r>
            <a:r>
              <a:rPr sz="1600" spc="105" dirty="0">
                <a:solidFill>
                  <a:srgbClr val="08242A"/>
                </a:solidFill>
                <a:latin typeface="+mn-lt"/>
                <a:cs typeface="Palatino Linotype"/>
              </a:rPr>
              <a:t> </a:t>
            </a:r>
            <a:r>
              <a:rPr sz="1600" dirty="0">
                <a:solidFill>
                  <a:srgbClr val="08242A"/>
                </a:solidFill>
                <a:latin typeface="+mn-lt"/>
                <a:cs typeface="Palatino Linotype"/>
              </a:rPr>
              <a:t>booking</a:t>
            </a:r>
            <a:r>
              <a:rPr sz="1600" spc="100" dirty="0">
                <a:solidFill>
                  <a:srgbClr val="08242A"/>
                </a:solidFill>
                <a:latin typeface="+mn-lt"/>
                <a:cs typeface="Palatino Linotype"/>
              </a:rPr>
              <a:t> </a:t>
            </a:r>
            <a:r>
              <a:rPr sz="1600" spc="55" dirty="0">
                <a:solidFill>
                  <a:srgbClr val="08242A"/>
                </a:solidFill>
                <a:latin typeface="+mn-lt"/>
                <a:cs typeface="Palatino Linotype"/>
              </a:rPr>
              <a:t>dataset</a:t>
            </a:r>
            <a:r>
              <a:rPr sz="1600" spc="105" dirty="0">
                <a:solidFill>
                  <a:srgbClr val="08242A"/>
                </a:solidFill>
                <a:latin typeface="+mn-lt"/>
                <a:cs typeface="Palatino Linotype"/>
              </a:rPr>
              <a:t> </a:t>
            </a:r>
            <a:r>
              <a:rPr sz="1600" spc="65" dirty="0">
                <a:solidFill>
                  <a:srgbClr val="08242A"/>
                </a:solidFill>
                <a:latin typeface="+mn-lt"/>
                <a:cs typeface="Palatino Linotype"/>
              </a:rPr>
              <a:t>can</a:t>
            </a:r>
            <a:r>
              <a:rPr sz="1600" spc="105" dirty="0">
                <a:solidFill>
                  <a:srgbClr val="08242A"/>
                </a:solidFill>
                <a:latin typeface="+mn-lt"/>
                <a:cs typeface="Palatino Linotype"/>
              </a:rPr>
              <a:t> </a:t>
            </a:r>
            <a:r>
              <a:rPr sz="1600" dirty="0">
                <a:solidFill>
                  <a:srgbClr val="08242A"/>
                </a:solidFill>
                <a:latin typeface="+mn-lt"/>
                <a:cs typeface="Palatino Linotype"/>
              </a:rPr>
              <a:t>help</a:t>
            </a:r>
            <a:r>
              <a:rPr sz="1600" spc="100" dirty="0">
                <a:solidFill>
                  <a:srgbClr val="08242A"/>
                </a:solidFill>
                <a:latin typeface="+mn-lt"/>
                <a:cs typeface="Palatino Linotype"/>
              </a:rPr>
              <a:t> </a:t>
            </a:r>
            <a:r>
              <a:rPr sz="1600" dirty="0">
                <a:solidFill>
                  <a:srgbClr val="08242A"/>
                </a:solidFill>
                <a:latin typeface="+mn-lt"/>
                <a:cs typeface="Palatino Linotype"/>
              </a:rPr>
              <a:t>you</a:t>
            </a:r>
            <a:r>
              <a:rPr sz="1600" spc="105" dirty="0">
                <a:solidFill>
                  <a:srgbClr val="08242A"/>
                </a:solidFill>
                <a:latin typeface="+mn-lt"/>
                <a:cs typeface="Palatino Linotype"/>
              </a:rPr>
              <a:t> </a:t>
            </a:r>
            <a:r>
              <a:rPr sz="1600" dirty="0">
                <a:solidFill>
                  <a:srgbClr val="08242A"/>
                </a:solidFill>
                <a:latin typeface="+mn-lt"/>
                <a:cs typeface="Palatino Linotype"/>
              </a:rPr>
              <a:t>explore</a:t>
            </a:r>
            <a:r>
              <a:rPr sz="1600" spc="105" dirty="0">
                <a:solidFill>
                  <a:srgbClr val="08242A"/>
                </a:solidFill>
                <a:latin typeface="+mn-lt"/>
                <a:cs typeface="Palatino Linotype"/>
              </a:rPr>
              <a:t> </a:t>
            </a:r>
            <a:r>
              <a:rPr sz="1600" spc="65" dirty="0">
                <a:solidFill>
                  <a:srgbClr val="08242A"/>
                </a:solidFill>
                <a:latin typeface="+mn-lt"/>
                <a:cs typeface="Palatino Linotype"/>
              </a:rPr>
              <a:t>those</a:t>
            </a:r>
            <a:r>
              <a:rPr sz="1600" spc="100" dirty="0">
                <a:solidFill>
                  <a:srgbClr val="08242A"/>
                </a:solidFill>
                <a:latin typeface="+mn-lt"/>
                <a:cs typeface="Palatino Linotype"/>
              </a:rPr>
              <a:t> </a:t>
            </a:r>
            <a:r>
              <a:rPr sz="1600" spc="-10" dirty="0">
                <a:solidFill>
                  <a:srgbClr val="08242A"/>
                </a:solidFill>
                <a:latin typeface="+mn-lt"/>
                <a:cs typeface="Palatino Linotype"/>
              </a:rPr>
              <a:t>questions!</a:t>
            </a:r>
            <a:endParaRPr lang="en-US" sz="1600" spc="-10" dirty="0">
              <a:solidFill>
                <a:srgbClr val="08242A"/>
              </a:solidFill>
              <a:latin typeface="+mn-lt"/>
              <a:cs typeface="Palatino Linotype"/>
            </a:endParaRPr>
          </a:p>
          <a:p>
            <a:pPr marL="12700">
              <a:lnSpc>
                <a:spcPct val="100000"/>
              </a:lnSpc>
            </a:pPr>
            <a:endParaRPr sz="1600" dirty="0">
              <a:latin typeface="+mn-lt"/>
              <a:cs typeface="Palatino Linotype"/>
            </a:endParaRPr>
          </a:p>
          <a:p>
            <a:pPr marL="12700" marR="71755">
              <a:lnSpc>
                <a:spcPct val="100000"/>
              </a:lnSpc>
            </a:pPr>
            <a:r>
              <a:rPr sz="1600" dirty="0">
                <a:solidFill>
                  <a:srgbClr val="08242A"/>
                </a:solidFill>
                <a:latin typeface="+mn-lt"/>
                <a:cs typeface="Palatino Linotype"/>
              </a:rPr>
              <a:t>This</a:t>
            </a:r>
            <a:r>
              <a:rPr sz="1600" spc="114" dirty="0">
                <a:solidFill>
                  <a:srgbClr val="08242A"/>
                </a:solidFill>
                <a:latin typeface="+mn-lt"/>
                <a:cs typeface="Palatino Linotype"/>
              </a:rPr>
              <a:t> </a:t>
            </a:r>
            <a:r>
              <a:rPr sz="1600" dirty="0">
                <a:solidFill>
                  <a:srgbClr val="08242A"/>
                </a:solidFill>
                <a:latin typeface="+mn-lt"/>
                <a:cs typeface="Palatino Linotype"/>
              </a:rPr>
              <a:t>data</a:t>
            </a:r>
            <a:r>
              <a:rPr sz="1600" spc="120" dirty="0">
                <a:solidFill>
                  <a:srgbClr val="08242A"/>
                </a:solidFill>
                <a:latin typeface="+mn-lt"/>
                <a:cs typeface="Palatino Linotype"/>
              </a:rPr>
              <a:t> </a:t>
            </a:r>
            <a:r>
              <a:rPr sz="1600" spc="85" dirty="0">
                <a:solidFill>
                  <a:srgbClr val="08242A"/>
                </a:solidFill>
                <a:latin typeface="+mn-lt"/>
                <a:cs typeface="Palatino Linotype"/>
              </a:rPr>
              <a:t>set</a:t>
            </a:r>
            <a:r>
              <a:rPr sz="1600" spc="120" dirty="0">
                <a:solidFill>
                  <a:srgbClr val="08242A"/>
                </a:solidFill>
                <a:latin typeface="+mn-lt"/>
                <a:cs typeface="Palatino Linotype"/>
              </a:rPr>
              <a:t> </a:t>
            </a:r>
            <a:r>
              <a:rPr sz="1600" spc="60" dirty="0">
                <a:solidFill>
                  <a:srgbClr val="08242A"/>
                </a:solidFill>
                <a:latin typeface="+mn-lt"/>
                <a:cs typeface="Palatino Linotype"/>
              </a:rPr>
              <a:t>contains</a:t>
            </a:r>
            <a:r>
              <a:rPr sz="1600" spc="120" dirty="0">
                <a:solidFill>
                  <a:srgbClr val="08242A"/>
                </a:solidFill>
                <a:latin typeface="+mn-lt"/>
                <a:cs typeface="Palatino Linotype"/>
              </a:rPr>
              <a:t> </a:t>
            </a:r>
            <a:r>
              <a:rPr sz="1600" dirty="0">
                <a:solidFill>
                  <a:srgbClr val="08242A"/>
                </a:solidFill>
                <a:latin typeface="+mn-lt"/>
                <a:cs typeface="Palatino Linotype"/>
              </a:rPr>
              <a:t>booking</a:t>
            </a:r>
            <a:r>
              <a:rPr sz="1600" spc="120" dirty="0">
                <a:solidFill>
                  <a:srgbClr val="08242A"/>
                </a:solidFill>
                <a:latin typeface="+mn-lt"/>
                <a:cs typeface="Palatino Linotype"/>
              </a:rPr>
              <a:t> </a:t>
            </a:r>
            <a:r>
              <a:rPr sz="1600" dirty="0">
                <a:solidFill>
                  <a:srgbClr val="08242A"/>
                </a:solidFill>
                <a:latin typeface="+mn-lt"/>
                <a:cs typeface="Palatino Linotype"/>
              </a:rPr>
              <a:t>information</a:t>
            </a:r>
            <a:r>
              <a:rPr sz="1600" spc="120" dirty="0">
                <a:solidFill>
                  <a:srgbClr val="08242A"/>
                </a:solidFill>
                <a:latin typeface="+mn-lt"/>
                <a:cs typeface="Palatino Linotype"/>
              </a:rPr>
              <a:t> </a:t>
            </a:r>
            <a:r>
              <a:rPr sz="1600" dirty="0">
                <a:solidFill>
                  <a:srgbClr val="08242A"/>
                </a:solidFill>
                <a:latin typeface="+mn-lt"/>
                <a:cs typeface="Palatino Linotype"/>
              </a:rPr>
              <a:t>for</a:t>
            </a:r>
            <a:r>
              <a:rPr sz="1600" spc="120" dirty="0">
                <a:solidFill>
                  <a:srgbClr val="08242A"/>
                </a:solidFill>
                <a:latin typeface="+mn-lt"/>
                <a:cs typeface="Palatino Linotype"/>
              </a:rPr>
              <a:t> </a:t>
            </a:r>
            <a:r>
              <a:rPr sz="1600" dirty="0">
                <a:solidFill>
                  <a:srgbClr val="08242A"/>
                </a:solidFill>
                <a:latin typeface="+mn-lt"/>
                <a:cs typeface="Palatino Linotype"/>
              </a:rPr>
              <a:t>a</a:t>
            </a:r>
            <a:r>
              <a:rPr sz="1600" spc="120" dirty="0">
                <a:solidFill>
                  <a:srgbClr val="08242A"/>
                </a:solidFill>
                <a:latin typeface="+mn-lt"/>
                <a:cs typeface="Palatino Linotype"/>
              </a:rPr>
              <a:t> </a:t>
            </a:r>
            <a:r>
              <a:rPr sz="1600" spc="50" dirty="0">
                <a:solidFill>
                  <a:srgbClr val="08242A"/>
                </a:solidFill>
                <a:latin typeface="+mn-lt"/>
                <a:cs typeface="Palatino Linotype"/>
              </a:rPr>
              <a:t>city</a:t>
            </a:r>
            <a:r>
              <a:rPr sz="1600" spc="120" dirty="0">
                <a:solidFill>
                  <a:srgbClr val="08242A"/>
                </a:solidFill>
                <a:latin typeface="+mn-lt"/>
                <a:cs typeface="Palatino Linotype"/>
              </a:rPr>
              <a:t> </a:t>
            </a:r>
            <a:r>
              <a:rPr sz="1600" spc="55" dirty="0">
                <a:solidFill>
                  <a:srgbClr val="08242A"/>
                </a:solidFill>
                <a:latin typeface="+mn-lt"/>
                <a:cs typeface="Palatino Linotype"/>
              </a:rPr>
              <a:t>hotel</a:t>
            </a:r>
            <a:r>
              <a:rPr sz="1600" spc="120" dirty="0">
                <a:solidFill>
                  <a:srgbClr val="08242A"/>
                </a:solidFill>
                <a:latin typeface="+mn-lt"/>
                <a:cs typeface="Palatino Linotype"/>
              </a:rPr>
              <a:t> </a:t>
            </a:r>
            <a:r>
              <a:rPr sz="1600" dirty="0">
                <a:solidFill>
                  <a:srgbClr val="08242A"/>
                </a:solidFill>
                <a:latin typeface="+mn-lt"/>
                <a:cs typeface="Palatino Linotype"/>
              </a:rPr>
              <a:t>and</a:t>
            </a:r>
            <a:r>
              <a:rPr sz="1600" spc="120" dirty="0">
                <a:solidFill>
                  <a:srgbClr val="08242A"/>
                </a:solidFill>
                <a:latin typeface="+mn-lt"/>
                <a:cs typeface="Palatino Linotype"/>
              </a:rPr>
              <a:t> </a:t>
            </a:r>
            <a:r>
              <a:rPr sz="1600" dirty="0">
                <a:solidFill>
                  <a:srgbClr val="08242A"/>
                </a:solidFill>
                <a:latin typeface="+mn-lt"/>
                <a:cs typeface="Palatino Linotype"/>
              </a:rPr>
              <a:t>a</a:t>
            </a:r>
            <a:r>
              <a:rPr sz="1600" spc="120" dirty="0">
                <a:solidFill>
                  <a:srgbClr val="08242A"/>
                </a:solidFill>
                <a:latin typeface="+mn-lt"/>
                <a:cs typeface="Palatino Linotype"/>
              </a:rPr>
              <a:t> </a:t>
            </a:r>
            <a:r>
              <a:rPr sz="1600" spc="65" dirty="0">
                <a:solidFill>
                  <a:srgbClr val="08242A"/>
                </a:solidFill>
                <a:latin typeface="+mn-lt"/>
                <a:cs typeface="Palatino Linotype"/>
              </a:rPr>
              <a:t>resort </a:t>
            </a:r>
            <a:r>
              <a:rPr sz="1600" dirty="0">
                <a:solidFill>
                  <a:srgbClr val="08242A"/>
                </a:solidFill>
                <a:latin typeface="+mn-lt"/>
                <a:cs typeface="Palatino Linotype"/>
              </a:rPr>
              <a:t>hotel,</a:t>
            </a:r>
            <a:r>
              <a:rPr sz="1600" spc="160"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dirty="0">
                <a:solidFill>
                  <a:srgbClr val="08242A"/>
                </a:solidFill>
                <a:latin typeface="+mn-lt"/>
                <a:cs typeface="Palatino Linotype"/>
              </a:rPr>
              <a:t>includes</a:t>
            </a:r>
            <a:r>
              <a:rPr sz="1600" spc="160" dirty="0">
                <a:solidFill>
                  <a:srgbClr val="08242A"/>
                </a:solidFill>
                <a:latin typeface="+mn-lt"/>
                <a:cs typeface="Palatino Linotype"/>
              </a:rPr>
              <a:t> </a:t>
            </a:r>
            <a:r>
              <a:rPr sz="1600" dirty="0">
                <a:solidFill>
                  <a:srgbClr val="08242A"/>
                </a:solidFill>
                <a:latin typeface="+mn-lt"/>
                <a:cs typeface="Palatino Linotype"/>
              </a:rPr>
              <a:t>information</a:t>
            </a:r>
            <a:r>
              <a:rPr sz="1600" spc="165" dirty="0">
                <a:solidFill>
                  <a:srgbClr val="08242A"/>
                </a:solidFill>
                <a:latin typeface="+mn-lt"/>
                <a:cs typeface="Palatino Linotype"/>
              </a:rPr>
              <a:t> </a:t>
            </a:r>
            <a:r>
              <a:rPr sz="1600" spc="55" dirty="0">
                <a:solidFill>
                  <a:srgbClr val="08242A"/>
                </a:solidFill>
                <a:latin typeface="+mn-lt"/>
                <a:cs typeface="Palatino Linotype"/>
              </a:rPr>
              <a:t>such</a:t>
            </a:r>
            <a:r>
              <a:rPr sz="1600" spc="165" dirty="0">
                <a:solidFill>
                  <a:srgbClr val="08242A"/>
                </a:solidFill>
                <a:latin typeface="+mn-lt"/>
                <a:cs typeface="Palatino Linotype"/>
              </a:rPr>
              <a:t> </a:t>
            </a:r>
            <a:r>
              <a:rPr sz="1600" spc="50" dirty="0">
                <a:solidFill>
                  <a:srgbClr val="08242A"/>
                </a:solidFill>
                <a:latin typeface="+mn-lt"/>
                <a:cs typeface="Palatino Linotype"/>
              </a:rPr>
              <a:t>as</a:t>
            </a:r>
            <a:r>
              <a:rPr sz="1600" spc="160" dirty="0">
                <a:solidFill>
                  <a:srgbClr val="08242A"/>
                </a:solidFill>
                <a:latin typeface="+mn-lt"/>
                <a:cs typeface="Palatino Linotype"/>
              </a:rPr>
              <a:t> </a:t>
            </a:r>
            <a:r>
              <a:rPr sz="1600" dirty="0">
                <a:solidFill>
                  <a:srgbClr val="08242A"/>
                </a:solidFill>
                <a:latin typeface="+mn-lt"/>
                <a:cs typeface="Palatino Linotype"/>
              </a:rPr>
              <a:t>when</a:t>
            </a:r>
            <a:r>
              <a:rPr sz="1600" spc="165" dirty="0">
                <a:solidFill>
                  <a:srgbClr val="08242A"/>
                </a:solidFill>
                <a:latin typeface="+mn-lt"/>
                <a:cs typeface="Palatino Linotype"/>
              </a:rPr>
              <a:t> </a:t>
            </a:r>
            <a:r>
              <a:rPr sz="1600" spc="80" dirty="0">
                <a:solidFill>
                  <a:srgbClr val="08242A"/>
                </a:solidFill>
                <a:latin typeface="+mn-lt"/>
                <a:cs typeface="Palatino Linotype"/>
              </a:rPr>
              <a:t>the</a:t>
            </a:r>
            <a:r>
              <a:rPr sz="1600" spc="165" dirty="0">
                <a:solidFill>
                  <a:srgbClr val="08242A"/>
                </a:solidFill>
                <a:latin typeface="+mn-lt"/>
                <a:cs typeface="Palatino Linotype"/>
              </a:rPr>
              <a:t> </a:t>
            </a:r>
            <a:r>
              <a:rPr sz="1600" dirty="0">
                <a:solidFill>
                  <a:srgbClr val="08242A"/>
                </a:solidFill>
                <a:latin typeface="+mn-lt"/>
                <a:cs typeface="Palatino Linotype"/>
              </a:rPr>
              <a:t>booking</a:t>
            </a:r>
            <a:r>
              <a:rPr sz="1600" spc="160" dirty="0">
                <a:solidFill>
                  <a:srgbClr val="08242A"/>
                </a:solidFill>
                <a:latin typeface="+mn-lt"/>
                <a:cs typeface="Palatino Linotype"/>
              </a:rPr>
              <a:t> </a:t>
            </a:r>
            <a:r>
              <a:rPr sz="1600" dirty="0">
                <a:solidFill>
                  <a:srgbClr val="08242A"/>
                </a:solidFill>
                <a:latin typeface="+mn-lt"/>
                <a:cs typeface="Palatino Linotype"/>
              </a:rPr>
              <a:t>was</a:t>
            </a:r>
            <a:r>
              <a:rPr sz="1600" spc="165" dirty="0">
                <a:solidFill>
                  <a:srgbClr val="08242A"/>
                </a:solidFill>
                <a:latin typeface="+mn-lt"/>
                <a:cs typeface="Palatino Linotype"/>
              </a:rPr>
              <a:t> </a:t>
            </a:r>
            <a:r>
              <a:rPr sz="1600" spc="-20" dirty="0">
                <a:solidFill>
                  <a:srgbClr val="08242A"/>
                </a:solidFill>
                <a:latin typeface="+mn-lt"/>
                <a:cs typeface="Palatino Linotype"/>
              </a:rPr>
              <a:t>made, </a:t>
            </a:r>
            <a:r>
              <a:rPr sz="1600" dirty="0">
                <a:solidFill>
                  <a:srgbClr val="08242A"/>
                </a:solidFill>
                <a:latin typeface="+mn-lt"/>
                <a:cs typeface="Palatino Linotype"/>
              </a:rPr>
              <a:t>length</a:t>
            </a:r>
            <a:r>
              <a:rPr sz="1600" spc="160" dirty="0">
                <a:solidFill>
                  <a:srgbClr val="08242A"/>
                </a:solidFill>
                <a:latin typeface="+mn-lt"/>
                <a:cs typeface="Palatino Linotype"/>
              </a:rPr>
              <a:t> </a:t>
            </a:r>
            <a:r>
              <a:rPr sz="1600" dirty="0">
                <a:solidFill>
                  <a:srgbClr val="08242A"/>
                </a:solidFill>
                <a:latin typeface="+mn-lt"/>
                <a:cs typeface="Palatino Linotype"/>
              </a:rPr>
              <a:t>of</a:t>
            </a:r>
            <a:r>
              <a:rPr sz="1600" spc="165" dirty="0">
                <a:solidFill>
                  <a:srgbClr val="08242A"/>
                </a:solidFill>
                <a:latin typeface="+mn-lt"/>
                <a:cs typeface="Palatino Linotype"/>
              </a:rPr>
              <a:t> </a:t>
            </a:r>
            <a:r>
              <a:rPr sz="1600" dirty="0">
                <a:solidFill>
                  <a:srgbClr val="08242A"/>
                </a:solidFill>
                <a:latin typeface="+mn-lt"/>
                <a:cs typeface="Palatino Linotype"/>
              </a:rPr>
              <a:t>stay,</a:t>
            </a:r>
            <a:r>
              <a:rPr sz="1600" spc="165" dirty="0">
                <a:solidFill>
                  <a:srgbClr val="08242A"/>
                </a:solidFill>
                <a:latin typeface="+mn-lt"/>
                <a:cs typeface="Palatino Linotype"/>
              </a:rPr>
              <a:t> </a:t>
            </a:r>
            <a:r>
              <a:rPr sz="1600" spc="80" dirty="0">
                <a:solidFill>
                  <a:srgbClr val="08242A"/>
                </a:solidFill>
                <a:latin typeface="+mn-lt"/>
                <a:cs typeface="Palatino Linotype"/>
              </a:rPr>
              <a:t>the</a:t>
            </a:r>
            <a:r>
              <a:rPr sz="1600" spc="165" dirty="0">
                <a:solidFill>
                  <a:srgbClr val="08242A"/>
                </a:solidFill>
                <a:latin typeface="+mn-lt"/>
                <a:cs typeface="Palatino Linotype"/>
              </a:rPr>
              <a:t> </a:t>
            </a:r>
            <a:r>
              <a:rPr sz="1600" dirty="0">
                <a:solidFill>
                  <a:srgbClr val="08242A"/>
                </a:solidFill>
                <a:latin typeface="+mn-lt"/>
                <a:cs typeface="Palatino Linotype"/>
              </a:rPr>
              <a:t>number</a:t>
            </a:r>
            <a:r>
              <a:rPr sz="1600" spc="165" dirty="0">
                <a:solidFill>
                  <a:srgbClr val="08242A"/>
                </a:solidFill>
                <a:latin typeface="+mn-lt"/>
                <a:cs typeface="Palatino Linotype"/>
              </a:rPr>
              <a:t> </a:t>
            </a:r>
            <a:r>
              <a:rPr sz="1600" dirty="0">
                <a:solidFill>
                  <a:srgbClr val="08242A"/>
                </a:solidFill>
                <a:latin typeface="+mn-lt"/>
                <a:cs typeface="Palatino Linotype"/>
              </a:rPr>
              <a:t>of</a:t>
            </a:r>
            <a:r>
              <a:rPr sz="1600" spc="165" dirty="0">
                <a:solidFill>
                  <a:srgbClr val="08242A"/>
                </a:solidFill>
                <a:latin typeface="+mn-lt"/>
                <a:cs typeface="Palatino Linotype"/>
              </a:rPr>
              <a:t> </a:t>
            </a:r>
            <a:r>
              <a:rPr sz="1600" dirty="0">
                <a:solidFill>
                  <a:srgbClr val="08242A"/>
                </a:solidFill>
                <a:latin typeface="+mn-lt"/>
                <a:cs typeface="Palatino Linotype"/>
              </a:rPr>
              <a:t>adults,</a:t>
            </a:r>
            <a:r>
              <a:rPr sz="1600" spc="165" dirty="0">
                <a:solidFill>
                  <a:srgbClr val="08242A"/>
                </a:solidFill>
                <a:latin typeface="+mn-lt"/>
                <a:cs typeface="Palatino Linotype"/>
              </a:rPr>
              <a:t> </a:t>
            </a:r>
            <a:r>
              <a:rPr sz="1600" dirty="0">
                <a:solidFill>
                  <a:srgbClr val="08242A"/>
                </a:solidFill>
                <a:latin typeface="+mn-lt"/>
                <a:cs typeface="Palatino Linotype"/>
              </a:rPr>
              <a:t>children,</a:t>
            </a:r>
            <a:r>
              <a:rPr sz="1600" spc="165" dirty="0">
                <a:solidFill>
                  <a:srgbClr val="08242A"/>
                </a:solidFill>
                <a:latin typeface="+mn-lt"/>
                <a:cs typeface="Palatino Linotype"/>
              </a:rPr>
              <a:t> </a:t>
            </a:r>
            <a:r>
              <a:rPr sz="1600" spc="110" dirty="0">
                <a:solidFill>
                  <a:srgbClr val="08242A"/>
                </a:solidFill>
                <a:latin typeface="+mn-lt"/>
                <a:cs typeface="Palatino Linotype"/>
              </a:rPr>
              <a:t>and/or</a:t>
            </a:r>
            <a:r>
              <a:rPr sz="1600" spc="160" dirty="0">
                <a:solidFill>
                  <a:srgbClr val="08242A"/>
                </a:solidFill>
                <a:latin typeface="+mn-lt"/>
                <a:cs typeface="Palatino Linotype"/>
              </a:rPr>
              <a:t> </a:t>
            </a:r>
            <a:r>
              <a:rPr sz="1600" dirty="0">
                <a:solidFill>
                  <a:srgbClr val="08242A"/>
                </a:solidFill>
                <a:latin typeface="+mn-lt"/>
                <a:cs typeface="Palatino Linotype"/>
              </a:rPr>
              <a:t>babies,</a:t>
            </a:r>
            <a:r>
              <a:rPr sz="1600" spc="165"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spc="55" dirty="0">
                <a:solidFill>
                  <a:srgbClr val="08242A"/>
                </a:solidFill>
                <a:latin typeface="+mn-lt"/>
                <a:cs typeface="Palatino Linotype"/>
              </a:rPr>
              <a:t>the </a:t>
            </a:r>
            <a:r>
              <a:rPr sz="1600" dirty="0">
                <a:solidFill>
                  <a:srgbClr val="08242A"/>
                </a:solidFill>
                <a:latin typeface="+mn-lt"/>
                <a:cs typeface="Palatino Linotype"/>
              </a:rPr>
              <a:t>number</a:t>
            </a:r>
            <a:r>
              <a:rPr sz="1600" spc="114" dirty="0">
                <a:solidFill>
                  <a:srgbClr val="08242A"/>
                </a:solidFill>
                <a:latin typeface="+mn-lt"/>
                <a:cs typeface="Palatino Linotype"/>
              </a:rPr>
              <a:t> </a:t>
            </a:r>
            <a:r>
              <a:rPr sz="1600" dirty="0">
                <a:solidFill>
                  <a:srgbClr val="08242A"/>
                </a:solidFill>
                <a:latin typeface="+mn-lt"/>
                <a:cs typeface="Palatino Linotype"/>
              </a:rPr>
              <a:t>of</a:t>
            </a:r>
            <a:r>
              <a:rPr sz="1600" spc="130" dirty="0">
                <a:solidFill>
                  <a:srgbClr val="08242A"/>
                </a:solidFill>
                <a:latin typeface="+mn-lt"/>
                <a:cs typeface="Palatino Linotype"/>
              </a:rPr>
              <a:t> </a:t>
            </a:r>
            <a:r>
              <a:rPr sz="1600" dirty="0">
                <a:solidFill>
                  <a:srgbClr val="08242A"/>
                </a:solidFill>
                <a:latin typeface="+mn-lt"/>
                <a:cs typeface="Palatino Linotype"/>
              </a:rPr>
              <a:t>available</a:t>
            </a:r>
            <a:r>
              <a:rPr sz="1600" spc="130" dirty="0">
                <a:solidFill>
                  <a:srgbClr val="08242A"/>
                </a:solidFill>
                <a:latin typeface="+mn-lt"/>
                <a:cs typeface="Palatino Linotype"/>
              </a:rPr>
              <a:t> </a:t>
            </a:r>
            <a:r>
              <a:rPr sz="1600" dirty="0">
                <a:solidFill>
                  <a:srgbClr val="08242A"/>
                </a:solidFill>
                <a:latin typeface="+mn-lt"/>
                <a:cs typeface="Palatino Linotype"/>
              </a:rPr>
              <a:t>parking</a:t>
            </a:r>
            <a:r>
              <a:rPr sz="1600" spc="125" dirty="0">
                <a:solidFill>
                  <a:srgbClr val="08242A"/>
                </a:solidFill>
                <a:latin typeface="+mn-lt"/>
                <a:cs typeface="Palatino Linotype"/>
              </a:rPr>
              <a:t> </a:t>
            </a:r>
            <a:r>
              <a:rPr sz="1600" spc="50" dirty="0">
                <a:solidFill>
                  <a:srgbClr val="08242A"/>
                </a:solidFill>
                <a:latin typeface="+mn-lt"/>
                <a:cs typeface="Palatino Linotype"/>
              </a:rPr>
              <a:t>spaces,</a:t>
            </a:r>
            <a:r>
              <a:rPr sz="1600" spc="130" dirty="0">
                <a:solidFill>
                  <a:srgbClr val="08242A"/>
                </a:solidFill>
                <a:latin typeface="+mn-lt"/>
                <a:cs typeface="Palatino Linotype"/>
              </a:rPr>
              <a:t> </a:t>
            </a:r>
            <a:r>
              <a:rPr sz="1600" dirty="0">
                <a:solidFill>
                  <a:srgbClr val="08242A"/>
                </a:solidFill>
                <a:latin typeface="+mn-lt"/>
                <a:cs typeface="Palatino Linotype"/>
              </a:rPr>
              <a:t>among</a:t>
            </a:r>
            <a:r>
              <a:rPr sz="1600" spc="130" dirty="0">
                <a:solidFill>
                  <a:srgbClr val="08242A"/>
                </a:solidFill>
                <a:latin typeface="+mn-lt"/>
                <a:cs typeface="Palatino Linotype"/>
              </a:rPr>
              <a:t> </a:t>
            </a:r>
            <a:r>
              <a:rPr sz="1600" spc="70" dirty="0">
                <a:solidFill>
                  <a:srgbClr val="08242A"/>
                </a:solidFill>
                <a:latin typeface="+mn-lt"/>
                <a:cs typeface="Palatino Linotype"/>
              </a:rPr>
              <a:t>other</a:t>
            </a:r>
            <a:r>
              <a:rPr sz="1600" spc="130" dirty="0">
                <a:solidFill>
                  <a:srgbClr val="08242A"/>
                </a:solidFill>
                <a:latin typeface="+mn-lt"/>
                <a:cs typeface="Palatino Linotype"/>
              </a:rPr>
              <a:t> </a:t>
            </a:r>
            <a:r>
              <a:rPr sz="1600" spc="-10" dirty="0">
                <a:solidFill>
                  <a:srgbClr val="08242A"/>
                </a:solidFill>
                <a:latin typeface="+mn-lt"/>
                <a:cs typeface="Palatino Linotype"/>
              </a:rPr>
              <a:t>things.</a:t>
            </a:r>
            <a:endParaRPr sz="1600" dirty="0">
              <a:latin typeface="+mn-lt"/>
              <a:cs typeface="Palatino Linotype"/>
            </a:endParaRPr>
          </a:p>
          <a:p>
            <a:pPr>
              <a:lnSpc>
                <a:spcPct val="100000"/>
              </a:lnSpc>
              <a:spcBef>
                <a:spcPts val="30"/>
              </a:spcBef>
            </a:pPr>
            <a:endParaRPr sz="1400" dirty="0">
              <a:latin typeface="+mn-lt"/>
              <a:cs typeface="Palatino Linotype"/>
            </a:endParaRPr>
          </a:p>
          <a:p>
            <a:pPr marL="12700" marR="64135" algn="just">
              <a:lnSpc>
                <a:spcPct val="100000"/>
              </a:lnSpc>
            </a:pPr>
            <a:r>
              <a:rPr sz="1600" spc="-80" dirty="0">
                <a:solidFill>
                  <a:srgbClr val="08242A"/>
                </a:solidFill>
                <a:latin typeface="+mn-lt"/>
                <a:cs typeface="Palatino Linotype"/>
              </a:rPr>
              <a:t>All</a:t>
            </a:r>
            <a:r>
              <a:rPr sz="1600" spc="180" dirty="0">
                <a:solidFill>
                  <a:srgbClr val="08242A"/>
                </a:solidFill>
                <a:latin typeface="+mn-lt"/>
                <a:cs typeface="Palatino Linotype"/>
              </a:rPr>
              <a:t> </a:t>
            </a:r>
            <a:r>
              <a:rPr sz="1600" dirty="0">
                <a:solidFill>
                  <a:srgbClr val="08242A"/>
                </a:solidFill>
                <a:latin typeface="+mn-lt"/>
                <a:cs typeface="Palatino Linotype"/>
              </a:rPr>
              <a:t>personally</a:t>
            </a:r>
            <a:r>
              <a:rPr sz="1600" spc="185" dirty="0">
                <a:solidFill>
                  <a:srgbClr val="08242A"/>
                </a:solidFill>
                <a:latin typeface="+mn-lt"/>
                <a:cs typeface="Palatino Linotype"/>
              </a:rPr>
              <a:t> </a:t>
            </a:r>
            <a:r>
              <a:rPr sz="1600" dirty="0">
                <a:solidFill>
                  <a:srgbClr val="08242A"/>
                </a:solidFill>
                <a:latin typeface="+mn-lt"/>
                <a:cs typeface="Palatino Linotype"/>
              </a:rPr>
              <a:t>identifying</a:t>
            </a:r>
            <a:r>
              <a:rPr sz="1600" spc="185" dirty="0">
                <a:solidFill>
                  <a:srgbClr val="08242A"/>
                </a:solidFill>
                <a:latin typeface="+mn-lt"/>
                <a:cs typeface="Palatino Linotype"/>
              </a:rPr>
              <a:t> </a:t>
            </a:r>
            <a:r>
              <a:rPr sz="1600" dirty="0">
                <a:solidFill>
                  <a:srgbClr val="08242A"/>
                </a:solidFill>
                <a:latin typeface="+mn-lt"/>
                <a:cs typeface="Palatino Linotype"/>
              </a:rPr>
              <a:t>information</a:t>
            </a:r>
            <a:r>
              <a:rPr sz="1600" spc="185" dirty="0">
                <a:solidFill>
                  <a:srgbClr val="08242A"/>
                </a:solidFill>
                <a:latin typeface="+mn-lt"/>
                <a:cs typeface="Palatino Linotype"/>
              </a:rPr>
              <a:t> </a:t>
            </a:r>
            <a:r>
              <a:rPr sz="1600" dirty="0">
                <a:solidFill>
                  <a:srgbClr val="08242A"/>
                </a:solidFill>
                <a:latin typeface="+mn-lt"/>
                <a:cs typeface="Palatino Linotype"/>
              </a:rPr>
              <a:t>has</a:t>
            </a:r>
            <a:r>
              <a:rPr sz="1600" spc="180" dirty="0">
                <a:solidFill>
                  <a:srgbClr val="08242A"/>
                </a:solidFill>
                <a:latin typeface="+mn-lt"/>
                <a:cs typeface="Palatino Linotype"/>
              </a:rPr>
              <a:t> </a:t>
            </a:r>
            <a:r>
              <a:rPr sz="1600" spc="70" dirty="0">
                <a:solidFill>
                  <a:srgbClr val="08242A"/>
                </a:solidFill>
                <a:latin typeface="+mn-lt"/>
                <a:cs typeface="Palatino Linotype"/>
              </a:rPr>
              <a:t>been</a:t>
            </a:r>
            <a:r>
              <a:rPr sz="1600" spc="185" dirty="0">
                <a:solidFill>
                  <a:srgbClr val="08242A"/>
                </a:solidFill>
                <a:latin typeface="+mn-lt"/>
                <a:cs typeface="Palatino Linotype"/>
              </a:rPr>
              <a:t> </a:t>
            </a:r>
            <a:r>
              <a:rPr sz="1600" dirty="0">
                <a:solidFill>
                  <a:srgbClr val="08242A"/>
                </a:solidFill>
                <a:latin typeface="+mn-lt"/>
                <a:cs typeface="Palatino Linotype"/>
              </a:rPr>
              <a:t>removed</a:t>
            </a:r>
            <a:r>
              <a:rPr sz="1600" spc="185" dirty="0">
                <a:solidFill>
                  <a:srgbClr val="08242A"/>
                </a:solidFill>
                <a:latin typeface="+mn-lt"/>
                <a:cs typeface="Palatino Linotype"/>
              </a:rPr>
              <a:t> </a:t>
            </a:r>
            <a:r>
              <a:rPr sz="1600" dirty="0">
                <a:solidFill>
                  <a:srgbClr val="08242A"/>
                </a:solidFill>
                <a:latin typeface="+mn-lt"/>
                <a:cs typeface="Palatino Linotype"/>
              </a:rPr>
              <a:t>from</a:t>
            </a:r>
            <a:r>
              <a:rPr sz="1600" spc="185" dirty="0">
                <a:solidFill>
                  <a:srgbClr val="08242A"/>
                </a:solidFill>
                <a:latin typeface="+mn-lt"/>
                <a:cs typeface="Palatino Linotype"/>
              </a:rPr>
              <a:t> </a:t>
            </a:r>
            <a:r>
              <a:rPr sz="1600" spc="80" dirty="0">
                <a:solidFill>
                  <a:srgbClr val="08242A"/>
                </a:solidFill>
                <a:latin typeface="+mn-lt"/>
                <a:cs typeface="Palatino Linotype"/>
              </a:rPr>
              <a:t>the</a:t>
            </a:r>
            <a:r>
              <a:rPr sz="1600" spc="185" dirty="0">
                <a:solidFill>
                  <a:srgbClr val="08242A"/>
                </a:solidFill>
                <a:latin typeface="+mn-lt"/>
                <a:cs typeface="Palatino Linotype"/>
              </a:rPr>
              <a:t> </a:t>
            </a:r>
            <a:r>
              <a:rPr sz="1600" spc="-10" dirty="0">
                <a:solidFill>
                  <a:srgbClr val="08242A"/>
                </a:solidFill>
                <a:latin typeface="+mn-lt"/>
                <a:cs typeface="Palatino Linotype"/>
              </a:rPr>
              <a:t>data. </a:t>
            </a:r>
            <a:r>
              <a:rPr sz="1600" dirty="0">
                <a:solidFill>
                  <a:srgbClr val="08242A"/>
                </a:solidFill>
                <a:latin typeface="+mn-lt"/>
                <a:cs typeface="Palatino Linotype"/>
              </a:rPr>
              <a:t>Explore</a:t>
            </a:r>
            <a:r>
              <a:rPr sz="1600" spc="105" dirty="0">
                <a:solidFill>
                  <a:srgbClr val="08242A"/>
                </a:solidFill>
                <a:latin typeface="+mn-lt"/>
                <a:cs typeface="Palatino Linotype"/>
              </a:rPr>
              <a:t> </a:t>
            </a:r>
            <a:r>
              <a:rPr sz="1600" dirty="0">
                <a:solidFill>
                  <a:srgbClr val="08242A"/>
                </a:solidFill>
                <a:latin typeface="+mn-lt"/>
                <a:cs typeface="Palatino Linotype"/>
              </a:rPr>
              <a:t>and</a:t>
            </a:r>
            <a:r>
              <a:rPr sz="1600" spc="105" dirty="0">
                <a:solidFill>
                  <a:srgbClr val="08242A"/>
                </a:solidFill>
                <a:latin typeface="+mn-lt"/>
                <a:cs typeface="Palatino Linotype"/>
              </a:rPr>
              <a:t> </a:t>
            </a:r>
            <a:r>
              <a:rPr sz="1600" dirty="0">
                <a:solidFill>
                  <a:srgbClr val="08242A"/>
                </a:solidFill>
                <a:latin typeface="+mn-lt"/>
                <a:cs typeface="Palatino Linotype"/>
              </a:rPr>
              <a:t>analyze</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05" dirty="0">
                <a:solidFill>
                  <a:srgbClr val="08242A"/>
                </a:solidFill>
                <a:latin typeface="+mn-lt"/>
                <a:cs typeface="Palatino Linotype"/>
              </a:rPr>
              <a:t> </a:t>
            </a:r>
            <a:r>
              <a:rPr sz="1600" dirty="0">
                <a:solidFill>
                  <a:srgbClr val="08242A"/>
                </a:solidFill>
                <a:latin typeface="+mn-lt"/>
                <a:cs typeface="Palatino Linotype"/>
              </a:rPr>
              <a:t>data</a:t>
            </a:r>
            <a:r>
              <a:rPr sz="1600" spc="105" dirty="0">
                <a:solidFill>
                  <a:srgbClr val="08242A"/>
                </a:solidFill>
                <a:latin typeface="+mn-lt"/>
                <a:cs typeface="Palatino Linotype"/>
              </a:rPr>
              <a:t> </a:t>
            </a:r>
            <a:r>
              <a:rPr sz="1600" spc="75" dirty="0">
                <a:solidFill>
                  <a:srgbClr val="08242A"/>
                </a:solidFill>
                <a:latin typeface="+mn-lt"/>
                <a:cs typeface="Palatino Linotype"/>
              </a:rPr>
              <a:t>to</a:t>
            </a:r>
            <a:r>
              <a:rPr sz="1600" spc="105" dirty="0">
                <a:solidFill>
                  <a:srgbClr val="08242A"/>
                </a:solidFill>
                <a:latin typeface="+mn-lt"/>
                <a:cs typeface="Palatino Linotype"/>
              </a:rPr>
              <a:t> </a:t>
            </a:r>
            <a:r>
              <a:rPr sz="1600" dirty="0">
                <a:solidFill>
                  <a:srgbClr val="08242A"/>
                </a:solidFill>
                <a:latin typeface="+mn-lt"/>
                <a:cs typeface="Palatino Linotype"/>
              </a:rPr>
              <a:t>discover</a:t>
            </a:r>
            <a:r>
              <a:rPr sz="1600" spc="105" dirty="0">
                <a:solidFill>
                  <a:srgbClr val="08242A"/>
                </a:solidFill>
                <a:latin typeface="+mn-lt"/>
                <a:cs typeface="Palatino Linotype"/>
              </a:rPr>
              <a:t> </a:t>
            </a:r>
            <a:r>
              <a:rPr sz="1600" spc="50" dirty="0">
                <a:solidFill>
                  <a:srgbClr val="08242A"/>
                </a:solidFill>
                <a:latin typeface="+mn-lt"/>
                <a:cs typeface="Palatino Linotype"/>
              </a:rPr>
              <a:t>important</a:t>
            </a:r>
            <a:r>
              <a:rPr sz="1600" spc="110" dirty="0">
                <a:solidFill>
                  <a:srgbClr val="08242A"/>
                </a:solidFill>
                <a:latin typeface="+mn-lt"/>
                <a:cs typeface="Palatino Linotype"/>
              </a:rPr>
              <a:t> </a:t>
            </a:r>
            <a:r>
              <a:rPr sz="1600" spc="70" dirty="0">
                <a:solidFill>
                  <a:srgbClr val="08242A"/>
                </a:solidFill>
                <a:latin typeface="+mn-lt"/>
                <a:cs typeface="Palatino Linotype"/>
              </a:rPr>
              <a:t>factors</a:t>
            </a:r>
            <a:r>
              <a:rPr sz="1600" spc="105" dirty="0">
                <a:solidFill>
                  <a:srgbClr val="08242A"/>
                </a:solidFill>
                <a:latin typeface="+mn-lt"/>
                <a:cs typeface="Palatino Linotype"/>
              </a:rPr>
              <a:t> </a:t>
            </a:r>
            <a:r>
              <a:rPr sz="1600" spc="70" dirty="0">
                <a:solidFill>
                  <a:srgbClr val="08242A"/>
                </a:solidFill>
                <a:latin typeface="+mn-lt"/>
                <a:cs typeface="Palatino Linotype"/>
              </a:rPr>
              <a:t>that</a:t>
            </a:r>
            <a:r>
              <a:rPr sz="1600" spc="105" dirty="0">
                <a:solidFill>
                  <a:srgbClr val="08242A"/>
                </a:solidFill>
                <a:latin typeface="+mn-lt"/>
                <a:cs typeface="Palatino Linotype"/>
              </a:rPr>
              <a:t> </a:t>
            </a:r>
            <a:r>
              <a:rPr sz="1600" spc="-10" dirty="0">
                <a:solidFill>
                  <a:srgbClr val="08242A"/>
                </a:solidFill>
                <a:latin typeface="+mn-lt"/>
                <a:cs typeface="Palatino Linotype"/>
              </a:rPr>
              <a:t>govern </a:t>
            </a:r>
            <a:r>
              <a:rPr sz="1600" spc="80" dirty="0">
                <a:solidFill>
                  <a:srgbClr val="08242A"/>
                </a:solidFill>
                <a:latin typeface="+mn-lt"/>
                <a:cs typeface="Palatino Linotype"/>
              </a:rPr>
              <a:t>the</a:t>
            </a:r>
            <a:r>
              <a:rPr sz="1600" spc="20" dirty="0">
                <a:solidFill>
                  <a:srgbClr val="08242A"/>
                </a:solidFill>
                <a:latin typeface="+mn-lt"/>
                <a:cs typeface="Palatino Linotype"/>
              </a:rPr>
              <a:t> </a:t>
            </a:r>
            <a:r>
              <a:rPr sz="1600" spc="-10" dirty="0">
                <a:solidFill>
                  <a:srgbClr val="08242A"/>
                </a:solidFill>
                <a:latin typeface="+mn-lt"/>
                <a:cs typeface="Palatino Linotype"/>
              </a:rPr>
              <a:t>bookings.</a:t>
            </a:r>
            <a:endParaRPr sz="1600" dirty="0">
              <a:latin typeface="+mn-lt"/>
              <a:cs typeface="Palatino Linotype"/>
            </a:endParaRPr>
          </a:p>
        </p:txBody>
      </p:sp>
    </p:spTree>
    <p:extLst>
      <p:ext uri="{BB962C8B-B14F-4D97-AF65-F5344CB8AC3E}">
        <p14:creationId xmlns:p14="http://schemas.microsoft.com/office/powerpoint/2010/main" val="2264092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8D7E-F4A4-0E64-46E6-305C74984640}"/>
              </a:ext>
            </a:extLst>
          </p:cNvPr>
          <p:cNvSpPr txBox="1">
            <a:spLocks/>
          </p:cNvSpPr>
          <p:nvPr/>
        </p:nvSpPr>
        <p:spPr>
          <a:xfrm>
            <a:off x="311150" y="1813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Palatino Linotype" panose="02040502050505030304" pitchFamily="18" charset="0"/>
              </a:rPr>
              <a:t>EDA-Multivariate Analysis:</a:t>
            </a:r>
          </a:p>
        </p:txBody>
      </p:sp>
      <p:pic>
        <p:nvPicPr>
          <p:cNvPr id="6" name="Picture 5">
            <a:extLst>
              <a:ext uri="{FF2B5EF4-FFF2-40B4-BE49-F238E27FC236}">
                <a16:creationId xmlns:a16="http://schemas.microsoft.com/office/drawing/2014/main" id="{74D5BCF3-9EA7-ED55-0137-3A2A28C4E14F}"/>
              </a:ext>
            </a:extLst>
          </p:cNvPr>
          <p:cNvPicPr>
            <a:picLocks noChangeAspect="1"/>
          </p:cNvPicPr>
          <p:nvPr/>
        </p:nvPicPr>
        <p:blipFill>
          <a:blip r:embed="rId2"/>
          <a:stretch>
            <a:fillRect/>
          </a:stretch>
        </p:blipFill>
        <p:spPr>
          <a:xfrm>
            <a:off x="932483" y="1414827"/>
            <a:ext cx="6624000" cy="3552163"/>
          </a:xfrm>
          <a:prstGeom prst="rect">
            <a:avLst/>
          </a:prstGeom>
        </p:spPr>
      </p:pic>
      <p:sp>
        <p:nvSpPr>
          <p:cNvPr id="9" name="Title 1">
            <a:extLst>
              <a:ext uri="{FF2B5EF4-FFF2-40B4-BE49-F238E27FC236}">
                <a16:creationId xmlns:a16="http://schemas.microsoft.com/office/drawing/2014/main" id="{B2AAB663-8810-BF17-4D07-023B1B96AC61}"/>
              </a:ext>
            </a:extLst>
          </p:cNvPr>
          <p:cNvSpPr>
            <a:spLocks noGrp="1"/>
          </p:cNvSpPr>
          <p:nvPr>
            <p:ph type="title"/>
          </p:nvPr>
        </p:nvSpPr>
        <p:spPr>
          <a:xfrm>
            <a:off x="485322" y="754063"/>
            <a:ext cx="8521700" cy="554037"/>
          </a:xfrm>
        </p:spPr>
        <p:txBody>
          <a:bodyPr/>
          <a:lstStyle/>
          <a:p>
            <a:r>
              <a:rPr lang="en-US" sz="2000" b="1" u="sng" dirty="0">
                <a:latin typeface="Palatino Linotype" panose="02040502050505030304" pitchFamily="18" charset="0"/>
              </a:rPr>
              <a:t>1. Correlation heatmap of data-</a:t>
            </a:r>
          </a:p>
        </p:txBody>
      </p:sp>
    </p:spTree>
    <p:extLst>
      <p:ext uri="{BB962C8B-B14F-4D97-AF65-F5344CB8AC3E}">
        <p14:creationId xmlns:p14="http://schemas.microsoft.com/office/powerpoint/2010/main" val="1458894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499874D0-125C-9C84-797C-1C04B2C6C468}"/>
              </a:ext>
            </a:extLst>
          </p:cNvPr>
          <p:cNvSpPr txBox="1">
            <a:spLocks noGrp="1"/>
          </p:cNvSpPr>
          <p:nvPr>
            <p:ph type="body" idx="1"/>
          </p:nvPr>
        </p:nvSpPr>
        <p:spPr>
          <a:xfrm>
            <a:off x="311700" y="949275"/>
            <a:ext cx="8520600" cy="3966470"/>
          </a:xfrm>
          <a:prstGeom prst="rect">
            <a:avLst/>
          </a:prstGeom>
        </p:spPr>
        <p:txBody>
          <a:bodyPr vert="horz" wrap="square" lIns="0" tIns="12700" rIns="0" bIns="0" rtlCol="0">
            <a:spAutoFit/>
          </a:bodyPr>
          <a:lstStyle>
            <a:defPPr>
              <a:defRPr kern="0"/>
            </a:defPPr>
          </a:lstStyle>
          <a:p>
            <a:pPr marL="386715" marR="62230" indent="-339090">
              <a:lnSpc>
                <a:spcPct val="131300"/>
              </a:lnSpc>
              <a:spcBef>
                <a:spcPts val="100"/>
              </a:spcBef>
              <a:buFont typeface="Palatino Linotype"/>
              <a:buAutoNum type="arabicPeriod"/>
              <a:tabLst>
                <a:tab pos="386715" algn="l"/>
                <a:tab pos="387350" algn="l"/>
                <a:tab pos="1612900" algn="l"/>
                <a:tab pos="2177415" algn="l"/>
                <a:tab pos="2740660" algn="l"/>
                <a:tab pos="3188970" algn="l"/>
                <a:tab pos="3881754" algn="l"/>
                <a:tab pos="4408805" algn="l"/>
                <a:tab pos="5264785" algn="l"/>
                <a:tab pos="5791835" algn="l"/>
                <a:tab pos="6398260" algn="l"/>
              </a:tabLst>
            </a:pPr>
            <a:r>
              <a:rPr sz="1400" b="1" spc="-10" dirty="0">
                <a:solidFill>
                  <a:srgbClr val="1E1E1E"/>
                </a:solidFill>
                <a:latin typeface="Palatino Linotype"/>
                <a:cs typeface="Palatino Linotype"/>
              </a:rPr>
              <a:t>ADR</a:t>
            </a:r>
            <a:r>
              <a:rPr sz="1400" spc="-10" dirty="0">
                <a:solidFill>
                  <a:srgbClr val="1E1E1E"/>
                </a:solidFill>
                <a:latin typeface="Palatino Linotype"/>
                <a:cs typeface="Palatino Linotype"/>
              </a:rPr>
              <a:t>(Average</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Daily</a:t>
            </a:r>
            <a:r>
              <a:rPr sz="1400" dirty="0">
                <a:solidFill>
                  <a:srgbClr val="1E1E1E"/>
                </a:solidFill>
                <a:latin typeface="Palatino Linotype"/>
                <a:cs typeface="Palatino Linotype"/>
              </a:rPr>
              <a:t>	</a:t>
            </a:r>
            <a:r>
              <a:rPr sz="1400" spc="-20" dirty="0">
                <a:solidFill>
                  <a:srgbClr val="1E1E1E"/>
                </a:solidFill>
                <a:latin typeface="Palatino Linotype"/>
                <a:cs typeface="Palatino Linotype"/>
              </a:rPr>
              <a:t>Rate)</a:t>
            </a:r>
            <a:r>
              <a:rPr sz="1400" dirty="0">
                <a:solidFill>
                  <a:srgbClr val="1E1E1E"/>
                </a:solidFill>
                <a:latin typeface="Palatino Linotype"/>
                <a:cs typeface="Palatino Linotype"/>
              </a:rPr>
              <a:t>	</a:t>
            </a:r>
            <a:r>
              <a:rPr sz="1400" spc="-25" dirty="0">
                <a:solidFill>
                  <a:srgbClr val="1E1E1E"/>
                </a:solidFill>
                <a:latin typeface="Palatino Linotype"/>
                <a:cs typeface="Palatino Linotype"/>
              </a:rPr>
              <a:t>and</a:t>
            </a:r>
            <a:r>
              <a:rPr sz="1400" dirty="0">
                <a:solidFill>
                  <a:srgbClr val="1E1E1E"/>
                </a:solidFill>
                <a:latin typeface="Palatino Linotype"/>
                <a:cs typeface="Palatino Linotype"/>
              </a:rPr>
              <a:t>	</a:t>
            </a:r>
            <a:r>
              <a:rPr sz="1400" b="1" spc="-10" dirty="0">
                <a:solidFill>
                  <a:srgbClr val="1E1E1E"/>
                </a:solidFill>
                <a:latin typeface="Palatino Linotype"/>
                <a:cs typeface="Palatino Linotype"/>
              </a:rPr>
              <a:t>guests</a:t>
            </a:r>
            <a:r>
              <a:rPr sz="1400" b="1" dirty="0">
                <a:solidFill>
                  <a:srgbClr val="1E1E1E"/>
                </a:solidFill>
                <a:latin typeface="Palatino Linotype"/>
                <a:cs typeface="Palatino Linotype"/>
              </a:rPr>
              <a:t>	</a:t>
            </a:r>
            <a:r>
              <a:rPr sz="1400" b="1" spc="-20" dirty="0">
                <a:solidFill>
                  <a:srgbClr val="1E1E1E"/>
                </a:solidFill>
                <a:latin typeface="Palatino Linotype"/>
                <a:cs typeface="Palatino Linotype"/>
              </a:rPr>
              <a:t>with</a:t>
            </a:r>
            <a:r>
              <a:rPr sz="1400" b="1" dirty="0">
                <a:solidFill>
                  <a:srgbClr val="1E1E1E"/>
                </a:solidFill>
                <a:latin typeface="Palatino Linotype"/>
                <a:cs typeface="Palatino Linotype"/>
              </a:rPr>
              <a:t>	</a:t>
            </a:r>
            <a:r>
              <a:rPr sz="1400" b="1" spc="-10" dirty="0">
                <a:solidFill>
                  <a:srgbClr val="1E1E1E"/>
                </a:solidFill>
                <a:latin typeface="Palatino Linotype"/>
                <a:cs typeface="Palatino Linotype"/>
              </a:rPr>
              <a:t>children</a:t>
            </a:r>
            <a:r>
              <a:rPr sz="1400" b="1" dirty="0">
                <a:solidFill>
                  <a:srgbClr val="1E1E1E"/>
                </a:solidFill>
                <a:latin typeface="Palatino Linotype"/>
                <a:cs typeface="Palatino Linotype"/>
              </a:rPr>
              <a:t>	</a:t>
            </a:r>
            <a:r>
              <a:rPr sz="1400" spc="-20" dirty="0">
                <a:solidFill>
                  <a:srgbClr val="1E1E1E"/>
                </a:solidFill>
                <a:latin typeface="Palatino Linotype"/>
                <a:cs typeface="Palatino Linotype"/>
              </a:rPr>
              <a:t>have</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slight</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positive </a:t>
            </a:r>
            <a:r>
              <a:rPr sz="1400" dirty="0">
                <a:solidFill>
                  <a:srgbClr val="1E1E1E"/>
                </a:solidFill>
                <a:latin typeface="Palatino Linotype"/>
                <a:cs typeface="Palatino Linotype"/>
              </a:rPr>
              <a:t>correlation.</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means</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75"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kids,</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7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17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70" dirty="0">
                <a:solidFill>
                  <a:srgbClr val="1E1E1E"/>
                </a:solidFill>
                <a:latin typeface="Palatino Linotype"/>
                <a:cs typeface="Palatino Linotype"/>
              </a:rPr>
              <a:t> </a:t>
            </a:r>
            <a:r>
              <a:rPr sz="1400" spc="-20" dirty="0">
                <a:solidFill>
                  <a:srgbClr val="1E1E1E"/>
                </a:solidFill>
                <a:latin typeface="Palatino Linotype"/>
                <a:cs typeface="Palatino Linotype"/>
              </a:rPr>
              <a:t>ADR.</a:t>
            </a:r>
            <a:endParaRPr sz="1400" dirty="0">
              <a:latin typeface="Palatino Linotype"/>
              <a:cs typeface="Palatino Linotype"/>
            </a:endParaRPr>
          </a:p>
          <a:p>
            <a:pPr marL="386715" indent="-367665">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Total</a:t>
            </a:r>
            <a:r>
              <a:rPr sz="1400" b="1" spc="110"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10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10" dirty="0">
                <a:solidFill>
                  <a:srgbClr val="1E1E1E"/>
                </a:solidFill>
                <a:latin typeface="Palatino Linotype"/>
                <a:cs typeface="Palatino Linotype"/>
              </a:rPr>
              <a:t> </a:t>
            </a:r>
            <a:r>
              <a:rPr sz="1400" b="1" dirty="0">
                <a:solidFill>
                  <a:srgbClr val="1E1E1E"/>
                </a:solidFill>
                <a:latin typeface="Palatino Linotype"/>
                <a:cs typeface="Palatino Linotype"/>
              </a:rPr>
              <a:t>lead</a:t>
            </a:r>
            <a:r>
              <a:rPr sz="1400" b="1" spc="114" dirty="0">
                <a:solidFill>
                  <a:srgbClr val="1E1E1E"/>
                </a:solidFill>
                <a:latin typeface="Palatino Linotype"/>
                <a:cs typeface="Palatino Linotype"/>
              </a:rPr>
              <a:t> </a:t>
            </a:r>
            <a:r>
              <a:rPr sz="1400" b="1" dirty="0">
                <a:solidFill>
                  <a:srgbClr val="1E1E1E"/>
                </a:solidFill>
                <a:latin typeface="Palatino Linotype"/>
                <a:cs typeface="Palatino Linotype"/>
              </a:rPr>
              <a:t>time</a:t>
            </a:r>
            <a:r>
              <a:rPr sz="1400" b="1" spc="105" dirty="0">
                <a:solidFill>
                  <a:srgbClr val="1E1E1E"/>
                </a:solidFill>
                <a:latin typeface="Palatino Linotype"/>
                <a:cs typeface="Palatino Linotype"/>
              </a:rPr>
              <a:t> </a:t>
            </a:r>
            <a:r>
              <a:rPr sz="1400" dirty="0">
                <a:solidFill>
                  <a:srgbClr val="1E1E1E"/>
                </a:solidFill>
                <a:latin typeface="Palatino Linotype"/>
                <a:cs typeface="Palatino Linotype"/>
              </a:rPr>
              <a:t>have</a:t>
            </a:r>
            <a:r>
              <a:rPr sz="1400" spc="110" dirty="0">
                <a:solidFill>
                  <a:srgbClr val="1E1E1E"/>
                </a:solidFill>
                <a:latin typeface="Palatino Linotype"/>
                <a:cs typeface="Palatino Linotype"/>
              </a:rPr>
              <a:t> </a:t>
            </a:r>
            <a:r>
              <a:rPr sz="1400" dirty="0">
                <a:solidFill>
                  <a:srgbClr val="1E1E1E"/>
                </a:solidFill>
                <a:latin typeface="Palatino Linotype"/>
                <a:cs typeface="Palatino Linotype"/>
              </a:rPr>
              <a:t>positive</a:t>
            </a:r>
            <a:r>
              <a:rPr sz="1400" spc="114" dirty="0">
                <a:solidFill>
                  <a:srgbClr val="1E1E1E"/>
                </a:solidFill>
                <a:latin typeface="Palatino Linotype"/>
                <a:cs typeface="Palatino Linotype"/>
              </a:rPr>
              <a:t> </a:t>
            </a:r>
            <a:r>
              <a:rPr sz="1400" spc="-10" dirty="0">
                <a:solidFill>
                  <a:srgbClr val="1E1E1E"/>
                </a:solidFill>
                <a:latin typeface="Palatino Linotype"/>
                <a:cs typeface="Palatino Linotype"/>
              </a:rPr>
              <a:t>correlation.</a:t>
            </a:r>
            <a:endParaRPr sz="1400" dirty="0">
              <a:latin typeface="Palatino Linotype"/>
              <a:cs typeface="Palatino Linotype"/>
            </a:endParaRPr>
          </a:p>
          <a:p>
            <a:pPr marL="386715" marR="16510" indent="-370840">
              <a:lnSpc>
                <a:spcPct val="131200"/>
              </a:lnSpc>
              <a:buFont typeface="Palatino Linotype"/>
              <a:buAutoNum type="arabicPeriod"/>
              <a:tabLst>
                <a:tab pos="386715" algn="l"/>
                <a:tab pos="387350" algn="l"/>
              </a:tabLst>
            </a:pPr>
            <a:r>
              <a:rPr sz="1400" b="1" spc="-10" dirty="0">
                <a:solidFill>
                  <a:srgbClr val="1E1E1E"/>
                </a:solidFill>
                <a:latin typeface="Palatino Linotype"/>
                <a:cs typeface="Palatino Linotype"/>
              </a:rPr>
              <a:t>Adr(</a:t>
            </a:r>
            <a:r>
              <a:rPr sz="1400" spc="-10" dirty="0">
                <a:solidFill>
                  <a:srgbClr val="1E1E1E"/>
                </a:solidFill>
                <a:latin typeface="Palatino Linotype"/>
                <a:cs typeface="Palatino Linotype"/>
              </a:rPr>
              <a:t>Average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Daily</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Rate)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245" dirty="0">
                <a:solidFill>
                  <a:srgbClr val="1E1E1E"/>
                </a:solidFill>
                <a:latin typeface="Palatino Linotype"/>
                <a:cs typeface="Palatino Linotype"/>
              </a:rPr>
              <a:t> </a:t>
            </a:r>
            <a:r>
              <a:rPr sz="1400" spc="50" dirty="0">
                <a:solidFill>
                  <a:srgbClr val="1E1E1E"/>
                </a:solidFill>
                <a:latin typeface="Palatino Linotype"/>
                <a:cs typeface="Palatino Linotype"/>
              </a:rPr>
              <a:t>correlated</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with</a:t>
            </a:r>
            <a:r>
              <a:rPr sz="1400" spc="220"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245" dirty="0">
                <a:solidFill>
                  <a:srgbClr val="1E1E1E"/>
                </a:solidFill>
                <a:latin typeface="Palatino Linotype"/>
                <a:cs typeface="Palatino Linotype"/>
              </a:rPr>
              <a:t> </a:t>
            </a:r>
            <a:r>
              <a:rPr sz="1400" b="1" dirty="0">
                <a:solidFill>
                  <a:srgbClr val="1E1E1E"/>
                </a:solidFill>
                <a:latin typeface="Palatino Linotype"/>
                <a:cs typeface="Palatino Linotype"/>
              </a:rPr>
              <a:t>guests</a:t>
            </a:r>
            <a:r>
              <a:rPr sz="1400" dirty="0">
                <a:solidFill>
                  <a:srgbClr val="1E1E1E"/>
                </a:solidFill>
                <a:latin typeface="Palatino Linotype"/>
                <a:cs typeface="Palatino Linotype"/>
              </a:rPr>
              <a:t>.</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245" dirty="0">
                <a:solidFill>
                  <a:srgbClr val="1E1E1E"/>
                </a:solidFill>
                <a:latin typeface="Palatino Linotype"/>
                <a:cs typeface="Palatino Linotype"/>
              </a:rPr>
              <a:t> </a:t>
            </a:r>
            <a:r>
              <a:rPr sz="1400" spc="55" dirty="0">
                <a:solidFill>
                  <a:srgbClr val="1E1E1E"/>
                </a:solidFill>
                <a:latin typeface="Palatino Linotype"/>
                <a:cs typeface="Palatino Linotype"/>
              </a:rPr>
              <a:t>states </a:t>
            </a:r>
            <a:r>
              <a:rPr sz="1400" dirty="0">
                <a:solidFill>
                  <a:srgbClr val="1E1E1E"/>
                </a:solidFill>
                <a:latin typeface="Palatino Linotype"/>
                <a:cs typeface="Palatino Linotype"/>
              </a:rPr>
              <a:t>more</a:t>
            </a:r>
            <a:r>
              <a:rPr sz="1400" spc="11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10" dirty="0">
                <a:solidFill>
                  <a:srgbClr val="1E1E1E"/>
                </a:solidFill>
                <a:latin typeface="Palatino Linotype"/>
                <a:cs typeface="Palatino Linotype"/>
              </a:rPr>
              <a:t> </a:t>
            </a:r>
            <a:r>
              <a:rPr sz="1400" dirty="0">
                <a:solidFill>
                  <a:srgbClr val="1E1E1E"/>
                </a:solidFill>
                <a:latin typeface="Palatino Linotype"/>
                <a:cs typeface="Palatino Linotype"/>
              </a:rPr>
              <a:t>guest</a:t>
            </a:r>
            <a:r>
              <a:rPr sz="1400" spc="114"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110" dirty="0">
                <a:solidFill>
                  <a:srgbClr val="1E1E1E"/>
                </a:solidFill>
                <a:latin typeface="Palatino Linotype"/>
                <a:cs typeface="Palatino Linotype"/>
              </a:rPr>
              <a:t> </a:t>
            </a:r>
            <a:r>
              <a:rPr sz="1400" spc="55" dirty="0">
                <a:solidFill>
                  <a:srgbClr val="1E1E1E"/>
                </a:solidFill>
                <a:latin typeface="Palatino Linotype"/>
                <a:cs typeface="Palatino Linotype"/>
              </a:rPr>
              <a:t>generate</a:t>
            </a:r>
            <a:r>
              <a:rPr sz="1400" spc="114"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10" dirty="0">
                <a:solidFill>
                  <a:srgbClr val="1E1E1E"/>
                </a:solidFill>
                <a:latin typeface="Palatino Linotype"/>
                <a:cs typeface="Palatino Linotype"/>
              </a:rPr>
              <a:t> </a:t>
            </a:r>
            <a:r>
              <a:rPr sz="1400" spc="-25" dirty="0">
                <a:solidFill>
                  <a:srgbClr val="1E1E1E"/>
                </a:solidFill>
                <a:latin typeface="Palatino Linotype"/>
                <a:cs typeface="Palatino Linotype"/>
              </a:rPr>
              <a:t>ADR</a:t>
            </a:r>
            <a:endParaRPr sz="1400" dirty="0">
              <a:latin typeface="Palatino Linotype"/>
              <a:cs typeface="Palatino Linotype"/>
            </a:endParaRPr>
          </a:p>
          <a:p>
            <a:pPr marL="386715" marR="30480" indent="-368300">
              <a:lnSpc>
                <a:spcPct val="131300"/>
              </a:lnSpc>
              <a:buFont typeface="Palatino Linotype"/>
              <a:buAutoNum type="arabicPeriod"/>
              <a:tabLst>
                <a:tab pos="386715" algn="l"/>
                <a:tab pos="387350" algn="l"/>
              </a:tabLst>
            </a:pPr>
            <a:r>
              <a:rPr sz="1400" b="1" dirty="0">
                <a:solidFill>
                  <a:srgbClr val="1E1E1E"/>
                </a:solidFill>
                <a:latin typeface="Palatino Linotype"/>
                <a:cs typeface="Palatino Linotype"/>
              </a:rPr>
              <a:t>Repeated</a:t>
            </a:r>
            <a:r>
              <a:rPr sz="1400" b="1" spc="190" dirty="0">
                <a:solidFill>
                  <a:srgbClr val="1E1E1E"/>
                </a:solidFill>
                <a:latin typeface="Palatino Linotype"/>
                <a:cs typeface="Palatino Linotype"/>
              </a:rPr>
              <a:t>  </a:t>
            </a:r>
            <a:r>
              <a:rPr sz="1400" b="1" dirty="0">
                <a:solidFill>
                  <a:srgbClr val="1E1E1E"/>
                </a:solidFill>
                <a:latin typeface="Palatino Linotype"/>
                <a:cs typeface="Palatino Linotype"/>
              </a:rPr>
              <a:t>guests</a:t>
            </a:r>
            <a:r>
              <a:rPr sz="1400" b="1" spc="190"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90" dirty="0">
                <a:solidFill>
                  <a:srgbClr val="1E1E1E"/>
                </a:solidFill>
                <a:latin typeface="Palatino Linotype"/>
                <a:cs typeface="Palatino Linotype"/>
              </a:rPr>
              <a:t>  </a:t>
            </a:r>
            <a:r>
              <a:rPr sz="1400" b="1" dirty="0">
                <a:solidFill>
                  <a:srgbClr val="1E1E1E"/>
                </a:solidFill>
                <a:latin typeface="Palatino Linotype"/>
                <a:cs typeface="Palatino Linotype"/>
              </a:rPr>
              <a:t>previous</a:t>
            </a:r>
            <a:r>
              <a:rPr sz="1400" b="1" spc="195" dirty="0">
                <a:solidFill>
                  <a:srgbClr val="1E1E1E"/>
                </a:solidFill>
                <a:latin typeface="Palatino Linotype"/>
                <a:cs typeface="Palatino Linotype"/>
              </a:rPr>
              <a:t>  </a:t>
            </a:r>
            <a:r>
              <a:rPr sz="1400" b="1" dirty="0">
                <a:solidFill>
                  <a:srgbClr val="1E1E1E"/>
                </a:solidFill>
                <a:latin typeface="Palatino Linotype"/>
                <a:cs typeface="Palatino Linotype"/>
              </a:rPr>
              <a:t>bookings</a:t>
            </a:r>
            <a:r>
              <a:rPr sz="1400" b="1" spc="185" dirty="0">
                <a:solidFill>
                  <a:srgbClr val="1E1E1E"/>
                </a:solidFill>
                <a:latin typeface="Palatino Linotype"/>
                <a:cs typeface="Palatino Linotype"/>
              </a:rPr>
              <a:t>  </a:t>
            </a:r>
            <a:r>
              <a:rPr sz="1400" b="1" dirty="0">
                <a:solidFill>
                  <a:srgbClr val="1E1E1E"/>
                </a:solidFill>
                <a:latin typeface="Palatino Linotype"/>
                <a:cs typeface="Palatino Linotype"/>
              </a:rPr>
              <a:t>not</a:t>
            </a:r>
            <a:r>
              <a:rPr sz="1400" b="1" spc="190" dirty="0">
                <a:solidFill>
                  <a:srgbClr val="1E1E1E"/>
                </a:solidFill>
                <a:latin typeface="Palatino Linotype"/>
                <a:cs typeface="Palatino Linotype"/>
              </a:rPr>
              <a:t>  </a:t>
            </a:r>
            <a:r>
              <a:rPr sz="1400" b="1" dirty="0">
                <a:solidFill>
                  <a:srgbClr val="1E1E1E"/>
                </a:solidFill>
                <a:latin typeface="Palatino Linotype"/>
                <a:cs typeface="Palatino Linotype"/>
              </a:rPr>
              <a:t>canceled</a:t>
            </a:r>
            <a:r>
              <a:rPr sz="1400" b="1" spc="190" dirty="0">
                <a:solidFill>
                  <a:srgbClr val="1E1E1E"/>
                </a:solidFill>
                <a:latin typeface="Palatino Linotype"/>
                <a:cs typeface="Palatino Linotype"/>
              </a:rPr>
              <a:t>  </a:t>
            </a:r>
            <a:r>
              <a:rPr sz="1400" dirty="0">
                <a:solidFill>
                  <a:srgbClr val="1E1E1E"/>
                </a:solidFill>
                <a:latin typeface="Palatino Linotype"/>
                <a:cs typeface="Palatino Linotype"/>
              </a:rPr>
              <a:t>has</a:t>
            </a:r>
            <a:r>
              <a:rPr sz="1400" spc="195" dirty="0">
                <a:solidFill>
                  <a:srgbClr val="1E1E1E"/>
                </a:solidFill>
                <a:latin typeface="Palatino Linotype"/>
                <a:cs typeface="Palatino Linotype"/>
              </a:rPr>
              <a:t>  </a:t>
            </a:r>
            <a:r>
              <a:rPr sz="1400" dirty="0">
                <a:solidFill>
                  <a:srgbClr val="1E1E1E"/>
                </a:solidFill>
                <a:latin typeface="Palatino Linotype"/>
                <a:cs typeface="Palatino Linotype"/>
              </a:rPr>
              <a:t>strong</a:t>
            </a:r>
            <a:r>
              <a:rPr sz="1400" spc="190" dirty="0">
                <a:solidFill>
                  <a:srgbClr val="1E1E1E"/>
                </a:solidFill>
                <a:latin typeface="Palatino Linotype"/>
                <a:cs typeface="Palatino Linotype"/>
              </a:rPr>
              <a:t>  </a:t>
            </a:r>
            <a:r>
              <a:rPr sz="1400" spc="-10" dirty="0">
                <a:solidFill>
                  <a:srgbClr val="1E1E1E"/>
                </a:solidFill>
                <a:latin typeface="Palatino Linotype"/>
                <a:cs typeface="Palatino Linotype"/>
              </a:rPr>
              <a:t>positive </a:t>
            </a:r>
            <a:r>
              <a:rPr sz="1400" dirty="0">
                <a:solidFill>
                  <a:srgbClr val="1E1E1E"/>
                </a:solidFill>
                <a:latin typeface="Palatino Linotype"/>
                <a:cs typeface="Palatino Linotype"/>
              </a:rPr>
              <a:t>correlation.</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Repeated</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guests</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likely</a:t>
            </a:r>
            <a:r>
              <a:rPr sz="1400" spc="150" dirty="0">
                <a:solidFill>
                  <a:srgbClr val="1E1E1E"/>
                </a:solidFill>
                <a:latin typeface="Palatino Linotype"/>
                <a:cs typeface="Palatino Linotype"/>
              </a:rPr>
              <a:t> </a:t>
            </a:r>
            <a:r>
              <a:rPr sz="1400" spc="65" dirty="0">
                <a:solidFill>
                  <a:srgbClr val="1E1E1E"/>
                </a:solidFill>
                <a:latin typeface="Palatino Linotype"/>
                <a:cs typeface="Palatino Linotype"/>
              </a:rPr>
              <a:t>to</a:t>
            </a:r>
            <a:r>
              <a:rPr sz="1400" spc="145" dirty="0">
                <a:solidFill>
                  <a:srgbClr val="1E1E1E"/>
                </a:solidFill>
                <a:latin typeface="Palatino Linotype"/>
                <a:cs typeface="Palatino Linotype"/>
              </a:rPr>
              <a:t> </a:t>
            </a:r>
            <a:r>
              <a:rPr sz="1400" spc="60" dirty="0">
                <a:solidFill>
                  <a:srgbClr val="1E1E1E"/>
                </a:solidFill>
                <a:latin typeface="Palatino Linotype"/>
                <a:cs typeface="Palatino Linotype"/>
              </a:rPr>
              <a:t>not</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cancel</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their</a:t>
            </a:r>
            <a:r>
              <a:rPr sz="1400" spc="145" dirty="0">
                <a:solidFill>
                  <a:srgbClr val="1E1E1E"/>
                </a:solidFill>
                <a:latin typeface="Palatino Linotype"/>
                <a:cs typeface="Palatino Linotype"/>
              </a:rPr>
              <a:t> </a:t>
            </a:r>
            <a:r>
              <a:rPr sz="1400" spc="-10" dirty="0">
                <a:solidFill>
                  <a:srgbClr val="1E1E1E"/>
                </a:solidFill>
                <a:latin typeface="Palatino Linotype"/>
                <a:cs typeface="Palatino Linotype"/>
              </a:rPr>
              <a:t>bookings.</a:t>
            </a:r>
            <a:endParaRPr sz="1400" dirty="0">
              <a:latin typeface="Palatino Linotype"/>
              <a:cs typeface="Palatino Linotype"/>
            </a:endParaRPr>
          </a:p>
          <a:p>
            <a:pPr marL="386715" indent="-368935">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Company</a:t>
            </a:r>
            <a:r>
              <a:rPr sz="1400" b="1" spc="110"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25" dirty="0">
                <a:solidFill>
                  <a:srgbClr val="1E1E1E"/>
                </a:solidFill>
                <a:latin typeface="Palatino Linotype"/>
                <a:cs typeface="Palatino Linotype"/>
              </a:rPr>
              <a:t> </a:t>
            </a:r>
            <a:r>
              <a:rPr sz="1400" b="1" dirty="0">
                <a:solidFill>
                  <a:srgbClr val="1E1E1E"/>
                </a:solidFill>
                <a:latin typeface="Palatino Linotype"/>
                <a:cs typeface="Palatino Linotype"/>
              </a:rPr>
              <a:t>agents</a:t>
            </a:r>
            <a:r>
              <a:rPr sz="1400" b="1" spc="114"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20" dirty="0">
                <a:solidFill>
                  <a:srgbClr val="1E1E1E"/>
                </a:solidFill>
                <a:latin typeface="Palatino Linotype"/>
                <a:cs typeface="Palatino Linotype"/>
              </a:rPr>
              <a:t> </a:t>
            </a:r>
            <a:r>
              <a:rPr sz="1400" dirty="0">
                <a:solidFill>
                  <a:srgbClr val="1E1E1E"/>
                </a:solidFill>
                <a:latin typeface="Palatino Linotype"/>
                <a:cs typeface="Palatino Linotype"/>
              </a:rPr>
              <a:t>slightly</a:t>
            </a:r>
            <a:r>
              <a:rPr sz="1400" spc="12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20" dirty="0">
                <a:solidFill>
                  <a:srgbClr val="1E1E1E"/>
                </a:solidFill>
                <a:latin typeface="Palatino Linotype"/>
                <a:cs typeface="Palatino Linotype"/>
              </a:rPr>
              <a:t> </a:t>
            </a:r>
            <a:r>
              <a:rPr sz="1400" spc="40" dirty="0">
                <a:solidFill>
                  <a:srgbClr val="1E1E1E"/>
                </a:solidFill>
                <a:latin typeface="Palatino Linotype"/>
                <a:cs typeface="Palatino Linotype"/>
              </a:rPr>
              <a:t>correlated</a:t>
            </a:r>
            <a:endParaRPr sz="1400" dirty="0">
              <a:latin typeface="Palatino Linotype"/>
              <a:cs typeface="Palatino Linotype"/>
            </a:endParaRPr>
          </a:p>
          <a:p>
            <a:pPr marL="386715" indent="-374650">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Stays</a:t>
            </a:r>
            <a:r>
              <a:rPr sz="1400" b="1" spc="370" dirty="0">
                <a:solidFill>
                  <a:srgbClr val="1E1E1E"/>
                </a:solidFill>
                <a:latin typeface="Palatino Linotype"/>
                <a:cs typeface="Palatino Linotype"/>
              </a:rPr>
              <a:t> </a:t>
            </a:r>
            <a:r>
              <a:rPr sz="1400" b="1" dirty="0">
                <a:solidFill>
                  <a:srgbClr val="1E1E1E"/>
                </a:solidFill>
                <a:latin typeface="Palatino Linotype"/>
                <a:cs typeface="Palatino Linotype"/>
              </a:rPr>
              <a:t>in</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week</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night</a:t>
            </a:r>
            <a:r>
              <a:rPr sz="1400" b="1" spc="36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37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37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375" dirty="0">
                <a:solidFill>
                  <a:srgbClr val="1E1E1E"/>
                </a:solidFill>
                <a:latin typeface="Palatino Linotype"/>
                <a:cs typeface="Palatino Linotype"/>
              </a:rPr>
              <a:t> </a:t>
            </a:r>
            <a:r>
              <a:rPr sz="1400" spc="45" dirty="0">
                <a:solidFill>
                  <a:srgbClr val="1E1E1E"/>
                </a:solidFill>
                <a:latin typeface="Palatino Linotype"/>
                <a:cs typeface="Palatino Linotype"/>
              </a:rPr>
              <a:t>correlated,</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even</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375" dirty="0">
                <a:solidFill>
                  <a:srgbClr val="1E1E1E"/>
                </a:solidFill>
                <a:latin typeface="Palatino Linotype"/>
                <a:cs typeface="Palatino Linotype"/>
              </a:rPr>
              <a:t> </a:t>
            </a:r>
            <a:r>
              <a:rPr sz="1400" spc="-20" dirty="0">
                <a:solidFill>
                  <a:srgbClr val="1E1E1E"/>
                </a:solidFill>
                <a:latin typeface="Palatino Linotype"/>
                <a:cs typeface="Palatino Linotype"/>
              </a:rPr>
              <a:t>than</a:t>
            </a:r>
            <a:endParaRPr sz="1400" dirty="0">
              <a:latin typeface="Palatino Linotype"/>
              <a:cs typeface="Palatino Linotype"/>
            </a:endParaRPr>
          </a:p>
          <a:p>
            <a:pPr marL="386715">
              <a:lnSpc>
                <a:spcPct val="100000"/>
              </a:lnSpc>
              <a:spcBef>
                <a:spcPts val="525"/>
              </a:spcBef>
            </a:pPr>
            <a:r>
              <a:rPr sz="1400" b="1" dirty="0">
                <a:solidFill>
                  <a:srgbClr val="1E1E1E"/>
                </a:solidFill>
                <a:latin typeface="Palatino Linotype"/>
                <a:cs typeface="Palatino Linotype"/>
              </a:rPr>
              <a:t>weekend</a:t>
            </a:r>
            <a:r>
              <a:rPr sz="1400" b="1" spc="130" dirty="0">
                <a:solidFill>
                  <a:srgbClr val="1E1E1E"/>
                </a:solidFill>
                <a:latin typeface="Palatino Linotype"/>
                <a:cs typeface="Palatino Linotype"/>
              </a:rPr>
              <a:t> </a:t>
            </a:r>
            <a:r>
              <a:rPr sz="1400" b="1" dirty="0">
                <a:solidFill>
                  <a:srgbClr val="1E1E1E"/>
                </a:solidFill>
                <a:latin typeface="Palatino Linotype"/>
                <a:cs typeface="Palatino Linotype"/>
              </a:rPr>
              <a:t>nights</a:t>
            </a:r>
            <a:r>
              <a:rPr sz="1400" b="1" spc="125"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says,</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longer</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stays</a:t>
            </a:r>
            <a:r>
              <a:rPr sz="1400" spc="13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in</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week</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time</a:t>
            </a:r>
            <a:r>
              <a:rPr sz="1400" spc="135" dirty="0">
                <a:solidFill>
                  <a:srgbClr val="1E1E1E"/>
                </a:solidFill>
                <a:latin typeface="Palatino Linotype"/>
                <a:cs typeface="Palatino Linotype"/>
              </a:rPr>
              <a:t> </a:t>
            </a:r>
            <a:r>
              <a:rPr sz="1400" spc="-10" dirty="0">
                <a:solidFill>
                  <a:srgbClr val="1E1E1E"/>
                </a:solidFill>
                <a:latin typeface="Palatino Linotype"/>
                <a:cs typeface="Palatino Linotype"/>
              </a:rPr>
              <a:t>only.</a:t>
            </a:r>
            <a:endParaRPr sz="1400" dirty="0">
              <a:latin typeface="Palatino Linotype"/>
              <a:cs typeface="Palatino Linotype"/>
            </a:endParaRPr>
          </a:p>
          <a:p>
            <a:pPr marL="386715" marR="5080" indent="-345440">
              <a:lnSpc>
                <a:spcPct val="131300"/>
              </a:lnSpc>
              <a:buFont typeface="Palatino Linotype"/>
              <a:buAutoNum type="arabicPeriod" startAt="7"/>
              <a:tabLst>
                <a:tab pos="386715" algn="l"/>
                <a:tab pos="387350" algn="l"/>
              </a:tabLst>
            </a:pPr>
            <a:r>
              <a:rPr sz="1400" b="1" dirty="0">
                <a:solidFill>
                  <a:srgbClr val="1E1E1E"/>
                </a:solidFill>
                <a:latin typeface="Palatino Linotype"/>
                <a:cs typeface="Palatino Linotype"/>
              </a:rPr>
              <a:t>Lead</a:t>
            </a:r>
            <a:r>
              <a:rPr sz="1400" b="1" spc="240" dirty="0">
                <a:solidFill>
                  <a:srgbClr val="1E1E1E"/>
                </a:solidFill>
                <a:latin typeface="Palatino Linotype"/>
                <a:cs typeface="Palatino Linotype"/>
              </a:rPr>
              <a:t> </a:t>
            </a:r>
            <a:r>
              <a:rPr sz="1400" b="1" dirty="0">
                <a:solidFill>
                  <a:srgbClr val="1E1E1E"/>
                </a:solidFill>
                <a:latin typeface="Palatino Linotype"/>
                <a:cs typeface="Palatino Linotype"/>
              </a:rPr>
              <a:t>time</a:t>
            </a:r>
            <a:r>
              <a:rPr sz="1400" b="1" spc="24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24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245"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240"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245" dirty="0">
                <a:solidFill>
                  <a:srgbClr val="1E1E1E"/>
                </a:solidFill>
                <a:latin typeface="Palatino Linotype"/>
                <a:cs typeface="Palatino Linotype"/>
              </a:rPr>
              <a:t> </a:t>
            </a:r>
            <a:r>
              <a:rPr sz="1400" spc="45" dirty="0">
                <a:solidFill>
                  <a:srgbClr val="1E1E1E"/>
                </a:solidFill>
                <a:latin typeface="Palatino Linotype"/>
                <a:cs typeface="Palatino Linotype"/>
              </a:rPr>
              <a:t>correlated.</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That</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means</a:t>
            </a:r>
            <a:r>
              <a:rPr sz="1400" spc="24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245"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245" dirty="0">
                <a:solidFill>
                  <a:srgbClr val="1E1E1E"/>
                </a:solidFill>
                <a:latin typeface="Palatino Linotype"/>
                <a:cs typeface="Palatino Linotype"/>
              </a:rPr>
              <a:t> </a:t>
            </a:r>
            <a:r>
              <a:rPr sz="1400" spc="-20" dirty="0">
                <a:solidFill>
                  <a:srgbClr val="1E1E1E"/>
                </a:solidFill>
                <a:latin typeface="Palatino Linotype"/>
                <a:cs typeface="Palatino Linotype"/>
              </a:rPr>
              <a:t>stay </a:t>
            </a:r>
            <a:r>
              <a:rPr sz="1400" dirty="0">
                <a:solidFill>
                  <a:srgbClr val="1E1E1E"/>
                </a:solidFill>
                <a:latin typeface="Palatino Linotype"/>
                <a:cs typeface="Palatino Linotype"/>
              </a:rPr>
              <a:t>of</a:t>
            </a:r>
            <a:r>
              <a:rPr sz="1400" spc="55" dirty="0">
                <a:solidFill>
                  <a:srgbClr val="1E1E1E"/>
                </a:solidFill>
                <a:latin typeface="Palatino Linotype"/>
                <a:cs typeface="Palatino Linotype"/>
              </a:rPr>
              <a:t> </a:t>
            </a:r>
            <a:r>
              <a:rPr sz="1400" spc="60" dirty="0">
                <a:solidFill>
                  <a:srgbClr val="1E1E1E"/>
                </a:solidFill>
                <a:latin typeface="Palatino Linotype"/>
                <a:cs typeface="Palatino Linotype"/>
              </a:rPr>
              <a:t>customer </a:t>
            </a:r>
            <a:r>
              <a:rPr sz="1400" dirty="0">
                <a:solidFill>
                  <a:srgbClr val="1E1E1E"/>
                </a:solidFill>
                <a:latin typeface="Palatino Linotype"/>
                <a:cs typeface="Palatino Linotype"/>
              </a:rPr>
              <a:t>more</a:t>
            </a:r>
            <a:r>
              <a:rPr sz="1400" spc="60"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55" dirty="0">
                <a:solidFill>
                  <a:srgbClr val="1E1E1E"/>
                </a:solidFill>
                <a:latin typeface="Palatino Linotype"/>
                <a:cs typeface="Palatino Linotype"/>
              </a:rPr>
              <a:t> be</a:t>
            </a:r>
            <a:r>
              <a:rPr sz="1400" spc="6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60" dirty="0">
                <a:solidFill>
                  <a:srgbClr val="1E1E1E"/>
                </a:solidFill>
                <a:latin typeface="Palatino Linotype"/>
                <a:cs typeface="Palatino Linotype"/>
              </a:rPr>
              <a:t> </a:t>
            </a:r>
            <a:r>
              <a:rPr sz="1400" dirty="0">
                <a:solidFill>
                  <a:srgbClr val="1E1E1E"/>
                </a:solidFill>
                <a:latin typeface="Palatino Linotype"/>
                <a:cs typeface="Palatino Linotype"/>
              </a:rPr>
              <a:t>lead</a:t>
            </a:r>
            <a:r>
              <a:rPr sz="1400" spc="60" dirty="0">
                <a:solidFill>
                  <a:srgbClr val="1E1E1E"/>
                </a:solidFill>
                <a:latin typeface="Palatino Linotype"/>
                <a:cs typeface="Palatino Linotype"/>
              </a:rPr>
              <a:t> </a:t>
            </a:r>
            <a:r>
              <a:rPr sz="1400" spc="-10" dirty="0">
                <a:solidFill>
                  <a:srgbClr val="1E1E1E"/>
                </a:solidFill>
                <a:latin typeface="Palatino Linotype"/>
                <a:cs typeface="Palatino Linotype"/>
              </a:rPr>
              <a:t>time.</a:t>
            </a:r>
            <a:endParaRPr sz="1400" dirty="0">
              <a:latin typeface="Palatino Linotype"/>
              <a:cs typeface="Palatino Linotype"/>
            </a:endParaRPr>
          </a:p>
          <a:p>
            <a:pPr marL="386715" marR="20320" indent="-372110">
              <a:lnSpc>
                <a:spcPct val="131300"/>
              </a:lnSpc>
              <a:buFont typeface="Palatino Linotype"/>
              <a:buAutoNum type="arabicPeriod" startAt="7"/>
              <a:tabLst>
                <a:tab pos="386715" algn="l"/>
                <a:tab pos="387350" algn="l"/>
                <a:tab pos="3999229" algn="l"/>
              </a:tabLst>
            </a:pPr>
            <a:r>
              <a:rPr sz="1400" b="1" dirty="0">
                <a:solidFill>
                  <a:srgbClr val="1E1E1E"/>
                </a:solidFill>
                <a:latin typeface="Palatino Linotype"/>
                <a:cs typeface="Palatino Linotype"/>
              </a:rPr>
              <a:t>Adults,</a:t>
            </a:r>
            <a:r>
              <a:rPr sz="1400" b="1" spc="455" dirty="0">
                <a:solidFill>
                  <a:srgbClr val="1E1E1E"/>
                </a:solidFill>
                <a:latin typeface="Palatino Linotype"/>
                <a:cs typeface="Palatino Linotype"/>
              </a:rPr>
              <a:t> </a:t>
            </a:r>
            <a:r>
              <a:rPr sz="1400" b="1" dirty="0">
                <a:solidFill>
                  <a:srgbClr val="1E1E1E"/>
                </a:solidFill>
                <a:latin typeface="Palatino Linotype"/>
                <a:cs typeface="Palatino Linotype"/>
              </a:rPr>
              <a:t>children,</a:t>
            </a:r>
            <a:r>
              <a:rPr sz="1400" b="1" spc="459" dirty="0">
                <a:solidFill>
                  <a:srgbClr val="1E1E1E"/>
                </a:solidFill>
                <a:latin typeface="Palatino Linotype"/>
                <a:cs typeface="Palatino Linotype"/>
              </a:rPr>
              <a:t> </a:t>
            </a:r>
            <a:r>
              <a:rPr sz="1400" b="1" dirty="0">
                <a:solidFill>
                  <a:srgbClr val="1E1E1E"/>
                </a:solidFill>
                <a:latin typeface="Palatino Linotype"/>
                <a:cs typeface="Palatino Linotype"/>
              </a:rPr>
              <a:t>Babies,</a:t>
            </a:r>
            <a:r>
              <a:rPr sz="1400" b="1" spc="45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459"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440" dirty="0">
                <a:solidFill>
                  <a:srgbClr val="1E1E1E"/>
                </a:solidFill>
                <a:latin typeface="Palatino Linotype"/>
                <a:cs typeface="Palatino Linotype"/>
              </a:rPr>
              <a:t> </a:t>
            </a:r>
            <a:r>
              <a:rPr sz="1400" spc="-25" dirty="0">
                <a:solidFill>
                  <a:srgbClr val="1E1E1E"/>
                </a:solidFill>
                <a:latin typeface="Palatino Linotype"/>
                <a:cs typeface="Palatino Linotype"/>
              </a:rPr>
              <a:t>and</a:t>
            </a:r>
            <a:r>
              <a:rPr sz="1400" dirty="0">
                <a:solidFill>
                  <a:srgbClr val="1E1E1E"/>
                </a:solidFill>
                <a:latin typeface="Palatino Linotype"/>
                <a:cs typeface="Palatino Linotype"/>
              </a:rPr>
              <a:t>	</a:t>
            </a:r>
            <a:r>
              <a:rPr sz="1400" b="1" spc="-40" dirty="0">
                <a:solidFill>
                  <a:srgbClr val="1E1E1E"/>
                </a:solidFill>
                <a:latin typeface="Palatino Linotype"/>
                <a:cs typeface="Palatino Linotype"/>
              </a:rPr>
              <a:t>ADR</a:t>
            </a:r>
            <a:r>
              <a:rPr sz="1400" b="1" spc="360" dirty="0">
                <a:solidFill>
                  <a:srgbClr val="1E1E1E"/>
                </a:solidFill>
                <a:latin typeface="Palatino Linotype"/>
                <a:cs typeface="Palatino Linotype"/>
              </a:rPr>
              <a:t> </a:t>
            </a:r>
            <a:r>
              <a:rPr sz="1400" dirty="0">
                <a:solidFill>
                  <a:srgbClr val="1E1E1E"/>
                </a:solidFill>
                <a:latin typeface="Palatino Linotype"/>
                <a:cs typeface="Palatino Linotype"/>
              </a:rPr>
              <a:t>has</a:t>
            </a:r>
            <a:r>
              <a:rPr sz="1400" spc="370" dirty="0">
                <a:solidFill>
                  <a:srgbClr val="1E1E1E"/>
                </a:solidFill>
                <a:latin typeface="Palatino Linotype"/>
                <a:cs typeface="Palatino Linotype"/>
              </a:rPr>
              <a:t> </a:t>
            </a:r>
            <a:r>
              <a:rPr sz="1400" dirty="0">
                <a:solidFill>
                  <a:srgbClr val="1E1E1E"/>
                </a:solidFill>
                <a:latin typeface="Palatino Linotype"/>
                <a:cs typeface="Palatino Linotype"/>
              </a:rPr>
              <a:t>positive</a:t>
            </a:r>
            <a:r>
              <a:rPr sz="1400" spc="370" dirty="0">
                <a:solidFill>
                  <a:srgbClr val="1E1E1E"/>
                </a:solidFill>
                <a:latin typeface="Palatino Linotype"/>
                <a:cs typeface="Palatino Linotype"/>
              </a:rPr>
              <a:t> </a:t>
            </a:r>
            <a:r>
              <a:rPr sz="1400" spc="50" dirty="0">
                <a:solidFill>
                  <a:srgbClr val="1E1E1E"/>
                </a:solidFill>
                <a:latin typeface="Palatino Linotype"/>
                <a:cs typeface="Palatino Linotype"/>
              </a:rPr>
              <a:t>correlation</a:t>
            </a:r>
            <a:r>
              <a:rPr sz="1400" spc="370" dirty="0">
                <a:solidFill>
                  <a:srgbClr val="1E1E1E"/>
                </a:solidFill>
                <a:latin typeface="Palatino Linotype"/>
                <a:cs typeface="Palatino Linotype"/>
              </a:rPr>
              <a:t> </a:t>
            </a:r>
            <a:r>
              <a:rPr sz="1400" spc="-10" dirty="0">
                <a:solidFill>
                  <a:srgbClr val="1E1E1E"/>
                </a:solidFill>
                <a:latin typeface="Palatino Linotype"/>
                <a:cs typeface="Palatino Linotype"/>
              </a:rPr>
              <a:t>which </a:t>
            </a:r>
            <a:r>
              <a:rPr sz="1400" dirty="0">
                <a:solidFill>
                  <a:srgbClr val="1E1E1E"/>
                </a:solidFill>
                <a:latin typeface="Palatino Linotype"/>
                <a:cs typeface="Palatino Linotype"/>
              </a:rPr>
              <a:t>means</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3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people,</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longer</a:t>
            </a:r>
            <a:r>
              <a:rPr sz="1400" spc="13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stay</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hike</a:t>
            </a:r>
            <a:r>
              <a:rPr sz="1400" spc="90" dirty="0">
                <a:solidFill>
                  <a:srgbClr val="1E1E1E"/>
                </a:solidFill>
                <a:latin typeface="Palatino Linotype"/>
                <a:cs typeface="Palatino Linotype"/>
              </a:rPr>
              <a:t> </a:t>
            </a:r>
            <a:r>
              <a:rPr sz="1400" b="1" spc="-20" dirty="0">
                <a:solidFill>
                  <a:srgbClr val="1E1E1E"/>
                </a:solidFill>
                <a:latin typeface="Palatino Linotype"/>
                <a:cs typeface="Palatino Linotype"/>
              </a:rPr>
              <a:t>ADR.</a:t>
            </a:r>
            <a:endParaRPr sz="1400" dirty="0">
              <a:latin typeface="Palatino Linotype"/>
              <a:cs typeface="Palatino Linotype"/>
            </a:endParaRPr>
          </a:p>
        </p:txBody>
      </p:sp>
      <p:sp>
        <p:nvSpPr>
          <p:cNvPr id="8" name="Title 1">
            <a:extLst>
              <a:ext uri="{FF2B5EF4-FFF2-40B4-BE49-F238E27FC236}">
                <a16:creationId xmlns:a16="http://schemas.microsoft.com/office/drawing/2014/main" id="{688CC4A3-1276-8676-09E6-4FDD5BB4FFEF}"/>
              </a:ext>
            </a:extLst>
          </p:cNvPr>
          <p:cNvSpPr>
            <a:spLocks noGrp="1"/>
          </p:cNvSpPr>
          <p:nvPr>
            <p:ph type="title"/>
          </p:nvPr>
        </p:nvSpPr>
        <p:spPr>
          <a:xfrm>
            <a:off x="311150" y="184150"/>
            <a:ext cx="8521700" cy="573088"/>
          </a:xfrm>
        </p:spPr>
        <p:txBody>
          <a:bodyPr/>
          <a:lstStyle/>
          <a:p>
            <a:r>
              <a:rPr lang="en-US" sz="2000" b="1" u="sng" dirty="0">
                <a:latin typeface="Palatino Linotype" panose="02040502050505030304" pitchFamily="18" charset="0"/>
              </a:rPr>
              <a:t>1. Correlation heatmap of data-</a:t>
            </a:r>
            <a:r>
              <a:rPr lang="en-US" sz="2000" b="1" dirty="0">
                <a:latin typeface="Palatino Linotype" panose="02040502050505030304" pitchFamily="18" charset="0"/>
              </a:rPr>
              <a:t>                                        </a:t>
            </a:r>
            <a:r>
              <a:rPr lang="en-US" sz="1000" b="1" dirty="0">
                <a:solidFill>
                  <a:schemeClr val="bg2">
                    <a:lumMod val="25000"/>
                  </a:schemeClr>
                </a:solidFill>
                <a:latin typeface="Palatino Linotype" panose="02040502050505030304" pitchFamily="18" charset="0"/>
              </a:rPr>
              <a:t>Continued-</a:t>
            </a:r>
            <a:endParaRPr lang="en-US" sz="1000" b="1" dirty="0">
              <a:latin typeface="Palatino Linotype" panose="02040502050505030304" pitchFamily="18" charset="0"/>
            </a:endParaRPr>
          </a:p>
        </p:txBody>
      </p:sp>
    </p:spTree>
    <p:extLst>
      <p:ext uri="{BB962C8B-B14F-4D97-AF65-F5344CB8AC3E}">
        <p14:creationId xmlns:p14="http://schemas.microsoft.com/office/powerpoint/2010/main" val="160962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3A7-B4ED-E1DF-8E39-D1A7ED68BDDC}"/>
              </a:ext>
            </a:extLst>
          </p:cNvPr>
          <p:cNvSpPr>
            <a:spLocks noGrp="1"/>
          </p:cNvSpPr>
          <p:nvPr>
            <p:ph type="title"/>
          </p:nvPr>
        </p:nvSpPr>
        <p:spPr>
          <a:xfrm>
            <a:off x="311700" y="161996"/>
            <a:ext cx="8520600" cy="572700"/>
          </a:xfrm>
        </p:spPr>
        <p:txBody>
          <a:bodyPr/>
          <a:lstStyle/>
          <a:p>
            <a:r>
              <a:rPr lang="en-US" sz="2000" b="1" u="sng" dirty="0">
                <a:latin typeface="Palatino Linotype" panose="02040502050505030304" pitchFamily="18" charset="0"/>
              </a:rPr>
              <a:t>2. Car Parking Space-</a:t>
            </a:r>
          </a:p>
        </p:txBody>
      </p:sp>
      <p:pic>
        <p:nvPicPr>
          <p:cNvPr id="6" name="Picture 5">
            <a:extLst>
              <a:ext uri="{FF2B5EF4-FFF2-40B4-BE49-F238E27FC236}">
                <a16:creationId xmlns:a16="http://schemas.microsoft.com/office/drawing/2014/main" id="{0B21D5DD-9FF3-E5F6-4683-7D23412A91AC}"/>
              </a:ext>
            </a:extLst>
          </p:cNvPr>
          <p:cNvPicPr>
            <a:picLocks noChangeAspect="1"/>
          </p:cNvPicPr>
          <p:nvPr/>
        </p:nvPicPr>
        <p:blipFill>
          <a:blip r:embed="rId2"/>
          <a:stretch>
            <a:fillRect/>
          </a:stretch>
        </p:blipFill>
        <p:spPr>
          <a:xfrm>
            <a:off x="311699" y="830404"/>
            <a:ext cx="5256000" cy="2728991"/>
          </a:xfrm>
          <a:prstGeom prst="rect">
            <a:avLst/>
          </a:prstGeom>
        </p:spPr>
      </p:pic>
      <p:pic>
        <p:nvPicPr>
          <p:cNvPr id="3" name="Picture 2">
            <a:extLst>
              <a:ext uri="{FF2B5EF4-FFF2-40B4-BE49-F238E27FC236}">
                <a16:creationId xmlns:a16="http://schemas.microsoft.com/office/drawing/2014/main" id="{4EC68CAA-B394-3C3E-0D4D-AF18859D2BD8}"/>
              </a:ext>
            </a:extLst>
          </p:cNvPr>
          <p:cNvPicPr>
            <a:picLocks noChangeAspect="1"/>
          </p:cNvPicPr>
          <p:nvPr/>
        </p:nvPicPr>
        <p:blipFill>
          <a:blip r:embed="rId3"/>
          <a:stretch>
            <a:fillRect/>
          </a:stretch>
        </p:blipFill>
        <p:spPr>
          <a:xfrm>
            <a:off x="5782019" y="734696"/>
            <a:ext cx="3240000" cy="3055690"/>
          </a:xfrm>
          <a:prstGeom prst="rect">
            <a:avLst/>
          </a:prstGeom>
        </p:spPr>
      </p:pic>
      <p:sp>
        <p:nvSpPr>
          <p:cNvPr id="5" name="TextBox 4">
            <a:extLst>
              <a:ext uri="{FF2B5EF4-FFF2-40B4-BE49-F238E27FC236}">
                <a16:creationId xmlns:a16="http://schemas.microsoft.com/office/drawing/2014/main" id="{A92342EB-CCF6-B8DD-57F5-ADD5E96B8A24}"/>
              </a:ext>
            </a:extLst>
          </p:cNvPr>
          <p:cNvSpPr txBox="1"/>
          <p:nvPr/>
        </p:nvSpPr>
        <p:spPr>
          <a:xfrm>
            <a:off x="620764" y="3886094"/>
            <a:ext cx="7902472" cy="1169551"/>
          </a:xfrm>
          <a:prstGeom prst="rect">
            <a:avLst/>
          </a:prstGeom>
          <a:noFill/>
        </p:spPr>
        <p:txBody>
          <a:bodyPr wrap="square">
            <a:spAutoFit/>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  In </a:t>
            </a:r>
            <a:r>
              <a:rPr lang="en-US" b="1" dirty="0">
                <a:solidFill>
                  <a:srgbClr val="212121"/>
                </a:solidFill>
                <a:effectLst/>
                <a:latin typeface="+mn-lt"/>
              </a:rPr>
              <a:t>year 2016 January</a:t>
            </a:r>
            <a:r>
              <a:rPr lang="en-US" dirty="0">
                <a:solidFill>
                  <a:srgbClr val="212121"/>
                </a:solidFill>
                <a:effectLst/>
                <a:latin typeface="+mn-lt"/>
              </a:rPr>
              <a:t> months required highest number of car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In year 2015 September month required lowest number of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Overall 93.9 % guests did not required the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6.1 % guests required only 1 parking space.</a:t>
            </a:r>
          </a:p>
          <a:p>
            <a:pPr>
              <a:buClr>
                <a:schemeClr val="bg2">
                  <a:lumMod val="10000"/>
                </a:schemeClr>
              </a:buClr>
              <a:buFont typeface="Wingdings" panose="05000000000000000000" pitchFamily="2" charset="2"/>
              <a:buChar char="q"/>
            </a:pPr>
            <a:endParaRPr lang="en-US" dirty="0">
              <a:solidFill>
                <a:srgbClr val="212121"/>
              </a:solidFill>
              <a:effectLst/>
              <a:latin typeface="+mn-lt"/>
            </a:endParaRPr>
          </a:p>
        </p:txBody>
      </p:sp>
    </p:spTree>
    <p:extLst>
      <p:ext uri="{BB962C8B-B14F-4D97-AF65-F5344CB8AC3E}">
        <p14:creationId xmlns:p14="http://schemas.microsoft.com/office/powerpoint/2010/main" val="2308917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9C92-0606-B58E-9700-CC1B943655C4}"/>
              </a:ext>
            </a:extLst>
          </p:cNvPr>
          <p:cNvSpPr>
            <a:spLocks noGrp="1"/>
          </p:cNvSpPr>
          <p:nvPr>
            <p:ph type="title"/>
          </p:nvPr>
        </p:nvSpPr>
        <p:spPr>
          <a:xfrm>
            <a:off x="311700" y="198283"/>
            <a:ext cx="8520600" cy="572700"/>
          </a:xfrm>
        </p:spPr>
        <p:txBody>
          <a:bodyPr/>
          <a:lstStyle/>
          <a:p>
            <a:r>
              <a:rPr lang="en-US" sz="2000" b="1" u="sng" dirty="0">
                <a:latin typeface="Palatino Linotype" panose="02040502050505030304" pitchFamily="18" charset="0"/>
              </a:rPr>
              <a:t>3. Number of Bookings from Different Countries-</a:t>
            </a:r>
          </a:p>
        </p:txBody>
      </p:sp>
      <p:pic>
        <p:nvPicPr>
          <p:cNvPr id="6" name="Picture 5">
            <a:extLst>
              <a:ext uri="{FF2B5EF4-FFF2-40B4-BE49-F238E27FC236}">
                <a16:creationId xmlns:a16="http://schemas.microsoft.com/office/drawing/2014/main" id="{483DDADA-C601-81D0-1BB9-03C484146ADE}"/>
              </a:ext>
            </a:extLst>
          </p:cNvPr>
          <p:cNvPicPr>
            <a:picLocks noChangeAspect="1"/>
          </p:cNvPicPr>
          <p:nvPr/>
        </p:nvPicPr>
        <p:blipFill>
          <a:blip r:embed="rId2"/>
          <a:stretch>
            <a:fillRect/>
          </a:stretch>
        </p:blipFill>
        <p:spPr>
          <a:xfrm>
            <a:off x="1284158" y="770983"/>
            <a:ext cx="5907672" cy="3220461"/>
          </a:xfrm>
          <a:prstGeom prst="rect">
            <a:avLst/>
          </a:prstGeom>
        </p:spPr>
      </p:pic>
      <p:sp>
        <p:nvSpPr>
          <p:cNvPr id="3" name="object 2">
            <a:extLst>
              <a:ext uri="{FF2B5EF4-FFF2-40B4-BE49-F238E27FC236}">
                <a16:creationId xmlns:a16="http://schemas.microsoft.com/office/drawing/2014/main" id="{CDD6DC33-AEDA-8B8C-04FB-1A9BF2322814}"/>
              </a:ext>
            </a:extLst>
          </p:cNvPr>
          <p:cNvSpPr txBox="1"/>
          <p:nvPr/>
        </p:nvSpPr>
        <p:spPr>
          <a:xfrm>
            <a:off x="868045" y="3938107"/>
            <a:ext cx="7407909" cy="1007110"/>
          </a:xfrm>
          <a:prstGeom prst="rect">
            <a:avLst/>
          </a:prstGeom>
        </p:spPr>
        <p:txBody>
          <a:bodyPr vert="horz" wrap="square" lIns="0" tIns="12700" rIns="0" bIns="0" rtlCol="0">
            <a:spAutoFit/>
          </a:bodyPr>
          <a:lstStyle>
            <a:defPPr>
              <a:defRPr kern="0"/>
            </a:defPPr>
          </a:lstStyle>
          <a:p>
            <a:pPr marL="348615" marR="7620" indent="-336550">
              <a:lnSpc>
                <a:spcPct val="114999"/>
              </a:lnSpc>
              <a:spcBef>
                <a:spcPts val="100"/>
              </a:spcBef>
              <a:buFont typeface="Wingdings" panose="05000000000000000000" pitchFamily="2" charset="2"/>
              <a:buChar char="q"/>
              <a:tabLst>
                <a:tab pos="347980" algn="l"/>
                <a:tab pos="349250" algn="l"/>
              </a:tabLst>
            </a:pPr>
            <a:r>
              <a:rPr sz="1400" dirty="0">
                <a:solidFill>
                  <a:srgbClr val="212121"/>
                </a:solidFill>
                <a:latin typeface="Palatino Linotype"/>
                <a:cs typeface="Palatino Linotype"/>
              </a:rPr>
              <a:t>On</a:t>
            </a:r>
            <a:r>
              <a:rPr sz="1400" spc="114" dirty="0">
                <a:solidFill>
                  <a:srgbClr val="212121"/>
                </a:solidFill>
                <a:latin typeface="Palatino Linotype"/>
                <a:cs typeface="Palatino Linotype"/>
              </a:rPr>
              <a:t> </a:t>
            </a:r>
            <a:r>
              <a:rPr sz="1400" dirty="0">
                <a:solidFill>
                  <a:srgbClr val="212121"/>
                </a:solidFill>
                <a:latin typeface="Palatino Linotype"/>
                <a:cs typeface="Palatino Linotype"/>
              </a:rPr>
              <a:t>average</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a:t>
            </a:r>
            <a:r>
              <a:rPr sz="1400" b="1" dirty="0">
                <a:solidFill>
                  <a:srgbClr val="212121"/>
                </a:solidFill>
                <a:latin typeface="Palatino Linotype"/>
                <a:cs typeface="Palatino Linotype"/>
              </a:rPr>
              <a:t>Online</a:t>
            </a:r>
            <a:r>
              <a:rPr sz="1400" b="1" spc="120" dirty="0">
                <a:solidFill>
                  <a:srgbClr val="212121"/>
                </a:solidFill>
                <a:latin typeface="Palatino Linotype"/>
                <a:cs typeface="Palatino Linotype"/>
              </a:rPr>
              <a:t> </a:t>
            </a:r>
            <a:r>
              <a:rPr sz="1400" b="1" spc="-90" dirty="0">
                <a:solidFill>
                  <a:srgbClr val="212121"/>
                </a:solidFill>
                <a:latin typeface="Palatino Linotype"/>
                <a:cs typeface="Palatino Linotype"/>
              </a:rPr>
              <a:t>TA</a:t>
            </a:r>
            <a:r>
              <a:rPr sz="1400" spc="-90" dirty="0">
                <a:solidFill>
                  <a:srgbClr val="212121"/>
                </a:solidFill>
                <a:latin typeface="Palatino Linotype"/>
                <a:cs typeface="Palatino Linotype"/>
              </a:rPr>
              <a:t>'</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is</a:t>
            </a:r>
            <a:r>
              <a:rPr sz="1400" spc="120" dirty="0">
                <a:solidFill>
                  <a:srgbClr val="212121"/>
                </a:solidFill>
                <a:latin typeface="Palatino Linotype"/>
                <a:cs typeface="Palatino Linotype"/>
              </a:rPr>
              <a:t> </a:t>
            </a:r>
            <a:r>
              <a:rPr sz="1400" spc="70" dirty="0">
                <a:solidFill>
                  <a:srgbClr val="212121"/>
                </a:solidFill>
                <a:latin typeface="Palatino Linotype"/>
                <a:cs typeface="Palatino Linotype"/>
              </a:rPr>
              <a:t>the</a:t>
            </a:r>
            <a:r>
              <a:rPr sz="1400" spc="120" dirty="0">
                <a:solidFill>
                  <a:srgbClr val="212121"/>
                </a:solidFill>
                <a:latin typeface="Palatino Linotype"/>
                <a:cs typeface="Palatino Linotype"/>
              </a:rPr>
              <a:t> </a:t>
            </a:r>
            <a:r>
              <a:rPr sz="1400" spc="50" dirty="0">
                <a:solidFill>
                  <a:srgbClr val="212121"/>
                </a:solidFill>
                <a:latin typeface="Palatino Linotype"/>
                <a:cs typeface="Palatino Linotype"/>
              </a:rPr>
              <a:t>most</a:t>
            </a:r>
            <a:r>
              <a:rPr sz="1400" spc="120" dirty="0">
                <a:solidFill>
                  <a:srgbClr val="212121"/>
                </a:solidFill>
                <a:latin typeface="Palatino Linotype"/>
                <a:cs typeface="Palatino Linotype"/>
              </a:rPr>
              <a:t> </a:t>
            </a:r>
            <a:r>
              <a:rPr sz="1400" spc="45" dirty="0">
                <a:solidFill>
                  <a:srgbClr val="212121"/>
                </a:solidFill>
                <a:latin typeface="Palatino Linotype"/>
                <a:cs typeface="Palatino Linotype"/>
              </a:rPr>
              <a:t>preferred</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channel</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and</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on</a:t>
            </a:r>
            <a:r>
              <a:rPr sz="1400" spc="114" dirty="0">
                <a:solidFill>
                  <a:srgbClr val="212121"/>
                </a:solidFill>
                <a:latin typeface="Palatino Linotype"/>
                <a:cs typeface="Palatino Linotype"/>
              </a:rPr>
              <a:t> </a:t>
            </a:r>
            <a:r>
              <a:rPr sz="1400" dirty="0">
                <a:solidFill>
                  <a:srgbClr val="212121"/>
                </a:solidFill>
                <a:latin typeface="Palatino Linotype"/>
                <a:cs typeface="Palatino Linotype"/>
              </a:rPr>
              <a:t>average</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least</a:t>
            </a:r>
            <a:r>
              <a:rPr sz="1400" spc="120" dirty="0">
                <a:solidFill>
                  <a:srgbClr val="212121"/>
                </a:solidFill>
                <a:latin typeface="Palatino Linotype"/>
                <a:cs typeface="Palatino Linotype"/>
              </a:rPr>
              <a:t> </a:t>
            </a:r>
            <a:r>
              <a:rPr sz="1400" spc="35" dirty="0">
                <a:solidFill>
                  <a:srgbClr val="212121"/>
                </a:solidFill>
                <a:latin typeface="Palatino Linotype"/>
                <a:cs typeface="Palatino Linotype"/>
              </a:rPr>
              <a:t>preferred </a:t>
            </a:r>
            <a:r>
              <a:rPr sz="1400" dirty="0">
                <a:solidFill>
                  <a:srgbClr val="212121"/>
                </a:solidFill>
                <a:latin typeface="Palatino Linotype"/>
                <a:cs typeface="Palatino Linotype"/>
              </a:rPr>
              <a:t>is</a:t>
            </a:r>
            <a:r>
              <a:rPr sz="1400" spc="140" dirty="0">
                <a:solidFill>
                  <a:srgbClr val="212121"/>
                </a:solidFill>
                <a:latin typeface="Palatino Linotype"/>
                <a:cs typeface="Palatino Linotype"/>
              </a:rPr>
              <a:t> </a:t>
            </a:r>
            <a:r>
              <a:rPr sz="1400" dirty="0">
                <a:solidFill>
                  <a:srgbClr val="212121"/>
                </a:solidFill>
                <a:latin typeface="Palatino Linotype"/>
                <a:cs typeface="Palatino Linotype"/>
              </a:rPr>
              <a:t>'</a:t>
            </a:r>
            <a:r>
              <a:rPr sz="1400" b="1" dirty="0">
                <a:solidFill>
                  <a:srgbClr val="212121"/>
                </a:solidFill>
                <a:latin typeface="Palatino Linotype"/>
                <a:cs typeface="Palatino Linotype"/>
              </a:rPr>
              <a:t>Direct'</a:t>
            </a:r>
            <a:r>
              <a:rPr sz="1400" b="1" spc="135" dirty="0">
                <a:solidFill>
                  <a:srgbClr val="212121"/>
                </a:solidFill>
                <a:latin typeface="Palatino Linotype"/>
                <a:cs typeface="Palatino Linotype"/>
              </a:rPr>
              <a:t> </a:t>
            </a:r>
            <a:r>
              <a:rPr sz="1400" spc="-10" dirty="0">
                <a:solidFill>
                  <a:srgbClr val="212121"/>
                </a:solidFill>
                <a:latin typeface="Palatino Linotype"/>
                <a:cs typeface="Palatino Linotype"/>
              </a:rPr>
              <a:t>channel.</a:t>
            </a:r>
            <a:endParaRPr sz="1400" dirty="0">
              <a:latin typeface="Palatino Linotype"/>
              <a:cs typeface="Palatino Linotype"/>
            </a:endParaRPr>
          </a:p>
          <a:p>
            <a:pPr marL="348615" marR="5080" indent="-336550">
              <a:lnSpc>
                <a:spcPct val="114999"/>
              </a:lnSpc>
              <a:buFont typeface="Wingdings" panose="05000000000000000000" pitchFamily="2" charset="2"/>
              <a:buChar char="q"/>
              <a:tabLst>
                <a:tab pos="347980" algn="l"/>
                <a:tab pos="349250" algn="l"/>
              </a:tabLst>
            </a:pPr>
            <a:r>
              <a:rPr sz="1400" dirty="0">
                <a:solidFill>
                  <a:srgbClr val="212121"/>
                </a:solidFill>
                <a:latin typeface="Palatino Linotype"/>
                <a:cs typeface="Palatino Linotype"/>
              </a:rPr>
              <a:t>Maximum</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bookings</a:t>
            </a:r>
            <a:r>
              <a:rPr sz="1400" spc="459" dirty="0">
                <a:solidFill>
                  <a:srgbClr val="212121"/>
                </a:solidFill>
                <a:latin typeface="Palatino Linotype"/>
                <a:cs typeface="Palatino Linotype"/>
              </a:rPr>
              <a:t> </a:t>
            </a:r>
            <a:r>
              <a:rPr sz="1400" spc="55" dirty="0">
                <a:solidFill>
                  <a:srgbClr val="212121"/>
                </a:solidFill>
                <a:latin typeface="Palatino Linotype"/>
                <a:cs typeface="Palatino Linotype"/>
              </a:rPr>
              <a:t>are</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from</a:t>
            </a:r>
            <a:r>
              <a:rPr sz="1400" spc="440" dirty="0">
                <a:solidFill>
                  <a:srgbClr val="212121"/>
                </a:solidFill>
                <a:latin typeface="Palatino Linotype"/>
                <a:cs typeface="Palatino Linotype"/>
              </a:rPr>
              <a:t> </a:t>
            </a:r>
            <a:r>
              <a:rPr sz="1400" b="1" dirty="0">
                <a:solidFill>
                  <a:srgbClr val="212121"/>
                </a:solidFill>
                <a:latin typeface="Palatino Linotype"/>
                <a:cs typeface="Palatino Linotype"/>
              </a:rPr>
              <a:t>Portugal</a:t>
            </a:r>
            <a:r>
              <a:rPr sz="1400" b="1" spc="455" dirty="0">
                <a:solidFill>
                  <a:srgbClr val="212121"/>
                </a:solidFill>
                <a:latin typeface="Palatino Linotype"/>
                <a:cs typeface="Palatino Linotype"/>
              </a:rPr>
              <a:t> </a:t>
            </a:r>
            <a:r>
              <a:rPr sz="1400" dirty="0">
                <a:solidFill>
                  <a:srgbClr val="212121"/>
                </a:solidFill>
                <a:latin typeface="Palatino Linotype"/>
                <a:cs typeface="Palatino Linotype"/>
              </a:rPr>
              <a:t>country,</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followed</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by</a:t>
            </a:r>
            <a:r>
              <a:rPr sz="1400" spc="459" dirty="0">
                <a:solidFill>
                  <a:srgbClr val="212121"/>
                </a:solidFill>
                <a:latin typeface="Palatino Linotype"/>
                <a:cs typeface="Palatino Linotype"/>
              </a:rPr>
              <a:t> </a:t>
            </a:r>
            <a:r>
              <a:rPr sz="1400" spc="45" dirty="0">
                <a:solidFill>
                  <a:srgbClr val="212121"/>
                </a:solidFill>
                <a:latin typeface="Palatino Linotype"/>
                <a:cs typeface="Palatino Linotype"/>
              </a:rPr>
              <a:t>country</a:t>
            </a:r>
            <a:r>
              <a:rPr sz="1400" spc="445" dirty="0">
                <a:solidFill>
                  <a:srgbClr val="212121"/>
                </a:solidFill>
                <a:latin typeface="Palatino Linotype"/>
                <a:cs typeface="Palatino Linotype"/>
              </a:rPr>
              <a:t> </a:t>
            </a:r>
            <a:r>
              <a:rPr sz="1400" b="1" spc="-10" dirty="0">
                <a:solidFill>
                  <a:srgbClr val="212121"/>
                </a:solidFill>
                <a:latin typeface="Palatino Linotype"/>
                <a:cs typeface="Palatino Linotype"/>
              </a:rPr>
              <a:t>GRB</a:t>
            </a:r>
            <a:r>
              <a:rPr sz="1400" spc="-10" dirty="0">
                <a:solidFill>
                  <a:srgbClr val="212121"/>
                </a:solidFill>
                <a:latin typeface="Palatino Linotype"/>
                <a:cs typeface="Palatino Linotype"/>
              </a:rPr>
              <a:t>(United kingdom)</a:t>
            </a:r>
            <a:endParaRPr sz="1400" dirty="0">
              <a:latin typeface="Palatino Linotype"/>
              <a:cs typeface="Palatino Linotype"/>
            </a:endParaRPr>
          </a:p>
        </p:txBody>
      </p:sp>
    </p:spTree>
    <p:extLst>
      <p:ext uri="{BB962C8B-B14F-4D97-AF65-F5344CB8AC3E}">
        <p14:creationId xmlns:p14="http://schemas.microsoft.com/office/powerpoint/2010/main" val="424470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a:extLst>
              <a:ext uri="{FF2B5EF4-FFF2-40B4-BE49-F238E27FC236}">
                <a16:creationId xmlns:a16="http://schemas.microsoft.com/office/drawing/2014/main" id="{552B30BB-3949-89FE-FB7F-00FFF1C7F111}"/>
              </a:ext>
            </a:extLst>
          </p:cNvPr>
          <p:cNvSpPr txBox="1">
            <a:spLocks noGrp="1"/>
          </p:cNvSpPr>
          <p:nvPr>
            <p:ph type="title"/>
          </p:nvPr>
        </p:nvSpPr>
        <p:spPr>
          <a:xfrm>
            <a:off x="311700" y="191025"/>
            <a:ext cx="8520600" cy="33342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lang="en-US" sz="2000" u="sng" dirty="0"/>
              <a:t>4. Plotting in demand room and which room generate more ADR-</a:t>
            </a:r>
            <a:endParaRPr sz="2000" u="sng" dirty="0"/>
          </a:p>
        </p:txBody>
      </p:sp>
      <p:pic>
        <p:nvPicPr>
          <p:cNvPr id="8" name="Picture 7">
            <a:extLst>
              <a:ext uri="{FF2B5EF4-FFF2-40B4-BE49-F238E27FC236}">
                <a16:creationId xmlns:a16="http://schemas.microsoft.com/office/drawing/2014/main" id="{B11280FC-38E8-F2EA-782F-FE6AD6B8A621}"/>
              </a:ext>
            </a:extLst>
          </p:cNvPr>
          <p:cNvPicPr>
            <a:picLocks noChangeAspect="1"/>
          </p:cNvPicPr>
          <p:nvPr/>
        </p:nvPicPr>
        <p:blipFill>
          <a:blip r:embed="rId2"/>
          <a:stretch>
            <a:fillRect/>
          </a:stretch>
        </p:blipFill>
        <p:spPr>
          <a:xfrm>
            <a:off x="0" y="1136766"/>
            <a:ext cx="9144000" cy="3176068"/>
          </a:xfrm>
          <a:prstGeom prst="rect">
            <a:avLst/>
          </a:prstGeom>
        </p:spPr>
      </p:pic>
      <p:sp>
        <p:nvSpPr>
          <p:cNvPr id="10" name="TextBox 9">
            <a:extLst>
              <a:ext uri="{FF2B5EF4-FFF2-40B4-BE49-F238E27FC236}">
                <a16:creationId xmlns:a16="http://schemas.microsoft.com/office/drawing/2014/main" id="{441F38BF-FA43-6487-0648-B0DEAB3C2394}"/>
              </a:ext>
            </a:extLst>
          </p:cNvPr>
          <p:cNvSpPr txBox="1"/>
          <p:nvPr/>
        </p:nvSpPr>
        <p:spPr>
          <a:xfrm>
            <a:off x="493129" y="4429255"/>
            <a:ext cx="8396871" cy="523220"/>
          </a:xfrm>
          <a:prstGeom prst="rect">
            <a:avLst/>
          </a:prstGeom>
          <a:noFill/>
        </p:spPr>
        <p:txBody>
          <a:bodyPr wrap="square">
            <a:spAutoFit/>
          </a:bodyPr>
          <a:lstStyle/>
          <a:p>
            <a:r>
              <a:rPr lang="en-US" b="0" i="0" u="none" strike="noStrike" dirty="0">
                <a:solidFill>
                  <a:srgbClr val="212121"/>
                </a:solidFill>
                <a:effectLst/>
                <a:latin typeface="Palatino Linotype" panose="02040502050505030304" pitchFamily="18" charset="0"/>
              </a:rPr>
              <a:t>We can see that </a:t>
            </a:r>
            <a:r>
              <a:rPr lang="en-US" b="1" i="0" u="none" strike="noStrike" dirty="0">
                <a:solidFill>
                  <a:srgbClr val="212121"/>
                </a:solidFill>
                <a:effectLst/>
                <a:latin typeface="Palatino Linotype" panose="02040502050505030304" pitchFamily="18" charset="0"/>
              </a:rPr>
              <a:t>'A' </a:t>
            </a:r>
            <a:r>
              <a:rPr lang="en-US" b="0" i="0" u="none" strike="noStrike" dirty="0">
                <a:solidFill>
                  <a:srgbClr val="212121"/>
                </a:solidFill>
                <a:effectLst/>
                <a:latin typeface="Palatino Linotype" panose="02040502050505030304" pitchFamily="18" charset="0"/>
              </a:rPr>
              <a:t>type room is most in demand but on contrary room type '</a:t>
            </a:r>
            <a:r>
              <a:rPr lang="en-US" b="1" i="0" u="none" strike="noStrike" dirty="0">
                <a:solidFill>
                  <a:srgbClr val="212121"/>
                </a:solidFill>
                <a:effectLst/>
                <a:latin typeface="Palatino Linotype" panose="02040502050505030304" pitchFamily="18" charset="0"/>
              </a:rPr>
              <a:t>H', 'G</a:t>
            </a:r>
            <a:r>
              <a:rPr lang="en-US" b="0" i="0" u="none" strike="noStrike" dirty="0">
                <a:solidFill>
                  <a:srgbClr val="212121"/>
                </a:solidFill>
                <a:effectLst/>
                <a:latin typeface="Palatino Linotype" panose="02040502050505030304" pitchFamily="18" charset="0"/>
              </a:rPr>
              <a:t>' and </a:t>
            </a:r>
            <a:r>
              <a:rPr lang="en-US" b="1" i="0" u="none" strike="noStrike" dirty="0">
                <a:solidFill>
                  <a:srgbClr val="212121"/>
                </a:solidFill>
                <a:effectLst/>
                <a:latin typeface="Palatino Linotype" panose="02040502050505030304" pitchFamily="18" charset="0"/>
              </a:rPr>
              <a:t>'F' </a:t>
            </a:r>
            <a:r>
              <a:rPr lang="en-US" b="0" i="0" u="none" strike="noStrike" dirty="0">
                <a:solidFill>
                  <a:srgbClr val="212121"/>
                </a:solidFill>
                <a:effectLst/>
                <a:latin typeface="Palatino Linotype" panose="02040502050505030304" pitchFamily="18" charset="0"/>
              </a:rPr>
              <a:t>are most ADR generating rooms respectively</a:t>
            </a:r>
            <a:endParaRPr lang="en-IN" dirty="0"/>
          </a:p>
        </p:txBody>
      </p:sp>
    </p:spTree>
    <p:extLst>
      <p:ext uri="{BB962C8B-B14F-4D97-AF65-F5344CB8AC3E}">
        <p14:creationId xmlns:p14="http://schemas.microsoft.com/office/powerpoint/2010/main" val="3930932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BD9F76-C0DC-813E-2899-CD4689A59A9F}"/>
              </a:ext>
            </a:extLst>
          </p:cNvPr>
          <p:cNvSpPr>
            <a:spLocks noGrp="1"/>
          </p:cNvSpPr>
          <p:nvPr>
            <p:ph type="title"/>
          </p:nvPr>
        </p:nvSpPr>
        <p:spPr>
          <a:xfrm>
            <a:off x="311700" y="288275"/>
            <a:ext cx="8520600" cy="572700"/>
          </a:xfrm>
        </p:spPr>
        <p:txBody>
          <a:bodyPr/>
          <a:lstStyle/>
          <a:p>
            <a:r>
              <a:rPr lang="en-US" b="1" dirty="0">
                <a:latin typeface="Palatino Linotype" panose="02040502050505030304" pitchFamily="18" charset="0"/>
              </a:rPr>
              <a:t>Conclusion:</a:t>
            </a:r>
            <a:endParaRPr lang="en-IN" b="1" dirty="0">
              <a:latin typeface="Palatino Linotype" panose="02040502050505030304" pitchFamily="18" charset="0"/>
            </a:endParaRPr>
          </a:p>
        </p:txBody>
      </p:sp>
      <p:sp>
        <p:nvSpPr>
          <p:cNvPr id="7" name="object 2">
            <a:extLst>
              <a:ext uri="{FF2B5EF4-FFF2-40B4-BE49-F238E27FC236}">
                <a16:creationId xmlns:a16="http://schemas.microsoft.com/office/drawing/2014/main" id="{A14833D1-7CD4-BFBD-8782-1EFA676FFA42}"/>
              </a:ext>
            </a:extLst>
          </p:cNvPr>
          <p:cNvSpPr txBox="1">
            <a:spLocks noGrp="1"/>
          </p:cNvSpPr>
          <p:nvPr>
            <p:ph type="body" idx="1"/>
          </p:nvPr>
        </p:nvSpPr>
        <p:spPr>
          <a:xfrm>
            <a:off x="311700" y="1152475"/>
            <a:ext cx="8520600" cy="1290097"/>
          </a:xfrm>
          <a:prstGeom prst="rect">
            <a:avLst/>
          </a:prstGeom>
        </p:spPr>
        <p:txBody>
          <a:bodyPr vert="horz" wrap="square" lIns="0" tIns="12700" rIns="0" bIns="0" rtlCol="0">
            <a:spAutoFit/>
          </a:bodyPr>
          <a:lstStyle>
            <a:lvl1pPr marL="0">
              <a:defRPr sz="1400" b="0" i="0">
                <a:solidFill>
                  <a:srgbClr val="212121"/>
                </a:solidFill>
                <a:latin typeface="Palatino Linotype"/>
                <a:ea typeface="+mn-ea"/>
                <a:cs typeface="Palatino Linotyp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5080" indent="0" algn="just">
              <a:lnSpc>
                <a:spcPct val="114999"/>
              </a:lnSpc>
              <a:spcBef>
                <a:spcPts val="100"/>
              </a:spcBef>
              <a:buNone/>
            </a:pPr>
            <a:r>
              <a:rPr dirty="0">
                <a:latin typeface="+mn-lt"/>
              </a:rPr>
              <a:t>After</a:t>
            </a:r>
            <a:r>
              <a:rPr spc="390" dirty="0">
                <a:latin typeface="+mn-lt"/>
              </a:rPr>
              <a:t> </a:t>
            </a:r>
            <a:r>
              <a:rPr dirty="0">
                <a:latin typeface="+mn-lt"/>
              </a:rPr>
              <a:t>careful</a:t>
            </a:r>
            <a:r>
              <a:rPr spc="390" dirty="0">
                <a:latin typeface="+mn-lt"/>
              </a:rPr>
              <a:t> </a:t>
            </a:r>
            <a:r>
              <a:rPr dirty="0">
                <a:latin typeface="+mn-lt"/>
              </a:rPr>
              <a:t>analysis,</a:t>
            </a:r>
            <a:r>
              <a:rPr spc="395" dirty="0">
                <a:latin typeface="+mn-lt"/>
              </a:rPr>
              <a:t> </a:t>
            </a:r>
            <a:r>
              <a:rPr dirty="0">
                <a:latin typeface="+mn-lt"/>
              </a:rPr>
              <a:t>we</a:t>
            </a:r>
            <a:r>
              <a:rPr spc="390" dirty="0">
                <a:latin typeface="+mn-lt"/>
              </a:rPr>
              <a:t> </a:t>
            </a:r>
            <a:r>
              <a:rPr spc="55" dirty="0">
                <a:latin typeface="+mn-lt"/>
              </a:rPr>
              <a:t>can</a:t>
            </a:r>
            <a:r>
              <a:rPr spc="390" dirty="0">
                <a:latin typeface="+mn-lt"/>
              </a:rPr>
              <a:t> </a:t>
            </a:r>
            <a:r>
              <a:rPr dirty="0">
                <a:latin typeface="+mn-lt"/>
              </a:rPr>
              <a:t>conclude</a:t>
            </a:r>
            <a:r>
              <a:rPr spc="390" dirty="0">
                <a:latin typeface="+mn-lt"/>
              </a:rPr>
              <a:t> </a:t>
            </a:r>
            <a:r>
              <a:rPr spc="60" dirty="0">
                <a:latin typeface="+mn-lt"/>
              </a:rPr>
              <a:t>that</a:t>
            </a:r>
            <a:r>
              <a:rPr spc="395" dirty="0">
                <a:latin typeface="+mn-lt"/>
              </a:rPr>
              <a:t> </a:t>
            </a:r>
            <a:r>
              <a:rPr spc="70" dirty="0">
                <a:latin typeface="+mn-lt"/>
              </a:rPr>
              <a:t>the</a:t>
            </a:r>
            <a:r>
              <a:rPr spc="390" dirty="0">
                <a:latin typeface="+mn-lt"/>
              </a:rPr>
              <a:t> </a:t>
            </a:r>
            <a:r>
              <a:rPr dirty="0">
                <a:latin typeface="+mn-lt"/>
              </a:rPr>
              <a:t>hotel</a:t>
            </a:r>
            <a:r>
              <a:rPr spc="390" dirty="0">
                <a:latin typeface="+mn-lt"/>
              </a:rPr>
              <a:t> </a:t>
            </a:r>
            <a:r>
              <a:rPr dirty="0">
                <a:latin typeface="+mn-lt"/>
              </a:rPr>
              <a:t>industry</a:t>
            </a:r>
            <a:r>
              <a:rPr spc="395" dirty="0">
                <a:latin typeface="+mn-lt"/>
              </a:rPr>
              <a:t> </a:t>
            </a:r>
            <a:r>
              <a:rPr spc="55" dirty="0">
                <a:latin typeface="+mn-lt"/>
              </a:rPr>
              <a:t>can</a:t>
            </a:r>
            <a:r>
              <a:rPr spc="390" dirty="0">
                <a:latin typeface="+mn-lt"/>
              </a:rPr>
              <a:t> </a:t>
            </a:r>
            <a:r>
              <a:rPr spc="65" dirty="0">
                <a:latin typeface="+mn-lt"/>
              </a:rPr>
              <a:t>beneﬁt</a:t>
            </a:r>
            <a:r>
              <a:rPr spc="390" dirty="0">
                <a:latin typeface="+mn-lt"/>
              </a:rPr>
              <a:t> </a:t>
            </a:r>
            <a:r>
              <a:rPr dirty="0">
                <a:latin typeface="+mn-lt"/>
              </a:rPr>
              <a:t>a</a:t>
            </a:r>
            <a:r>
              <a:rPr spc="390" dirty="0">
                <a:latin typeface="+mn-lt"/>
              </a:rPr>
              <a:t> </a:t>
            </a:r>
            <a:r>
              <a:rPr dirty="0">
                <a:latin typeface="+mn-lt"/>
              </a:rPr>
              <a:t>lot</a:t>
            </a:r>
            <a:r>
              <a:rPr spc="395" dirty="0">
                <a:latin typeface="+mn-lt"/>
              </a:rPr>
              <a:t> </a:t>
            </a:r>
            <a:r>
              <a:rPr spc="-25" dirty="0">
                <a:latin typeface="+mn-lt"/>
              </a:rPr>
              <a:t>by </a:t>
            </a:r>
            <a:r>
              <a:rPr dirty="0">
                <a:latin typeface="+mn-lt"/>
              </a:rPr>
              <a:t>studying</a:t>
            </a:r>
            <a:r>
              <a:rPr spc="100" dirty="0">
                <a:latin typeface="+mn-lt"/>
              </a:rPr>
              <a:t>  </a:t>
            </a:r>
            <a:r>
              <a:rPr spc="70" dirty="0">
                <a:latin typeface="+mn-lt"/>
              </a:rPr>
              <a:t>the</a:t>
            </a:r>
            <a:r>
              <a:rPr spc="105" dirty="0">
                <a:latin typeface="+mn-lt"/>
              </a:rPr>
              <a:t>  </a:t>
            </a:r>
            <a:r>
              <a:rPr dirty="0">
                <a:latin typeface="+mn-lt"/>
              </a:rPr>
              <a:t>type</a:t>
            </a:r>
            <a:r>
              <a:rPr spc="105" dirty="0">
                <a:latin typeface="+mn-lt"/>
              </a:rPr>
              <a:t>  </a:t>
            </a:r>
            <a:r>
              <a:rPr dirty="0">
                <a:latin typeface="+mn-lt"/>
              </a:rPr>
              <a:t>of</a:t>
            </a:r>
            <a:r>
              <a:rPr spc="105" dirty="0">
                <a:latin typeface="+mn-lt"/>
              </a:rPr>
              <a:t>  </a:t>
            </a:r>
            <a:r>
              <a:rPr spc="50" dirty="0">
                <a:latin typeface="+mn-lt"/>
              </a:rPr>
              <a:t>customers,</a:t>
            </a:r>
            <a:r>
              <a:rPr spc="100" dirty="0">
                <a:latin typeface="+mn-lt"/>
              </a:rPr>
              <a:t>  </a:t>
            </a:r>
            <a:r>
              <a:rPr spc="55" dirty="0">
                <a:latin typeface="+mn-lt"/>
              </a:rPr>
              <a:t>their</a:t>
            </a:r>
            <a:r>
              <a:rPr spc="105" dirty="0">
                <a:latin typeface="+mn-lt"/>
              </a:rPr>
              <a:t>  </a:t>
            </a:r>
            <a:r>
              <a:rPr dirty="0">
                <a:latin typeface="+mn-lt"/>
              </a:rPr>
              <a:t>booking</a:t>
            </a:r>
            <a:r>
              <a:rPr spc="105" dirty="0">
                <a:latin typeface="+mn-lt"/>
              </a:rPr>
              <a:t>  </a:t>
            </a:r>
            <a:r>
              <a:rPr dirty="0">
                <a:latin typeface="+mn-lt"/>
              </a:rPr>
              <a:t>mode,</a:t>
            </a:r>
            <a:r>
              <a:rPr spc="105" dirty="0">
                <a:latin typeface="+mn-lt"/>
              </a:rPr>
              <a:t>  </a:t>
            </a:r>
            <a:r>
              <a:rPr spc="70" dirty="0">
                <a:latin typeface="+mn-lt"/>
              </a:rPr>
              <a:t>the</a:t>
            </a:r>
            <a:r>
              <a:rPr spc="105" dirty="0">
                <a:latin typeface="+mn-lt"/>
              </a:rPr>
              <a:t>  </a:t>
            </a:r>
            <a:r>
              <a:rPr dirty="0">
                <a:latin typeface="+mn-lt"/>
              </a:rPr>
              <a:t>booking</a:t>
            </a:r>
            <a:r>
              <a:rPr spc="100" dirty="0">
                <a:latin typeface="+mn-lt"/>
              </a:rPr>
              <a:t>  </a:t>
            </a:r>
            <a:r>
              <a:rPr dirty="0">
                <a:latin typeface="+mn-lt"/>
              </a:rPr>
              <a:t>month</a:t>
            </a:r>
            <a:r>
              <a:rPr spc="105" dirty="0">
                <a:latin typeface="+mn-lt"/>
              </a:rPr>
              <a:t>  </a:t>
            </a:r>
            <a:r>
              <a:rPr dirty="0">
                <a:latin typeface="+mn-lt"/>
              </a:rPr>
              <a:t>and</a:t>
            </a:r>
            <a:r>
              <a:rPr spc="105" dirty="0">
                <a:latin typeface="+mn-lt"/>
              </a:rPr>
              <a:t>  </a:t>
            </a:r>
            <a:r>
              <a:rPr spc="45" dirty="0">
                <a:latin typeface="+mn-lt"/>
              </a:rPr>
              <a:t>the </a:t>
            </a:r>
            <a:r>
              <a:rPr dirty="0">
                <a:latin typeface="+mn-lt"/>
              </a:rPr>
              <a:t>seasons.</a:t>
            </a:r>
            <a:endParaRPr lang="en-US" dirty="0">
              <a:latin typeface="+mn-lt"/>
            </a:endParaRPr>
          </a:p>
          <a:p>
            <a:pPr marR="5080" indent="0" algn="just">
              <a:lnSpc>
                <a:spcPct val="114999"/>
              </a:lnSpc>
              <a:spcBef>
                <a:spcPts val="100"/>
              </a:spcBef>
              <a:buNone/>
            </a:pPr>
            <a:endParaRPr lang="en-US" spc="315" dirty="0">
              <a:latin typeface="+mn-lt"/>
            </a:endParaRPr>
          </a:p>
          <a:p>
            <a:pPr marR="5080" indent="0" algn="just">
              <a:lnSpc>
                <a:spcPct val="114999"/>
              </a:lnSpc>
              <a:spcBef>
                <a:spcPts val="100"/>
              </a:spcBef>
              <a:buNone/>
            </a:pPr>
            <a:r>
              <a:rPr dirty="0">
                <a:latin typeface="+mn-lt"/>
              </a:rPr>
              <a:t>The</a:t>
            </a:r>
            <a:r>
              <a:rPr spc="320" dirty="0">
                <a:latin typeface="+mn-lt"/>
              </a:rPr>
              <a:t> </a:t>
            </a:r>
            <a:r>
              <a:rPr dirty="0">
                <a:latin typeface="+mn-lt"/>
              </a:rPr>
              <a:t>hotel</a:t>
            </a:r>
            <a:r>
              <a:rPr spc="320" dirty="0">
                <a:latin typeface="+mn-lt"/>
              </a:rPr>
              <a:t> </a:t>
            </a:r>
            <a:r>
              <a:rPr dirty="0">
                <a:latin typeface="+mn-lt"/>
              </a:rPr>
              <a:t>industry</a:t>
            </a:r>
            <a:r>
              <a:rPr spc="320" dirty="0">
                <a:latin typeface="+mn-lt"/>
              </a:rPr>
              <a:t> </a:t>
            </a:r>
            <a:r>
              <a:rPr dirty="0">
                <a:latin typeface="+mn-lt"/>
              </a:rPr>
              <a:t>market,</a:t>
            </a:r>
            <a:r>
              <a:rPr spc="320" dirty="0">
                <a:latin typeface="+mn-lt"/>
              </a:rPr>
              <a:t> </a:t>
            </a:r>
            <a:r>
              <a:rPr spc="55" dirty="0">
                <a:latin typeface="+mn-lt"/>
              </a:rPr>
              <a:t>their</a:t>
            </a:r>
            <a:r>
              <a:rPr spc="320" dirty="0">
                <a:latin typeface="+mn-lt"/>
              </a:rPr>
              <a:t> </a:t>
            </a:r>
            <a:r>
              <a:rPr spc="-10" dirty="0">
                <a:latin typeface="+mn-lt"/>
              </a:rPr>
              <a:t>ADR</a:t>
            </a:r>
            <a:r>
              <a:rPr spc="320" dirty="0">
                <a:latin typeface="+mn-lt"/>
              </a:rPr>
              <a:t> </a:t>
            </a:r>
            <a:r>
              <a:rPr dirty="0">
                <a:latin typeface="+mn-lt"/>
              </a:rPr>
              <a:t>and</a:t>
            </a:r>
            <a:r>
              <a:rPr spc="320" dirty="0">
                <a:latin typeface="+mn-lt"/>
              </a:rPr>
              <a:t> </a:t>
            </a:r>
            <a:r>
              <a:rPr dirty="0">
                <a:latin typeface="+mn-lt"/>
              </a:rPr>
              <a:t>bookings</a:t>
            </a:r>
            <a:r>
              <a:rPr spc="320" dirty="0">
                <a:latin typeface="+mn-lt"/>
              </a:rPr>
              <a:t> </a:t>
            </a:r>
            <a:r>
              <a:rPr spc="55" dirty="0">
                <a:latin typeface="+mn-lt"/>
              </a:rPr>
              <a:t>are</a:t>
            </a:r>
            <a:r>
              <a:rPr spc="320" dirty="0">
                <a:latin typeface="+mn-lt"/>
              </a:rPr>
              <a:t> </a:t>
            </a:r>
            <a:r>
              <a:rPr dirty="0">
                <a:latin typeface="+mn-lt"/>
              </a:rPr>
              <a:t>based</a:t>
            </a:r>
            <a:r>
              <a:rPr spc="320" dirty="0">
                <a:latin typeface="+mn-lt"/>
              </a:rPr>
              <a:t> </a:t>
            </a:r>
            <a:r>
              <a:rPr dirty="0">
                <a:latin typeface="+mn-lt"/>
              </a:rPr>
              <a:t>on</a:t>
            </a:r>
            <a:r>
              <a:rPr spc="320" dirty="0">
                <a:latin typeface="+mn-lt"/>
              </a:rPr>
              <a:t> </a:t>
            </a:r>
            <a:r>
              <a:rPr spc="70" dirty="0">
                <a:latin typeface="+mn-lt"/>
              </a:rPr>
              <a:t>the</a:t>
            </a:r>
            <a:r>
              <a:rPr spc="315" dirty="0">
                <a:latin typeface="+mn-lt"/>
              </a:rPr>
              <a:t> </a:t>
            </a:r>
            <a:r>
              <a:rPr dirty="0">
                <a:latin typeface="+mn-lt"/>
              </a:rPr>
              <a:t>type</a:t>
            </a:r>
            <a:r>
              <a:rPr spc="320" dirty="0">
                <a:latin typeface="+mn-lt"/>
              </a:rPr>
              <a:t> </a:t>
            </a:r>
            <a:r>
              <a:rPr spc="-25" dirty="0">
                <a:latin typeface="+mn-lt"/>
              </a:rPr>
              <a:t>of </a:t>
            </a:r>
            <a:r>
              <a:rPr spc="55" dirty="0">
                <a:latin typeface="+mn-lt"/>
              </a:rPr>
              <a:t>customers,</a:t>
            </a:r>
            <a:r>
              <a:rPr lang="en-US" spc="55" dirty="0">
                <a:latin typeface="+mn-lt"/>
              </a:rPr>
              <a:t> </a:t>
            </a:r>
            <a:r>
              <a:rPr spc="55" dirty="0">
                <a:latin typeface="+mn-lt"/>
              </a:rPr>
              <a:t>the</a:t>
            </a:r>
            <a:r>
              <a:rPr spc="385" dirty="0">
                <a:latin typeface="+mn-lt"/>
              </a:rPr>
              <a:t> </a:t>
            </a:r>
            <a:r>
              <a:rPr dirty="0">
                <a:latin typeface="+mn-lt"/>
              </a:rPr>
              <a:t>month,</a:t>
            </a:r>
            <a:r>
              <a:rPr spc="390" dirty="0">
                <a:latin typeface="+mn-lt"/>
              </a:rPr>
              <a:t> </a:t>
            </a:r>
            <a:r>
              <a:rPr dirty="0">
                <a:latin typeface="+mn-lt"/>
              </a:rPr>
              <a:t>types</a:t>
            </a:r>
            <a:r>
              <a:rPr spc="390" dirty="0">
                <a:latin typeface="+mn-lt"/>
              </a:rPr>
              <a:t> </a:t>
            </a:r>
            <a:r>
              <a:rPr dirty="0">
                <a:latin typeface="+mn-lt"/>
              </a:rPr>
              <a:t>of</a:t>
            </a:r>
            <a:r>
              <a:rPr spc="385" dirty="0">
                <a:latin typeface="+mn-lt"/>
              </a:rPr>
              <a:t> </a:t>
            </a:r>
            <a:r>
              <a:rPr dirty="0">
                <a:latin typeface="+mn-lt"/>
              </a:rPr>
              <a:t>meal,</a:t>
            </a:r>
            <a:r>
              <a:rPr spc="390" dirty="0">
                <a:latin typeface="+mn-lt"/>
              </a:rPr>
              <a:t> </a:t>
            </a:r>
            <a:r>
              <a:rPr dirty="0">
                <a:latin typeface="+mn-lt"/>
              </a:rPr>
              <a:t>hotel</a:t>
            </a:r>
            <a:r>
              <a:rPr spc="390" dirty="0">
                <a:latin typeface="+mn-lt"/>
              </a:rPr>
              <a:t> </a:t>
            </a:r>
            <a:r>
              <a:rPr dirty="0">
                <a:latin typeface="+mn-lt"/>
              </a:rPr>
              <a:t>type</a:t>
            </a:r>
            <a:r>
              <a:rPr spc="385" dirty="0">
                <a:latin typeface="+mn-lt"/>
              </a:rPr>
              <a:t> </a:t>
            </a:r>
            <a:r>
              <a:rPr dirty="0">
                <a:latin typeface="+mn-lt"/>
              </a:rPr>
              <a:t>,their</a:t>
            </a:r>
            <a:r>
              <a:rPr spc="390" dirty="0">
                <a:latin typeface="+mn-lt"/>
              </a:rPr>
              <a:t> </a:t>
            </a:r>
            <a:r>
              <a:rPr spc="45" dirty="0">
                <a:latin typeface="+mn-lt"/>
              </a:rPr>
              <a:t>country</a:t>
            </a:r>
            <a:r>
              <a:rPr spc="390" dirty="0">
                <a:latin typeface="+mn-lt"/>
              </a:rPr>
              <a:t> </a:t>
            </a:r>
            <a:r>
              <a:rPr dirty="0">
                <a:latin typeface="+mn-lt"/>
              </a:rPr>
              <a:t>of</a:t>
            </a:r>
            <a:r>
              <a:rPr spc="385" dirty="0">
                <a:latin typeface="+mn-lt"/>
              </a:rPr>
              <a:t> </a:t>
            </a:r>
            <a:r>
              <a:rPr dirty="0">
                <a:latin typeface="+mn-lt"/>
              </a:rPr>
              <a:t>origin,</a:t>
            </a:r>
            <a:r>
              <a:rPr spc="390" dirty="0">
                <a:latin typeface="+mn-lt"/>
              </a:rPr>
              <a:t> </a:t>
            </a:r>
            <a:r>
              <a:rPr dirty="0">
                <a:latin typeface="+mn-lt"/>
              </a:rPr>
              <a:t>Room</a:t>
            </a:r>
            <a:r>
              <a:rPr spc="390" dirty="0">
                <a:latin typeface="+mn-lt"/>
              </a:rPr>
              <a:t> </a:t>
            </a:r>
            <a:r>
              <a:rPr spc="-10" dirty="0">
                <a:latin typeface="+mn-lt"/>
              </a:rPr>
              <a:t>types, </a:t>
            </a:r>
            <a:r>
              <a:rPr dirty="0">
                <a:latin typeface="+mn-lt"/>
              </a:rPr>
              <a:t>booking</a:t>
            </a:r>
            <a:r>
              <a:rPr spc="100" dirty="0">
                <a:latin typeface="+mn-lt"/>
              </a:rPr>
              <a:t> </a:t>
            </a:r>
            <a:r>
              <a:rPr dirty="0">
                <a:latin typeface="+mn-lt"/>
              </a:rPr>
              <a:t>medium</a:t>
            </a:r>
            <a:r>
              <a:rPr spc="100" dirty="0">
                <a:latin typeface="+mn-lt"/>
              </a:rPr>
              <a:t> </a:t>
            </a:r>
            <a:r>
              <a:rPr dirty="0">
                <a:latin typeface="+mn-lt"/>
              </a:rPr>
              <a:t>and</a:t>
            </a:r>
            <a:r>
              <a:rPr spc="100" dirty="0">
                <a:latin typeface="+mn-lt"/>
              </a:rPr>
              <a:t> </a:t>
            </a:r>
            <a:r>
              <a:rPr dirty="0">
                <a:latin typeface="+mn-lt"/>
              </a:rPr>
              <a:t>many</a:t>
            </a:r>
            <a:r>
              <a:rPr spc="105" dirty="0">
                <a:latin typeface="+mn-lt"/>
              </a:rPr>
              <a:t> </a:t>
            </a:r>
            <a:r>
              <a:rPr spc="40" dirty="0">
                <a:latin typeface="+mn-lt"/>
              </a:rPr>
              <a:t>others.</a:t>
            </a:r>
          </a:p>
        </p:txBody>
      </p:sp>
    </p:spTree>
    <p:extLst>
      <p:ext uri="{BB962C8B-B14F-4D97-AF65-F5344CB8AC3E}">
        <p14:creationId xmlns:p14="http://schemas.microsoft.com/office/powerpoint/2010/main" val="2381113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95EC-A074-61B9-1F77-87D6B06E01D0}"/>
              </a:ext>
            </a:extLst>
          </p:cNvPr>
          <p:cNvSpPr>
            <a:spLocks noGrp="1"/>
          </p:cNvSpPr>
          <p:nvPr>
            <p:ph type="title"/>
          </p:nvPr>
        </p:nvSpPr>
        <p:spPr>
          <a:xfrm>
            <a:off x="311700" y="140226"/>
            <a:ext cx="8520600" cy="572700"/>
          </a:xfrm>
        </p:spPr>
        <p:txBody>
          <a:bodyPr/>
          <a:lstStyle/>
          <a:p>
            <a:r>
              <a:rPr lang="en-US" b="1" dirty="0">
                <a:latin typeface="Palatino Linotype" panose="02040502050505030304" pitchFamily="18" charset="0"/>
              </a:rPr>
              <a:t>Suggestions:</a:t>
            </a:r>
            <a:endParaRPr lang="en-IN" b="1" dirty="0">
              <a:latin typeface="Palatino Linotype" panose="02040502050505030304" pitchFamily="18" charset="0"/>
            </a:endParaRPr>
          </a:p>
        </p:txBody>
      </p:sp>
      <p:sp>
        <p:nvSpPr>
          <p:cNvPr id="5" name="TextBox 4">
            <a:extLst>
              <a:ext uri="{FF2B5EF4-FFF2-40B4-BE49-F238E27FC236}">
                <a16:creationId xmlns:a16="http://schemas.microsoft.com/office/drawing/2014/main" id="{588DD13F-8202-8E25-D535-E195D6FC314D}"/>
              </a:ext>
            </a:extLst>
          </p:cNvPr>
          <p:cNvSpPr txBox="1"/>
          <p:nvPr/>
        </p:nvSpPr>
        <p:spPr>
          <a:xfrm>
            <a:off x="311700" y="707395"/>
            <a:ext cx="8520600" cy="4401205"/>
          </a:xfrm>
          <a:prstGeom prst="rect">
            <a:avLst/>
          </a:prstGeom>
          <a:noFill/>
        </p:spPr>
        <p:txBody>
          <a:bodyPr wrap="square">
            <a:spAutoFit/>
          </a:bodyPr>
          <a:lstStyle/>
          <a:p>
            <a:pPr algn="l">
              <a:buFont typeface="+mj-lt"/>
              <a:buAutoNum type="arabicPeriod"/>
            </a:pPr>
            <a:r>
              <a:rPr lang="en-US" b="0" i="0" dirty="0">
                <a:solidFill>
                  <a:srgbClr val="212121"/>
                </a:solidFill>
                <a:effectLst/>
                <a:latin typeface="+mn-lt"/>
              </a:rPr>
              <a:t>The hotel industry can take the advantage of seasons and months as ADR was highest in august (rainy season).</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Most customers booked rooms online so they can be targeted with proper seasonal discounts and vacay-ads.</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ADR was least during Nov and Jan, winter discounts(assumption) or off season discounts might help.</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For retention, they should introduce P</a:t>
            </a:r>
            <a:r>
              <a:rPr lang="en-US" dirty="0">
                <a:solidFill>
                  <a:srgbClr val="212121"/>
                </a:solidFill>
                <a:latin typeface="+mn-lt"/>
              </a:rPr>
              <a:t>ortuguese</a:t>
            </a:r>
            <a:r>
              <a:rPr lang="en-US" b="0" i="0" dirty="0">
                <a:solidFill>
                  <a:srgbClr val="212121"/>
                </a:solidFill>
                <a:effectLst/>
                <a:latin typeface="+mn-lt"/>
              </a:rPr>
              <a:t> meals(sea foods and meat) and </a:t>
            </a:r>
            <a:r>
              <a:rPr lang="en-US" dirty="0">
                <a:solidFill>
                  <a:srgbClr val="212121"/>
                </a:solidFill>
                <a:latin typeface="+mn-lt"/>
              </a:rPr>
              <a:t>E</a:t>
            </a:r>
            <a:r>
              <a:rPr lang="en-US" b="0" i="0" dirty="0">
                <a:solidFill>
                  <a:srgbClr val="212121"/>
                </a:solidFill>
                <a:effectLst/>
                <a:latin typeface="+mn-lt"/>
              </a:rPr>
              <a:t>astern </a:t>
            </a:r>
            <a:r>
              <a:rPr lang="en-US" dirty="0">
                <a:solidFill>
                  <a:srgbClr val="212121"/>
                </a:solidFill>
                <a:latin typeface="+mn-lt"/>
              </a:rPr>
              <a:t>E</a:t>
            </a:r>
            <a:r>
              <a:rPr lang="en-US" b="0" i="0" dirty="0">
                <a:solidFill>
                  <a:srgbClr val="212121"/>
                </a:solidFill>
                <a:effectLst/>
                <a:latin typeface="+mn-lt"/>
              </a:rPr>
              <a:t>uropean meals as guests are more from there.</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They should encourage direct bookings by offering some special discounts as online bookings cancellation is high.</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room A is booked more, they should take into account the factors how it is different from other rooms and implement the same in other rooms as well.</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resort hotels are less preferred, they should look into the factors- might be High cost or guests requirements.</a:t>
            </a:r>
          </a:p>
        </p:txBody>
      </p:sp>
    </p:spTree>
    <p:extLst>
      <p:ext uri="{BB962C8B-B14F-4D97-AF65-F5344CB8AC3E}">
        <p14:creationId xmlns:p14="http://schemas.microsoft.com/office/powerpoint/2010/main" val="2489123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B0B7-4691-1419-D2F8-40CB313A335F}"/>
              </a:ext>
            </a:extLst>
          </p:cNvPr>
          <p:cNvSpPr>
            <a:spLocks noGrp="1"/>
          </p:cNvSpPr>
          <p:nvPr>
            <p:ph type="title"/>
          </p:nvPr>
        </p:nvSpPr>
        <p:spPr>
          <a:xfrm>
            <a:off x="311700" y="823096"/>
            <a:ext cx="8520600" cy="1963800"/>
          </a:xfrm>
        </p:spPr>
        <p:txBody>
          <a:bodyPr/>
          <a:lstStyle/>
          <a:p>
            <a:r>
              <a:rPr lang="en-US" sz="7200" b="1" dirty="0">
                <a:latin typeface="Palatino Linotype" panose="02040502050505030304" pitchFamily="18" charset="0"/>
              </a:rPr>
              <a:t>Thank You</a:t>
            </a:r>
            <a:endParaRPr lang="en-IN" sz="7200" b="1" dirty="0">
              <a:latin typeface="Palatino Linotype" panose="02040502050505030304" pitchFamily="18" charset="0"/>
            </a:endParaRPr>
          </a:p>
        </p:txBody>
      </p:sp>
    </p:spTree>
    <p:extLst>
      <p:ext uri="{BB962C8B-B14F-4D97-AF65-F5344CB8AC3E}">
        <p14:creationId xmlns:p14="http://schemas.microsoft.com/office/powerpoint/2010/main" val="281424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C37AE1C-CA7A-4084-E521-9C4E8A3C82D4}"/>
              </a:ext>
            </a:extLst>
          </p:cNvPr>
          <p:cNvSpPr txBox="1">
            <a:spLocks noGrp="1"/>
          </p:cNvSpPr>
          <p:nvPr>
            <p:ph type="title"/>
          </p:nvPr>
        </p:nvSpPr>
        <p:spPr>
          <a:xfrm>
            <a:off x="311700" y="96682"/>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Overview</a:t>
            </a:r>
            <a:r>
              <a:rPr sz="2800" spc="45" dirty="0">
                <a:latin typeface="Palatino Linotype" panose="02040502050505030304" pitchFamily="18" charset="0"/>
              </a:rPr>
              <a:t> </a:t>
            </a:r>
            <a:r>
              <a:rPr sz="2800" dirty="0">
                <a:latin typeface="Palatino Linotype" panose="02040502050505030304" pitchFamily="18" charset="0"/>
              </a:rPr>
              <a:t>of</a:t>
            </a:r>
            <a:r>
              <a:rPr sz="2800" spc="50" dirty="0">
                <a:latin typeface="Palatino Linotype" panose="02040502050505030304" pitchFamily="18" charset="0"/>
              </a:rPr>
              <a:t> </a:t>
            </a:r>
            <a:r>
              <a:rPr sz="2800" spc="90" dirty="0">
                <a:latin typeface="Palatino Linotype" panose="02040502050505030304" pitchFamily="18" charset="0"/>
              </a:rPr>
              <a:t>the</a:t>
            </a:r>
            <a:r>
              <a:rPr sz="2800" spc="50" dirty="0">
                <a:latin typeface="Palatino Linotype" panose="02040502050505030304" pitchFamily="18" charset="0"/>
              </a:rPr>
              <a:t> </a:t>
            </a:r>
            <a:r>
              <a:rPr sz="2800" dirty="0">
                <a:latin typeface="Palatino Linotype" panose="02040502050505030304" pitchFamily="18" charset="0"/>
              </a:rPr>
              <a:t>given</a:t>
            </a:r>
            <a:r>
              <a:rPr sz="2800" spc="45" dirty="0">
                <a:latin typeface="Palatino Linotype" panose="02040502050505030304" pitchFamily="18" charset="0"/>
              </a:rPr>
              <a:t> </a:t>
            </a:r>
            <a:r>
              <a:rPr sz="2800" spc="55" dirty="0">
                <a:latin typeface="Palatino Linotype" panose="02040502050505030304" pitchFamily="18" charset="0"/>
              </a:rPr>
              <a:t>data</a:t>
            </a:r>
            <a:r>
              <a:rPr sz="2800" spc="50" dirty="0">
                <a:latin typeface="Palatino Linotype" panose="02040502050505030304" pitchFamily="18" charset="0"/>
              </a:rPr>
              <a:t> </a:t>
            </a:r>
            <a:r>
              <a:rPr sz="2800" dirty="0">
                <a:latin typeface="Palatino Linotype" panose="02040502050505030304" pitchFamily="18" charset="0"/>
              </a:rPr>
              <a:t>and</a:t>
            </a:r>
            <a:r>
              <a:rPr sz="2800" spc="50" dirty="0">
                <a:latin typeface="Palatino Linotype" panose="02040502050505030304" pitchFamily="18" charset="0"/>
              </a:rPr>
              <a:t> </a:t>
            </a:r>
            <a:r>
              <a:rPr sz="2800" spc="-10" dirty="0">
                <a:latin typeface="Palatino Linotype" panose="02040502050505030304" pitchFamily="18" charset="0"/>
              </a:rPr>
              <a:t>problem</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5" name="object 3">
            <a:extLst>
              <a:ext uri="{FF2B5EF4-FFF2-40B4-BE49-F238E27FC236}">
                <a16:creationId xmlns:a16="http://schemas.microsoft.com/office/drawing/2014/main" id="{A7309A8B-B446-EF19-B31F-5D3F3B6B2CBD}"/>
              </a:ext>
            </a:extLst>
          </p:cNvPr>
          <p:cNvSpPr txBox="1">
            <a:spLocks noGrp="1"/>
          </p:cNvSpPr>
          <p:nvPr>
            <p:ph type="body" idx="1"/>
          </p:nvPr>
        </p:nvSpPr>
        <p:spPr>
          <a:xfrm>
            <a:off x="311700" y="1152475"/>
            <a:ext cx="8520600" cy="271869"/>
          </a:xfrm>
          <a:prstGeom prst="rect">
            <a:avLst/>
          </a:prstGeom>
        </p:spPr>
        <p:txBody>
          <a:bodyPr vert="horz" wrap="square" lIns="0" tIns="12700" rIns="0" bIns="0" rtlCol="0">
            <a:spAutoFit/>
          </a:bodyPr>
          <a:lstStyle>
            <a:defPPr>
              <a:defRPr kern="0"/>
            </a:defPPr>
          </a:lstStyle>
          <a:p>
            <a:pPr marL="363855" marR="54610" indent="-351790">
              <a:lnSpc>
                <a:spcPct val="100000"/>
              </a:lnSpc>
              <a:spcBef>
                <a:spcPts val="100"/>
              </a:spcBef>
              <a:buFont typeface="Arial"/>
              <a:buChar char="●"/>
              <a:tabLst>
                <a:tab pos="363855" algn="l"/>
                <a:tab pos="364490" algn="l"/>
              </a:tabLst>
            </a:pPr>
            <a:r>
              <a:rPr sz="1600" spc="-10" dirty="0">
                <a:solidFill>
                  <a:srgbClr val="08242A"/>
                </a:solidFill>
                <a:latin typeface="Palatino Linotype"/>
                <a:cs typeface="Palatino Linotype"/>
              </a:rPr>
              <a:t>.</a:t>
            </a:r>
            <a:endParaRPr sz="1600" dirty="0">
              <a:latin typeface="Palatino Linotype"/>
              <a:cs typeface="Palatino Linotype"/>
            </a:endParaRPr>
          </a:p>
        </p:txBody>
      </p:sp>
      <p:sp>
        <p:nvSpPr>
          <p:cNvPr id="6" name="object 3">
            <a:extLst>
              <a:ext uri="{FF2B5EF4-FFF2-40B4-BE49-F238E27FC236}">
                <a16:creationId xmlns:a16="http://schemas.microsoft.com/office/drawing/2014/main" id="{AD76B20B-8E61-99E4-9E21-A47E810AC3E4}"/>
              </a:ext>
            </a:extLst>
          </p:cNvPr>
          <p:cNvSpPr txBox="1"/>
          <p:nvPr/>
        </p:nvSpPr>
        <p:spPr>
          <a:xfrm>
            <a:off x="475157" y="898474"/>
            <a:ext cx="8357143" cy="3472746"/>
          </a:xfrm>
          <a:prstGeom prst="rect">
            <a:avLst/>
          </a:prstGeom>
        </p:spPr>
        <p:txBody>
          <a:bodyPr vert="horz" wrap="square" lIns="0" tIns="12700" rIns="0" bIns="0" rtlCol="0">
            <a:spAutoFit/>
          </a:bodyPr>
          <a:lstStyle>
            <a:defPPr>
              <a:defRPr kern="0"/>
            </a:defPPr>
          </a:lstStyle>
          <a:p>
            <a:pPr marL="363855" marR="54610" indent="-351790">
              <a:lnSpc>
                <a:spcPct val="100000"/>
              </a:lnSpc>
              <a:spcBef>
                <a:spcPts val="100"/>
              </a:spcBef>
              <a:buFont typeface="Arial"/>
              <a:buChar char="●"/>
              <a:tabLst>
                <a:tab pos="363855" algn="l"/>
                <a:tab pos="364490" algn="l"/>
              </a:tabLst>
            </a:pPr>
            <a:r>
              <a:rPr sz="1600" dirty="0">
                <a:solidFill>
                  <a:srgbClr val="08242A"/>
                </a:solidFill>
                <a:latin typeface="+mn-lt"/>
                <a:cs typeface="Palatino Linotype"/>
              </a:rPr>
              <a:t>We</a:t>
            </a:r>
            <a:r>
              <a:rPr sz="1600" spc="75" dirty="0">
                <a:solidFill>
                  <a:srgbClr val="08242A"/>
                </a:solidFill>
                <a:latin typeface="+mn-lt"/>
                <a:cs typeface="Palatino Linotype"/>
              </a:rPr>
              <a:t> </a:t>
            </a:r>
            <a:r>
              <a:rPr sz="1600" spc="60" dirty="0">
                <a:solidFill>
                  <a:srgbClr val="08242A"/>
                </a:solidFill>
                <a:latin typeface="+mn-lt"/>
                <a:cs typeface="Palatino Linotype"/>
              </a:rPr>
              <a:t>are</a:t>
            </a:r>
            <a:r>
              <a:rPr sz="1600" spc="80" dirty="0">
                <a:solidFill>
                  <a:srgbClr val="08242A"/>
                </a:solidFill>
                <a:latin typeface="+mn-lt"/>
                <a:cs typeface="Palatino Linotype"/>
              </a:rPr>
              <a:t> </a:t>
            </a:r>
            <a:r>
              <a:rPr sz="1600" dirty="0">
                <a:solidFill>
                  <a:srgbClr val="08242A"/>
                </a:solidFill>
                <a:latin typeface="+mn-lt"/>
                <a:cs typeface="Palatino Linotype"/>
              </a:rPr>
              <a:t>provided</a:t>
            </a:r>
            <a:r>
              <a:rPr sz="1600" spc="80" dirty="0">
                <a:solidFill>
                  <a:srgbClr val="08242A"/>
                </a:solidFill>
                <a:latin typeface="+mn-lt"/>
                <a:cs typeface="Palatino Linotype"/>
              </a:rPr>
              <a:t> </a:t>
            </a:r>
            <a:r>
              <a:rPr sz="1600" dirty="0">
                <a:solidFill>
                  <a:srgbClr val="08242A"/>
                </a:solidFill>
                <a:latin typeface="+mn-lt"/>
                <a:cs typeface="Palatino Linotype"/>
              </a:rPr>
              <a:t>with</a:t>
            </a:r>
            <a:r>
              <a:rPr sz="1600" spc="80" dirty="0">
                <a:solidFill>
                  <a:srgbClr val="08242A"/>
                </a:solidFill>
                <a:latin typeface="+mn-lt"/>
                <a:cs typeface="Palatino Linotype"/>
              </a:rPr>
              <a:t> </a:t>
            </a:r>
            <a:r>
              <a:rPr sz="1600" spc="55" dirty="0">
                <a:solidFill>
                  <a:srgbClr val="08242A"/>
                </a:solidFill>
                <a:latin typeface="+mn-lt"/>
                <a:cs typeface="Palatino Linotype"/>
              </a:rPr>
              <a:t>hotel</a:t>
            </a:r>
            <a:r>
              <a:rPr sz="1600" spc="80" dirty="0">
                <a:solidFill>
                  <a:srgbClr val="08242A"/>
                </a:solidFill>
                <a:latin typeface="+mn-lt"/>
                <a:cs typeface="Palatino Linotype"/>
              </a:rPr>
              <a:t> </a:t>
            </a:r>
            <a:r>
              <a:rPr sz="1600" dirty="0">
                <a:solidFill>
                  <a:srgbClr val="08242A"/>
                </a:solidFill>
                <a:latin typeface="+mn-lt"/>
                <a:cs typeface="Palatino Linotype"/>
              </a:rPr>
              <a:t>bookings</a:t>
            </a:r>
            <a:r>
              <a:rPr sz="1600" spc="80" dirty="0">
                <a:solidFill>
                  <a:srgbClr val="08242A"/>
                </a:solidFill>
                <a:latin typeface="+mn-lt"/>
                <a:cs typeface="Palatino Linotype"/>
              </a:rPr>
              <a:t> </a:t>
            </a:r>
            <a:r>
              <a:rPr sz="1600" spc="55" dirty="0">
                <a:solidFill>
                  <a:srgbClr val="08242A"/>
                </a:solidFill>
                <a:latin typeface="+mn-lt"/>
                <a:cs typeface="Palatino Linotype"/>
              </a:rPr>
              <a:t>dataset</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0" dirty="0">
                <a:solidFill>
                  <a:srgbClr val="08242A"/>
                </a:solidFill>
                <a:latin typeface="+mn-lt"/>
                <a:cs typeface="Palatino Linotype"/>
              </a:rPr>
              <a:t> the </a:t>
            </a:r>
            <a:r>
              <a:rPr sz="1600" dirty="0">
                <a:solidFill>
                  <a:srgbClr val="08242A"/>
                </a:solidFill>
                <a:latin typeface="+mn-lt"/>
                <a:cs typeface="Palatino Linotype"/>
              </a:rPr>
              <a:t>following</a:t>
            </a:r>
            <a:r>
              <a:rPr sz="1600" spc="80" dirty="0">
                <a:solidFill>
                  <a:srgbClr val="08242A"/>
                </a:solidFill>
                <a:latin typeface="+mn-lt"/>
                <a:cs typeface="Palatino Linotype"/>
              </a:rPr>
              <a:t> </a:t>
            </a:r>
            <a:r>
              <a:rPr sz="1600" spc="-10" dirty="0">
                <a:solidFill>
                  <a:srgbClr val="08242A"/>
                </a:solidFill>
                <a:latin typeface="+mn-lt"/>
                <a:cs typeface="Palatino Linotype"/>
              </a:rPr>
              <a:t>years </a:t>
            </a:r>
            <a:r>
              <a:rPr sz="1600" spc="125" dirty="0">
                <a:solidFill>
                  <a:srgbClr val="08242A"/>
                </a:solidFill>
                <a:latin typeface="+mn-lt"/>
                <a:cs typeface="Palatino Linotype"/>
              </a:rPr>
              <a:t>–</a:t>
            </a:r>
            <a:r>
              <a:rPr sz="1600" spc="60" dirty="0">
                <a:solidFill>
                  <a:srgbClr val="08242A"/>
                </a:solidFill>
                <a:latin typeface="+mn-lt"/>
                <a:cs typeface="Palatino Linotype"/>
              </a:rPr>
              <a:t> </a:t>
            </a:r>
            <a:r>
              <a:rPr sz="1600" dirty="0">
                <a:solidFill>
                  <a:srgbClr val="08242A"/>
                </a:solidFill>
                <a:latin typeface="+mn-lt"/>
                <a:cs typeface="Palatino Linotype"/>
              </a:rPr>
              <a:t>2015</a:t>
            </a:r>
            <a:r>
              <a:rPr sz="1600" spc="65" dirty="0">
                <a:solidFill>
                  <a:srgbClr val="08242A"/>
                </a:solidFill>
                <a:latin typeface="+mn-lt"/>
                <a:cs typeface="Palatino Linotype"/>
              </a:rPr>
              <a:t> </a:t>
            </a:r>
            <a:r>
              <a:rPr sz="1600" spc="75" dirty="0">
                <a:solidFill>
                  <a:srgbClr val="08242A"/>
                </a:solidFill>
                <a:latin typeface="+mn-lt"/>
                <a:cs typeface="Palatino Linotype"/>
              </a:rPr>
              <a:t>to</a:t>
            </a:r>
            <a:r>
              <a:rPr sz="1600" spc="65" dirty="0">
                <a:solidFill>
                  <a:srgbClr val="08242A"/>
                </a:solidFill>
                <a:latin typeface="+mn-lt"/>
                <a:cs typeface="Palatino Linotype"/>
              </a:rPr>
              <a:t> </a:t>
            </a:r>
            <a:r>
              <a:rPr sz="1600" spc="-20" dirty="0">
                <a:solidFill>
                  <a:srgbClr val="08242A"/>
                </a:solidFill>
                <a:latin typeface="+mn-lt"/>
                <a:cs typeface="Palatino Linotype"/>
              </a:rPr>
              <a:t>2017</a:t>
            </a:r>
            <a:endParaRPr lang="en-US" sz="1600" spc="-20" dirty="0">
              <a:solidFill>
                <a:srgbClr val="08242A"/>
              </a:solidFill>
              <a:latin typeface="+mn-lt"/>
              <a:cs typeface="Palatino Linotype"/>
            </a:endParaRPr>
          </a:p>
          <a:p>
            <a:pPr marL="363855" marR="54610" indent="-351790">
              <a:lnSpc>
                <a:spcPct val="100000"/>
              </a:lnSpc>
              <a:spcBef>
                <a:spcPts val="100"/>
              </a:spcBef>
              <a:buFont typeface="Arial"/>
              <a:buChar char="●"/>
              <a:tabLst>
                <a:tab pos="363855" algn="l"/>
                <a:tab pos="364490" algn="l"/>
              </a:tabLst>
            </a:pPr>
            <a:endParaRPr sz="1600" dirty="0">
              <a:latin typeface="+mn-lt"/>
              <a:cs typeface="Palatino Linotype"/>
            </a:endParaRPr>
          </a:p>
          <a:p>
            <a:pPr marL="363855" marR="5080" indent="-351790">
              <a:lnSpc>
                <a:spcPct val="100000"/>
              </a:lnSpc>
              <a:buFont typeface="Arial"/>
              <a:buChar char="●"/>
              <a:tabLst>
                <a:tab pos="363855" algn="l"/>
                <a:tab pos="364490" algn="l"/>
              </a:tabLst>
            </a:pPr>
            <a:r>
              <a:rPr sz="1600" dirty="0">
                <a:solidFill>
                  <a:srgbClr val="08242A"/>
                </a:solidFill>
                <a:latin typeface="+mn-lt"/>
                <a:cs typeface="Palatino Linotype"/>
              </a:rPr>
              <a:t>This</a:t>
            </a:r>
            <a:r>
              <a:rPr sz="1600" spc="80" dirty="0">
                <a:solidFill>
                  <a:srgbClr val="08242A"/>
                </a:solidFill>
                <a:latin typeface="+mn-lt"/>
                <a:cs typeface="Palatino Linotype"/>
              </a:rPr>
              <a:t> </a:t>
            </a:r>
            <a:r>
              <a:rPr sz="1600" spc="55" dirty="0">
                <a:solidFill>
                  <a:srgbClr val="08242A"/>
                </a:solidFill>
                <a:latin typeface="+mn-lt"/>
                <a:cs typeface="Palatino Linotype"/>
              </a:rPr>
              <a:t>dataset</a:t>
            </a:r>
            <a:r>
              <a:rPr sz="1600" spc="80" dirty="0">
                <a:solidFill>
                  <a:srgbClr val="08242A"/>
                </a:solidFill>
                <a:latin typeface="+mn-lt"/>
                <a:cs typeface="Palatino Linotype"/>
              </a:rPr>
              <a:t> </a:t>
            </a:r>
            <a:r>
              <a:rPr sz="1600" dirty="0">
                <a:solidFill>
                  <a:srgbClr val="08242A"/>
                </a:solidFill>
                <a:latin typeface="+mn-lt"/>
                <a:cs typeface="Palatino Linotype"/>
              </a:rPr>
              <a:t>is</a:t>
            </a:r>
            <a:r>
              <a:rPr sz="1600" spc="85" dirty="0">
                <a:solidFill>
                  <a:srgbClr val="08242A"/>
                </a:solidFill>
                <a:latin typeface="+mn-lt"/>
                <a:cs typeface="Palatino Linotype"/>
              </a:rPr>
              <a:t> </a:t>
            </a:r>
            <a:r>
              <a:rPr sz="1600" spc="50" dirty="0">
                <a:solidFill>
                  <a:srgbClr val="08242A"/>
                </a:solidFill>
                <a:latin typeface="+mn-lt"/>
                <a:cs typeface="Palatino Linotype"/>
              </a:rPr>
              <a:t>unstructured,</a:t>
            </a:r>
            <a:r>
              <a:rPr sz="1600" spc="80" dirty="0">
                <a:solidFill>
                  <a:srgbClr val="08242A"/>
                </a:solidFill>
                <a:latin typeface="+mn-lt"/>
                <a:cs typeface="Palatino Linotype"/>
              </a:rPr>
              <a:t> </a:t>
            </a:r>
            <a:r>
              <a:rPr sz="1600" spc="60" dirty="0">
                <a:solidFill>
                  <a:srgbClr val="08242A"/>
                </a:solidFill>
                <a:latin typeface="+mn-lt"/>
                <a:cs typeface="Palatino Linotype"/>
              </a:rPr>
              <a:t>contains</a:t>
            </a:r>
            <a:r>
              <a:rPr sz="1600" spc="80" dirty="0">
                <a:solidFill>
                  <a:srgbClr val="08242A"/>
                </a:solidFill>
                <a:latin typeface="+mn-lt"/>
                <a:cs typeface="Palatino Linotype"/>
              </a:rPr>
              <a:t> </a:t>
            </a:r>
            <a:r>
              <a:rPr sz="1600" dirty="0">
                <a:solidFill>
                  <a:srgbClr val="08242A"/>
                </a:solidFill>
                <a:latin typeface="+mn-lt"/>
                <a:cs typeface="Palatino Linotype"/>
              </a:rPr>
              <a:t>a</a:t>
            </a:r>
            <a:r>
              <a:rPr sz="1600" spc="85" dirty="0">
                <a:solidFill>
                  <a:srgbClr val="08242A"/>
                </a:solidFill>
                <a:latin typeface="+mn-lt"/>
                <a:cs typeface="Palatino Linotype"/>
              </a:rPr>
              <a:t> </a:t>
            </a:r>
            <a:r>
              <a:rPr sz="1600" dirty="0">
                <a:solidFill>
                  <a:srgbClr val="08242A"/>
                </a:solidFill>
                <a:latin typeface="+mn-lt"/>
                <a:cs typeface="Palatino Linotype"/>
              </a:rPr>
              <a:t>lot</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0" dirty="0">
                <a:solidFill>
                  <a:srgbClr val="08242A"/>
                </a:solidFill>
                <a:latin typeface="+mn-lt"/>
                <a:cs typeface="Palatino Linotype"/>
              </a:rPr>
              <a:t> </a:t>
            </a:r>
            <a:r>
              <a:rPr sz="1600" dirty="0">
                <a:solidFill>
                  <a:srgbClr val="08242A"/>
                </a:solidFill>
                <a:latin typeface="+mn-lt"/>
                <a:cs typeface="Palatino Linotype"/>
              </a:rPr>
              <a:t>null</a:t>
            </a:r>
            <a:r>
              <a:rPr sz="1600" spc="85" dirty="0">
                <a:solidFill>
                  <a:srgbClr val="08242A"/>
                </a:solidFill>
                <a:latin typeface="+mn-lt"/>
                <a:cs typeface="Palatino Linotype"/>
              </a:rPr>
              <a:t> </a:t>
            </a:r>
            <a:r>
              <a:rPr sz="1600" dirty="0">
                <a:solidFill>
                  <a:srgbClr val="08242A"/>
                </a:solidFill>
                <a:latin typeface="+mn-lt"/>
                <a:cs typeface="Palatino Linotype"/>
              </a:rPr>
              <a:t>values</a:t>
            </a:r>
            <a:r>
              <a:rPr sz="1600" spc="80" dirty="0">
                <a:solidFill>
                  <a:srgbClr val="08242A"/>
                </a:solidFill>
                <a:latin typeface="+mn-lt"/>
                <a:cs typeface="Palatino Linotype"/>
              </a:rPr>
              <a:t> </a:t>
            </a:r>
            <a:r>
              <a:rPr sz="1600" dirty="0">
                <a:solidFill>
                  <a:srgbClr val="08242A"/>
                </a:solidFill>
                <a:latin typeface="+mn-lt"/>
                <a:cs typeface="Palatino Linotype"/>
              </a:rPr>
              <a:t>and</a:t>
            </a:r>
            <a:r>
              <a:rPr sz="1600" spc="60" dirty="0">
                <a:solidFill>
                  <a:srgbClr val="08242A"/>
                </a:solidFill>
                <a:latin typeface="+mn-lt"/>
                <a:cs typeface="Palatino Linotype"/>
              </a:rPr>
              <a:t> </a:t>
            </a:r>
            <a:r>
              <a:rPr sz="1600" spc="45" dirty="0">
                <a:solidFill>
                  <a:srgbClr val="08242A"/>
                </a:solidFill>
                <a:latin typeface="+mn-lt"/>
                <a:cs typeface="Palatino Linotype"/>
              </a:rPr>
              <a:t>needs </a:t>
            </a:r>
            <a:r>
              <a:rPr sz="1600" spc="-10" dirty="0">
                <a:solidFill>
                  <a:srgbClr val="08242A"/>
                </a:solidFill>
                <a:latin typeface="+mn-lt"/>
                <a:cs typeface="Palatino Linotype"/>
              </a:rPr>
              <a:t>cleansing.</a:t>
            </a:r>
            <a:endParaRPr lang="en-US" sz="1600" spc="-10" dirty="0">
              <a:solidFill>
                <a:srgbClr val="08242A"/>
              </a:solidFill>
              <a:latin typeface="+mn-lt"/>
              <a:cs typeface="Palatino Linotype"/>
            </a:endParaRPr>
          </a:p>
          <a:p>
            <a:pPr marL="363855" marR="5080" indent="-351790">
              <a:lnSpc>
                <a:spcPct val="100000"/>
              </a:lnSpc>
              <a:buFont typeface="Arial"/>
              <a:buChar char="●"/>
              <a:tabLst>
                <a:tab pos="363855" algn="l"/>
                <a:tab pos="364490" algn="l"/>
              </a:tabLst>
            </a:pPr>
            <a:endParaRPr sz="1600" dirty="0">
              <a:latin typeface="+mn-lt"/>
              <a:cs typeface="Palatino Linotype"/>
            </a:endParaRPr>
          </a:p>
          <a:p>
            <a:pPr marL="363855" marR="267335" indent="-351790">
              <a:lnSpc>
                <a:spcPct val="100000"/>
              </a:lnSpc>
              <a:buFont typeface="Arial"/>
              <a:buChar char="●"/>
              <a:tabLst>
                <a:tab pos="363855" algn="l"/>
                <a:tab pos="364490" algn="l"/>
              </a:tabLst>
            </a:pPr>
            <a:r>
              <a:rPr sz="1600" spc="65" dirty="0">
                <a:solidFill>
                  <a:srgbClr val="08242A"/>
                </a:solidFill>
                <a:latin typeface="+mn-lt"/>
                <a:cs typeface="Palatino Linotype"/>
              </a:rPr>
              <a:t>Other </a:t>
            </a:r>
            <a:r>
              <a:rPr sz="1600" spc="55" dirty="0">
                <a:solidFill>
                  <a:srgbClr val="08242A"/>
                </a:solidFill>
                <a:latin typeface="+mn-lt"/>
                <a:cs typeface="Palatino Linotype"/>
              </a:rPr>
              <a:t>than</a:t>
            </a:r>
            <a:r>
              <a:rPr sz="1600" spc="65" dirty="0">
                <a:solidFill>
                  <a:srgbClr val="08242A"/>
                </a:solidFill>
                <a:latin typeface="+mn-lt"/>
                <a:cs typeface="Palatino Linotype"/>
              </a:rPr>
              <a:t> </a:t>
            </a:r>
            <a:r>
              <a:rPr sz="1600" spc="70" dirty="0">
                <a:solidFill>
                  <a:srgbClr val="08242A"/>
                </a:solidFill>
                <a:latin typeface="+mn-lt"/>
                <a:cs typeface="Palatino Linotype"/>
              </a:rPr>
              <a:t>that</a:t>
            </a:r>
            <a:r>
              <a:rPr sz="1600" spc="65" dirty="0">
                <a:solidFill>
                  <a:srgbClr val="08242A"/>
                </a:solidFill>
                <a:latin typeface="+mn-lt"/>
                <a:cs typeface="Palatino Linotype"/>
              </a:rPr>
              <a:t> </a:t>
            </a:r>
            <a:r>
              <a:rPr sz="1600" dirty="0">
                <a:solidFill>
                  <a:srgbClr val="08242A"/>
                </a:solidFill>
                <a:latin typeface="+mn-lt"/>
                <a:cs typeface="Palatino Linotype"/>
              </a:rPr>
              <a:t>,</a:t>
            </a:r>
            <a:r>
              <a:rPr sz="1600" spc="65" dirty="0">
                <a:solidFill>
                  <a:srgbClr val="08242A"/>
                </a:solidFill>
                <a:latin typeface="+mn-lt"/>
                <a:cs typeface="Palatino Linotype"/>
              </a:rPr>
              <a:t> </a:t>
            </a:r>
            <a:r>
              <a:rPr sz="1600" spc="75" dirty="0">
                <a:solidFill>
                  <a:srgbClr val="08242A"/>
                </a:solidFill>
                <a:latin typeface="+mn-lt"/>
                <a:cs typeface="Palatino Linotype"/>
              </a:rPr>
              <a:t>there</a:t>
            </a:r>
            <a:r>
              <a:rPr sz="1600" spc="65" dirty="0">
                <a:solidFill>
                  <a:srgbClr val="08242A"/>
                </a:solidFill>
                <a:latin typeface="+mn-lt"/>
                <a:cs typeface="Palatino Linotype"/>
              </a:rPr>
              <a:t> </a:t>
            </a:r>
            <a:r>
              <a:rPr sz="1600" spc="60" dirty="0">
                <a:solidFill>
                  <a:srgbClr val="08242A"/>
                </a:solidFill>
                <a:latin typeface="+mn-lt"/>
                <a:cs typeface="Palatino Linotype"/>
              </a:rPr>
              <a:t>are</a:t>
            </a:r>
            <a:r>
              <a:rPr sz="1600" spc="70" dirty="0">
                <a:solidFill>
                  <a:srgbClr val="08242A"/>
                </a:solidFill>
                <a:latin typeface="+mn-lt"/>
                <a:cs typeface="Palatino Linotype"/>
              </a:rPr>
              <a:t> </a:t>
            </a:r>
            <a:r>
              <a:rPr sz="1600" dirty="0">
                <a:solidFill>
                  <a:srgbClr val="08242A"/>
                </a:solidFill>
                <a:latin typeface="+mn-lt"/>
                <a:cs typeface="Palatino Linotype"/>
              </a:rPr>
              <a:t>going</a:t>
            </a:r>
            <a:r>
              <a:rPr sz="1600" spc="65" dirty="0">
                <a:solidFill>
                  <a:srgbClr val="08242A"/>
                </a:solidFill>
                <a:latin typeface="+mn-lt"/>
                <a:cs typeface="Palatino Linotype"/>
              </a:rPr>
              <a:t> </a:t>
            </a:r>
            <a:r>
              <a:rPr sz="1600" spc="75" dirty="0">
                <a:solidFill>
                  <a:srgbClr val="08242A"/>
                </a:solidFill>
                <a:latin typeface="+mn-lt"/>
                <a:cs typeface="Palatino Linotype"/>
              </a:rPr>
              <a:t>to</a:t>
            </a:r>
            <a:r>
              <a:rPr sz="1600" spc="65" dirty="0">
                <a:solidFill>
                  <a:srgbClr val="08242A"/>
                </a:solidFill>
                <a:latin typeface="+mn-lt"/>
                <a:cs typeface="Palatino Linotype"/>
              </a:rPr>
              <a:t> be </a:t>
            </a:r>
            <a:r>
              <a:rPr sz="1600" spc="70" dirty="0">
                <a:solidFill>
                  <a:srgbClr val="08242A"/>
                </a:solidFill>
                <a:latin typeface="+mn-lt"/>
                <a:cs typeface="Palatino Linotype"/>
              </a:rPr>
              <a:t>certain</a:t>
            </a:r>
            <a:r>
              <a:rPr sz="1600" spc="65" dirty="0">
                <a:solidFill>
                  <a:srgbClr val="08242A"/>
                </a:solidFill>
                <a:latin typeface="+mn-lt"/>
                <a:cs typeface="Palatino Linotype"/>
              </a:rPr>
              <a:t> </a:t>
            </a:r>
            <a:r>
              <a:rPr sz="1600" dirty="0">
                <a:solidFill>
                  <a:srgbClr val="08242A"/>
                </a:solidFill>
                <a:latin typeface="+mn-lt"/>
                <a:cs typeface="Palatino Linotype"/>
              </a:rPr>
              <a:t>data</a:t>
            </a:r>
            <a:r>
              <a:rPr sz="1600" spc="70" dirty="0">
                <a:solidFill>
                  <a:srgbClr val="08242A"/>
                </a:solidFill>
                <a:latin typeface="+mn-lt"/>
                <a:cs typeface="Palatino Linotype"/>
              </a:rPr>
              <a:t> </a:t>
            </a:r>
            <a:r>
              <a:rPr sz="1600" dirty="0">
                <a:solidFill>
                  <a:srgbClr val="08242A"/>
                </a:solidFill>
                <a:latin typeface="+mn-lt"/>
                <a:cs typeface="Palatino Linotype"/>
              </a:rPr>
              <a:t>columns</a:t>
            </a:r>
            <a:r>
              <a:rPr sz="1600" spc="65" dirty="0">
                <a:solidFill>
                  <a:srgbClr val="08242A"/>
                </a:solidFill>
                <a:latin typeface="+mn-lt"/>
                <a:cs typeface="Palatino Linotype"/>
              </a:rPr>
              <a:t> </a:t>
            </a:r>
            <a:r>
              <a:rPr sz="1600" spc="50" dirty="0">
                <a:solidFill>
                  <a:srgbClr val="08242A"/>
                </a:solidFill>
                <a:latin typeface="+mn-lt"/>
                <a:cs typeface="Palatino Linotype"/>
              </a:rPr>
              <a:t>that </a:t>
            </a:r>
            <a:r>
              <a:rPr sz="1600" dirty="0">
                <a:solidFill>
                  <a:srgbClr val="08242A"/>
                </a:solidFill>
                <a:latin typeface="+mn-lt"/>
                <a:cs typeface="Palatino Linotype"/>
              </a:rPr>
              <a:t>we</a:t>
            </a:r>
            <a:r>
              <a:rPr sz="1600" spc="140" dirty="0">
                <a:solidFill>
                  <a:srgbClr val="08242A"/>
                </a:solidFill>
                <a:latin typeface="+mn-lt"/>
                <a:cs typeface="Palatino Linotype"/>
              </a:rPr>
              <a:t> </a:t>
            </a:r>
            <a:r>
              <a:rPr sz="1600" dirty="0">
                <a:solidFill>
                  <a:srgbClr val="08242A"/>
                </a:solidFill>
                <a:latin typeface="+mn-lt"/>
                <a:cs typeface="Palatino Linotype"/>
              </a:rPr>
              <a:t>won't</a:t>
            </a:r>
            <a:r>
              <a:rPr sz="1600" spc="140" dirty="0">
                <a:solidFill>
                  <a:srgbClr val="08242A"/>
                </a:solidFill>
                <a:latin typeface="+mn-lt"/>
                <a:cs typeface="Palatino Linotype"/>
              </a:rPr>
              <a:t> </a:t>
            </a:r>
            <a:r>
              <a:rPr sz="1600" spc="65" dirty="0">
                <a:solidFill>
                  <a:srgbClr val="08242A"/>
                </a:solidFill>
                <a:latin typeface="+mn-lt"/>
                <a:cs typeface="Palatino Linotype"/>
              </a:rPr>
              <a:t>be</a:t>
            </a:r>
            <a:r>
              <a:rPr sz="1600" spc="140" dirty="0">
                <a:solidFill>
                  <a:srgbClr val="08242A"/>
                </a:solidFill>
                <a:latin typeface="+mn-lt"/>
                <a:cs typeface="Palatino Linotype"/>
              </a:rPr>
              <a:t> </a:t>
            </a:r>
            <a:r>
              <a:rPr sz="1600" dirty="0">
                <a:solidFill>
                  <a:srgbClr val="08242A"/>
                </a:solidFill>
                <a:latin typeface="+mn-lt"/>
                <a:cs typeface="Palatino Linotype"/>
              </a:rPr>
              <a:t>needing</a:t>
            </a:r>
            <a:r>
              <a:rPr sz="1600" spc="140" dirty="0">
                <a:solidFill>
                  <a:srgbClr val="08242A"/>
                </a:solidFill>
                <a:latin typeface="+mn-lt"/>
                <a:cs typeface="Palatino Linotype"/>
              </a:rPr>
              <a:t> </a:t>
            </a:r>
            <a:r>
              <a:rPr sz="1600" spc="60" dirty="0">
                <a:solidFill>
                  <a:srgbClr val="08242A"/>
                </a:solidFill>
                <a:latin typeface="+mn-lt"/>
                <a:cs typeface="Palatino Linotype"/>
              </a:rPr>
              <a:t>so</a:t>
            </a:r>
            <a:r>
              <a:rPr sz="1600" spc="140" dirty="0">
                <a:solidFill>
                  <a:srgbClr val="08242A"/>
                </a:solidFill>
                <a:latin typeface="+mn-lt"/>
                <a:cs typeface="Palatino Linotype"/>
              </a:rPr>
              <a:t> </a:t>
            </a:r>
            <a:r>
              <a:rPr sz="1600" dirty="0">
                <a:solidFill>
                  <a:srgbClr val="08242A"/>
                </a:solidFill>
                <a:latin typeface="+mn-lt"/>
                <a:cs typeface="Palatino Linotype"/>
              </a:rPr>
              <a:t>ﬁltering</a:t>
            </a:r>
            <a:r>
              <a:rPr sz="1600" spc="145" dirty="0">
                <a:solidFill>
                  <a:srgbClr val="08242A"/>
                </a:solidFill>
                <a:latin typeface="+mn-lt"/>
                <a:cs typeface="Palatino Linotype"/>
              </a:rPr>
              <a:t> </a:t>
            </a:r>
            <a:r>
              <a:rPr sz="1600" dirty="0">
                <a:solidFill>
                  <a:srgbClr val="08242A"/>
                </a:solidFill>
                <a:latin typeface="+mn-lt"/>
                <a:cs typeface="Palatino Linotype"/>
              </a:rPr>
              <a:t>is</a:t>
            </a:r>
            <a:r>
              <a:rPr sz="1600" spc="140" dirty="0">
                <a:solidFill>
                  <a:srgbClr val="08242A"/>
                </a:solidFill>
                <a:latin typeface="+mn-lt"/>
                <a:cs typeface="Palatino Linotype"/>
              </a:rPr>
              <a:t> </a:t>
            </a:r>
            <a:r>
              <a:rPr sz="1600" spc="-10" dirty="0">
                <a:solidFill>
                  <a:srgbClr val="08242A"/>
                </a:solidFill>
                <a:latin typeface="+mn-lt"/>
                <a:cs typeface="Palatino Linotype"/>
              </a:rPr>
              <a:t>required.</a:t>
            </a:r>
            <a:endParaRPr lang="en-US" sz="1600" spc="-10" dirty="0">
              <a:solidFill>
                <a:srgbClr val="08242A"/>
              </a:solidFill>
              <a:latin typeface="+mn-lt"/>
              <a:cs typeface="Palatino Linotype"/>
            </a:endParaRPr>
          </a:p>
          <a:p>
            <a:pPr marL="363855" marR="267335" indent="-351790">
              <a:lnSpc>
                <a:spcPct val="100000"/>
              </a:lnSpc>
              <a:buFont typeface="Arial"/>
              <a:buChar char="●"/>
              <a:tabLst>
                <a:tab pos="363855" algn="l"/>
                <a:tab pos="364490" algn="l"/>
              </a:tabLst>
            </a:pPr>
            <a:endParaRPr sz="1600" dirty="0">
              <a:latin typeface="+mn-lt"/>
              <a:cs typeface="Palatino Linotype"/>
            </a:endParaRPr>
          </a:p>
          <a:p>
            <a:pPr marL="363855" marR="224154" indent="-351790">
              <a:lnSpc>
                <a:spcPct val="100000"/>
              </a:lnSpc>
              <a:buFont typeface="Arial"/>
              <a:buChar char="●"/>
              <a:tabLst>
                <a:tab pos="363855" algn="l"/>
                <a:tab pos="364490" algn="l"/>
              </a:tabLst>
            </a:pPr>
            <a:r>
              <a:rPr sz="1600" dirty="0">
                <a:solidFill>
                  <a:srgbClr val="08242A"/>
                </a:solidFill>
                <a:latin typeface="+mn-lt"/>
                <a:cs typeface="Palatino Linotype"/>
              </a:rPr>
              <a:t>After</a:t>
            </a:r>
            <a:r>
              <a:rPr sz="1600" spc="160" dirty="0">
                <a:solidFill>
                  <a:srgbClr val="08242A"/>
                </a:solidFill>
                <a:latin typeface="+mn-lt"/>
                <a:cs typeface="Palatino Linotype"/>
              </a:rPr>
              <a:t> </a:t>
            </a:r>
            <a:r>
              <a:rPr sz="1600" dirty="0">
                <a:solidFill>
                  <a:srgbClr val="08242A"/>
                </a:solidFill>
                <a:latin typeface="+mn-lt"/>
                <a:cs typeface="Palatino Linotype"/>
              </a:rPr>
              <a:t>proper</a:t>
            </a:r>
            <a:r>
              <a:rPr sz="1600" spc="165" dirty="0">
                <a:solidFill>
                  <a:srgbClr val="08242A"/>
                </a:solidFill>
                <a:latin typeface="+mn-lt"/>
                <a:cs typeface="Palatino Linotype"/>
              </a:rPr>
              <a:t> </a:t>
            </a:r>
            <a:r>
              <a:rPr sz="1600" dirty="0">
                <a:solidFill>
                  <a:srgbClr val="08242A"/>
                </a:solidFill>
                <a:latin typeface="+mn-lt"/>
                <a:cs typeface="Palatino Linotype"/>
              </a:rPr>
              <a:t>Filtering</a:t>
            </a:r>
            <a:r>
              <a:rPr sz="1600" spc="165"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dirty="0">
                <a:solidFill>
                  <a:srgbClr val="08242A"/>
                </a:solidFill>
                <a:latin typeface="+mn-lt"/>
                <a:cs typeface="Palatino Linotype"/>
              </a:rPr>
              <a:t>cleansing,</a:t>
            </a:r>
            <a:r>
              <a:rPr sz="1600" spc="165" dirty="0">
                <a:solidFill>
                  <a:srgbClr val="08242A"/>
                </a:solidFill>
                <a:latin typeface="+mn-lt"/>
                <a:cs typeface="Palatino Linotype"/>
              </a:rPr>
              <a:t> </a:t>
            </a:r>
            <a:r>
              <a:rPr sz="1600" dirty="0">
                <a:solidFill>
                  <a:srgbClr val="08242A"/>
                </a:solidFill>
                <a:latin typeface="+mn-lt"/>
                <a:cs typeface="Palatino Linotype"/>
              </a:rPr>
              <a:t>We</a:t>
            </a:r>
            <a:r>
              <a:rPr sz="1600" spc="165" dirty="0">
                <a:solidFill>
                  <a:srgbClr val="08242A"/>
                </a:solidFill>
                <a:latin typeface="+mn-lt"/>
                <a:cs typeface="Palatino Linotype"/>
              </a:rPr>
              <a:t> </a:t>
            </a:r>
            <a:r>
              <a:rPr sz="1600" spc="65" dirty="0">
                <a:solidFill>
                  <a:srgbClr val="08242A"/>
                </a:solidFill>
                <a:latin typeface="+mn-lt"/>
                <a:cs typeface="Palatino Linotype"/>
              </a:rPr>
              <a:t>are</a:t>
            </a:r>
            <a:r>
              <a:rPr sz="1600" spc="165" dirty="0">
                <a:solidFill>
                  <a:srgbClr val="08242A"/>
                </a:solidFill>
                <a:latin typeface="+mn-lt"/>
                <a:cs typeface="Palatino Linotype"/>
              </a:rPr>
              <a:t> </a:t>
            </a:r>
            <a:r>
              <a:rPr sz="1600" dirty="0">
                <a:solidFill>
                  <a:srgbClr val="08242A"/>
                </a:solidFill>
                <a:latin typeface="+mn-lt"/>
                <a:cs typeface="Palatino Linotype"/>
              </a:rPr>
              <a:t>going</a:t>
            </a:r>
            <a:r>
              <a:rPr sz="1600" spc="165" dirty="0">
                <a:solidFill>
                  <a:srgbClr val="08242A"/>
                </a:solidFill>
                <a:latin typeface="+mn-lt"/>
                <a:cs typeface="Palatino Linotype"/>
              </a:rPr>
              <a:t> </a:t>
            </a:r>
            <a:r>
              <a:rPr sz="1600" spc="75" dirty="0">
                <a:solidFill>
                  <a:srgbClr val="08242A"/>
                </a:solidFill>
                <a:latin typeface="+mn-lt"/>
                <a:cs typeface="Palatino Linotype"/>
              </a:rPr>
              <a:t>to</a:t>
            </a:r>
            <a:r>
              <a:rPr sz="1600" spc="165" dirty="0">
                <a:solidFill>
                  <a:srgbClr val="08242A"/>
                </a:solidFill>
                <a:latin typeface="+mn-lt"/>
                <a:cs typeface="Palatino Linotype"/>
              </a:rPr>
              <a:t> </a:t>
            </a:r>
            <a:r>
              <a:rPr sz="1600" dirty="0">
                <a:solidFill>
                  <a:srgbClr val="08242A"/>
                </a:solidFill>
                <a:latin typeface="+mn-lt"/>
                <a:cs typeface="Palatino Linotype"/>
              </a:rPr>
              <a:t>analyse</a:t>
            </a:r>
            <a:r>
              <a:rPr sz="1600" spc="165" dirty="0">
                <a:solidFill>
                  <a:srgbClr val="08242A"/>
                </a:solidFill>
                <a:latin typeface="+mn-lt"/>
                <a:cs typeface="Palatino Linotype"/>
              </a:rPr>
              <a:t> </a:t>
            </a:r>
            <a:r>
              <a:rPr sz="1600" spc="30" dirty="0">
                <a:solidFill>
                  <a:srgbClr val="08242A"/>
                </a:solidFill>
                <a:latin typeface="+mn-lt"/>
                <a:cs typeface="Palatino Linotype"/>
              </a:rPr>
              <a:t>this </a:t>
            </a:r>
            <a:r>
              <a:rPr sz="1600" spc="55" dirty="0">
                <a:solidFill>
                  <a:srgbClr val="08242A"/>
                </a:solidFill>
                <a:latin typeface="+mn-lt"/>
                <a:cs typeface="Palatino Linotype"/>
              </a:rPr>
              <a:t>dataset</a:t>
            </a:r>
            <a:r>
              <a:rPr sz="1600" spc="90" dirty="0">
                <a:solidFill>
                  <a:srgbClr val="08242A"/>
                </a:solidFill>
                <a:latin typeface="+mn-lt"/>
                <a:cs typeface="Palatino Linotype"/>
              </a:rPr>
              <a:t> </a:t>
            </a:r>
            <a:r>
              <a:rPr sz="1600" dirty="0">
                <a:solidFill>
                  <a:srgbClr val="08242A"/>
                </a:solidFill>
                <a:latin typeface="+mn-lt"/>
                <a:cs typeface="Palatino Linotype"/>
              </a:rPr>
              <a:t>and</a:t>
            </a:r>
            <a:r>
              <a:rPr sz="1600" spc="95" dirty="0">
                <a:solidFill>
                  <a:srgbClr val="08242A"/>
                </a:solidFill>
                <a:latin typeface="+mn-lt"/>
                <a:cs typeface="Palatino Linotype"/>
              </a:rPr>
              <a:t> </a:t>
            </a:r>
            <a:r>
              <a:rPr sz="1600" spc="60" dirty="0">
                <a:solidFill>
                  <a:srgbClr val="08242A"/>
                </a:solidFill>
                <a:latin typeface="+mn-lt"/>
                <a:cs typeface="Palatino Linotype"/>
              </a:rPr>
              <a:t>try</a:t>
            </a:r>
            <a:r>
              <a:rPr sz="1600" spc="95" dirty="0">
                <a:solidFill>
                  <a:srgbClr val="08242A"/>
                </a:solidFill>
                <a:latin typeface="+mn-lt"/>
                <a:cs typeface="Palatino Linotype"/>
              </a:rPr>
              <a:t> </a:t>
            </a:r>
            <a:r>
              <a:rPr sz="1600" spc="75" dirty="0">
                <a:solidFill>
                  <a:srgbClr val="08242A"/>
                </a:solidFill>
                <a:latin typeface="+mn-lt"/>
                <a:cs typeface="Palatino Linotype"/>
              </a:rPr>
              <a:t>to</a:t>
            </a:r>
            <a:r>
              <a:rPr sz="1600" spc="95" dirty="0">
                <a:solidFill>
                  <a:srgbClr val="08242A"/>
                </a:solidFill>
                <a:latin typeface="+mn-lt"/>
                <a:cs typeface="Palatino Linotype"/>
              </a:rPr>
              <a:t> </a:t>
            </a:r>
            <a:r>
              <a:rPr sz="1600" dirty="0">
                <a:solidFill>
                  <a:srgbClr val="08242A"/>
                </a:solidFill>
                <a:latin typeface="+mn-lt"/>
                <a:cs typeface="Palatino Linotype"/>
              </a:rPr>
              <a:t>gain</a:t>
            </a:r>
            <a:r>
              <a:rPr sz="1600" spc="90" dirty="0">
                <a:solidFill>
                  <a:srgbClr val="08242A"/>
                </a:solidFill>
                <a:latin typeface="+mn-lt"/>
                <a:cs typeface="Palatino Linotype"/>
              </a:rPr>
              <a:t> </a:t>
            </a:r>
            <a:r>
              <a:rPr sz="1600" dirty="0">
                <a:solidFill>
                  <a:srgbClr val="08242A"/>
                </a:solidFill>
                <a:latin typeface="+mn-lt"/>
                <a:cs typeface="Palatino Linotype"/>
              </a:rPr>
              <a:t>insight</a:t>
            </a:r>
            <a:r>
              <a:rPr sz="1600" spc="95" dirty="0">
                <a:solidFill>
                  <a:srgbClr val="08242A"/>
                </a:solidFill>
                <a:latin typeface="+mn-lt"/>
                <a:cs typeface="Palatino Linotype"/>
              </a:rPr>
              <a:t> </a:t>
            </a:r>
            <a:r>
              <a:rPr sz="1600" dirty="0">
                <a:solidFill>
                  <a:srgbClr val="08242A"/>
                </a:solidFill>
                <a:latin typeface="+mn-lt"/>
                <a:cs typeface="Palatino Linotype"/>
              </a:rPr>
              <a:t>and</a:t>
            </a:r>
            <a:r>
              <a:rPr sz="1600" spc="95" dirty="0">
                <a:solidFill>
                  <a:srgbClr val="08242A"/>
                </a:solidFill>
                <a:latin typeface="+mn-lt"/>
                <a:cs typeface="Palatino Linotype"/>
              </a:rPr>
              <a:t> </a:t>
            </a:r>
            <a:r>
              <a:rPr sz="1600" dirty="0">
                <a:solidFill>
                  <a:srgbClr val="08242A"/>
                </a:solidFill>
                <a:latin typeface="+mn-lt"/>
                <a:cs typeface="Palatino Linotype"/>
              </a:rPr>
              <a:t>analyse</a:t>
            </a:r>
            <a:r>
              <a:rPr sz="1600" spc="95" dirty="0">
                <a:solidFill>
                  <a:srgbClr val="08242A"/>
                </a:solidFill>
                <a:latin typeface="+mn-lt"/>
                <a:cs typeface="Palatino Linotype"/>
              </a:rPr>
              <a:t> </a:t>
            </a:r>
            <a:r>
              <a:rPr sz="1600" spc="65" dirty="0">
                <a:solidFill>
                  <a:srgbClr val="08242A"/>
                </a:solidFill>
                <a:latin typeface="+mn-lt"/>
                <a:cs typeface="Palatino Linotype"/>
              </a:rPr>
              <a:t>factors</a:t>
            </a:r>
            <a:r>
              <a:rPr sz="1600" spc="90" dirty="0">
                <a:solidFill>
                  <a:srgbClr val="08242A"/>
                </a:solidFill>
                <a:latin typeface="+mn-lt"/>
                <a:cs typeface="Palatino Linotype"/>
              </a:rPr>
              <a:t> </a:t>
            </a:r>
            <a:r>
              <a:rPr sz="1600" spc="70" dirty="0">
                <a:solidFill>
                  <a:srgbClr val="08242A"/>
                </a:solidFill>
                <a:latin typeface="+mn-lt"/>
                <a:cs typeface="Palatino Linotype"/>
              </a:rPr>
              <a:t>that</a:t>
            </a:r>
            <a:r>
              <a:rPr sz="1600" spc="95" dirty="0">
                <a:solidFill>
                  <a:srgbClr val="08242A"/>
                </a:solidFill>
                <a:latin typeface="+mn-lt"/>
                <a:cs typeface="Palatino Linotype"/>
              </a:rPr>
              <a:t> </a:t>
            </a:r>
            <a:r>
              <a:rPr sz="1600" spc="-10" dirty="0">
                <a:solidFill>
                  <a:srgbClr val="08242A"/>
                </a:solidFill>
                <a:latin typeface="+mn-lt"/>
                <a:cs typeface="Palatino Linotype"/>
              </a:rPr>
              <a:t>govern </a:t>
            </a:r>
            <a:r>
              <a:rPr sz="1600" spc="80" dirty="0">
                <a:solidFill>
                  <a:srgbClr val="08242A"/>
                </a:solidFill>
                <a:latin typeface="+mn-lt"/>
                <a:cs typeface="Palatino Linotype"/>
              </a:rPr>
              <a:t>these</a:t>
            </a:r>
            <a:r>
              <a:rPr sz="1600" spc="20" dirty="0">
                <a:solidFill>
                  <a:srgbClr val="08242A"/>
                </a:solidFill>
                <a:latin typeface="+mn-lt"/>
                <a:cs typeface="Palatino Linotype"/>
              </a:rPr>
              <a:t> </a:t>
            </a:r>
            <a:r>
              <a:rPr sz="1600" spc="-10" dirty="0">
                <a:solidFill>
                  <a:srgbClr val="08242A"/>
                </a:solidFill>
                <a:latin typeface="+mn-lt"/>
                <a:cs typeface="Palatino Linotype"/>
              </a:rPr>
              <a:t>bookings.</a:t>
            </a:r>
            <a:endParaRPr lang="en-US" sz="1600" spc="-10" dirty="0">
              <a:solidFill>
                <a:srgbClr val="08242A"/>
              </a:solidFill>
              <a:latin typeface="+mn-lt"/>
              <a:cs typeface="Palatino Linotype"/>
            </a:endParaRPr>
          </a:p>
          <a:p>
            <a:pPr marL="363855" marR="224154" indent="-351790">
              <a:lnSpc>
                <a:spcPct val="100000"/>
              </a:lnSpc>
              <a:buFont typeface="Arial"/>
              <a:buChar char="●"/>
              <a:tabLst>
                <a:tab pos="363855" algn="l"/>
                <a:tab pos="364490" algn="l"/>
              </a:tabLst>
            </a:pPr>
            <a:endParaRPr sz="1600" dirty="0">
              <a:latin typeface="+mn-lt"/>
              <a:cs typeface="Palatino Linotype"/>
            </a:endParaRPr>
          </a:p>
          <a:p>
            <a:pPr marL="363855" marR="172085" indent="-351790">
              <a:lnSpc>
                <a:spcPct val="100000"/>
              </a:lnSpc>
              <a:buFont typeface="Arial"/>
              <a:buChar char="●"/>
              <a:tabLst>
                <a:tab pos="363855" algn="l"/>
                <a:tab pos="364490" algn="l"/>
              </a:tabLst>
            </a:pPr>
            <a:r>
              <a:rPr sz="1600" dirty="0">
                <a:solidFill>
                  <a:srgbClr val="08242A"/>
                </a:solidFill>
                <a:latin typeface="+mn-lt"/>
                <a:cs typeface="Palatino Linotype"/>
              </a:rPr>
              <a:t>We</a:t>
            </a:r>
            <a:r>
              <a:rPr sz="1600" spc="75" dirty="0">
                <a:solidFill>
                  <a:srgbClr val="08242A"/>
                </a:solidFill>
                <a:latin typeface="+mn-lt"/>
                <a:cs typeface="Palatino Linotype"/>
              </a:rPr>
              <a:t> </a:t>
            </a:r>
            <a:r>
              <a:rPr sz="1600" dirty="0">
                <a:solidFill>
                  <a:srgbClr val="08242A"/>
                </a:solidFill>
                <a:latin typeface="+mn-lt"/>
                <a:cs typeface="Palatino Linotype"/>
              </a:rPr>
              <a:t>will</a:t>
            </a:r>
            <a:r>
              <a:rPr sz="1600" spc="75" dirty="0">
                <a:solidFill>
                  <a:srgbClr val="08242A"/>
                </a:solidFill>
                <a:latin typeface="+mn-lt"/>
                <a:cs typeface="Palatino Linotype"/>
              </a:rPr>
              <a:t> </a:t>
            </a:r>
            <a:r>
              <a:rPr sz="1600" spc="65" dirty="0">
                <a:solidFill>
                  <a:srgbClr val="08242A"/>
                </a:solidFill>
                <a:latin typeface="+mn-lt"/>
                <a:cs typeface="Palatino Linotype"/>
              </a:rPr>
              <a:t>be</a:t>
            </a:r>
            <a:r>
              <a:rPr sz="1600" spc="80" dirty="0">
                <a:solidFill>
                  <a:srgbClr val="08242A"/>
                </a:solidFill>
                <a:latin typeface="+mn-lt"/>
                <a:cs typeface="Palatino Linotype"/>
              </a:rPr>
              <a:t> </a:t>
            </a:r>
            <a:r>
              <a:rPr sz="1600" dirty="0">
                <a:solidFill>
                  <a:srgbClr val="08242A"/>
                </a:solidFill>
                <a:latin typeface="+mn-lt"/>
                <a:cs typeface="Palatino Linotype"/>
              </a:rPr>
              <a:t>using</a:t>
            </a:r>
            <a:r>
              <a:rPr sz="1600" spc="75" dirty="0">
                <a:solidFill>
                  <a:srgbClr val="08242A"/>
                </a:solidFill>
                <a:latin typeface="+mn-lt"/>
                <a:cs typeface="Palatino Linotype"/>
              </a:rPr>
              <a:t> </a:t>
            </a:r>
            <a:r>
              <a:rPr sz="1600" spc="55" dirty="0">
                <a:solidFill>
                  <a:srgbClr val="08242A"/>
                </a:solidFill>
                <a:latin typeface="+mn-lt"/>
                <a:cs typeface="Palatino Linotype"/>
              </a:rPr>
              <a:t>some</a:t>
            </a:r>
            <a:r>
              <a:rPr sz="1600" spc="75" dirty="0">
                <a:solidFill>
                  <a:srgbClr val="08242A"/>
                </a:solidFill>
                <a:latin typeface="+mn-lt"/>
                <a:cs typeface="Palatino Linotype"/>
              </a:rPr>
              <a:t> </a:t>
            </a:r>
            <a:r>
              <a:rPr sz="1600" dirty="0">
                <a:solidFill>
                  <a:srgbClr val="08242A"/>
                </a:solidFill>
                <a:latin typeface="+mn-lt"/>
                <a:cs typeface="Palatino Linotype"/>
              </a:rPr>
              <a:t>libraries</a:t>
            </a:r>
            <a:r>
              <a:rPr sz="1600" spc="75" dirty="0">
                <a:solidFill>
                  <a:srgbClr val="08242A"/>
                </a:solidFill>
                <a:latin typeface="+mn-lt"/>
                <a:cs typeface="Palatino Linotype"/>
              </a:rPr>
              <a:t> </a:t>
            </a:r>
            <a:r>
              <a:rPr sz="1600" spc="55" dirty="0">
                <a:solidFill>
                  <a:srgbClr val="08242A"/>
                </a:solidFill>
                <a:latin typeface="+mn-lt"/>
                <a:cs typeface="Palatino Linotype"/>
              </a:rPr>
              <a:t>such</a:t>
            </a:r>
            <a:r>
              <a:rPr sz="1600" spc="80" dirty="0">
                <a:solidFill>
                  <a:srgbClr val="08242A"/>
                </a:solidFill>
                <a:latin typeface="+mn-lt"/>
                <a:cs typeface="Palatino Linotype"/>
              </a:rPr>
              <a:t> </a:t>
            </a:r>
            <a:r>
              <a:rPr sz="1600" spc="50" dirty="0">
                <a:solidFill>
                  <a:srgbClr val="08242A"/>
                </a:solidFill>
                <a:latin typeface="+mn-lt"/>
                <a:cs typeface="Palatino Linotype"/>
              </a:rPr>
              <a:t>as</a:t>
            </a:r>
            <a:r>
              <a:rPr sz="1600" spc="75" dirty="0">
                <a:solidFill>
                  <a:srgbClr val="08242A"/>
                </a:solidFill>
                <a:latin typeface="+mn-lt"/>
                <a:cs typeface="Palatino Linotype"/>
              </a:rPr>
              <a:t> </a:t>
            </a:r>
            <a:r>
              <a:rPr sz="1600" spc="-30" dirty="0">
                <a:solidFill>
                  <a:srgbClr val="08242A"/>
                </a:solidFill>
                <a:latin typeface="+mn-lt"/>
                <a:cs typeface="Palatino Linotype"/>
              </a:rPr>
              <a:t>Numpy,</a:t>
            </a:r>
            <a:r>
              <a:rPr sz="1600" spc="75" dirty="0">
                <a:solidFill>
                  <a:srgbClr val="08242A"/>
                </a:solidFill>
                <a:latin typeface="+mn-lt"/>
                <a:cs typeface="Palatino Linotype"/>
              </a:rPr>
              <a:t> </a:t>
            </a:r>
            <a:r>
              <a:rPr sz="1600" dirty="0">
                <a:solidFill>
                  <a:srgbClr val="08242A"/>
                </a:solidFill>
                <a:latin typeface="+mn-lt"/>
                <a:cs typeface="Palatino Linotype"/>
              </a:rPr>
              <a:t>Pandas</a:t>
            </a:r>
            <a:r>
              <a:rPr sz="1600" spc="80" dirty="0">
                <a:solidFill>
                  <a:srgbClr val="08242A"/>
                </a:solidFill>
                <a:latin typeface="+mn-lt"/>
                <a:cs typeface="Palatino Linotype"/>
              </a:rPr>
              <a:t> </a:t>
            </a:r>
            <a:r>
              <a:rPr sz="1600" spc="-25" dirty="0">
                <a:solidFill>
                  <a:srgbClr val="08242A"/>
                </a:solidFill>
                <a:latin typeface="+mn-lt"/>
                <a:cs typeface="Palatino Linotype"/>
              </a:rPr>
              <a:t>and </a:t>
            </a:r>
            <a:r>
              <a:rPr sz="1600" dirty="0">
                <a:solidFill>
                  <a:srgbClr val="08242A"/>
                </a:solidFill>
                <a:latin typeface="+mn-lt"/>
                <a:cs typeface="Palatino Linotype"/>
              </a:rPr>
              <a:t>Matplotlib</a:t>
            </a:r>
            <a:r>
              <a:rPr sz="1600" spc="130" dirty="0">
                <a:solidFill>
                  <a:srgbClr val="08242A"/>
                </a:solidFill>
                <a:latin typeface="+mn-lt"/>
                <a:cs typeface="Palatino Linotype"/>
              </a:rPr>
              <a:t> </a:t>
            </a:r>
            <a:r>
              <a:rPr sz="1600" dirty="0">
                <a:solidFill>
                  <a:srgbClr val="08242A"/>
                </a:solidFill>
                <a:latin typeface="+mn-lt"/>
                <a:cs typeface="Palatino Linotype"/>
              </a:rPr>
              <a:t>for</a:t>
            </a:r>
            <a:r>
              <a:rPr sz="1600" spc="135" dirty="0">
                <a:solidFill>
                  <a:srgbClr val="08242A"/>
                </a:solidFill>
                <a:latin typeface="+mn-lt"/>
                <a:cs typeface="Palatino Linotype"/>
              </a:rPr>
              <a:t> </a:t>
            </a:r>
            <a:r>
              <a:rPr sz="1600" spc="45" dirty="0">
                <a:solidFill>
                  <a:srgbClr val="08242A"/>
                </a:solidFill>
                <a:latin typeface="+mn-lt"/>
                <a:cs typeface="Palatino Linotype"/>
              </a:rPr>
              <a:t>different</a:t>
            </a:r>
            <a:r>
              <a:rPr sz="1600" spc="130" dirty="0">
                <a:solidFill>
                  <a:srgbClr val="08242A"/>
                </a:solidFill>
                <a:latin typeface="+mn-lt"/>
                <a:cs typeface="Palatino Linotype"/>
              </a:rPr>
              <a:t> </a:t>
            </a:r>
            <a:r>
              <a:rPr sz="1600" spc="50" dirty="0">
                <a:solidFill>
                  <a:srgbClr val="08242A"/>
                </a:solidFill>
                <a:latin typeface="+mn-lt"/>
                <a:cs typeface="Palatino Linotype"/>
              </a:rPr>
              <a:t>task</a:t>
            </a:r>
            <a:r>
              <a:rPr sz="1600" spc="135" dirty="0">
                <a:solidFill>
                  <a:srgbClr val="08242A"/>
                </a:solidFill>
                <a:latin typeface="+mn-lt"/>
                <a:cs typeface="Palatino Linotype"/>
              </a:rPr>
              <a:t> </a:t>
            </a:r>
            <a:r>
              <a:rPr sz="1600" spc="55" dirty="0">
                <a:solidFill>
                  <a:srgbClr val="08242A"/>
                </a:solidFill>
                <a:latin typeface="+mn-lt"/>
                <a:cs typeface="Palatino Linotype"/>
              </a:rPr>
              <a:t>such</a:t>
            </a:r>
            <a:r>
              <a:rPr sz="1600" spc="130" dirty="0">
                <a:solidFill>
                  <a:srgbClr val="08242A"/>
                </a:solidFill>
                <a:latin typeface="+mn-lt"/>
                <a:cs typeface="Palatino Linotype"/>
              </a:rPr>
              <a:t> </a:t>
            </a:r>
            <a:r>
              <a:rPr sz="1600" spc="50" dirty="0">
                <a:solidFill>
                  <a:srgbClr val="08242A"/>
                </a:solidFill>
                <a:latin typeface="+mn-lt"/>
                <a:cs typeface="Palatino Linotype"/>
              </a:rPr>
              <a:t>as</a:t>
            </a:r>
            <a:r>
              <a:rPr sz="1600" spc="130" dirty="0">
                <a:solidFill>
                  <a:srgbClr val="08242A"/>
                </a:solidFill>
                <a:latin typeface="+mn-lt"/>
                <a:cs typeface="Palatino Linotype"/>
              </a:rPr>
              <a:t> </a:t>
            </a:r>
            <a:r>
              <a:rPr sz="1600" dirty="0">
                <a:solidFill>
                  <a:srgbClr val="08242A"/>
                </a:solidFill>
                <a:latin typeface="+mn-lt"/>
                <a:cs typeface="Palatino Linotype"/>
              </a:rPr>
              <a:t>managing</a:t>
            </a:r>
            <a:r>
              <a:rPr sz="1600" spc="135" dirty="0">
                <a:solidFill>
                  <a:srgbClr val="08242A"/>
                </a:solidFill>
                <a:latin typeface="+mn-lt"/>
                <a:cs typeface="Palatino Linotype"/>
              </a:rPr>
              <a:t> </a:t>
            </a:r>
            <a:r>
              <a:rPr sz="1600" dirty="0">
                <a:solidFill>
                  <a:srgbClr val="08242A"/>
                </a:solidFill>
                <a:latin typeface="+mn-lt"/>
                <a:cs typeface="Palatino Linotype"/>
              </a:rPr>
              <a:t>arrays,</a:t>
            </a:r>
            <a:r>
              <a:rPr sz="1600" spc="130" dirty="0">
                <a:solidFill>
                  <a:srgbClr val="08242A"/>
                </a:solidFill>
                <a:latin typeface="+mn-lt"/>
                <a:cs typeface="Palatino Linotype"/>
              </a:rPr>
              <a:t> </a:t>
            </a:r>
            <a:r>
              <a:rPr sz="1600" dirty="0">
                <a:solidFill>
                  <a:srgbClr val="08242A"/>
                </a:solidFill>
                <a:latin typeface="+mn-lt"/>
                <a:cs typeface="Palatino Linotype"/>
              </a:rPr>
              <a:t>working</a:t>
            </a:r>
            <a:r>
              <a:rPr sz="1600" spc="135" dirty="0">
                <a:solidFill>
                  <a:srgbClr val="08242A"/>
                </a:solidFill>
                <a:latin typeface="+mn-lt"/>
                <a:cs typeface="Palatino Linotype"/>
              </a:rPr>
              <a:t> </a:t>
            </a:r>
            <a:r>
              <a:rPr sz="1600" spc="25" dirty="0">
                <a:solidFill>
                  <a:srgbClr val="08242A"/>
                </a:solidFill>
                <a:latin typeface="+mn-lt"/>
                <a:cs typeface="Palatino Linotype"/>
              </a:rPr>
              <a:t>on </a:t>
            </a:r>
            <a:r>
              <a:rPr sz="1600" dirty="0">
                <a:solidFill>
                  <a:srgbClr val="08242A"/>
                </a:solidFill>
                <a:latin typeface="+mn-lt"/>
                <a:cs typeface="Palatino Linotype"/>
              </a:rPr>
              <a:t>dataframes</a:t>
            </a:r>
            <a:r>
              <a:rPr sz="1600" spc="210" dirty="0">
                <a:solidFill>
                  <a:srgbClr val="08242A"/>
                </a:solidFill>
                <a:latin typeface="+mn-lt"/>
                <a:cs typeface="Palatino Linotype"/>
              </a:rPr>
              <a:t> </a:t>
            </a:r>
            <a:r>
              <a:rPr sz="1600" dirty="0">
                <a:solidFill>
                  <a:srgbClr val="08242A"/>
                </a:solidFill>
                <a:latin typeface="+mn-lt"/>
                <a:cs typeface="Palatino Linotype"/>
              </a:rPr>
              <a:t>and</a:t>
            </a:r>
            <a:r>
              <a:rPr sz="1600" spc="215" dirty="0">
                <a:solidFill>
                  <a:srgbClr val="08242A"/>
                </a:solidFill>
                <a:latin typeface="+mn-lt"/>
                <a:cs typeface="Palatino Linotype"/>
              </a:rPr>
              <a:t> </a:t>
            </a:r>
            <a:r>
              <a:rPr sz="1600" dirty="0">
                <a:solidFill>
                  <a:srgbClr val="08242A"/>
                </a:solidFill>
                <a:latin typeface="+mn-lt"/>
                <a:cs typeface="Palatino Linotype"/>
              </a:rPr>
              <a:t>visualizing</a:t>
            </a:r>
            <a:r>
              <a:rPr sz="1600" spc="215" dirty="0">
                <a:solidFill>
                  <a:srgbClr val="08242A"/>
                </a:solidFill>
                <a:latin typeface="+mn-lt"/>
                <a:cs typeface="Palatino Linotype"/>
              </a:rPr>
              <a:t> </a:t>
            </a:r>
            <a:r>
              <a:rPr sz="1600" spc="-10" dirty="0">
                <a:solidFill>
                  <a:srgbClr val="08242A"/>
                </a:solidFill>
                <a:latin typeface="+mn-lt"/>
                <a:cs typeface="Palatino Linotype"/>
              </a:rPr>
              <a:t>data.</a:t>
            </a:r>
            <a:endParaRPr lang="en-US" sz="1600" spc="-10" dirty="0">
              <a:solidFill>
                <a:srgbClr val="08242A"/>
              </a:solidFill>
              <a:latin typeface="+mn-lt"/>
              <a:cs typeface="Palatino Linotype"/>
            </a:endParaRPr>
          </a:p>
          <a:p>
            <a:pPr marL="363855" marR="172085" indent="-351790">
              <a:lnSpc>
                <a:spcPct val="100000"/>
              </a:lnSpc>
              <a:buFont typeface="Arial"/>
              <a:buChar char="●"/>
              <a:tabLst>
                <a:tab pos="363855" algn="l"/>
                <a:tab pos="364490" algn="l"/>
              </a:tabLst>
            </a:pPr>
            <a:endParaRPr sz="1600" dirty="0">
              <a:latin typeface="+mn-lt"/>
              <a:cs typeface="Palatino Linotype"/>
            </a:endParaRPr>
          </a:p>
          <a:p>
            <a:pPr marL="363855" indent="-351790">
              <a:lnSpc>
                <a:spcPct val="100000"/>
              </a:lnSpc>
              <a:buFont typeface="Arial"/>
              <a:buChar char="●"/>
              <a:tabLst>
                <a:tab pos="363855" algn="l"/>
                <a:tab pos="364490" algn="l"/>
              </a:tabLst>
            </a:pPr>
            <a:r>
              <a:rPr sz="1600" dirty="0">
                <a:solidFill>
                  <a:srgbClr val="08242A"/>
                </a:solidFill>
                <a:latin typeface="+mn-lt"/>
                <a:cs typeface="Palatino Linotype"/>
              </a:rPr>
              <a:t>We</a:t>
            </a:r>
            <a:r>
              <a:rPr sz="1600" spc="130" dirty="0">
                <a:solidFill>
                  <a:srgbClr val="08242A"/>
                </a:solidFill>
                <a:latin typeface="+mn-lt"/>
                <a:cs typeface="Palatino Linotype"/>
              </a:rPr>
              <a:t> </a:t>
            </a:r>
            <a:r>
              <a:rPr sz="1600" dirty="0">
                <a:solidFill>
                  <a:srgbClr val="08242A"/>
                </a:solidFill>
                <a:latin typeface="+mn-lt"/>
                <a:cs typeface="Palatino Linotype"/>
              </a:rPr>
              <a:t>will</a:t>
            </a:r>
            <a:r>
              <a:rPr sz="1600" spc="145" dirty="0">
                <a:solidFill>
                  <a:srgbClr val="08242A"/>
                </a:solidFill>
                <a:latin typeface="+mn-lt"/>
                <a:cs typeface="Palatino Linotype"/>
              </a:rPr>
              <a:t> </a:t>
            </a:r>
            <a:r>
              <a:rPr sz="1600" spc="65" dirty="0">
                <a:solidFill>
                  <a:srgbClr val="08242A"/>
                </a:solidFill>
                <a:latin typeface="+mn-lt"/>
                <a:cs typeface="Palatino Linotype"/>
              </a:rPr>
              <a:t>be</a:t>
            </a:r>
            <a:r>
              <a:rPr sz="1600" spc="140" dirty="0">
                <a:solidFill>
                  <a:srgbClr val="08242A"/>
                </a:solidFill>
                <a:latin typeface="+mn-lt"/>
                <a:cs typeface="Palatino Linotype"/>
              </a:rPr>
              <a:t> </a:t>
            </a:r>
            <a:r>
              <a:rPr sz="1600" dirty="0">
                <a:solidFill>
                  <a:srgbClr val="08242A"/>
                </a:solidFill>
                <a:latin typeface="+mn-lt"/>
                <a:cs typeface="Palatino Linotype"/>
              </a:rPr>
              <a:t>using</a:t>
            </a:r>
            <a:r>
              <a:rPr sz="1600" spc="145" dirty="0">
                <a:solidFill>
                  <a:srgbClr val="08242A"/>
                </a:solidFill>
                <a:latin typeface="+mn-lt"/>
                <a:cs typeface="Palatino Linotype"/>
              </a:rPr>
              <a:t> </a:t>
            </a:r>
            <a:r>
              <a:rPr sz="1600" dirty="0">
                <a:solidFill>
                  <a:srgbClr val="08242A"/>
                </a:solidFill>
                <a:latin typeface="+mn-lt"/>
                <a:cs typeface="Palatino Linotype"/>
              </a:rPr>
              <a:t>data</a:t>
            </a:r>
            <a:r>
              <a:rPr sz="1600" spc="140" dirty="0">
                <a:solidFill>
                  <a:srgbClr val="08242A"/>
                </a:solidFill>
                <a:latin typeface="+mn-lt"/>
                <a:cs typeface="Palatino Linotype"/>
              </a:rPr>
              <a:t> </a:t>
            </a:r>
            <a:r>
              <a:rPr sz="1600" dirty="0">
                <a:solidFill>
                  <a:srgbClr val="08242A"/>
                </a:solidFill>
                <a:latin typeface="+mn-lt"/>
                <a:cs typeface="Palatino Linotype"/>
              </a:rPr>
              <a:t>visualization</a:t>
            </a:r>
            <a:r>
              <a:rPr sz="1600" spc="145" dirty="0">
                <a:solidFill>
                  <a:srgbClr val="08242A"/>
                </a:solidFill>
                <a:latin typeface="+mn-lt"/>
                <a:cs typeface="Palatino Linotype"/>
              </a:rPr>
              <a:t> </a:t>
            </a:r>
            <a:r>
              <a:rPr sz="1600" spc="75" dirty="0">
                <a:solidFill>
                  <a:srgbClr val="08242A"/>
                </a:solidFill>
                <a:latin typeface="+mn-lt"/>
                <a:cs typeface="Palatino Linotype"/>
              </a:rPr>
              <a:t>to</a:t>
            </a:r>
            <a:r>
              <a:rPr sz="1600" spc="140" dirty="0">
                <a:solidFill>
                  <a:srgbClr val="08242A"/>
                </a:solidFill>
                <a:latin typeface="+mn-lt"/>
                <a:cs typeface="Palatino Linotype"/>
              </a:rPr>
              <a:t> </a:t>
            </a:r>
            <a:r>
              <a:rPr sz="1600" dirty="0">
                <a:solidFill>
                  <a:srgbClr val="08242A"/>
                </a:solidFill>
                <a:latin typeface="+mn-lt"/>
                <a:cs typeface="Palatino Linotype"/>
              </a:rPr>
              <a:t>depict</a:t>
            </a:r>
            <a:r>
              <a:rPr sz="1600" spc="145" dirty="0">
                <a:solidFill>
                  <a:srgbClr val="08242A"/>
                </a:solidFill>
                <a:latin typeface="+mn-lt"/>
                <a:cs typeface="Palatino Linotype"/>
              </a:rPr>
              <a:t> </a:t>
            </a:r>
            <a:r>
              <a:rPr sz="1600" dirty="0">
                <a:solidFill>
                  <a:srgbClr val="08242A"/>
                </a:solidFill>
                <a:latin typeface="+mn-lt"/>
                <a:cs typeface="Palatino Linotype"/>
              </a:rPr>
              <a:t>everything</a:t>
            </a:r>
            <a:r>
              <a:rPr sz="1600" spc="125" dirty="0">
                <a:solidFill>
                  <a:srgbClr val="08242A"/>
                </a:solidFill>
                <a:latin typeface="+mn-lt"/>
                <a:cs typeface="Palatino Linotype"/>
              </a:rPr>
              <a:t> </a:t>
            </a:r>
            <a:r>
              <a:rPr sz="1600" spc="-10" dirty="0">
                <a:solidFill>
                  <a:srgbClr val="08242A"/>
                </a:solidFill>
                <a:latin typeface="+mn-lt"/>
                <a:cs typeface="Palatino Linotype"/>
              </a:rPr>
              <a:t>graphically.</a:t>
            </a:r>
            <a:endParaRPr sz="1600" dirty="0">
              <a:latin typeface="+mn-lt"/>
              <a:cs typeface="Palatino Linotype"/>
            </a:endParaRPr>
          </a:p>
        </p:txBody>
      </p:sp>
    </p:spTree>
    <p:extLst>
      <p:ext uri="{BB962C8B-B14F-4D97-AF65-F5344CB8AC3E}">
        <p14:creationId xmlns:p14="http://schemas.microsoft.com/office/powerpoint/2010/main" val="157555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6104FCA-2A44-5A59-22CA-E4A9AF3E0D57}"/>
              </a:ext>
            </a:extLst>
          </p:cNvPr>
          <p:cNvSpPr txBox="1">
            <a:spLocks noGrp="1"/>
          </p:cNvSpPr>
          <p:nvPr>
            <p:ph type="title"/>
          </p:nvPr>
        </p:nvSpPr>
        <p:spPr>
          <a:xfrm>
            <a:off x="311700" y="118065"/>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spc="50" dirty="0">
                <a:latin typeface="Palatino Linotype" panose="02040502050505030304" pitchFamily="18" charset="0"/>
              </a:rPr>
              <a:t>Steps</a:t>
            </a:r>
            <a:r>
              <a:rPr sz="2800" spc="-5" dirty="0">
                <a:latin typeface="Palatino Linotype" panose="02040502050505030304" pitchFamily="18" charset="0"/>
              </a:rPr>
              <a:t> </a:t>
            </a:r>
            <a:r>
              <a:rPr sz="2800" spc="-10" dirty="0">
                <a:latin typeface="Palatino Linotype" panose="02040502050505030304" pitchFamily="18" charset="0"/>
              </a:rPr>
              <a:t>Followed</a:t>
            </a:r>
            <a:r>
              <a:rPr sz="2800" dirty="0">
                <a:latin typeface="Palatino Linotype" panose="02040502050505030304" pitchFamily="18" charset="0"/>
              </a:rPr>
              <a:t> In</a:t>
            </a:r>
            <a:r>
              <a:rPr sz="2800" spc="-5" dirty="0">
                <a:latin typeface="Palatino Linotype" panose="02040502050505030304" pitchFamily="18" charset="0"/>
              </a:rPr>
              <a:t> </a:t>
            </a:r>
            <a:r>
              <a:rPr lang="en-US" sz="2800" spc="-5" dirty="0">
                <a:latin typeface="Palatino Linotype" panose="02040502050505030304" pitchFamily="18" charset="0"/>
              </a:rPr>
              <a:t>A</a:t>
            </a:r>
            <a:r>
              <a:rPr sz="2800" spc="-10" dirty="0">
                <a:latin typeface="Palatino Linotype" panose="02040502050505030304" pitchFamily="18" charset="0"/>
              </a:rPr>
              <a:t>nalysis</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22" name="object 3">
            <a:extLst>
              <a:ext uri="{FF2B5EF4-FFF2-40B4-BE49-F238E27FC236}">
                <a16:creationId xmlns:a16="http://schemas.microsoft.com/office/drawing/2014/main" id="{04E731F2-7C52-93FB-9352-F6CC0D27D45B}"/>
              </a:ext>
            </a:extLst>
          </p:cNvPr>
          <p:cNvSpPr txBox="1"/>
          <p:nvPr/>
        </p:nvSpPr>
        <p:spPr>
          <a:xfrm>
            <a:off x="576263" y="2902092"/>
            <a:ext cx="7693659" cy="1418530"/>
          </a:xfrm>
          <a:prstGeom prst="rect">
            <a:avLst/>
          </a:prstGeom>
        </p:spPr>
        <p:txBody>
          <a:bodyPr vert="horz" wrap="square" lIns="0" tIns="12700" rIns="0" bIns="0" rtlCol="0">
            <a:spAutoFit/>
          </a:bodyPr>
          <a:lstStyle>
            <a:defPPr>
              <a:defRPr kern="0"/>
            </a:defPPr>
          </a:lstStyle>
          <a:p>
            <a:pPr marL="12700" marR="114300">
              <a:lnSpc>
                <a:spcPct val="100000"/>
              </a:lnSpc>
              <a:spcBef>
                <a:spcPts val="100"/>
              </a:spcBef>
            </a:pPr>
            <a:r>
              <a:rPr sz="1600" b="1" dirty="0">
                <a:latin typeface="+mn-lt"/>
                <a:cs typeface="Palatino Linotype"/>
              </a:rPr>
              <a:t>Data</a:t>
            </a:r>
            <a:r>
              <a:rPr sz="1600" b="1" spc="90" dirty="0">
                <a:latin typeface="+mn-lt"/>
                <a:cs typeface="Palatino Linotype"/>
              </a:rPr>
              <a:t> </a:t>
            </a:r>
            <a:r>
              <a:rPr sz="1600" b="1" dirty="0">
                <a:latin typeface="+mn-lt"/>
                <a:cs typeface="Palatino Linotype"/>
              </a:rPr>
              <a:t>collection</a:t>
            </a:r>
            <a:r>
              <a:rPr sz="1600" b="1" spc="80" dirty="0">
                <a:latin typeface="+mn-lt"/>
                <a:cs typeface="Palatino Linotype"/>
              </a:rPr>
              <a:t> </a:t>
            </a:r>
            <a:r>
              <a:rPr sz="1400" dirty="0">
                <a:latin typeface="+mn-lt"/>
                <a:cs typeface="Palatino Linotype"/>
              </a:rPr>
              <a:t>:</a:t>
            </a:r>
            <a:r>
              <a:rPr sz="1400" spc="90" dirty="0">
                <a:latin typeface="+mn-lt"/>
                <a:cs typeface="Palatino Linotype"/>
              </a:rPr>
              <a:t> </a:t>
            </a:r>
            <a:r>
              <a:rPr sz="1400" dirty="0">
                <a:latin typeface="+mn-lt"/>
                <a:cs typeface="Palatino Linotype"/>
              </a:rPr>
              <a:t>We</a:t>
            </a:r>
            <a:r>
              <a:rPr sz="1400" spc="95" dirty="0">
                <a:latin typeface="+mn-lt"/>
                <a:cs typeface="Palatino Linotype"/>
              </a:rPr>
              <a:t> </a:t>
            </a:r>
            <a:r>
              <a:rPr sz="1400" spc="50" dirty="0">
                <a:latin typeface="+mn-lt"/>
                <a:cs typeface="Palatino Linotype"/>
              </a:rPr>
              <a:t>collected</a:t>
            </a:r>
            <a:r>
              <a:rPr sz="1400" spc="95" dirty="0">
                <a:latin typeface="+mn-lt"/>
                <a:cs typeface="Palatino Linotype"/>
              </a:rPr>
              <a:t>  </a:t>
            </a:r>
            <a:r>
              <a:rPr sz="1400" spc="70" dirty="0">
                <a:latin typeface="+mn-lt"/>
                <a:cs typeface="Palatino Linotype"/>
              </a:rPr>
              <a:t>the</a:t>
            </a:r>
            <a:r>
              <a:rPr sz="1400" spc="95" dirty="0">
                <a:latin typeface="+mn-lt"/>
                <a:cs typeface="Palatino Linotype"/>
              </a:rPr>
              <a:t> </a:t>
            </a:r>
            <a:r>
              <a:rPr sz="1400" dirty="0">
                <a:latin typeface="+mn-lt"/>
                <a:cs typeface="Palatino Linotype"/>
              </a:rPr>
              <a:t>hotel</a:t>
            </a:r>
            <a:r>
              <a:rPr sz="1400" spc="90" dirty="0">
                <a:latin typeface="+mn-lt"/>
                <a:cs typeface="Palatino Linotype"/>
              </a:rPr>
              <a:t> </a:t>
            </a:r>
            <a:r>
              <a:rPr sz="1400" dirty="0">
                <a:latin typeface="+mn-lt"/>
                <a:cs typeface="Palatino Linotype"/>
              </a:rPr>
              <a:t>booking</a:t>
            </a:r>
            <a:r>
              <a:rPr sz="1400" spc="90" dirty="0">
                <a:latin typeface="+mn-lt"/>
                <a:cs typeface="Palatino Linotype"/>
              </a:rPr>
              <a:t> </a:t>
            </a:r>
            <a:r>
              <a:rPr sz="1400" dirty="0">
                <a:latin typeface="+mn-lt"/>
                <a:cs typeface="Palatino Linotype"/>
              </a:rPr>
              <a:t>data</a:t>
            </a:r>
            <a:r>
              <a:rPr sz="1400" spc="95" dirty="0">
                <a:latin typeface="+mn-lt"/>
                <a:cs typeface="Palatino Linotype"/>
              </a:rPr>
              <a:t> </a:t>
            </a:r>
            <a:r>
              <a:rPr sz="1400" dirty="0">
                <a:latin typeface="+mn-lt"/>
                <a:cs typeface="Palatino Linotype"/>
              </a:rPr>
              <a:t>on</a:t>
            </a:r>
            <a:r>
              <a:rPr sz="1400" spc="90" dirty="0">
                <a:latin typeface="+mn-lt"/>
                <a:cs typeface="Palatino Linotype"/>
              </a:rPr>
              <a:t> </a:t>
            </a:r>
            <a:r>
              <a:rPr sz="1400" dirty="0">
                <a:latin typeface="+mn-lt"/>
                <a:cs typeface="Palatino Linotype"/>
              </a:rPr>
              <a:t>which</a:t>
            </a:r>
            <a:r>
              <a:rPr sz="1400" spc="95" dirty="0">
                <a:latin typeface="+mn-lt"/>
                <a:cs typeface="Palatino Linotype"/>
              </a:rPr>
              <a:t> </a:t>
            </a:r>
            <a:r>
              <a:rPr sz="1400" spc="-80" dirty="0">
                <a:latin typeface="+mn-lt"/>
                <a:cs typeface="Palatino Linotype"/>
              </a:rPr>
              <a:t>EDA</a:t>
            </a:r>
            <a:r>
              <a:rPr sz="1400" spc="90" dirty="0">
                <a:latin typeface="+mn-lt"/>
                <a:cs typeface="Palatino Linotype"/>
              </a:rPr>
              <a:t> </a:t>
            </a:r>
            <a:r>
              <a:rPr sz="1400" dirty="0">
                <a:latin typeface="+mn-lt"/>
                <a:cs typeface="Palatino Linotype"/>
              </a:rPr>
              <a:t>is</a:t>
            </a:r>
            <a:r>
              <a:rPr sz="1400" spc="95" dirty="0">
                <a:latin typeface="+mn-lt"/>
                <a:cs typeface="Palatino Linotype"/>
              </a:rPr>
              <a:t> </a:t>
            </a:r>
            <a:r>
              <a:rPr sz="1400" spc="65" dirty="0">
                <a:latin typeface="+mn-lt"/>
                <a:cs typeface="Palatino Linotype"/>
              </a:rPr>
              <a:t>to</a:t>
            </a:r>
            <a:r>
              <a:rPr sz="1400" spc="90" dirty="0">
                <a:latin typeface="+mn-lt"/>
                <a:cs typeface="Palatino Linotype"/>
              </a:rPr>
              <a:t> </a:t>
            </a:r>
            <a:r>
              <a:rPr sz="1400" spc="55" dirty="0">
                <a:latin typeface="+mn-lt"/>
                <a:cs typeface="Palatino Linotype"/>
              </a:rPr>
              <a:t>be</a:t>
            </a:r>
            <a:r>
              <a:rPr sz="1400" spc="95" dirty="0">
                <a:latin typeface="+mn-lt"/>
                <a:cs typeface="Palatino Linotype"/>
              </a:rPr>
              <a:t> </a:t>
            </a:r>
            <a:r>
              <a:rPr sz="1400" dirty="0">
                <a:latin typeface="+mn-lt"/>
                <a:cs typeface="Palatino Linotype"/>
              </a:rPr>
              <a:t>done.</a:t>
            </a:r>
            <a:r>
              <a:rPr sz="1400" spc="90" dirty="0">
                <a:latin typeface="+mn-lt"/>
                <a:cs typeface="Palatino Linotype"/>
              </a:rPr>
              <a:t> </a:t>
            </a:r>
            <a:r>
              <a:rPr sz="1400" dirty="0">
                <a:latin typeface="+mn-lt"/>
                <a:cs typeface="Palatino Linotype"/>
              </a:rPr>
              <a:t>We</a:t>
            </a:r>
            <a:r>
              <a:rPr sz="1400" spc="95" dirty="0">
                <a:latin typeface="+mn-lt"/>
                <a:cs typeface="Palatino Linotype"/>
              </a:rPr>
              <a:t> </a:t>
            </a:r>
            <a:r>
              <a:rPr sz="1400" spc="40" dirty="0">
                <a:latin typeface="+mn-lt"/>
                <a:cs typeface="Palatino Linotype"/>
              </a:rPr>
              <a:t>then </a:t>
            </a:r>
            <a:r>
              <a:rPr sz="1400" dirty="0">
                <a:latin typeface="+mn-lt"/>
                <a:cs typeface="Palatino Linotype"/>
              </a:rPr>
              <a:t>understood</a:t>
            </a:r>
            <a:r>
              <a:rPr sz="1400" spc="100" dirty="0">
                <a:latin typeface="+mn-lt"/>
                <a:cs typeface="Palatino Linotype"/>
              </a:rPr>
              <a:t> </a:t>
            </a:r>
            <a:r>
              <a:rPr sz="1400" spc="70" dirty="0">
                <a:latin typeface="+mn-lt"/>
                <a:cs typeface="Palatino Linotype"/>
              </a:rPr>
              <a:t>the</a:t>
            </a:r>
            <a:r>
              <a:rPr sz="1400" spc="100" dirty="0">
                <a:latin typeface="+mn-lt"/>
                <a:cs typeface="Palatino Linotype"/>
              </a:rPr>
              <a:t> </a:t>
            </a:r>
            <a:r>
              <a:rPr sz="1400" dirty="0">
                <a:latin typeface="+mn-lt"/>
                <a:cs typeface="Palatino Linotype"/>
              </a:rPr>
              <a:t>data,</a:t>
            </a:r>
            <a:r>
              <a:rPr sz="1400" spc="105" dirty="0">
                <a:latin typeface="+mn-lt"/>
                <a:cs typeface="Palatino Linotype"/>
              </a:rPr>
              <a:t> </a:t>
            </a:r>
            <a:r>
              <a:rPr sz="1400" spc="55" dirty="0">
                <a:latin typeface="+mn-lt"/>
                <a:cs typeface="Palatino Linotype"/>
              </a:rPr>
              <a:t>its</a:t>
            </a:r>
            <a:r>
              <a:rPr sz="1400" spc="100" dirty="0">
                <a:latin typeface="+mn-lt"/>
                <a:cs typeface="Palatino Linotype"/>
              </a:rPr>
              <a:t> </a:t>
            </a:r>
            <a:r>
              <a:rPr sz="1400" spc="65" dirty="0">
                <a:latin typeface="+mn-lt"/>
                <a:cs typeface="Palatino Linotype"/>
              </a:rPr>
              <a:t>columns/features</a:t>
            </a:r>
            <a:r>
              <a:rPr sz="1400" spc="105" dirty="0">
                <a:latin typeface="+mn-lt"/>
                <a:cs typeface="Palatino Linotype"/>
              </a:rPr>
              <a:t> </a:t>
            </a:r>
            <a:r>
              <a:rPr sz="1400" dirty="0">
                <a:latin typeface="+mn-lt"/>
                <a:cs typeface="Palatino Linotype"/>
              </a:rPr>
              <a:t>and</a:t>
            </a:r>
            <a:r>
              <a:rPr sz="1400" spc="100" dirty="0">
                <a:latin typeface="+mn-lt"/>
                <a:cs typeface="Palatino Linotype"/>
              </a:rPr>
              <a:t> </a:t>
            </a:r>
            <a:r>
              <a:rPr sz="1400" spc="55" dirty="0">
                <a:latin typeface="+mn-lt"/>
                <a:cs typeface="Palatino Linotype"/>
              </a:rPr>
              <a:t>its</a:t>
            </a:r>
            <a:r>
              <a:rPr sz="1400" spc="105" dirty="0">
                <a:latin typeface="+mn-lt"/>
                <a:cs typeface="Palatino Linotype"/>
              </a:rPr>
              <a:t> </a:t>
            </a:r>
            <a:r>
              <a:rPr sz="1400" spc="50" dirty="0">
                <a:latin typeface="+mn-lt"/>
                <a:cs typeface="Palatino Linotype"/>
              </a:rPr>
              <a:t>content.</a:t>
            </a:r>
            <a:endParaRPr sz="1400" dirty="0">
              <a:latin typeface="+mn-lt"/>
              <a:cs typeface="Palatino Linotype"/>
            </a:endParaRPr>
          </a:p>
          <a:p>
            <a:pPr marL="12700" marR="5080">
              <a:lnSpc>
                <a:spcPct val="114999"/>
              </a:lnSpc>
              <a:spcBef>
                <a:spcPts val="1425"/>
              </a:spcBef>
            </a:pPr>
            <a:r>
              <a:rPr sz="1600" b="1" dirty="0">
                <a:latin typeface="+mn-lt"/>
                <a:cs typeface="Palatino Linotype"/>
              </a:rPr>
              <a:t>Data</a:t>
            </a:r>
            <a:r>
              <a:rPr sz="1600" b="1" spc="95" dirty="0">
                <a:latin typeface="+mn-lt"/>
                <a:cs typeface="Palatino Linotype"/>
              </a:rPr>
              <a:t> </a:t>
            </a:r>
            <a:r>
              <a:rPr sz="1600" b="1" dirty="0">
                <a:latin typeface="+mn-lt"/>
                <a:cs typeface="Palatino Linotype"/>
              </a:rPr>
              <a:t>cleaning</a:t>
            </a:r>
            <a:r>
              <a:rPr sz="1600" b="1" spc="95" dirty="0">
                <a:latin typeface="+mn-lt"/>
                <a:cs typeface="Palatino Linotype"/>
              </a:rPr>
              <a:t> </a:t>
            </a:r>
            <a:r>
              <a:rPr sz="1400" dirty="0">
                <a:latin typeface="+mn-lt"/>
                <a:cs typeface="Palatino Linotype"/>
              </a:rPr>
              <a:t>:</a:t>
            </a:r>
            <a:r>
              <a:rPr sz="1400" spc="100" dirty="0">
                <a:latin typeface="+mn-lt"/>
                <a:cs typeface="Palatino Linotype"/>
              </a:rPr>
              <a:t> </a:t>
            </a:r>
            <a:r>
              <a:rPr sz="1400" dirty="0">
                <a:latin typeface="+mn-lt"/>
                <a:cs typeface="Palatino Linotype"/>
              </a:rPr>
              <a:t>We</a:t>
            </a:r>
            <a:r>
              <a:rPr sz="1400" spc="100" dirty="0">
                <a:latin typeface="+mn-lt"/>
                <a:cs typeface="Palatino Linotype"/>
              </a:rPr>
              <a:t> </a:t>
            </a:r>
            <a:r>
              <a:rPr sz="1400" spc="45" dirty="0">
                <a:latin typeface="+mn-lt"/>
                <a:cs typeface="Palatino Linotype"/>
              </a:rPr>
              <a:t>cleaned</a:t>
            </a:r>
            <a:r>
              <a:rPr sz="1400" spc="100" dirty="0">
                <a:latin typeface="+mn-lt"/>
                <a:cs typeface="Palatino Linotype"/>
              </a:rPr>
              <a:t> </a:t>
            </a:r>
            <a:r>
              <a:rPr sz="1400" spc="70" dirty="0">
                <a:latin typeface="+mn-lt"/>
                <a:cs typeface="Palatino Linotype"/>
              </a:rPr>
              <a:t>the</a:t>
            </a:r>
            <a:r>
              <a:rPr sz="1400" spc="95" dirty="0">
                <a:latin typeface="+mn-lt"/>
                <a:cs typeface="Palatino Linotype"/>
              </a:rPr>
              <a:t> </a:t>
            </a:r>
            <a:r>
              <a:rPr sz="1400" dirty="0">
                <a:latin typeface="+mn-lt"/>
                <a:cs typeface="Palatino Linotype"/>
              </a:rPr>
              <a:t>data</a:t>
            </a:r>
            <a:r>
              <a:rPr sz="1400" spc="100" dirty="0">
                <a:latin typeface="+mn-lt"/>
                <a:cs typeface="Palatino Linotype"/>
              </a:rPr>
              <a:t> </a:t>
            </a:r>
            <a:r>
              <a:rPr sz="1400" dirty="0">
                <a:latin typeface="+mn-lt"/>
                <a:cs typeface="Palatino Linotype"/>
              </a:rPr>
              <a:t>by</a:t>
            </a:r>
            <a:r>
              <a:rPr sz="1400" spc="100" dirty="0">
                <a:latin typeface="+mn-lt"/>
                <a:cs typeface="Palatino Linotype"/>
              </a:rPr>
              <a:t> </a:t>
            </a:r>
            <a:r>
              <a:rPr sz="1400" dirty="0">
                <a:latin typeface="+mn-lt"/>
                <a:cs typeface="Palatino Linotype"/>
              </a:rPr>
              <a:t>dropping</a:t>
            </a:r>
            <a:r>
              <a:rPr sz="1400" spc="100" dirty="0">
                <a:latin typeface="+mn-lt"/>
                <a:cs typeface="Palatino Linotype"/>
              </a:rPr>
              <a:t> </a:t>
            </a:r>
            <a:r>
              <a:rPr sz="1400" spc="55" dirty="0">
                <a:latin typeface="+mn-lt"/>
                <a:cs typeface="Palatino Linotype"/>
              </a:rPr>
              <a:t>or</a:t>
            </a:r>
            <a:r>
              <a:rPr sz="1400" spc="100" dirty="0">
                <a:latin typeface="+mn-lt"/>
                <a:cs typeface="Palatino Linotype"/>
              </a:rPr>
              <a:t> </a:t>
            </a:r>
            <a:r>
              <a:rPr sz="1400" dirty="0">
                <a:latin typeface="+mn-lt"/>
                <a:cs typeface="Palatino Linotype"/>
              </a:rPr>
              <a:t>replacing</a:t>
            </a:r>
            <a:r>
              <a:rPr sz="1400" spc="100" dirty="0">
                <a:latin typeface="+mn-lt"/>
                <a:cs typeface="Palatino Linotype"/>
              </a:rPr>
              <a:t> </a:t>
            </a:r>
            <a:r>
              <a:rPr sz="1400" dirty="0">
                <a:latin typeface="+mn-lt"/>
                <a:cs typeface="Palatino Linotype"/>
              </a:rPr>
              <a:t>null</a:t>
            </a:r>
            <a:r>
              <a:rPr sz="1400" spc="100" dirty="0">
                <a:latin typeface="+mn-lt"/>
                <a:cs typeface="Palatino Linotype"/>
              </a:rPr>
              <a:t> </a:t>
            </a:r>
            <a:r>
              <a:rPr sz="1400" dirty="0">
                <a:latin typeface="+mn-lt"/>
                <a:cs typeface="Palatino Linotype"/>
              </a:rPr>
              <a:t>values,</a:t>
            </a:r>
            <a:r>
              <a:rPr sz="1400" spc="100" dirty="0">
                <a:latin typeface="+mn-lt"/>
                <a:cs typeface="Palatino Linotype"/>
              </a:rPr>
              <a:t> </a:t>
            </a:r>
            <a:r>
              <a:rPr sz="1400" dirty="0">
                <a:latin typeface="+mn-lt"/>
                <a:cs typeface="Palatino Linotype"/>
              </a:rPr>
              <a:t>deleting</a:t>
            </a:r>
            <a:r>
              <a:rPr sz="1400" spc="95" dirty="0">
                <a:latin typeface="+mn-lt"/>
                <a:cs typeface="Palatino Linotype"/>
              </a:rPr>
              <a:t> </a:t>
            </a:r>
            <a:r>
              <a:rPr sz="1400" spc="-10" dirty="0">
                <a:latin typeface="+mn-lt"/>
                <a:cs typeface="Palatino Linotype"/>
              </a:rPr>
              <a:t>unwanted </a:t>
            </a:r>
            <a:r>
              <a:rPr sz="1400" dirty="0">
                <a:latin typeface="+mn-lt"/>
                <a:cs typeface="Palatino Linotype"/>
              </a:rPr>
              <a:t>columns,</a:t>
            </a:r>
            <a:r>
              <a:rPr sz="1400" spc="170" dirty="0">
                <a:latin typeface="+mn-lt"/>
                <a:cs typeface="Palatino Linotype"/>
              </a:rPr>
              <a:t> </a:t>
            </a:r>
            <a:r>
              <a:rPr sz="1400" dirty="0">
                <a:latin typeface="+mn-lt"/>
                <a:cs typeface="Palatino Linotype"/>
              </a:rPr>
              <a:t>checking</a:t>
            </a:r>
            <a:r>
              <a:rPr sz="1400" spc="170" dirty="0">
                <a:latin typeface="+mn-lt"/>
                <a:cs typeface="Palatino Linotype"/>
              </a:rPr>
              <a:t> </a:t>
            </a:r>
            <a:r>
              <a:rPr sz="1400" dirty="0">
                <a:latin typeface="+mn-lt"/>
                <a:cs typeface="Palatino Linotype"/>
              </a:rPr>
              <a:t>data</a:t>
            </a:r>
            <a:r>
              <a:rPr sz="1400" spc="170" dirty="0">
                <a:latin typeface="+mn-lt"/>
                <a:cs typeface="Palatino Linotype"/>
              </a:rPr>
              <a:t> </a:t>
            </a:r>
            <a:r>
              <a:rPr sz="1400" dirty="0">
                <a:latin typeface="+mn-lt"/>
                <a:cs typeface="Palatino Linotype"/>
              </a:rPr>
              <a:t>type</a:t>
            </a:r>
            <a:r>
              <a:rPr sz="1400" spc="170" dirty="0">
                <a:latin typeface="+mn-lt"/>
                <a:cs typeface="Palatino Linotype"/>
              </a:rPr>
              <a:t> </a:t>
            </a:r>
            <a:r>
              <a:rPr sz="1400" dirty="0">
                <a:latin typeface="+mn-lt"/>
                <a:cs typeface="Palatino Linotype"/>
              </a:rPr>
              <a:t>and</a:t>
            </a:r>
            <a:r>
              <a:rPr sz="1400" spc="170" dirty="0">
                <a:latin typeface="+mn-lt"/>
                <a:cs typeface="Palatino Linotype"/>
              </a:rPr>
              <a:t> </a:t>
            </a:r>
            <a:r>
              <a:rPr sz="1400" dirty="0">
                <a:latin typeface="+mn-lt"/>
                <a:cs typeface="Palatino Linotype"/>
              </a:rPr>
              <a:t>conversion</a:t>
            </a:r>
            <a:r>
              <a:rPr sz="1400" spc="170" dirty="0">
                <a:latin typeface="+mn-lt"/>
                <a:cs typeface="Palatino Linotype"/>
              </a:rPr>
              <a:t> </a:t>
            </a:r>
            <a:r>
              <a:rPr sz="1400" spc="65" dirty="0">
                <a:latin typeface="+mn-lt"/>
                <a:cs typeface="Palatino Linotype"/>
              </a:rPr>
              <a:t>to</a:t>
            </a:r>
            <a:r>
              <a:rPr sz="1400" spc="170" dirty="0">
                <a:latin typeface="+mn-lt"/>
                <a:cs typeface="Palatino Linotype"/>
              </a:rPr>
              <a:t> </a:t>
            </a:r>
            <a:r>
              <a:rPr sz="1400" dirty="0">
                <a:latin typeface="+mn-lt"/>
                <a:cs typeface="Palatino Linotype"/>
              </a:rPr>
              <a:t>a</a:t>
            </a:r>
            <a:r>
              <a:rPr sz="1400" spc="175" dirty="0">
                <a:latin typeface="+mn-lt"/>
                <a:cs typeface="Palatino Linotype"/>
              </a:rPr>
              <a:t> </a:t>
            </a:r>
            <a:r>
              <a:rPr sz="1400" dirty="0">
                <a:latin typeface="+mn-lt"/>
                <a:cs typeface="Palatino Linotype"/>
              </a:rPr>
              <a:t>data</a:t>
            </a:r>
            <a:r>
              <a:rPr sz="1400" spc="170" dirty="0">
                <a:latin typeface="+mn-lt"/>
                <a:cs typeface="Palatino Linotype"/>
              </a:rPr>
              <a:t> </a:t>
            </a:r>
            <a:r>
              <a:rPr sz="1400" dirty="0">
                <a:latin typeface="+mn-lt"/>
                <a:cs typeface="Palatino Linotype"/>
              </a:rPr>
              <a:t>type</a:t>
            </a:r>
            <a:r>
              <a:rPr sz="1400" spc="170" dirty="0">
                <a:latin typeface="+mn-lt"/>
                <a:cs typeface="Palatino Linotype"/>
              </a:rPr>
              <a:t> </a:t>
            </a:r>
            <a:r>
              <a:rPr sz="1400" dirty="0">
                <a:latin typeface="+mn-lt"/>
                <a:cs typeface="Palatino Linotype"/>
              </a:rPr>
              <a:t>of</a:t>
            </a:r>
            <a:r>
              <a:rPr sz="1400" spc="170" dirty="0">
                <a:latin typeface="+mn-lt"/>
                <a:cs typeface="Palatino Linotype"/>
              </a:rPr>
              <a:t> </a:t>
            </a:r>
            <a:r>
              <a:rPr sz="1400" dirty="0">
                <a:latin typeface="+mn-lt"/>
                <a:cs typeface="Palatino Linotype"/>
              </a:rPr>
              <a:t>required</a:t>
            </a:r>
            <a:r>
              <a:rPr sz="1400" spc="170" dirty="0">
                <a:latin typeface="+mn-lt"/>
                <a:cs typeface="Palatino Linotype"/>
              </a:rPr>
              <a:t> </a:t>
            </a:r>
            <a:r>
              <a:rPr sz="1400" dirty="0">
                <a:latin typeface="+mn-lt"/>
                <a:cs typeface="Palatino Linotype"/>
              </a:rPr>
              <a:t>column</a:t>
            </a:r>
            <a:r>
              <a:rPr sz="1400" spc="170" dirty="0">
                <a:latin typeface="+mn-lt"/>
                <a:cs typeface="Palatino Linotype"/>
              </a:rPr>
              <a:t> </a:t>
            </a:r>
            <a:r>
              <a:rPr sz="1400" dirty="0">
                <a:latin typeface="+mn-lt"/>
                <a:cs typeface="Palatino Linotype"/>
              </a:rPr>
              <a:t>and</a:t>
            </a:r>
            <a:r>
              <a:rPr sz="1400" spc="170" dirty="0">
                <a:latin typeface="+mn-lt"/>
                <a:cs typeface="Palatino Linotype"/>
              </a:rPr>
              <a:t> </a:t>
            </a:r>
            <a:r>
              <a:rPr sz="1400" spc="-25" dirty="0">
                <a:latin typeface="+mn-lt"/>
                <a:cs typeface="Palatino Linotype"/>
              </a:rPr>
              <a:t>we </a:t>
            </a:r>
            <a:r>
              <a:rPr sz="1400" dirty="0">
                <a:latin typeface="+mn-lt"/>
                <a:cs typeface="Palatino Linotype"/>
              </a:rPr>
              <a:t>performed</a:t>
            </a:r>
            <a:r>
              <a:rPr sz="1400" spc="170" dirty="0">
                <a:latin typeface="+mn-lt"/>
                <a:cs typeface="Palatino Linotype"/>
              </a:rPr>
              <a:t> </a:t>
            </a:r>
            <a:r>
              <a:rPr sz="1400" dirty="0">
                <a:latin typeface="+mn-lt"/>
                <a:cs typeface="Palatino Linotype"/>
              </a:rPr>
              <a:t>many</a:t>
            </a:r>
            <a:r>
              <a:rPr sz="1400" spc="175" dirty="0">
                <a:latin typeface="+mn-lt"/>
                <a:cs typeface="Palatino Linotype"/>
              </a:rPr>
              <a:t> </a:t>
            </a:r>
            <a:r>
              <a:rPr sz="1400" spc="65" dirty="0">
                <a:latin typeface="+mn-lt"/>
                <a:cs typeface="Palatino Linotype"/>
              </a:rPr>
              <a:t>other</a:t>
            </a:r>
            <a:r>
              <a:rPr sz="1400" spc="175" dirty="0">
                <a:latin typeface="+mn-lt"/>
                <a:cs typeface="Palatino Linotype"/>
              </a:rPr>
              <a:t> </a:t>
            </a:r>
            <a:r>
              <a:rPr sz="1400" dirty="0">
                <a:latin typeface="+mn-lt"/>
                <a:cs typeface="Palatino Linotype"/>
              </a:rPr>
              <a:t>operations</a:t>
            </a:r>
            <a:r>
              <a:rPr sz="1400" spc="175" dirty="0">
                <a:latin typeface="+mn-lt"/>
                <a:cs typeface="Palatino Linotype"/>
              </a:rPr>
              <a:t> </a:t>
            </a:r>
            <a:r>
              <a:rPr sz="1400" spc="65" dirty="0">
                <a:latin typeface="+mn-lt"/>
                <a:cs typeface="Palatino Linotype"/>
              </a:rPr>
              <a:t>to</a:t>
            </a:r>
            <a:r>
              <a:rPr sz="1400" spc="175" dirty="0">
                <a:latin typeface="+mn-lt"/>
                <a:cs typeface="Palatino Linotype"/>
              </a:rPr>
              <a:t> </a:t>
            </a:r>
            <a:r>
              <a:rPr sz="1400" dirty="0">
                <a:latin typeface="+mn-lt"/>
                <a:cs typeface="Palatino Linotype"/>
              </a:rPr>
              <a:t>get</a:t>
            </a:r>
            <a:r>
              <a:rPr sz="1400" spc="175" dirty="0">
                <a:latin typeface="+mn-lt"/>
                <a:cs typeface="Palatino Linotype"/>
              </a:rPr>
              <a:t> </a:t>
            </a:r>
            <a:r>
              <a:rPr sz="1400" spc="70" dirty="0">
                <a:latin typeface="+mn-lt"/>
                <a:cs typeface="Palatino Linotype"/>
              </a:rPr>
              <a:t>the</a:t>
            </a:r>
            <a:r>
              <a:rPr sz="1400" spc="175" dirty="0">
                <a:latin typeface="+mn-lt"/>
                <a:cs typeface="Palatino Linotype"/>
              </a:rPr>
              <a:t> </a:t>
            </a:r>
            <a:r>
              <a:rPr sz="1400" dirty="0">
                <a:latin typeface="+mn-lt"/>
                <a:cs typeface="Palatino Linotype"/>
              </a:rPr>
              <a:t>required</a:t>
            </a:r>
            <a:r>
              <a:rPr sz="1400" spc="175" dirty="0">
                <a:latin typeface="+mn-lt"/>
                <a:cs typeface="Palatino Linotype"/>
              </a:rPr>
              <a:t> </a:t>
            </a:r>
            <a:r>
              <a:rPr sz="1400" spc="35" dirty="0">
                <a:latin typeface="+mn-lt"/>
                <a:cs typeface="Palatino Linotype"/>
              </a:rPr>
              <a:t>dataset</a:t>
            </a:r>
            <a:r>
              <a:rPr lang="en-US" sz="1400" spc="35" dirty="0">
                <a:latin typeface="+mn-lt"/>
                <a:cs typeface="Palatino Linotype"/>
              </a:rPr>
              <a:t>.</a:t>
            </a:r>
            <a:endParaRPr sz="1400" dirty="0">
              <a:latin typeface="+mn-lt"/>
              <a:cs typeface="Palatino Linotype"/>
            </a:endParaRPr>
          </a:p>
        </p:txBody>
      </p:sp>
      <p:graphicFrame>
        <p:nvGraphicFramePr>
          <p:cNvPr id="30" name="Diagram 29">
            <a:extLst>
              <a:ext uri="{FF2B5EF4-FFF2-40B4-BE49-F238E27FC236}">
                <a16:creationId xmlns:a16="http://schemas.microsoft.com/office/drawing/2014/main" id="{7AB82105-6FE7-5B5A-45ED-FFB7FD7EC8E2}"/>
              </a:ext>
            </a:extLst>
          </p:cNvPr>
          <p:cNvGraphicFramePr/>
          <p:nvPr>
            <p:extLst>
              <p:ext uri="{D42A27DB-BD31-4B8C-83A1-F6EECF244321}">
                <p14:modId xmlns:p14="http://schemas.microsoft.com/office/powerpoint/2010/main" val="3516509285"/>
              </p:ext>
            </p:extLst>
          </p:nvPr>
        </p:nvGraphicFramePr>
        <p:xfrm>
          <a:off x="1009013" y="637331"/>
          <a:ext cx="6096000" cy="2460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83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A223DD0-829A-46CD-979D-9E71F5F44D73}"/>
              </a:ext>
            </a:extLst>
          </p:cNvPr>
          <p:cNvSpPr txBox="1">
            <a:spLocks noGrp="1"/>
          </p:cNvSpPr>
          <p:nvPr>
            <p:ph type="title"/>
          </p:nvPr>
        </p:nvSpPr>
        <p:spPr>
          <a:xfrm>
            <a:off x="559672" y="176510"/>
            <a:ext cx="8520600"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spc="50" dirty="0">
                <a:latin typeface="Palatino Linotype" panose="02040502050505030304" pitchFamily="18" charset="0"/>
              </a:rPr>
              <a:t>Steps</a:t>
            </a:r>
            <a:r>
              <a:rPr sz="2800" spc="-5" dirty="0">
                <a:latin typeface="Palatino Linotype" panose="02040502050505030304" pitchFamily="18" charset="0"/>
              </a:rPr>
              <a:t> </a:t>
            </a:r>
            <a:r>
              <a:rPr sz="2800" spc="-10" dirty="0">
                <a:latin typeface="Palatino Linotype" panose="02040502050505030304" pitchFamily="18" charset="0"/>
              </a:rPr>
              <a:t>Followed</a:t>
            </a:r>
            <a:r>
              <a:rPr sz="2800" dirty="0">
                <a:latin typeface="Palatino Linotype" panose="02040502050505030304" pitchFamily="18" charset="0"/>
              </a:rPr>
              <a:t> In</a:t>
            </a:r>
            <a:r>
              <a:rPr sz="2800" spc="-5" dirty="0">
                <a:latin typeface="Palatino Linotype" panose="02040502050505030304" pitchFamily="18" charset="0"/>
              </a:rPr>
              <a:t> </a:t>
            </a:r>
            <a:r>
              <a:rPr sz="2800" spc="-10" dirty="0">
                <a:latin typeface="Palatino Linotype" panose="02040502050505030304" pitchFamily="18" charset="0"/>
              </a:rPr>
              <a:t>Analysis</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5" name="object 4">
            <a:extLst>
              <a:ext uri="{FF2B5EF4-FFF2-40B4-BE49-F238E27FC236}">
                <a16:creationId xmlns:a16="http://schemas.microsoft.com/office/drawing/2014/main" id="{4AE70C8A-563F-240F-6642-B74D7F2C7E69}"/>
              </a:ext>
            </a:extLst>
          </p:cNvPr>
          <p:cNvSpPr txBox="1">
            <a:spLocks noGrp="1"/>
          </p:cNvSpPr>
          <p:nvPr>
            <p:ph type="body" idx="1"/>
          </p:nvPr>
        </p:nvSpPr>
        <p:spPr>
          <a:xfrm>
            <a:off x="392759" y="940990"/>
            <a:ext cx="8520600" cy="2560445"/>
          </a:xfrm>
          <a:prstGeom prst="rect">
            <a:avLst/>
          </a:prstGeom>
        </p:spPr>
        <p:txBody>
          <a:bodyPr vert="horz" wrap="square" lIns="0" tIns="44450" rIns="0" bIns="0" rtlCol="0">
            <a:spAutoFit/>
          </a:bodyPr>
          <a:lstStyle>
            <a:defPPr>
              <a:defRPr kern="0"/>
            </a:defPPr>
          </a:lstStyle>
          <a:p>
            <a:pPr marL="0" indent="0">
              <a:lnSpc>
                <a:spcPct val="100000"/>
              </a:lnSpc>
              <a:spcBef>
                <a:spcPts val="350"/>
              </a:spcBef>
              <a:buNone/>
            </a:pPr>
            <a:r>
              <a:rPr lang="en-US" sz="1400" b="1" spc="-100" dirty="0">
                <a:solidFill>
                  <a:srgbClr val="002731"/>
                </a:solidFill>
                <a:latin typeface="+mn-lt"/>
                <a:cs typeface="Palatino Linotype"/>
              </a:rPr>
              <a:t>    </a:t>
            </a:r>
            <a:r>
              <a:rPr sz="1400" b="1" spc="-100" dirty="0">
                <a:solidFill>
                  <a:srgbClr val="002731"/>
                </a:solidFill>
                <a:latin typeface="+mn-lt"/>
                <a:cs typeface="Palatino Linotype"/>
              </a:rPr>
              <a:t>EDA</a:t>
            </a:r>
            <a:r>
              <a:rPr sz="1400" b="1" spc="10" dirty="0">
                <a:solidFill>
                  <a:srgbClr val="002731"/>
                </a:solidFill>
                <a:latin typeface="+mn-lt"/>
                <a:cs typeface="Palatino Linotype"/>
              </a:rPr>
              <a:t> </a:t>
            </a:r>
            <a:r>
              <a:rPr sz="1400" b="1" spc="-10" dirty="0">
                <a:solidFill>
                  <a:srgbClr val="002731"/>
                </a:solidFill>
                <a:latin typeface="+mn-lt"/>
                <a:cs typeface="Palatino Linotype"/>
              </a:rPr>
              <a:t>will</a:t>
            </a:r>
            <a:r>
              <a:rPr sz="1400" b="1" spc="10" dirty="0">
                <a:solidFill>
                  <a:srgbClr val="002731"/>
                </a:solidFill>
                <a:latin typeface="+mn-lt"/>
                <a:cs typeface="Palatino Linotype"/>
              </a:rPr>
              <a:t> </a:t>
            </a:r>
            <a:r>
              <a:rPr sz="1400" b="1" dirty="0">
                <a:solidFill>
                  <a:srgbClr val="002731"/>
                </a:solidFill>
                <a:latin typeface="+mn-lt"/>
                <a:cs typeface="Palatino Linotype"/>
              </a:rPr>
              <a:t>be</a:t>
            </a:r>
            <a:r>
              <a:rPr sz="1400" b="1" spc="10" dirty="0">
                <a:solidFill>
                  <a:srgbClr val="002731"/>
                </a:solidFill>
                <a:latin typeface="+mn-lt"/>
                <a:cs typeface="Palatino Linotype"/>
              </a:rPr>
              <a:t> </a:t>
            </a:r>
            <a:r>
              <a:rPr sz="1400" b="1" dirty="0">
                <a:solidFill>
                  <a:srgbClr val="002731"/>
                </a:solidFill>
                <a:latin typeface="+mn-lt"/>
                <a:cs typeface="Palatino Linotype"/>
              </a:rPr>
              <a:t>divided</a:t>
            </a:r>
            <a:r>
              <a:rPr sz="1400" b="1" spc="10" dirty="0">
                <a:solidFill>
                  <a:srgbClr val="002731"/>
                </a:solidFill>
                <a:latin typeface="+mn-lt"/>
                <a:cs typeface="Palatino Linotype"/>
              </a:rPr>
              <a:t> </a:t>
            </a:r>
            <a:r>
              <a:rPr sz="1400" b="1" dirty="0">
                <a:solidFill>
                  <a:srgbClr val="002731"/>
                </a:solidFill>
                <a:latin typeface="+mn-lt"/>
                <a:cs typeface="Palatino Linotype"/>
              </a:rPr>
              <a:t>into</a:t>
            </a:r>
            <a:r>
              <a:rPr sz="1400" b="1" spc="10" dirty="0">
                <a:solidFill>
                  <a:srgbClr val="002731"/>
                </a:solidFill>
                <a:latin typeface="+mn-lt"/>
                <a:cs typeface="Palatino Linotype"/>
              </a:rPr>
              <a:t> </a:t>
            </a:r>
            <a:r>
              <a:rPr sz="1400" b="1" spc="-10" dirty="0">
                <a:solidFill>
                  <a:srgbClr val="002731"/>
                </a:solidFill>
                <a:latin typeface="+mn-lt"/>
                <a:cs typeface="Palatino Linotype"/>
              </a:rPr>
              <a:t>following</a:t>
            </a:r>
            <a:r>
              <a:rPr sz="1400" b="1" spc="10" dirty="0">
                <a:solidFill>
                  <a:srgbClr val="002731"/>
                </a:solidFill>
                <a:latin typeface="+mn-lt"/>
                <a:cs typeface="Palatino Linotype"/>
              </a:rPr>
              <a:t> </a:t>
            </a:r>
            <a:r>
              <a:rPr sz="1400" b="1" spc="-10" dirty="0">
                <a:solidFill>
                  <a:srgbClr val="002731"/>
                </a:solidFill>
                <a:latin typeface="+mn-lt"/>
                <a:cs typeface="Palatino Linotype"/>
              </a:rPr>
              <a:t>analysis:</a:t>
            </a:r>
            <a:endParaRPr lang="en-US" sz="1400" b="1" spc="-10" dirty="0">
              <a:solidFill>
                <a:srgbClr val="002731"/>
              </a:solidFill>
              <a:latin typeface="+mn-lt"/>
              <a:cs typeface="Palatino Linotype"/>
            </a:endParaRPr>
          </a:p>
          <a:p>
            <a:pPr marL="12700">
              <a:lnSpc>
                <a:spcPct val="100000"/>
              </a:lnSpc>
              <a:spcBef>
                <a:spcPts val="350"/>
              </a:spcBef>
              <a:buFont typeface="Wingdings" panose="05000000000000000000" pitchFamily="2" charset="2"/>
              <a:buChar char="q"/>
            </a:pPr>
            <a:endParaRPr sz="1400" dirty="0">
              <a:latin typeface="+mn-lt"/>
              <a:cs typeface="Palatino Linotype"/>
            </a:endParaRPr>
          </a:p>
          <a:p>
            <a:pPr marL="469900" marR="5080"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Univariate</a:t>
            </a:r>
            <a:r>
              <a:rPr sz="1400" b="1" spc="125"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25" dirty="0">
                <a:solidFill>
                  <a:srgbClr val="CC0000"/>
                </a:solidFill>
                <a:latin typeface="+mn-lt"/>
                <a:cs typeface="Palatino Linotype"/>
              </a:rPr>
              <a:t> </a:t>
            </a:r>
            <a:r>
              <a:rPr sz="1400" dirty="0">
                <a:solidFill>
                  <a:srgbClr val="09272E"/>
                </a:solidFill>
                <a:latin typeface="+mn-lt"/>
                <a:cs typeface="Palatino Linotype"/>
              </a:rPr>
              <a:t>Univariate</a:t>
            </a:r>
            <a:r>
              <a:rPr sz="1400" spc="130" dirty="0">
                <a:solidFill>
                  <a:srgbClr val="09272E"/>
                </a:solidFill>
                <a:latin typeface="+mn-lt"/>
                <a:cs typeface="Palatino Linotype"/>
              </a:rPr>
              <a:t> </a:t>
            </a:r>
            <a:r>
              <a:rPr sz="1400" dirty="0">
                <a:solidFill>
                  <a:srgbClr val="09272E"/>
                </a:solidFill>
                <a:latin typeface="+mn-lt"/>
                <a:cs typeface="Palatino Linotype"/>
              </a:rPr>
              <a:t>analysis</a:t>
            </a:r>
            <a:r>
              <a:rPr sz="1400" spc="125" dirty="0">
                <a:solidFill>
                  <a:srgbClr val="09272E"/>
                </a:solidFill>
                <a:latin typeface="+mn-lt"/>
                <a:cs typeface="Palatino Linotype"/>
              </a:rPr>
              <a:t> </a:t>
            </a:r>
            <a:r>
              <a:rPr sz="1400" dirty="0">
                <a:solidFill>
                  <a:srgbClr val="09272E"/>
                </a:solidFill>
                <a:latin typeface="+mn-lt"/>
                <a:cs typeface="Palatino Linotype"/>
              </a:rPr>
              <a:t>is</a:t>
            </a:r>
            <a:r>
              <a:rPr sz="1400" spc="130" dirty="0">
                <a:solidFill>
                  <a:srgbClr val="09272E"/>
                </a:solidFill>
                <a:latin typeface="+mn-lt"/>
                <a:cs typeface="Palatino Linotype"/>
              </a:rPr>
              <a:t> </a:t>
            </a:r>
            <a:r>
              <a:rPr sz="1400" spc="70" dirty="0">
                <a:solidFill>
                  <a:srgbClr val="09272E"/>
                </a:solidFill>
                <a:latin typeface="+mn-lt"/>
                <a:cs typeface="Palatino Linotype"/>
              </a:rPr>
              <a:t>the</a:t>
            </a:r>
            <a:r>
              <a:rPr sz="1400" spc="125" dirty="0">
                <a:solidFill>
                  <a:srgbClr val="09272E"/>
                </a:solidFill>
                <a:latin typeface="+mn-lt"/>
                <a:cs typeface="Palatino Linotype"/>
              </a:rPr>
              <a:t> </a:t>
            </a:r>
            <a:r>
              <a:rPr sz="1400" dirty="0">
                <a:solidFill>
                  <a:srgbClr val="09272E"/>
                </a:solidFill>
                <a:latin typeface="+mn-lt"/>
                <a:cs typeface="Palatino Linotype"/>
              </a:rPr>
              <a:t>simplest</a:t>
            </a:r>
            <a:r>
              <a:rPr sz="1400" spc="125" dirty="0">
                <a:solidFill>
                  <a:srgbClr val="09272E"/>
                </a:solidFill>
                <a:latin typeface="+mn-lt"/>
                <a:cs typeface="Palatino Linotype"/>
              </a:rPr>
              <a:t> </a:t>
            </a:r>
            <a:r>
              <a:rPr sz="1400" dirty="0">
                <a:solidFill>
                  <a:srgbClr val="09272E"/>
                </a:solidFill>
                <a:latin typeface="+mn-lt"/>
                <a:cs typeface="Palatino Linotype"/>
              </a:rPr>
              <a:t>of</a:t>
            </a:r>
            <a:r>
              <a:rPr sz="1400" spc="130" dirty="0">
                <a:solidFill>
                  <a:srgbClr val="09272E"/>
                </a:solidFill>
                <a:latin typeface="+mn-lt"/>
                <a:cs typeface="Palatino Linotype"/>
              </a:rPr>
              <a:t> </a:t>
            </a:r>
            <a:r>
              <a:rPr sz="1400" spc="70" dirty="0">
                <a:solidFill>
                  <a:srgbClr val="09272E"/>
                </a:solidFill>
                <a:latin typeface="+mn-lt"/>
                <a:cs typeface="Palatino Linotype"/>
              </a:rPr>
              <a:t>the</a:t>
            </a:r>
            <a:r>
              <a:rPr sz="1400" spc="125" dirty="0">
                <a:solidFill>
                  <a:srgbClr val="09272E"/>
                </a:solidFill>
                <a:latin typeface="+mn-lt"/>
                <a:cs typeface="Palatino Linotype"/>
              </a:rPr>
              <a:t> </a:t>
            </a:r>
            <a:r>
              <a:rPr sz="1400" spc="65" dirty="0">
                <a:solidFill>
                  <a:srgbClr val="09272E"/>
                </a:solidFill>
                <a:latin typeface="+mn-lt"/>
                <a:cs typeface="Palatino Linotype"/>
              </a:rPr>
              <a:t>three</a:t>
            </a:r>
            <a:r>
              <a:rPr sz="1400" spc="130" dirty="0">
                <a:solidFill>
                  <a:srgbClr val="09272E"/>
                </a:solidFill>
                <a:latin typeface="+mn-lt"/>
                <a:cs typeface="Palatino Linotype"/>
              </a:rPr>
              <a:t> </a:t>
            </a:r>
            <a:r>
              <a:rPr sz="1400" dirty="0">
                <a:solidFill>
                  <a:srgbClr val="09272E"/>
                </a:solidFill>
                <a:latin typeface="+mn-lt"/>
                <a:cs typeface="Palatino Linotype"/>
              </a:rPr>
              <a:t>analysis</a:t>
            </a:r>
            <a:r>
              <a:rPr sz="1400" spc="125" dirty="0">
                <a:solidFill>
                  <a:srgbClr val="09272E"/>
                </a:solidFill>
                <a:latin typeface="+mn-lt"/>
                <a:cs typeface="Palatino Linotype"/>
              </a:rPr>
              <a:t> </a:t>
            </a:r>
            <a:r>
              <a:rPr sz="1400" dirty="0">
                <a:solidFill>
                  <a:srgbClr val="09272E"/>
                </a:solidFill>
                <a:latin typeface="+mn-lt"/>
                <a:cs typeface="Palatino Linotype"/>
              </a:rPr>
              <a:t>where</a:t>
            </a:r>
            <a:r>
              <a:rPr sz="1400" spc="125" dirty="0">
                <a:solidFill>
                  <a:srgbClr val="09272E"/>
                </a:solidFill>
                <a:latin typeface="+mn-lt"/>
                <a:cs typeface="Palatino Linotype"/>
              </a:rPr>
              <a:t> </a:t>
            </a:r>
            <a:r>
              <a:rPr sz="1400" spc="45" dirty="0">
                <a:solidFill>
                  <a:srgbClr val="09272E"/>
                </a:solidFill>
                <a:latin typeface="+mn-lt"/>
                <a:cs typeface="Palatino Linotype"/>
              </a:rPr>
              <a:t>the </a:t>
            </a:r>
            <a:r>
              <a:rPr sz="1400" dirty="0">
                <a:solidFill>
                  <a:srgbClr val="09272E"/>
                </a:solidFill>
                <a:latin typeface="+mn-lt"/>
                <a:cs typeface="Palatino Linotype"/>
              </a:rPr>
              <a:t>data</a:t>
            </a:r>
            <a:r>
              <a:rPr sz="1400" spc="50" dirty="0">
                <a:solidFill>
                  <a:srgbClr val="09272E"/>
                </a:solidFill>
                <a:latin typeface="+mn-lt"/>
                <a:cs typeface="Palatino Linotype"/>
              </a:rPr>
              <a:t> </a:t>
            </a:r>
            <a:r>
              <a:rPr sz="1400" dirty="0">
                <a:solidFill>
                  <a:srgbClr val="09272E"/>
                </a:solidFill>
                <a:latin typeface="+mn-lt"/>
                <a:cs typeface="Palatino Linotype"/>
              </a:rPr>
              <a:t>you</a:t>
            </a:r>
            <a:r>
              <a:rPr sz="1400" spc="55" dirty="0">
                <a:solidFill>
                  <a:srgbClr val="09272E"/>
                </a:solidFill>
                <a:latin typeface="+mn-lt"/>
                <a:cs typeface="Palatino Linotype"/>
              </a:rPr>
              <a:t> are </a:t>
            </a:r>
            <a:r>
              <a:rPr sz="1400" dirty="0">
                <a:solidFill>
                  <a:srgbClr val="09272E"/>
                </a:solidFill>
                <a:latin typeface="+mn-lt"/>
                <a:cs typeface="Palatino Linotype"/>
              </a:rPr>
              <a:t>analyzing</a:t>
            </a:r>
            <a:r>
              <a:rPr sz="1400" spc="50" dirty="0">
                <a:solidFill>
                  <a:srgbClr val="09272E"/>
                </a:solidFill>
                <a:latin typeface="+mn-lt"/>
                <a:cs typeface="Palatino Linotype"/>
              </a:rPr>
              <a:t> </a:t>
            </a:r>
            <a:r>
              <a:rPr sz="1400" dirty="0">
                <a:solidFill>
                  <a:srgbClr val="09272E"/>
                </a:solidFill>
                <a:latin typeface="+mn-lt"/>
                <a:cs typeface="Palatino Linotype"/>
              </a:rPr>
              <a:t>is</a:t>
            </a:r>
            <a:r>
              <a:rPr sz="1400" spc="55" dirty="0">
                <a:solidFill>
                  <a:srgbClr val="09272E"/>
                </a:solidFill>
                <a:latin typeface="+mn-lt"/>
                <a:cs typeface="Palatino Linotype"/>
              </a:rPr>
              <a:t> </a:t>
            </a:r>
            <a:r>
              <a:rPr sz="1400" dirty="0">
                <a:solidFill>
                  <a:srgbClr val="09272E"/>
                </a:solidFill>
                <a:latin typeface="+mn-lt"/>
                <a:cs typeface="Palatino Linotype"/>
              </a:rPr>
              <a:t>only</a:t>
            </a:r>
            <a:r>
              <a:rPr sz="1400" spc="55" dirty="0">
                <a:solidFill>
                  <a:srgbClr val="09272E"/>
                </a:solidFill>
                <a:latin typeface="+mn-lt"/>
                <a:cs typeface="Palatino Linotype"/>
              </a:rPr>
              <a:t> </a:t>
            </a:r>
            <a:r>
              <a:rPr sz="1400" dirty="0">
                <a:solidFill>
                  <a:srgbClr val="09272E"/>
                </a:solidFill>
                <a:latin typeface="+mn-lt"/>
                <a:cs typeface="Palatino Linotype"/>
              </a:rPr>
              <a:t>having</a:t>
            </a:r>
            <a:r>
              <a:rPr sz="1400" spc="50" dirty="0">
                <a:solidFill>
                  <a:srgbClr val="09272E"/>
                </a:solidFill>
                <a:latin typeface="+mn-lt"/>
                <a:cs typeface="Palatino Linotype"/>
              </a:rPr>
              <a:t> </a:t>
            </a:r>
            <a:r>
              <a:rPr sz="1400" spc="60" dirty="0">
                <a:solidFill>
                  <a:srgbClr val="09272E"/>
                </a:solidFill>
                <a:latin typeface="+mn-lt"/>
                <a:cs typeface="Palatino Linotype"/>
              </a:rPr>
              <a:t>one</a:t>
            </a:r>
            <a:r>
              <a:rPr sz="1400" spc="55" dirty="0">
                <a:solidFill>
                  <a:srgbClr val="09272E"/>
                </a:solidFill>
                <a:latin typeface="+mn-lt"/>
                <a:cs typeface="Palatino Linotype"/>
              </a:rPr>
              <a:t> </a:t>
            </a:r>
            <a:r>
              <a:rPr sz="1400" spc="-10" dirty="0">
                <a:solidFill>
                  <a:srgbClr val="09272E"/>
                </a:solidFill>
                <a:latin typeface="+mn-lt"/>
                <a:cs typeface="Palatino Linotype"/>
              </a:rPr>
              <a:t>variable.</a:t>
            </a:r>
            <a:endParaRPr lang="en-US" sz="1400" spc="-10" dirty="0">
              <a:solidFill>
                <a:srgbClr val="09272E"/>
              </a:solidFill>
              <a:latin typeface="+mn-lt"/>
              <a:cs typeface="Palatino Linotype"/>
            </a:endParaRPr>
          </a:p>
          <a:p>
            <a:pPr marL="469900" marR="5080" indent="-336550">
              <a:lnSpc>
                <a:spcPct val="114999"/>
              </a:lnSpc>
              <a:buClr>
                <a:srgbClr val="000000"/>
              </a:buClr>
              <a:buFont typeface="Wingdings" panose="05000000000000000000" pitchFamily="2" charset="2"/>
              <a:buChar char="q"/>
              <a:tabLst>
                <a:tab pos="469265" algn="l"/>
                <a:tab pos="469900" algn="l"/>
              </a:tabLst>
            </a:pPr>
            <a:endParaRPr sz="1400" dirty="0">
              <a:latin typeface="+mn-lt"/>
              <a:cs typeface="Palatino Linotype"/>
            </a:endParaRPr>
          </a:p>
          <a:p>
            <a:pPr marL="469900" marR="210820"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Bivariate</a:t>
            </a:r>
            <a:r>
              <a:rPr sz="1400" b="1" spc="110"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10" dirty="0">
                <a:solidFill>
                  <a:srgbClr val="CC0000"/>
                </a:solidFill>
                <a:latin typeface="+mn-lt"/>
                <a:cs typeface="Palatino Linotype"/>
              </a:rPr>
              <a:t> </a:t>
            </a:r>
            <a:r>
              <a:rPr sz="1400" dirty="0">
                <a:solidFill>
                  <a:srgbClr val="09272E"/>
                </a:solidFill>
                <a:latin typeface="+mn-lt"/>
                <a:cs typeface="Palatino Linotype"/>
              </a:rPr>
              <a:t>In</a:t>
            </a:r>
            <a:r>
              <a:rPr sz="1400" spc="110" dirty="0">
                <a:solidFill>
                  <a:srgbClr val="09272E"/>
                </a:solidFill>
                <a:latin typeface="+mn-lt"/>
                <a:cs typeface="Palatino Linotype"/>
              </a:rPr>
              <a:t> </a:t>
            </a:r>
            <a:r>
              <a:rPr sz="1400" dirty="0">
                <a:solidFill>
                  <a:srgbClr val="09272E"/>
                </a:solidFill>
                <a:latin typeface="+mn-lt"/>
                <a:cs typeface="Palatino Linotype"/>
              </a:rPr>
              <a:t>Bivariate</a:t>
            </a:r>
            <a:r>
              <a:rPr sz="1400" spc="110" dirty="0">
                <a:solidFill>
                  <a:srgbClr val="09272E"/>
                </a:solidFill>
                <a:latin typeface="+mn-lt"/>
                <a:cs typeface="Palatino Linotype"/>
              </a:rPr>
              <a:t> </a:t>
            </a:r>
            <a:r>
              <a:rPr sz="1400" dirty="0">
                <a:solidFill>
                  <a:srgbClr val="09272E"/>
                </a:solidFill>
                <a:latin typeface="+mn-lt"/>
                <a:cs typeface="Palatino Linotype"/>
              </a:rPr>
              <a:t>analysis</a:t>
            </a:r>
            <a:r>
              <a:rPr sz="1400" spc="105" dirty="0">
                <a:solidFill>
                  <a:srgbClr val="09272E"/>
                </a:solidFill>
                <a:latin typeface="+mn-lt"/>
                <a:cs typeface="Palatino Linotype"/>
              </a:rPr>
              <a:t> </a:t>
            </a:r>
            <a:r>
              <a:rPr sz="1400" dirty="0">
                <a:solidFill>
                  <a:srgbClr val="09272E"/>
                </a:solidFill>
                <a:latin typeface="+mn-lt"/>
                <a:cs typeface="Palatino Linotype"/>
              </a:rPr>
              <a:t>we</a:t>
            </a:r>
            <a:r>
              <a:rPr sz="1400" spc="110" dirty="0">
                <a:solidFill>
                  <a:srgbClr val="09272E"/>
                </a:solidFill>
                <a:latin typeface="+mn-lt"/>
                <a:cs typeface="Palatino Linotype"/>
              </a:rPr>
              <a:t> </a:t>
            </a:r>
            <a:r>
              <a:rPr sz="1400" dirty="0">
                <a:solidFill>
                  <a:srgbClr val="09272E"/>
                </a:solidFill>
                <a:latin typeface="+mn-lt"/>
                <a:cs typeface="Palatino Linotype"/>
              </a:rPr>
              <a:t>will</a:t>
            </a:r>
            <a:r>
              <a:rPr sz="1400" spc="110" dirty="0">
                <a:solidFill>
                  <a:srgbClr val="09272E"/>
                </a:solidFill>
                <a:latin typeface="+mn-lt"/>
                <a:cs typeface="Palatino Linotype"/>
              </a:rPr>
              <a:t> </a:t>
            </a:r>
            <a:r>
              <a:rPr sz="1400" spc="45" dirty="0">
                <a:solidFill>
                  <a:srgbClr val="09272E"/>
                </a:solidFill>
                <a:latin typeface="+mn-lt"/>
                <a:cs typeface="Palatino Linotype"/>
              </a:rPr>
              <a:t>compare</a:t>
            </a:r>
            <a:r>
              <a:rPr sz="1400" spc="110" dirty="0">
                <a:solidFill>
                  <a:srgbClr val="09272E"/>
                </a:solidFill>
                <a:latin typeface="+mn-lt"/>
                <a:cs typeface="Palatino Linotype"/>
              </a:rPr>
              <a:t> </a:t>
            </a:r>
            <a:r>
              <a:rPr sz="1400" dirty="0">
                <a:solidFill>
                  <a:srgbClr val="09272E"/>
                </a:solidFill>
                <a:latin typeface="+mn-lt"/>
                <a:cs typeface="Palatino Linotype"/>
              </a:rPr>
              <a:t>two</a:t>
            </a:r>
            <a:r>
              <a:rPr sz="1400" spc="110" dirty="0">
                <a:solidFill>
                  <a:srgbClr val="09272E"/>
                </a:solidFill>
                <a:latin typeface="+mn-lt"/>
                <a:cs typeface="Palatino Linotype"/>
              </a:rPr>
              <a:t> </a:t>
            </a:r>
            <a:r>
              <a:rPr sz="1400" dirty="0">
                <a:solidFill>
                  <a:srgbClr val="09272E"/>
                </a:solidFill>
                <a:latin typeface="+mn-lt"/>
                <a:cs typeface="Palatino Linotype"/>
              </a:rPr>
              <a:t>variables</a:t>
            </a:r>
            <a:r>
              <a:rPr sz="1400" spc="110" dirty="0">
                <a:solidFill>
                  <a:srgbClr val="09272E"/>
                </a:solidFill>
                <a:latin typeface="+mn-lt"/>
                <a:cs typeface="Palatino Linotype"/>
              </a:rPr>
              <a:t> </a:t>
            </a:r>
            <a:r>
              <a:rPr sz="1400" spc="65" dirty="0">
                <a:solidFill>
                  <a:srgbClr val="09272E"/>
                </a:solidFill>
                <a:latin typeface="+mn-lt"/>
                <a:cs typeface="Palatino Linotype"/>
              </a:rPr>
              <a:t>to</a:t>
            </a:r>
            <a:r>
              <a:rPr sz="1400" spc="110" dirty="0">
                <a:solidFill>
                  <a:srgbClr val="09272E"/>
                </a:solidFill>
                <a:latin typeface="+mn-lt"/>
                <a:cs typeface="Palatino Linotype"/>
              </a:rPr>
              <a:t> </a:t>
            </a:r>
            <a:r>
              <a:rPr sz="1400" dirty="0">
                <a:solidFill>
                  <a:srgbClr val="09272E"/>
                </a:solidFill>
                <a:latin typeface="+mn-lt"/>
                <a:cs typeface="Palatino Linotype"/>
              </a:rPr>
              <a:t>study</a:t>
            </a:r>
            <a:r>
              <a:rPr sz="1400" spc="110" dirty="0">
                <a:solidFill>
                  <a:srgbClr val="09272E"/>
                </a:solidFill>
                <a:latin typeface="+mn-lt"/>
                <a:cs typeface="Palatino Linotype"/>
              </a:rPr>
              <a:t> </a:t>
            </a:r>
            <a:r>
              <a:rPr sz="1400" spc="45" dirty="0">
                <a:solidFill>
                  <a:srgbClr val="09272E"/>
                </a:solidFill>
                <a:latin typeface="+mn-lt"/>
                <a:cs typeface="Palatino Linotype"/>
              </a:rPr>
              <a:t>their </a:t>
            </a:r>
            <a:r>
              <a:rPr sz="1400" spc="-10" dirty="0">
                <a:solidFill>
                  <a:srgbClr val="09272E"/>
                </a:solidFill>
                <a:latin typeface="+mn-lt"/>
                <a:cs typeface="Palatino Linotype"/>
              </a:rPr>
              <a:t>relationships.</a:t>
            </a:r>
            <a:endParaRPr lang="en-US" sz="1400" spc="-10" dirty="0">
              <a:solidFill>
                <a:srgbClr val="09272E"/>
              </a:solidFill>
              <a:latin typeface="+mn-lt"/>
              <a:cs typeface="Palatino Linotype"/>
            </a:endParaRPr>
          </a:p>
          <a:p>
            <a:pPr marL="469900" marR="210820" indent="-336550">
              <a:lnSpc>
                <a:spcPct val="114999"/>
              </a:lnSpc>
              <a:buClr>
                <a:srgbClr val="000000"/>
              </a:buClr>
              <a:buFont typeface="Wingdings" panose="05000000000000000000" pitchFamily="2" charset="2"/>
              <a:buChar char="q"/>
              <a:tabLst>
                <a:tab pos="469265" algn="l"/>
                <a:tab pos="469900" algn="l"/>
              </a:tabLst>
            </a:pPr>
            <a:endParaRPr sz="1400" dirty="0">
              <a:latin typeface="+mn-lt"/>
              <a:cs typeface="Palatino Linotype"/>
            </a:endParaRPr>
          </a:p>
          <a:p>
            <a:pPr marL="469900" marR="27305"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Multivariate</a:t>
            </a:r>
            <a:r>
              <a:rPr sz="1400" b="1" spc="145"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50" dirty="0">
                <a:solidFill>
                  <a:srgbClr val="CC0000"/>
                </a:solidFill>
                <a:latin typeface="+mn-lt"/>
                <a:cs typeface="Palatino Linotype"/>
              </a:rPr>
              <a:t> </a:t>
            </a:r>
            <a:r>
              <a:rPr sz="1400" dirty="0">
                <a:solidFill>
                  <a:srgbClr val="09272E"/>
                </a:solidFill>
                <a:latin typeface="+mn-lt"/>
                <a:cs typeface="Palatino Linotype"/>
              </a:rPr>
              <a:t>Multivariate</a:t>
            </a:r>
            <a:r>
              <a:rPr sz="1400" spc="145" dirty="0">
                <a:solidFill>
                  <a:srgbClr val="09272E"/>
                </a:solidFill>
                <a:latin typeface="+mn-lt"/>
                <a:cs typeface="Palatino Linotype"/>
              </a:rPr>
              <a:t> </a:t>
            </a:r>
            <a:r>
              <a:rPr sz="1400" dirty="0">
                <a:solidFill>
                  <a:srgbClr val="09272E"/>
                </a:solidFill>
                <a:latin typeface="+mn-lt"/>
                <a:cs typeface="Palatino Linotype"/>
              </a:rPr>
              <a:t>analysis</a:t>
            </a:r>
            <a:r>
              <a:rPr sz="1400" spc="150" dirty="0">
                <a:solidFill>
                  <a:srgbClr val="09272E"/>
                </a:solidFill>
                <a:latin typeface="+mn-lt"/>
                <a:cs typeface="Palatino Linotype"/>
              </a:rPr>
              <a:t> </a:t>
            </a:r>
            <a:r>
              <a:rPr sz="1400" dirty="0">
                <a:solidFill>
                  <a:srgbClr val="09272E"/>
                </a:solidFill>
                <a:latin typeface="+mn-lt"/>
                <a:cs typeface="Palatino Linotype"/>
              </a:rPr>
              <a:t>is</a:t>
            </a:r>
            <a:r>
              <a:rPr sz="1400" spc="145" dirty="0">
                <a:solidFill>
                  <a:srgbClr val="09272E"/>
                </a:solidFill>
                <a:latin typeface="+mn-lt"/>
                <a:cs typeface="Palatino Linotype"/>
              </a:rPr>
              <a:t> </a:t>
            </a:r>
            <a:r>
              <a:rPr sz="1400" dirty="0">
                <a:solidFill>
                  <a:srgbClr val="09272E"/>
                </a:solidFill>
                <a:latin typeface="+mn-lt"/>
                <a:cs typeface="Palatino Linotype"/>
              </a:rPr>
              <a:t>similar</a:t>
            </a:r>
            <a:r>
              <a:rPr sz="1400" spc="150" dirty="0">
                <a:solidFill>
                  <a:srgbClr val="09272E"/>
                </a:solidFill>
                <a:latin typeface="+mn-lt"/>
                <a:cs typeface="Palatino Linotype"/>
              </a:rPr>
              <a:t> </a:t>
            </a:r>
            <a:r>
              <a:rPr sz="1400" spc="65" dirty="0">
                <a:solidFill>
                  <a:srgbClr val="09272E"/>
                </a:solidFill>
                <a:latin typeface="+mn-lt"/>
                <a:cs typeface="Palatino Linotype"/>
              </a:rPr>
              <a:t>to</a:t>
            </a:r>
            <a:r>
              <a:rPr sz="1400" spc="145" dirty="0">
                <a:solidFill>
                  <a:srgbClr val="09272E"/>
                </a:solidFill>
                <a:latin typeface="+mn-lt"/>
                <a:cs typeface="Palatino Linotype"/>
              </a:rPr>
              <a:t> </a:t>
            </a:r>
            <a:r>
              <a:rPr sz="1400" dirty="0">
                <a:solidFill>
                  <a:srgbClr val="09272E"/>
                </a:solidFill>
                <a:latin typeface="+mn-lt"/>
                <a:cs typeface="Palatino Linotype"/>
              </a:rPr>
              <a:t>Bivariate</a:t>
            </a:r>
            <a:r>
              <a:rPr sz="1400" spc="150" dirty="0">
                <a:solidFill>
                  <a:srgbClr val="09272E"/>
                </a:solidFill>
                <a:latin typeface="+mn-lt"/>
                <a:cs typeface="Palatino Linotype"/>
              </a:rPr>
              <a:t> </a:t>
            </a:r>
            <a:r>
              <a:rPr sz="1400" dirty="0">
                <a:solidFill>
                  <a:srgbClr val="09272E"/>
                </a:solidFill>
                <a:latin typeface="+mn-lt"/>
                <a:cs typeface="Palatino Linotype"/>
              </a:rPr>
              <a:t>analysis</a:t>
            </a:r>
            <a:r>
              <a:rPr sz="1400" spc="145" dirty="0">
                <a:solidFill>
                  <a:srgbClr val="09272E"/>
                </a:solidFill>
                <a:latin typeface="+mn-lt"/>
                <a:cs typeface="Palatino Linotype"/>
              </a:rPr>
              <a:t> </a:t>
            </a:r>
            <a:r>
              <a:rPr sz="1400" spc="60" dirty="0">
                <a:solidFill>
                  <a:srgbClr val="09272E"/>
                </a:solidFill>
                <a:latin typeface="+mn-lt"/>
                <a:cs typeface="Palatino Linotype"/>
              </a:rPr>
              <a:t>here</a:t>
            </a:r>
            <a:r>
              <a:rPr sz="1400" spc="150" dirty="0">
                <a:solidFill>
                  <a:srgbClr val="09272E"/>
                </a:solidFill>
                <a:latin typeface="+mn-lt"/>
                <a:cs typeface="Palatino Linotype"/>
              </a:rPr>
              <a:t> </a:t>
            </a:r>
            <a:r>
              <a:rPr sz="1400" dirty="0">
                <a:solidFill>
                  <a:srgbClr val="09272E"/>
                </a:solidFill>
                <a:latin typeface="+mn-lt"/>
                <a:cs typeface="Palatino Linotype"/>
              </a:rPr>
              <a:t>we</a:t>
            </a:r>
            <a:r>
              <a:rPr sz="1400" spc="145" dirty="0">
                <a:solidFill>
                  <a:srgbClr val="09272E"/>
                </a:solidFill>
                <a:latin typeface="+mn-lt"/>
                <a:cs typeface="Palatino Linotype"/>
              </a:rPr>
              <a:t> </a:t>
            </a:r>
            <a:r>
              <a:rPr sz="1400" spc="-20" dirty="0">
                <a:solidFill>
                  <a:srgbClr val="09272E"/>
                </a:solidFill>
                <a:latin typeface="+mn-lt"/>
                <a:cs typeface="Palatino Linotype"/>
              </a:rPr>
              <a:t>will </a:t>
            </a:r>
            <a:r>
              <a:rPr sz="1400" spc="45" dirty="0">
                <a:solidFill>
                  <a:srgbClr val="09272E"/>
                </a:solidFill>
                <a:latin typeface="+mn-lt"/>
                <a:cs typeface="Palatino Linotype"/>
              </a:rPr>
              <a:t>compare</a:t>
            </a:r>
            <a:r>
              <a:rPr sz="1400" spc="140" dirty="0">
                <a:solidFill>
                  <a:srgbClr val="09272E"/>
                </a:solidFill>
                <a:latin typeface="+mn-lt"/>
                <a:cs typeface="Palatino Linotype"/>
              </a:rPr>
              <a:t> </a:t>
            </a:r>
            <a:r>
              <a:rPr sz="1400" dirty="0">
                <a:solidFill>
                  <a:srgbClr val="09272E"/>
                </a:solidFill>
                <a:latin typeface="+mn-lt"/>
                <a:cs typeface="Palatino Linotype"/>
              </a:rPr>
              <a:t>more</a:t>
            </a:r>
            <a:r>
              <a:rPr sz="1400" spc="140" dirty="0">
                <a:solidFill>
                  <a:srgbClr val="09272E"/>
                </a:solidFill>
                <a:latin typeface="+mn-lt"/>
                <a:cs typeface="Palatino Linotype"/>
              </a:rPr>
              <a:t> </a:t>
            </a:r>
            <a:r>
              <a:rPr sz="1400" dirty="0">
                <a:solidFill>
                  <a:srgbClr val="09272E"/>
                </a:solidFill>
                <a:latin typeface="+mn-lt"/>
                <a:cs typeface="Palatino Linotype"/>
              </a:rPr>
              <a:t>than</a:t>
            </a:r>
            <a:r>
              <a:rPr sz="1400" spc="145" dirty="0">
                <a:solidFill>
                  <a:srgbClr val="09272E"/>
                </a:solidFill>
                <a:latin typeface="+mn-lt"/>
                <a:cs typeface="Palatino Linotype"/>
              </a:rPr>
              <a:t> </a:t>
            </a:r>
            <a:r>
              <a:rPr sz="1400" dirty="0">
                <a:solidFill>
                  <a:srgbClr val="09272E"/>
                </a:solidFill>
                <a:latin typeface="+mn-lt"/>
                <a:cs typeface="Palatino Linotype"/>
              </a:rPr>
              <a:t>two</a:t>
            </a:r>
            <a:r>
              <a:rPr sz="1400" spc="140" dirty="0">
                <a:solidFill>
                  <a:srgbClr val="09272E"/>
                </a:solidFill>
                <a:latin typeface="+mn-lt"/>
                <a:cs typeface="Palatino Linotype"/>
              </a:rPr>
              <a:t> </a:t>
            </a:r>
            <a:r>
              <a:rPr sz="1400" spc="-10" dirty="0">
                <a:solidFill>
                  <a:srgbClr val="09272E"/>
                </a:solidFill>
                <a:latin typeface="+mn-lt"/>
                <a:cs typeface="Palatino Linotype"/>
              </a:rPr>
              <a:t>variables.</a:t>
            </a:r>
            <a:endParaRPr sz="1400" dirty="0">
              <a:latin typeface="+mn-lt"/>
              <a:cs typeface="Palatino Linotype"/>
            </a:endParaRPr>
          </a:p>
        </p:txBody>
      </p:sp>
    </p:spTree>
    <p:extLst>
      <p:ext uri="{BB962C8B-B14F-4D97-AF65-F5344CB8AC3E}">
        <p14:creationId xmlns:p14="http://schemas.microsoft.com/office/powerpoint/2010/main" val="324492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89A0547-FB56-B7A3-A0F6-1957AEEF4292}"/>
              </a:ext>
            </a:extLst>
          </p:cNvPr>
          <p:cNvSpPr txBox="1">
            <a:spLocks noGrp="1"/>
          </p:cNvSpPr>
          <p:nvPr>
            <p:ph type="title"/>
          </p:nvPr>
        </p:nvSpPr>
        <p:spPr>
          <a:xfrm>
            <a:off x="311700" y="116914"/>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Understanding</a:t>
            </a:r>
            <a:r>
              <a:rPr sz="2800" spc="240" dirty="0">
                <a:latin typeface="Palatino Linotype" panose="02040502050505030304" pitchFamily="18" charset="0"/>
              </a:rPr>
              <a:t> </a:t>
            </a:r>
            <a:r>
              <a:rPr sz="2800" dirty="0">
                <a:latin typeface="Palatino Linotype" panose="02040502050505030304" pitchFamily="18" charset="0"/>
              </a:rPr>
              <a:t>The</a:t>
            </a:r>
            <a:r>
              <a:rPr sz="2800" spc="240" dirty="0">
                <a:latin typeface="Palatino Linotype" panose="02040502050505030304" pitchFamily="18" charset="0"/>
              </a:rPr>
              <a:t> </a:t>
            </a:r>
            <a:r>
              <a:rPr sz="2800" spc="60" dirty="0">
                <a:latin typeface="Palatino Linotype" panose="02040502050505030304" pitchFamily="18" charset="0"/>
              </a:rPr>
              <a:t>Dataset</a:t>
            </a:r>
            <a:r>
              <a:rPr sz="2800" spc="240" dirty="0">
                <a:latin typeface="Palatino Linotype" panose="02040502050505030304" pitchFamily="18" charset="0"/>
              </a:rPr>
              <a:t> </a:t>
            </a:r>
            <a:r>
              <a:rPr sz="2800" spc="-10" dirty="0">
                <a:latin typeface="Palatino Linotype" panose="02040502050505030304" pitchFamily="18" charset="0"/>
              </a:rPr>
              <a:t>Provided</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sp>
        <p:nvSpPr>
          <p:cNvPr id="13" name="Text Placeholder 12">
            <a:extLst>
              <a:ext uri="{FF2B5EF4-FFF2-40B4-BE49-F238E27FC236}">
                <a16:creationId xmlns:a16="http://schemas.microsoft.com/office/drawing/2014/main" id="{41EC0217-A8AE-6D30-5828-299BB000C517}"/>
              </a:ext>
            </a:extLst>
          </p:cNvPr>
          <p:cNvSpPr>
            <a:spLocks noGrp="1"/>
          </p:cNvSpPr>
          <p:nvPr>
            <p:ph type="body" idx="1"/>
          </p:nvPr>
        </p:nvSpPr>
        <p:spPr/>
        <p:txBody>
          <a:bodyPr/>
          <a:lstStyle/>
          <a:p>
            <a:pPr marL="114300" indent="0">
              <a:buNone/>
            </a:pPr>
            <a:r>
              <a:rPr lang="en-US" dirty="0">
                <a:solidFill>
                  <a:srgbClr val="08242A"/>
                </a:solidFill>
                <a:latin typeface="Palatino Linotype" panose="02040502050505030304" pitchFamily="18" charset="0"/>
              </a:rPr>
              <a:t> </a:t>
            </a:r>
            <a:endParaRPr lang="en-IN" dirty="0"/>
          </a:p>
        </p:txBody>
      </p:sp>
      <p:sp>
        <p:nvSpPr>
          <p:cNvPr id="14" name="object 3">
            <a:extLst>
              <a:ext uri="{FF2B5EF4-FFF2-40B4-BE49-F238E27FC236}">
                <a16:creationId xmlns:a16="http://schemas.microsoft.com/office/drawing/2014/main" id="{FA00ADE0-92C5-D046-5560-40F6BC2A8CEA}"/>
              </a:ext>
            </a:extLst>
          </p:cNvPr>
          <p:cNvSpPr txBox="1"/>
          <p:nvPr/>
        </p:nvSpPr>
        <p:spPr>
          <a:xfrm>
            <a:off x="454577" y="782668"/>
            <a:ext cx="7745788" cy="3927475"/>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500" spc="50" dirty="0">
                <a:solidFill>
                  <a:srgbClr val="08242A"/>
                </a:solidFill>
                <a:latin typeface="Palatino Linotype"/>
                <a:cs typeface="Palatino Linotype"/>
              </a:rPr>
              <a:t>The</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data</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has</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119390</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rows</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and</a:t>
            </a:r>
            <a:r>
              <a:rPr sz="1500" spc="105" dirty="0">
                <a:solidFill>
                  <a:srgbClr val="08242A"/>
                </a:solidFill>
                <a:latin typeface="Palatino Linotype"/>
                <a:cs typeface="Palatino Linotype"/>
              </a:rPr>
              <a:t> </a:t>
            </a:r>
            <a:r>
              <a:rPr sz="1500" spc="65" dirty="0">
                <a:solidFill>
                  <a:srgbClr val="08242A"/>
                </a:solidFill>
                <a:latin typeface="Palatino Linotype"/>
                <a:cs typeface="Palatino Linotype"/>
              </a:rPr>
              <a:t>32</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columns</a:t>
            </a:r>
            <a:r>
              <a:rPr sz="1500" spc="105" dirty="0">
                <a:solidFill>
                  <a:srgbClr val="08242A"/>
                </a:solidFill>
                <a:latin typeface="Palatino Linotype"/>
                <a:cs typeface="Palatino Linotype"/>
              </a:rPr>
              <a:t> </a:t>
            </a:r>
            <a:r>
              <a:rPr sz="1500" spc="60" dirty="0">
                <a:solidFill>
                  <a:srgbClr val="08242A"/>
                </a:solidFill>
                <a:latin typeface="Palatino Linotype"/>
                <a:cs typeface="Palatino Linotype"/>
              </a:rPr>
              <a:t>or</a:t>
            </a:r>
            <a:r>
              <a:rPr sz="1500" spc="110" dirty="0">
                <a:solidFill>
                  <a:srgbClr val="08242A"/>
                </a:solidFill>
                <a:latin typeface="Palatino Linotype"/>
                <a:cs typeface="Palatino Linotype"/>
              </a:rPr>
              <a:t> </a:t>
            </a:r>
            <a:r>
              <a:rPr sz="1500" spc="45" dirty="0">
                <a:solidFill>
                  <a:srgbClr val="08242A"/>
                </a:solidFill>
                <a:latin typeface="Palatino Linotype"/>
                <a:cs typeface="Palatino Linotype"/>
              </a:rPr>
              <a:t>features.</a:t>
            </a:r>
            <a:r>
              <a:rPr sz="1500" spc="105" dirty="0">
                <a:solidFill>
                  <a:srgbClr val="08242A"/>
                </a:solidFill>
                <a:latin typeface="Palatino Linotype"/>
                <a:cs typeface="Palatino Linotype"/>
              </a:rPr>
              <a:t> </a:t>
            </a:r>
            <a:r>
              <a:rPr sz="1500" spc="-20" dirty="0">
                <a:solidFill>
                  <a:srgbClr val="08242A"/>
                </a:solidFill>
                <a:latin typeface="Palatino Linotype"/>
                <a:cs typeface="Palatino Linotype"/>
              </a:rPr>
              <a:t>Now</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let’s</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understand</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what</a:t>
            </a:r>
            <a:r>
              <a:rPr sz="1500" spc="110" dirty="0">
                <a:solidFill>
                  <a:srgbClr val="08242A"/>
                </a:solidFill>
                <a:latin typeface="Palatino Linotype"/>
                <a:cs typeface="Palatino Linotype"/>
              </a:rPr>
              <a:t> </a:t>
            </a:r>
            <a:r>
              <a:rPr sz="1500" spc="65" dirty="0">
                <a:solidFill>
                  <a:srgbClr val="08242A"/>
                </a:solidFill>
                <a:latin typeface="Palatino Linotype"/>
                <a:cs typeface="Palatino Linotype"/>
              </a:rPr>
              <a:t>these </a:t>
            </a:r>
            <a:r>
              <a:rPr sz="1500" dirty="0">
                <a:solidFill>
                  <a:srgbClr val="08242A"/>
                </a:solidFill>
                <a:latin typeface="Palatino Linotype"/>
                <a:cs typeface="Palatino Linotype"/>
              </a:rPr>
              <a:t>columns</a:t>
            </a:r>
            <a:r>
              <a:rPr sz="1500" spc="295" dirty="0">
                <a:solidFill>
                  <a:srgbClr val="08242A"/>
                </a:solidFill>
                <a:latin typeface="Palatino Linotype"/>
                <a:cs typeface="Palatino Linotype"/>
              </a:rPr>
              <a:t> </a:t>
            </a:r>
            <a:r>
              <a:rPr sz="1500" spc="-20" dirty="0">
                <a:solidFill>
                  <a:srgbClr val="08242A"/>
                </a:solidFill>
                <a:latin typeface="Palatino Linotype"/>
                <a:cs typeface="Palatino Linotype"/>
              </a:rPr>
              <a:t>have.</a:t>
            </a:r>
            <a:endParaRPr sz="1500" dirty="0">
              <a:latin typeface="Palatino Linotype"/>
              <a:cs typeface="Palatino Linotype"/>
            </a:endParaRPr>
          </a:p>
          <a:p>
            <a:pPr>
              <a:lnSpc>
                <a:spcPct val="100000"/>
              </a:lnSpc>
              <a:spcBef>
                <a:spcPts val="45"/>
              </a:spcBef>
            </a:pPr>
            <a:endParaRPr sz="1300" dirty="0">
              <a:latin typeface="Palatino Linotype"/>
              <a:cs typeface="Palatino Linotype"/>
            </a:endParaRPr>
          </a:p>
          <a:p>
            <a:pPr marL="12700">
              <a:lnSpc>
                <a:spcPct val="100000"/>
              </a:lnSpc>
            </a:pPr>
            <a:r>
              <a:rPr sz="1500" b="1" spc="-65" dirty="0">
                <a:solidFill>
                  <a:srgbClr val="08242A"/>
                </a:solidFill>
                <a:latin typeface="Palatino Linotype"/>
                <a:cs typeface="Palatino Linotype"/>
              </a:rPr>
              <a:t>All</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columns</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heading</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and</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data</a:t>
            </a:r>
            <a:r>
              <a:rPr sz="1500" b="1" spc="105" dirty="0">
                <a:solidFill>
                  <a:srgbClr val="08242A"/>
                </a:solidFill>
                <a:latin typeface="Palatino Linotype"/>
                <a:cs typeface="Palatino Linotype"/>
              </a:rPr>
              <a:t> </a:t>
            </a:r>
            <a:r>
              <a:rPr sz="1500" b="1" spc="-10" dirty="0">
                <a:solidFill>
                  <a:srgbClr val="08242A"/>
                </a:solidFill>
                <a:latin typeface="Palatino Linotype"/>
                <a:cs typeface="Palatino Linotype"/>
              </a:rPr>
              <a:t>description:</a:t>
            </a:r>
            <a:endParaRPr sz="1500" dirty="0">
              <a:latin typeface="Palatino Linotype"/>
              <a:cs typeface="Palatino Linotype"/>
            </a:endParaRPr>
          </a:p>
          <a:p>
            <a:pPr marL="469900" indent="-336550">
              <a:lnSpc>
                <a:spcPct val="100000"/>
              </a:lnSpc>
              <a:spcBef>
                <a:spcPts val="5"/>
              </a:spcBef>
              <a:buFont typeface="Wingdings" panose="05000000000000000000" pitchFamily="2" charset="2"/>
              <a:buChar char="q"/>
              <a:tabLst>
                <a:tab pos="469265" algn="l"/>
                <a:tab pos="469900" algn="l"/>
              </a:tabLst>
            </a:pPr>
            <a:r>
              <a:rPr sz="1400" b="1" dirty="0">
                <a:solidFill>
                  <a:srgbClr val="373737"/>
                </a:solidFill>
                <a:latin typeface="+mn-lt"/>
                <a:cs typeface="Palatino Linotype"/>
              </a:rPr>
              <a:t>hotel</a:t>
            </a:r>
            <a:r>
              <a:rPr sz="1400" b="1" spc="10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Hotel</a:t>
            </a:r>
            <a:r>
              <a:rPr sz="1400" spc="105" dirty="0">
                <a:solidFill>
                  <a:srgbClr val="373737"/>
                </a:solidFill>
                <a:latin typeface="Palatino Linotype"/>
                <a:cs typeface="Palatino Linotype"/>
              </a:rPr>
              <a:t> </a:t>
            </a:r>
            <a:r>
              <a:rPr sz="1400" spc="-10" dirty="0">
                <a:solidFill>
                  <a:srgbClr val="373737"/>
                </a:solidFill>
                <a:latin typeface="Palatino Linotype"/>
                <a:cs typeface="Palatino Linotype"/>
              </a:rPr>
              <a:t>type.</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0" dirty="0">
                <a:solidFill>
                  <a:srgbClr val="373737"/>
                </a:solidFill>
                <a:latin typeface="+mn-lt"/>
                <a:cs typeface="Palatino Linotype"/>
              </a:rPr>
              <a:t>is_canceled</a:t>
            </a:r>
            <a:r>
              <a:rPr sz="1400" b="1" spc="50" dirty="0">
                <a:solidFill>
                  <a:srgbClr val="373737"/>
                </a:solidFill>
                <a:latin typeface="+mn-lt"/>
                <a:cs typeface="Palatino Linotype"/>
              </a:rPr>
              <a:t> </a:t>
            </a:r>
            <a:r>
              <a:rPr sz="1400" dirty="0">
                <a:solidFill>
                  <a:srgbClr val="373737"/>
                </a:solidFill>
                <a:latin typeface="Palatino Linotype"/>
                <a:cs typeface="Palatino Linotype"/>
              </a:rPr>
              <a:t>:</a:t>
            </a:r>
            <a:r>
              <a:rPr sz="1400" spc="6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60" dirty="0">
                <a:solidFill>
                  <a:srgbClr val="373737"/>
                </a:solidFill>
                <a:latin typeface="Palatino Linotype"/>
                <a:cs typeface="Palatino Linotype"/>
              </a:rPr>
              <a:t> </a:t>
            </a:r>
            <a:r>
              <a:rPr sz="1400" dirty="0">
                <a:solidFill>
                  <a:srgbClr val="373737"/>
                </a:solidFill>
                <a:latin typeface="Palatino Linotype"/>
                <a:cs typeface="Palatino Linotype"/>
              </a:rPr>
              <a:t>is</a:t>
            </a:r>
            <a:r>
              <a:rPr sz="1400" spc="60" dirty="0">
                <a:solidFill>
                  <a:srgbClr val="373737"/>
                </a:solidFill>
                <a:latin typeface="Palatino Linotype"/>
                <a:cs typeface="Palatino Linotype"/>
              </a:rPr>
              <a:t> </a:t>
            </a:r>
            <a:r>
              <a:rPr sz="1400" spc="50" dirty="0">
                <a:solidFill>
                  <a:srgbClr val="373737"/>
                </a:solidFill>
                <a:latin typeface="Palatino Linotype"/>
                <a:cs typeface="Palatino Linotype"/>
              </a:rPr>
              <a:t>canceled</a:t>
            </a:r>
            <a:r>
              <a:rPr sz="1400" spc="55" dirty="0">
                <a:solidFill>
                  <a:srgbClr val="373737"/>
                </a:solidFill>
                <a:latin typeface="Palatino Linotype"/>
                <a:cs typeface="Palatino Linotype"/>
              </a:rPr>
              <a:t> or</a:t>
            </a:r>
            <a:r>
              <a:rPr sz="1400" spc="60" dirty="0">
                <a:solidFill>
                  <a:srgbClr val="373737"/>
                </a:solidFill>
                <a:latin typeface="Palatino Linotype"/>
                <a:cs typeface="Palatino Linotype"/>
              </a:rPr>
              <a:t> not </a:t>
            </a:r>
            <a:r>
              <a:rPr sz="1400" dirty="0">
                <a:solidFill>
                  <a:srgbClr val="373737"/>
                </a:solidFill>
                <a:latin typeface="Palatino Linotype"/>
                <a:cs typeface="Palatino Linotype"/>
              </a:rPr>
              <a:t>(0</a:t>
            </a:r>
            <a:r>
              <a:rPr sz="1400" spc="60" dirty="0">
                <a:solidFill>
                  <a:srgbClr val="373737"/>
                </a:solidFill>
                <a:latin typeface="Palatino Linotype"/>
                <a:cs typeface="Palatino Linotype"/>
              </a:rPr>
              <a:t> </a:t>
            </a:r>
            <a:r>
              <a:rPr sz="1400" spc="-135" dirty="0">
                <a:solidFill>
                  <a:srgbClr val="373737"/>
                </a:solidFill>
                <a:latin typeface="Palatino Linotype"/>
                <a:cs typeface="Palatino Linotype"/>
              </a:rPr>
              <a:t>&amp;</a:t>
            </a:r>
            <a:r>
              <a:rPr sz="1400" spc="60" dirty="0">
                <a:solidFill>
                  <a:srgbClr val="373737"/>
                </a:solidFill>
                <a:latin typeface="Palatino Linotype"/>
                <a:cs typeface="Palatino Linotype"/>
              </a:rPr>
              <a:t> </a:t>
            </a:r>
            <a:r>
              <a:rPr sz="1400" spc="-25" dirty="0">
                <a:solidFill>
                  <a:srgbClr val="373737"/>
                </a:solidFill>
                <a:latin typeface="Palatino Linotype"/>
                <a:cs typeface="Palatino Linotype"/>
              </a:rPr>
              <a:t>1).</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5" dirty="0">
                <a:solidFill>
                  <a:srgbClr val="373737"/>
                </a:solidFill>
                <a:latin typeface="+mn-lt"/>
                <a:cs typeface="Palatino Linotype"/>
              </a:rPr>
              <a:t>lead_time</a:t>
            </a:r>
            <a:r>
              <a:rPr sz="1400" b="1" spc="85" dirty="0">
                <a:solidFill>
                  <a:srgbClr val="373737"/>
                </a:solidFill>
                <a:latin typeface="+mn-lt"/>
                <a:cs typeface="Palatino Linotype"/>
              </a:rPr>
              <a:t> </a:t>
            </a:r>
            <a:r>
              <a:rPr sz="1400" dirty="0">
                <a:solidFill>
                  <a:srgbClr val="373737"/>
                </a:solidFill>
                <a:latin typeface="Palatino Linotype"/>
                <a:cs typeface="Palatino Linotype"/>
              </a:rPr>
              <a:t>:</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advance</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95" dirty="0">
                <a:solidFill>
                  <a:srgbClr val="373737"/>
                </a:solidFill>
                <a:latin typeface="Palatino Linotype"/>
                <a:cs typeface="Palatino Linotype"/>
              </a:rPr>
              <a:t> </a:t>
            </a:r>
            <a:r>
              <a:rPr sz="1400" spc="-20" dirty="0">
                <a:solidFill>
                  <a:srgbClr val="373737"/>
                </a:solidFill>
                <a:latin typeface="Palatino Linotype"/>
                <a:cs typeface="Palatino Linotype"/>
              </a:rPr>
              <a:t>time</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5" dirty="0">
                <a:solidFill>
                  <a:srgbClr val="373737"/>
                </a:solidFill>
                <a:latin typeface="+mn-lt"/>
                <a:cs typeface="Palatino Linotype"/>
              </a:rPr>
              <a:t>arrival_date_year</a:t>
            </a:r>
            <a:r>
              <a:rPr sz="1400" b="1" spc="110" dirty="0">
                <a:solidFill>
                  <a:srgbClr val="373737"/>
                </a:solidFill>
                <a:latin typeface="+mn-lt"/>
                <a:cs typeface="Palatino Linotype"/>
              </a:rPr>
              <a:t> </a:t>
            </a:r>
            <a:r>
              <a:rPr sz="1400" dirty="0">
                <a:solidFill>
                  <a:srgbClr val="373737"/>
                </a:solidFill>
                <a:latin typeface="Palatino Linotype"/>
                <a:cs typeface="Palatino Linotype"/>
              </a:rPr>
              <a:t>:</a:t>
            </a:r>
            <a:r>
              <a:rPr sz="1400" spc="12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25" dirty="0">
                <a:solidFill>
                  <a:srgbClr val="373737"/>
                </a:solidFill>
                <a:latin typeface="Palatino Linotype"/>
                <a:cs typeface="Palatino Linotype"/>
              </a:rPr>
              <a:t> </a:t>
            </a:r>
            <a:r>
              <a:rPr sz="1400" spc="-20" dirty="0">
                <a:solidFill>
                  <a:srgbClr val="373737"/>
                </a:solidFill>
                <a:latin typeface="Palatino Linotype"/>
                <a:cs typeface="Palatino Linotype"/>
              </a:rPr>
              <a:t>year.</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0" dirty="0">
                <a:solidFill>
                  <a:srgbClr val="373737"/>
                </a:solidFill>
                <a:latin typeface="+mn-lt"/>
                <a:cs typeface="Palatino Linotype"/>
              </a:rPr>
              <a:t>arrival_date_month</a:t>
            </a:r>
            <a:r>
              <a:rPr sz="1400" b="1" spc="10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30" dirty="0">
                <a:solidFill>
                  <a:srgbClr val="373737"/>
                </a:solidFill>
                <a:latin typeface="Palatino Linotype"/>
                <a:cs typeface="Palatino Linotype"/>
              </a:rPr>
              <a:t> </a:t>
            </a:r>
            <a:r>
              <a:rPr sz="1400" spc="-10" dirty="0">
                <a:solidFill>
                  <a:srgbClr val="373737"/>
                </a:solidFill>
                <a:latin typeface="Palatino Linotype"/>
                <a:cs typeface="Palatino Linotype"/>
              </a:rPr>
              <a:t>month.</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0" dirty="0">
                <a:solidFill>
                  <a:srgbClr val="373737"/>
                </a:solidFill>
                <a:latin typeface="+mn-lt"/>
                <a:cs typeface="Palatino Linotype"/>
              </a:rPr>
              <a:t>arrival_date_week_number</a:t>
            </a:r>
            <a:r>
              <a:rPr sz="1400" b="1" spc="105" dirty="0">
                <a:solidFill>
                  <a:srgbClr val="373737"/>
                </a:solidFill>
                <a:latin typeface="+mn-lt"/>
                <a:cs typeface="Palatino Linotype"/>
              </a:rPr>
              <a:t> </a:t>
            </a:r>
            <a:r>
              <a:rPr sz="1400" dirty="0">
                <a:solidFill>
                  <a:srgbClr val="373737"/>
                </a:solidFill>
                <a:latin typeface="Palatino Linotype"/>
                <a:cs typeface="Palatino Linotype"/>
              </a:rPr>
              <a:t>:</a:t>
            </a:r>
            <a:r>
              <a:rPr sz="1400" spc="12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25" dirty="0">
                <a:solidFill>
                  <a:srgbClr val="373737"/>
                </a:solidFill>
                <a:latin typeface="Palatino Linotype"/>
                <a:cs typeface="Palatino Linotype"/>
              </a:rPr>
              <a:t> </a:t>
            </a:r>
            <a:r>
              <a:rPr sz="1400" spc="-10" dirty="0">
                <a:solidFill>
                  <a:srgbClr val="373737"/>
                </a:solidFill>
                <a:latin typeface="Palatino Linotype"/>
                <a:cs typeface="Palatino Linotype"/>
              </a:rPr>
              <a:t>week.</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90" dirty="0">
                <a:solidFill>
                  <a:srgbClr val="373737"/>
                </a:solidFill>
                <a:latin typeface="+mn-lt"/>
                <a:cs typeface="Palatino Linotype"/>
              </a:rPr>
              <a:t>arrival_date_day_of_month</a:t>
            </a:r>
            <a:r>
              <a:rPr sz="1400" b="1" spc="105"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35" dirty="0">
                <a:solidFill>
                  <a:srgbClr val="373737"/>
                </a:solidFill>
                <a:latin typeface="Palatino Linotype"/>
                <a:cs typeface="Palatino Linotype"/>
              </a:rPr>
              <a:t> </a:t>
            </a:r>
            <a:r>
              <a:rPr sz="1400" spc="-20" dirty="0">
                <a:solidFill>
                  <a:srgbClr val="373737"/>
                </a:solidFill>
                <a:latin typeface="Palatino Linotype"/>
                <a:cs typeface="Palatino Linotype"/>
              </a:rPr>
              <a:t>day.</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5" dirty="0">
                <a:solidFill>
                  <a:srgbClr val="373737"/>
                </a:solidFill>
                <a:latin typeface="+mn-lt"/>
                <a:cs typeface="Palatino Linotype"/>
              </a:rPr>
              <a:t>stays_in_weekend_nights</a:t>
            </a:r>
            <a:r>
              <a:rPr sz="1400" b="1" spc="114"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weekend</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nights</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90" dirty="0">
                <a:solidFill>
                  <a:srgbClr val="373737"/>
                </a:solidFill>
                <a:latin typeface="+mn-lt"/>
                <a:cs typeface="Palatino Linotype"/>
              </a:rPr>
              <a:t>stays_in_week_nights</a:t>
            </a:r>
            <a:r>
              <a:rPr sz="1400" b="1" spc="114"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weeknights</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adults</a:t>
            </a:r>
            <a:r>
              <a:rPr sz="1400" b="1" spc="7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10" dirty="0">
                <a:solidFill>
                  <a:srgbClr val="373737"/>
                </a:solidFill>
                <a:latin typeface="Palatino Linotype"/>
                <a:cs typeface="Palatino Linotype"/>
              </a:rPr>
              <a:t>adults.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children</a:t>
            </a:r>
            <a:r>
              <a:rPr sz="1400" b="1" spc="13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4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14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45" dirty="0">
                <a:solidFill>
                  <a:srgbClr val="373737"/>
                </a:solidFill>
                <a:latin typeface="Palatino Linotype"/>
                <a:cs typeface="Palatino Linotype"/>
              </a:rPr>
              <a:t> </a:t>
            </a:r>
            <a:r>
              <a:rPr sz="1400" spc="-10" dirty="0">
                <a:solidFill>
                  <a:srgbClr val="373737"/>
                </a:solidFill>
                <a:latin typeface="Palatino Linotype"/>
                <a:cs typeface="Palatino Linotype"/>
              </a:rPr>
              <a:t>children.</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babies</a:t>
            </a:r>
            <a:r>
              <a:rPr sz="1400" b="1" spc="5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55" dirty="0">
                <a:solidFill>
                  <a:srgbClr val="373737"/>
                </a:solidFill>
                <a:latin typeface="Palatino Linotype"/>
                <a:cs typeface="Palatino Linotype"/>
              </a:rPr>
              <a:t> </a:t>
            </a:r>
            <a:r>
              <a:rPr sz="1400" spc="-10" dirty="0">
                <a:solidFill>
                  <a:srgbClr val="373737"/>
                </a:solidFill>
                <a:latin typeface="Palatino Linotype"/>
                <a:cs typeface="Palatino Linotype"/>
              </a:rPr>
              <a:t>babies.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meal</a:t>
            </a:r>
            <a:r>
              <a:rPr sz="1400" b="1" spc="75" dirty="0">
                <a:solidFill>
                  <a:srgbClr val="373737"/>
                </a:solidFill>
                <a:latin typeface="+mn-lt"/>
                <a:cs typeface="Palatino Linotype"/>
              </a:rPr>
              <a:t> </a:t>
            </a:r>
            <a:r>
              <a:rPr sz="1400" dirty="0">
                <a:solidFill>
                  <a:srgbClr val="373737"/>
                </a:solidFill>
                <a:latin typeface="Palatino Linotype"/>
                <a:cs typeface="Palatino Linotype"/>
              </a:rPr>
              <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75" dirty="0">
                <a:solidFill>
                  <a:srgbClr val="373737"/>
                </a:solidFill>
                <a:latin typeface="Palatino Linotype"/>
                <a:cs typeface="Palatino Linotype"/>
              </a:rPr>
              <a:t> </a:t>
            </a:r>
            <a:r>
              <a:rPr sz="1400" spc="-20" dirty="0">
                <a:solidFill>
                  <a:srgbClr val="373737"/>
                </a:solidFill>
                <a:latin typeface="Palatino Linotype"/>
                <a:cs typeface="Palatino Linotype"/>
              </a:rPr>
              <a:t>meals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55" dirty="0">
                <a:solidFill>
                  <a:srgbClr val="373737"/>
                </a:solidFill>
                <a:latin typeface="+mn-lt"/>
                <a:cs typeface="Palatino Linotype"/>
              </a:rPr>
              <a:t>country</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Country</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0" dirty="0">
                <a:solidFill>
                  <a:srgbClr val="373737"/>
                </a:solidFill>
                <a:latin typeface="Palatino Linotype"/>
                <a:cs typeface="Palatino Linotype"/>
              </a:rPr>
              <a:t> </a:t>
            </a:r>
            <a:r>
              <a:rPr sz="1400" spc="-10" dirty="0">
                <a:solidFill>
                  <a:srgbClr val="373737"/>
                </a:solidFill>
                <a:latin typeface="Palatino Linotype"/>
                <a:cs typeface="Palatino Linotype"/>
              </a:rPr>
              <a:t>origin</a:t>
            </a:r>
            <a:endParaRPr sz="1400" dirty="0">
              <a:latin typeface="Palatino Linotype"/>
              <a:cs typeface="Palatino Linotype"/>
            </a:endParaRPr>
          </a:p>
        </p:txBody>
      </p:sp>
    </p:spTree>
    <p:extLst>
      <p:ext uri="{BB962C8B-B14F-4D97-AF65-F5344CB8AC3E}">
        <p14:creationId xmlns:p14="http://schemas.microsoft.com/office/powerpoint/2010/main" val="176567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D7B9788-2079-1A96-9E5E-1A4533BEEC73}"/>
              </a:ext>
            </a:extLst>
          </p:cNvPr>
          <p:cNvSpPr txBox="1">
            <a:spLocks noGrp="1"/>
          </p:cNvSpPr>
          <p:nvPr>
            <p:ph type="title"/>
          </p:nvPr>
        </p:nvSpPr>
        <p:spPr>
          <a:xfrm>
            <a:off x="404690" y="147482"/>
            <a:ext cx="8520600"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dirty="0">
                <a:latin typeface="Palatino Linotype" panose="02040502050505030304" pitchFamily="18" charset="0"/>
              </a:rPr>
              <a:t>Understanding</a:t>
            </a:r>
            <a:r>
              <a:rPr sz="2800" spc="240" dirty="0">
                <a:latin typeface="Palatino Linotype" panose="02040502050505030304" pitchFamily="18" charset="0"/>
              </a:rPr>
              <a:t> </a:t>
            </a:r>
            <a:r>
              <a:rPr sz="2800" dirty="0">
                <a:latin typeface="Palatino Linotype" panose="02040502050505030304" pitchFamily="18" charset="0"/>
              </a:rPr>
              <a:t>The</a:t>
            </a:r>
            <a:r>
              <a:rPr sz="2800" spc="240" dirty="0">
                <a:latin typeface="Palatino Linotype" panose="02040502050505030304" pitchFamily="18" charset="0"/>
              </a:rPr>
              <a:t> </a:t>
            </a:r>
            <a:r>
              <a:rPr sz="2800" spc="60" dirty="0">
                <a:latin typeface="Palatino Linotype" panose="02040502050505030304" pitchFamily="18" charset="0"/>
              </a:rPr>
              <a:t>Dataset</a:t>
            </a:r>
            <a:r>
              <a:rPr sz="2800" spc="240" dirty="0">
                <a:latin typeface="Palatino Linotype" panose="02040502050505030304" pitchFamily="18" charset="0"/>
              </a:rPr>
              <a:t> </a:t>
            </a:r>
            <a:r>
              <a:rPr sz="2800" spc="-10" dirty="0">
                <a:latin typeface="Palatino Linotype" panose="02040502050505030304" pitchFamily="18" charset="0"/>
              </a:rPr>
              <a:t>Provided</a:t>
            </a:r>
            <a:r>
              <a:rPr lang="en-US" sz="2800" spc="-10" dirty="0">
                <a:latin typeface="Palatino Linotype" panose="02040502050505030304" pitchFamily="18" charset="0"/>
              </a:rPr>
              <a:t>:               </a:t>
            </a:r>
            <a:r>
              <a:rPr lang="en-US" sz="1000" b="1" dirty="0">
                <a:solidFill>
                  <a:schemeClr val="bg2">
                    <a:lumMod val="25000"/>
                  </a:schemeClr>
                </a:solidFill>
                <a:latin typeface="Palatino Linotype" panose="02040502050505030304" pitchFamily="18" charset="0"/>
              </a:rPr>
              <a:t>Continued-</a:t>
            </a:r>
            <a:endParaRPr sz="1000" spc="-10" dirty="0">
              <a:latin typeface="Palatino Linotype" panose="02040502050505030304" pitchFamily="18" charset="0"/>
            </a:endParaRPr>
          </a:p>
        </p:txBody>
      </p:sp>
      <p:sp>
        <p:nvSpPr>
          <p:cNvPr id="27" name="object 4">
            <a:extLst>
              <a:ext uri="{FF2B5EF4-FFF2-40B4-BE49-F238E27FC236}">
                <a16:creationId xmlns:a16="http://schemas.microsoft.com/office/drawing/2014/main" id="{ECDA765A-99A3-FC9F-48B0-5E76C777BAB6}"/>
              </a:ext>
            </a:extLst>
          </p:cNvPr>
          <p:cNvSpPr txBox="1"/>
          <p:nvPr/>
        </p:nvSpPr>
        <p:spPr>
          <a:xfrm>
            <a:off x="404690" y="879839"/>
            <a:ext cx="7626234" cy="3865879"/>
          </a:xfrm>
          <a:prstGeom prst="rect">
            <a:avLst/>
          </a:prstGeom>
        </p:spPr>
        <p:txBody>
          <a:bodyPr vert="horz" wrap="square" lIns="0" tIns="12700" rIns="0" bIns="0" rtlCol="0">
            <a:spAutoFit/>
          </a:bodyPr>
          <a:lstStyle>
            <a:defPPr>
              <a:defRPr kern="0"/>
            </a:defPPr>
          </a:lstStyle>
          <a:p>
            <a:pPr marL="348615" indent="-336550">
              <a:lnSpc>
                <a:spcPct val="100000"/>
              </a:lnSpc>
              <a:spcBef>
                <a:spcPts val="100"/>
              </a:spcBef>
              <a:buFont typeface="Wingdings" panose="05000000000000000000" pitchFamily="2" charset="2"/>
              <a:buChar char="q"/>
              <a:tabLst>
                <a:tab pos="347980" algn="l"/>
                <a:tab pos="349250" algn="l"/>
              </a:tabLst>
            </a:pPr>
            <a:r>
              <a:rPr sz="1400" b="1" spc="70" dirty="0">
                <a:solidFill>
                  <a:srgbClr val="373737"/>
                </a:solidFill>
                <a:latin typeface="Palatino Linotype"/>
                <a:cs typeface="Palatino Linotype"/>
              </a:rPr>
              <a:t>market_segment</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where</a:t>
            </a:r>
            <a:r>
              <a:rPr sz="1400" spc="9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95" dirty="0">
                <a:solidFill>
                  <a:srgbClr val="373737"/>
                </a:solidFill>
                <a:latin typeface="Palatino Linotype"/>
                <a:cs typeface="Palatino Linotype"/>
              </a:rPr>
              <a:t> </a:t>
            </a:r>
            <a:r>
              <a:rPr sz="1400" spc="55" dirty="0">
                <a:solidFill>
                  <a:srgbClr val="373737"/>
                </a:solidFill>
                <a:latin typeface="Palatino Linotype"/>
                <a:cs typeface="Palatino Linotype"/>
              </a:rPr>
              <a:t>came</a:t>
            </a:r>
            <a:r>
              <a:rPr sz="1400" spc="95" dirty="0">
                <a:solidFill>
                  <a:srgbClr val="373737"/>
                </a:solidFill>
                <a:latin typeface="Palatino Linotype"/>
                <a:cs typeface="Palatino Linotype"/>
              </a:rPr>
              <a:t> </a:t>
            </a:r>
            <a:r>
              <a:rPr sz="1400" spc="-10" dirty="0">
                <a:solidFill>
                  <a:srgbClr val="373737"/>
                </a:solidFill>
                <a:latin typeface="Palatino Linotype"/>
                <a:cs typeface="Palatino Linotype"/>
              </a:rPr>
              <a:t>from.</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50" dirty="0">
                <a:solidFill>
                  <a:srgbClr val="373737"/>
                </a:solidFill>
                <a:latin typeface="Palatino Linotype"/>
                <a:cs typeface="Palatino Linotype"/>
              </a:rPr>
              <a:t>distribution_channel</a:t>
            </a:r>
            <a:r>
              <a:rPr sz="1400" b="1" spc="16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75"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175" dirty="0">
                <a:solidFill>
                  <a:srgbClr val="373737"/>
                </a:solidFill>
                <a:latin typeface="Palatino Linotype"/>
                <a:cs typeface="Palatino Linotype"/>
              </a:rPr>
              <a:t> </a:t>
            </a:r>
            <a:r>
              <a:rPr sz="1400" dirty="0">
                <a:solidFill>
                  <a:srgbClr val="373737"/>
                </a:solidFill>
                <a:latin typeface="Palatino Linotype"/>
                <a:cs typeface="Palatino Linotype"/>
              </a:rPr>
              <a:t>distribution</a:t>
            </a:r>
            <a:r>
              <a:rPr sz="1400" spc="175" dirty="0">
                <a:solidFill>
                  <a:srgbClr val="373737"/>
                </a:solidFill>
                <a:latin typeface="Palatino Linotype"/>
                <a:cs typeface="Palatino Linotype"/>
              </a:rPr>
              <a:t> </a:t>
            </a:r>
            <a:r>
              <a:rPr sz="1400" spc="-10" dirty="0">
                <a:solidFill>
                  <a:srgbClr val="373737"/>
                </a:solidFill>
                <a:latin typeface="Palatino Linotype"/>
                <a:cs typeface="Palatino Linotype"/>
              </a:rPr>
              <a:t>channel.</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is_repeated_guest</a:t>
            </a:r>
            <a:r>
              <a:rPr sz="1400" b="1" spc="5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0" dirty="0">
                <a:solidFill>
                  <a:srgbClr val="373737"/>
                </a:solidFill>
                <a:latin typeface="Palatino Linotype"/>
                <a:cs typeface="Palatino Linotype"/>
              </a:rPr>
              <a:t> </a:t>
            </a:r>
            <a:r>
              <a:rPr sz="1400" spc="45" dirty="0">
                <a:solidFill>
                  <a:srgbClr val="373737"/>
                </a:solidFill>
                <a:latin typeface="Palatino Linotype"/>
                <a:cs typeface="Palatino Linotype"/>
              </a:rPr>
              <a:t>repeated</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guest</a:t>
            </a:r>
            <a:r>
              <a:rPr sz="1400" spc="70" dirty="0">
                <a:solidFill>
                  <a:srgbClr val="373737"/>
                </a:solidFill>
                <a:latin typeface="Palatino Linotype"/>
                <a:cs typeface="Palatino Linotype"/>
              </a:rPr>
              <a:t> </a:t>
            </a:r>
            <a:r>
              <a:rPr sz="1400" spc="-85" dirty="0">
                <a:solidFill>
                  <a:srgbClr val="373737"/>
                </a:solidFill>
                <a:latin typeface="Palatino Linotype"/>
                <a:cs typeface="Palatino Linotype"/>
              </a:rPr>
              <a:t>(1)</a:t>
            </a:r>
            <a:r>
              <a:rPr sz="1400" spc="70" dirty="0">
                <a:solidFill>
                  <a:srgbClr val="373737"/>
                </a:solidFill>
                <a:latin typeface="Palatino Linotype"/>
                <a:cs typeface="Palatino Linotype"/>
              </a:rPr>
              <a:t> </a:t>
            </a:r>
            <a:r>
              <a:rPr sz="1400" dirty="0">
                <a:solidFill>
                  <a:srgbClr val="373737"/>
                </a:solidFill>
                <a:latin typeface="Palatino Linotype"/>
                <a:cs typeface="Palatino Linotype"/>
              </a:rPr>
              <a:t>yes</a:t>
            </a:r>
            <a:r>
              <a:rPr sz="1400" spc="70" dirty="0">
                <a:solidFill>
                  <a:srgbClr val="373737"/>
                </a:solidFill>
                <a:latin typeface="Palatino Linotype"/>
                <a:cs typeface="Palatino Linotype"/>
              </a:rPr>
              <a:t> </a:t>
            </a:r>
            <a:r>
              <a:rPr sz="1400" spc="55" dirty="0">
                <a:solidFill>
                  <a:srgbClr val="373737"/>
                </a:solidFill>
                <a:latin typeface="Palatino Linotype"/>
                <a:cs typeface="Palatino Linotype"/>
              </a:rPr>
              <a:t>or</a:t>
            </a:r>
            <a:r>
              <a:rPr sz="1400" spc="65" dirty="0">
                <a:solidFill>
                  <a:srgbClr val="373737"/>
                </a:solidFill>
                <a:latin typeface="Palatino Linotype"/>
                <a:cs typeface="Palatino Linotype"/>
              </a:rPr>
              <a:t> </a:t>
            </a:r>
            <a:r>
              <a:rPr sz="1400" spc="60" dirty="0">
                <a:solidFill>
                  <a:srgbClr val="373737"/>
                </a:solidFill>
                <a:latin typeface="Palatino Linotype"/>
                <a:cs typeface="Palatino Linotype"/>
              </a:rPr>
              <a:t>not</a:t>
            </a:r>
            <a:r>
              <a:rPr sz="1400" spc="70" dirty="0">
                <a:solidFill>
                  <a:srgbClr val="373737"/>
                </a:solidFill>
                <a:latin typeface="Palatino Linotype"/>
                <a:cs typeface="Palatino Linotype"/>
              </a:rPr>
              <a:t> </a:t>
            </a:r>
            <a:r>
              <a:rPr sz="1400" spc="-20" dirty="0">
                <a:solidFill>
                  <a:srgbClr val="373737"/>
                </a:solidFill>
                <a:latin typeface="Palatino Linotype"/>
                <a:cs typeface="Palatino Linotype"/>
              </a:rPr>
              <a:t>(0).</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previous_cancellations</a:t>
            </a:r>
            <a:r>
              <a:rPr sz="1400" b="1" spc="27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285" dirty="0">
                <a:solidFill>
                  <a:srgbClr val="373737"/>
                </a:solidFill>
                <a:latin typeface="Palatino Linotype"/>
                <a:cs typeface="Palatino Linotype"/>
              </a:rPr>
              <a:t> </a:t>
            </a:r>
            <a:r>
              <a:rPr sz="1400" dirty="0">
                <a:solidFill>
                  <a:srgbClr val="373737"/>
                </a:solidFill>
                <a:latin typeface="Palatino Linotype"/>
                <a:cs typeface="Palatino Linotype"/>
              </a:rPr>
              <a:t>previous</a:t>
            </a:r>
            <a:r>
              <a:rPr sz="1400" spc="290"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28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290" dirty="0">
                <a:solidFill>
                  <a:srgbClr val="373737"/>
                </a:solidFill>
                <a:latin typeface="Palatino Linotype"/>
                <a:cs typeface="Palatino Linotype"/>
              </a:rPr>
              <a:t> </a:t>
            </a:r>
            <a:r>
              <a:rPr sz="1400" dirty="0">
                <a:solidFill>
                  <a:srgbClr val="373737"/>
                </a:solidFill>
                <a:latin typeface="Palatino Linotype"/>
                <a:cs typeface="Palatino Linotype"/>
              </a:rPr>
              <a:t>were</a:t>
            </a:r>
            <a:r>
              <a:rPr sz="1400" spc="285" dirty="0">
                <a:solidFill>
                  <a:srgbClr val="373737"/>
                </a:solidFill>
                <a:latin typeface="Palatino Linotype"/>
                <a:cs typeface="Palatino Linotype"/>
              </a:rPr>
              <a:t> </a:t>
            </a:r>
            <a:r>
              <a:rPr sz="1400" spc="-10" dirty="0">
                <a:solidFill>
                  <a:srgbClr val="373737"/>
                </a:solidFill>
                <a:latin typeface="Palatino Linotype"/>
                <a:cs typeface="Palatino Linotype"/>
              </a:rPr>
              <a:t>cancelled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65" dirty="0">
                <a:solidFill>
                  <a:srgbClr val="373737"/>
                </a:solidFill>
                <a:latin typeface="Palatino Linotype"/>
                <a:cs typeface="Palatino Linotype"/>
              </a:rPr>
              <a:t>previous_bookings_not_canceled</a:t>
            </a:r>
            <a:r>
              <a:rPr sz="1400" b="1" spc="8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previous</a:t>
            </a:r>
            <a:r>
              <a:rPr sz="1400" spc="110"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10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were</a:t>
            </a:r>
            <a:r>
              <a:rPr sz="1400" spc="105" dirty="0">
                <a:solidFill>
                  <a:srgbClr val="373737"/>
                </a:solidFill>
                <a:latin typeface="Palatino Linotype"/>
                <a:cs typeface="Palatino Linotype"/>
              </a:rPr>
              <a:t> </a:t>
            </a:r>
            <a:r>
              <a:rPr sz="1400" spc="60" dirty="0">
                <a:solidFill>
                  <a:srgbClr val="373737"/>
                </a:solidFill>
                <a:latin typeface="Palatino Linotype"/>
                <a:cs typeface="Palatino Linotype"/>
              </a:rPr>
              <a:t>not</a:t>
            </a:r>
            <a:r>
              <a:rPr sz="1400" spc="110" dirty="0">
                <a:solidFill>
                  <a:srgbClr val="373737"/>
                </a:solidFill>
                <a:latin typeface="Palatino Linotype"/>
                <a:cs typeface="Palatino Linotype"/>
              </a:rPr>
              <a:t> </a:t>
            </a:r>
            <a:r>
              <a:rPr sz="1400" spc="-10" dirty="0">
                <a:solidFill>
                  <a:srgbClr val="373737"/>
                </a:solidFill>
                <a:latin typeface="Palatino Linotype"/>
                <a:cs typeface="Palatino Linotype"/>
              </a:rPr>
              <a:t>cancelled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reserved_room_type</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Code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room</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5" dirty="0">
                <a:solidFill>
                  <a:srgbClr val="373737"/>
                </a:solidFill>
                <a:latin typeface="Palatino Linotype"/>
                <a:cs typeface="Palatino Linotype"/>
              </a:rPr>
              <a:t> </a:t>
            </a:r>
            <a:r>
              <a:rPr sz="1400" spc="-10" dirty="0">
                <a:solidFill>
                  <a:srgbClr val="373737"/>
                </a:solidFill>
                <a:latin typeface="Palatino Linotype"/>
                <a:cs typeface="Palatino Linotype"/>
              </a:rPr>
              <a:t>reserved.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75" dirty="0">
                <a:solidFill>
                  <a:srgbClr val="373737"/>
                </a:solidFill>
                <a:latin typeface="Palatino Linotype"/>
                <a:cs typeface="Palatino Linotype"/>
              </a:rPr>
              <a:t>assigned_room_type </a:t>
            </a:r>
            <a:r>
              <a:rPr sz="1400" dirty="0">
                <a:solidFill>
                  <a:srgbClr val="373737"/>
                </a:solidFill>
                <a:latin typeface="Palatino Linotype"/>
                <a:cs typeface="Palatino Linotype"/>
              </a:rPr>
              <a:t>:</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Code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for</a:t>
            </a:r>
            <a:r>
              <a:rPr sz="1400" spc="9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room</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assigned</a:t>
            </a:r>
            <a:r>
              <a:rPr sz="1400" spc="9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9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booking_changes</a:t>
            </a:r>
            <a:r>
              <a:rPr sz="1400" b="1" spc="12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35" dirty="0">
                <a:solidFill>
                  <a:srgbClr val="373737"/>
                </a:solidFill>
                <a:latin typeface="Palatino Linotype"/>
                <a:cs typeface="Palatino Linotype"/>
              </a:rPr>
              <a:t> </a:t>
            </a:r>
            <a:r>
              <a:rPr sz="1400" spc="60" dirty="0">
                <a:solidFill>
                  <a:srgbClr val="373737"/>
                </a:solidFill>
                <a:latin typeface="Palatino Linotype"/>
                <a:cs typeface="Palatino Linotype"/>
              </a:rPr>
              <a:t>changes/amendments</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135"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13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60" dirty="0">
                <a:solidFill>
                  <a:srgbClr val="373737"/>
                </a:solidFill>
                <a:latin typeface="Palatino Linotype"/>
                <a:cs typeface="Palatino Linotype"/>
              </a:rPr>
              <a:t>deposit_type</a:t>
            </a:r>
            <a:r>
              <a:rPr sz="1400" b="1" spc="11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Indication</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on</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if</a:t>
            </a:r>
            <a:r>
              <a:rPr sz="1400" spc="12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14" dirty="0">
                <a:solidFill>
                  <a:srgbClr val="373737"/>
                </a:solidFill>
                <a:latin typeface="Palatino Linotype"/>
                <a:cs typeface="Palatino Linotype"/>
              </a:rPr>
              <a:t> </a:t>
            </a:r>
            <a:r>
              <a:rPr sz="1400" spc="60" dirty="0">
                <a:solidFill>
                  <a:srgbClr val="373737"/>
                </a:solidFill>
                <a:latin typeface="Palatino Linotype"/>
                <a:cs typeface="Palatino Linotype"/>
              </a:rPr>
              <a:t>customer</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a</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deposit</a:t>
            </a:r>
            <a:r>
              <a:rPr sz="1400" spc="12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guarantee</a:t>
            </a:r>
            <a:r>
              <a:rPr sz="1400" spc="12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14"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agent</a:t>
            </a:r>
            <a:r>
              <a:rPr sz="1400" b="1" spc="85" dirty="0">
                <a:solidFill>
                  <a:srgbClr val="373737"/>
                </a:solidFill>
                <a:latin typeface="Palatino Linotype"/>
                <a:cs typeface="Palatino Linotype"/>
              </a:rPr>
              <a:t> </a:t>
            </a:r>
            <a:r>
              <a:rPr sz="1400" b="1" dirty="0">
                <a:solidFill>
                  <a:srgbClr val="373737"/>
                </a:solidFill>
                <a:latin typeface="Palatino Linotype"/>
                <a:cs typeface="Palatino Linotype"/>
              </a:rPr>
              <a:t>:</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ID</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travel</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agency</a:t>
            </a:r>
            <a:r>
              <a:rPr sz="1400" spc="8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8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company</a:t>
            </a:r>
            <a:r>
              <a:rPr sz="1400" b="1" spc="4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ID</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5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50" dirty="0">
                <a:solidFill>
                  <a:srgbClr val="373737"/>
                </a:solidFill>
                <a:latin typeface="Palatino Linotype"/>
                <a:cs typeface="Palatino Linotype"/>
              </a:rPr>
              <a:t> </a:t>
            </a:r>
            <a:r>
              <a:rPr sz="1400" spc="60" dirty="0">
                <a:solidFill>
                  <a:srgbClr val="373737"/>
                </a:solidFill>
                <a:latin typeface="Palatino Linotype"/>
                <a:cs typeface="Palatino Linotype"/>
              </a:rPr>
              <a:t>company/entity</a:t>
            </a:r>
            <a:r>
              <a:rPr sz="1400" spc="5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5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5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Clr>
                <a:srgbClr val="134F5C"/>
              </a:buClr>
              <a:buFont typeface="Wingdings" panose="05000000000000000000" pitchFamily="2" charset="2"/>
              <a:buChar char="q"/>
              <a:tabLst>
                <a:tab pos="347980" algn="l"/>
                <a:tab pos="349250" algn="l"/>
              </a:tabLst>
            </a:pPr>
            <a:r>
              <a:rPr sz="1400" b="1" spc="80" dirty="0">
                <a:solidFill>
                  <a:srgbClr val="373737"/>
                </a:solidFill>
                <a:latin typeface="Palatino Linotype"/>
                <a:cs typeface="Palatino Linotype"/>
              </a:rPr>
              <a:t>days_in_waiting_list</a:t>
            </a:r>
            <a:r>
              <a:rPr sz="1400" b="1" spc="5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days</a:t>
            </a:r>
            <a:r>
              <a:rPr sz="1400" spc="6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was</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in</a:t>
            </a:r>
            <a:r>
              <a:rPr sz="1400" spc="70" dirty="0">
                <a:solidFill>
                  <a:srgbClr val="373737"/>
                </a:solidFill>
                <a:latin typeface="Palatino Linotype"/>
                <a:cs typeface="Palatino Linotype"/>
              </a:rPr>
              <a:t> the</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waiting</a:t>
            </a:r>
            <a:r>
              <a:rPr sz="1400" spc="65" dirty="0">
                <a:solidFill>
                  <a:srgbClr val="373737"/>
                </a:solidFill>
                <a:latin typeface="Palatino Linotype"/>
                <a:cs typeface="Palatino Linotype"/>
              </a:rPr>
              <a:t> </a:t>
            </a:r>
            <a:r>
              <a:rPr sz="1400" spc="-20" dirty="0">
                <a:solidFill>
                  <a:srgbClr val="373737"/>
                </a:solidFill>
                <a:latin typeface="Palatino Linotype"/>
                <a:cs typeface="Palatino Linotype"/>
              </a:rPr>
              <a:t>list</a:t>
            </a:r>
            <a:endParaRPr sz="1400" dirty="0">
              <a:latin typeface="Palatino Linotype"/>
              <a:cs typeface="Palatino Linotype"/>
            </a:endParaRPr>
          </a:p>
          <a:p>
            <a:pPr marL="348615" indent="-336550">
              <a:lnSpc>
                <a:spcPct val="100000"/>
              </a:lnSpc>
              <a:buClr>
                <a:srgbClr val="134F5C"/>
              </a:buClr>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customer_type</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assuming</a:t>
            </a:r>
            <a:r>
              <a:rPr sz="1400" spc="90" dirty="0">
                <a:solidFill>
                  <a:srgbClr val="373737"/>
                </a:solidFill>
                <a:latin typeface="Palatino Linotype"/>
                <a:cs typeface="Palatino Linotype"/>
              </a:rPr>
              <a:t> </a:t>
            </a:r>
            <a:r>
              <a:rPr sz="1400" spc="60" dirty="0">
                <a:solidFill>
                  <a:srgbClr val="373737"/>
                </a:solidFill>
                <a:latin typeface="Palatino Linotype"/>
                <a:cs typeface="Palatino Linotype"/>
              </a:rPr>
              <a:t>one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four</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categories.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adr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a:t>
            </a:r>
            <a:r>
              <a:rPr sz="1400" dirty="0">
                <a:solidFill>
                  <a:srgbClr val="373737"/>
                </a:solidFill>
                <a:latin typeface="Palatino Linotype"/>
                <a:cs typeface="Palatino Linotype"/>
              </a:rPr>
              <a:t>Average</a:t>
            </a:r>
            <a:r>
              <a:rPr sz="1400" spc="5" dirty="0">
                <a:solidFill>
                  <a:srgbClr val="373737"/>
                </a:solidFill>
                <a:latin typeface="Palatino Linotype"/>
                <a:cs typeface="Palatino Linotype"/>
              </a:rPr>
              <a:t> </a:t>
            </a:r>
            <a:r>
              <a:rPr sz="1400" dirty="0">
                <a:solidFill>
                  <a:srgbClr val="373737"/>
                </a:solidFill>
                <a:latin typeface="Palatino Linotype"/>
                <a:cs typeface="Palatino Linotype"/>
              </a:rPr>
              <a:t>Daily</a:t>
            </a:r>
            <a:r>
              <a:rPr sz="1400" spc="5" dirty="0">
                <a:solidFill>
                  <a:srgbClr val="373737"/>
                </a:solidFill>
                <a:latin typeface="Palatino Linotype"/>
                <a:cs typeface="Palatino Linotype"/>
              </a:rPr>
              <a:t> </a:t>
            </a:r>
            <a:r>
              <a:rPr sz="1400" spc="-20" dirty="0">
                <a:solidFill>
                  <a:srgbClr val="373737"/>
                </a:solidFill>
                <a:latin typeface="Palatino Linotype"/>
                <a:cs typeface="Palatino Linotype"/>
              </a:rPr>
              <a:t>Rate</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0" dirty="0">
                <a:solidFill>
                  <a:srgbClr val="373737"/>
                </a:solidFill>
                <a:latin typeface="Palatino Linotype"/>
                <a:cs typeface="Palatino Linotype"/>
              </a:rPr>
              <a:t>required_car_parking_spaces</a:t>
            </a:r>
            <a:r>
              <a:rPr sz="1400" b="1" spc="6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65" dirty="0">
                <a:solidFill>
                  <a:srgbClr val="373737"/>
                </a:solidFill>
                <a:latin typeface="Palatino Linotype"/>
                <a:cs typeface="Palatino Linotype"/>
              </a:rPr>
              <a:t>car</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parking</a:t>
            </a:r>
            <a:r>
              <a:rPr sz="1400" spc="85" dirty="0">
                <a:solidFill>
                  <a:srgbClr val="373737"/>
                </a:solidFill>
                <a:latin typeface="Palatino Linotype"/>
                <a:cs typeface="Palatino Linotype"/>
              </a:rPr>
              <a:t> </a:t>
            </a:r>
            <a:r>
              <a:rPr sz="1400" spc="50" dirty="0">
                <a:solidFill>
                  <a:srgbClr val="373737"/>
                </a:solidFill>
                <a:latin typeface="Palatino Linotype"/>
                <a:cs typeface="Palatino Linotype"/>
              </a:rPr>
              <a:t>spaces</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required</a:t>
            </a:r>
            <a:r>
              <a:rPr sz="1400" spc="8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85" dirty="0">
                <a:solidFill>
                  <a:srgbClr val="373737"/>
                </a:solidFill>
                <a:latin typeface="Palatino Linotype"/>
                <a:cs typeface="Palatino Linotype"/>
              </a:rPr>
              <a:t> </a:t>
            </a:r>
            <a:r>
              <a:rPr sz="1400" spc="-10" dirty="0">
                <a:solidFill>
                  <a:srgbClr val="373737"/>
                </a:solidFill>
                <a:latin typeface="Palatino Linotype"/>
                <a:cs typeface="Palatino Linotype"/>
              </a:rPr>
              <a:t>customer.</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total_of_special_requests </a:t>
            </a:r>
            <a:r>
              <a:rPr sz="1400" dirty="0">
                <a:solidFill>
                  <a:srgbClr val="373737"/>
                </a:solidFill>
                <a:latin typeface="Palatino Linotype"/>
                <a:cs typeface="Palatino Linotype"/>
              </a:rPr>
              <a:t>:</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special</a:t>
            </a:r>
            <a:r>
              <a:rPr sz="1400" spc="100" dirty="0">
                <a:solidFill>
                  <a:srgbClr val="373737"/>
                </a:solidFill>
                <a:latin typeface="Palatino Linotype"/>
                <a:cs typeface="Palatino Linotype"/>
              </a:rPr>
              <a:t> </a:t>
            </a:r>
            <a:r>
              <a:rPr sz="1400" spc="45" dirty="0">
                <a:solidFill>
                  <a:srgbClr val="373737"/>
                </a:solidFill>
                <a:latin typeface="Palatino Linotype"/>
                <a:cs typeface="Palatino Linotype"/>
              </a:rPr>
              <a:t>requests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75" dirty="0">
                <a:solidFill>
                  <a:srgbClr val="373737"/>
                </a:solidFill>
                <a:latin typeface="Palatino Linotype"/>
                <a:cs typeface="Palatino Linotype"/>
              </a:rPr>
              <a:t>reservation_status</a:t>
            </a:r>
            <a:r>
              <a:rPr sz="1400" b="1" spc="14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55" dirty="0">
                <a:solidFill>
                  <a:srgbClr val="373737"/>
                </a:solidFill>
                <a:latin typeface="Palatino Linotype"/>
                <a:cs typeface="Palatino Linotype"/>
              </a:rPr>
              <a:t> </a:t>
            </a:r>
            <a:r>
              <a:rPr sz="1400" dirty="0">
                <a:solidFill>
                  <a:srgbClr val="373737"/>
                </a:solidFill>
                <a:latin typeface="Palatino Linotype"/>
                <a:cs typeface="Palatino Linotype"/>
              </a:rPr>
              <a:t>Reservation</a:t>
            </a:r>
            <a:r>
              <a:rPr sz="1400" spc="160" dirty="0">
                <a:solidFill>
                  <a:srgbClr val="373737"/>
                </a:solidFill>
                <a:latin typeface="Palatino Linotype"/>
                <a:cs typeface="Palatino Linotype"/>
              </a:rPr>
              <a:t> </a:t>
            </a:r>
            <a:r>
              <a:rPr sz="1400" dirty="0">
                <a:solidFill>
                  <a:srgbClr val="373737"/>
                </a:solidFill>
                <a:latin typeface="Palatino Linotype"/>
                <a:cs typeface="Palatino Linotype"/>
              </a:rPr>
              <a:t>last</a:t>
            </a:r>
            <a:r>
              <a:rPr sz="1400" spc="160" dirty="0">
                <a:solidFill>
                  <a:srgbClr val="373737"/>
                </a:solidFill>
                <a:latin typeface="Palatino Linotype"/>
                <a:cs typeface="Palatino Linotype"/>
              </a:rPr>
              <a:t> </a:t>
            </a:r>
            <a:r>
              <a:rPr sz="1400" spc="40" dirty="0">
                <a:solidFill>
                  <a:srgbClr val="373737"/>
                </a:solidFill>
                <a:latin typeface="Palatino Linotype"/>
                <a:cs typeface="Palatino Linotype"/>
              </a:rPr>
              <a:t>status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reservation_status_date</a:t>
            </a:r>
            <a:r>
              <a:rPr sz="1400" b="1" spc="5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Date</a:t>
            </a:r>
            <a:r>
              <a:rPr sz="1400" spc="75" dirty="0">
                <a:solidFill>
                  <a:srgbClr val="373737"/>
                </a:solidFill>
                <a:latin typeface="Palatino Linotype"/>
                <a:cs typeface="Palatino Linotype"/>
              </a:rPr>
              <a:t> </a:t>
            </a:r>
            <a:r>
              <a:rPr sz="1400" spc="50" dirty="0">
                <a:solidFill>
                  <a:srgbClr val="373737"/>
                </a:solidFill>
                <a:latin typeface="Palatino Linotype"/>
                <a:cs typeface="Palatino Linotype"/>
              </a:rPr>
              <a:t>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which</a:t>
            </a:r>
            <a:r>
              <a:rPr sz="1400" spc="70" dirty="0">
                <a:solidFill>
                  <a:srgbClr val="373737"/>
                </a:solidFill>
                <a:latin typeface="Palatino Linotype"/>
                <a:cs typeface="Palatino Linotype"/>
              </a:rPr>
              <a:t> the</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last</a:t>
            </a:r>
            <a:r>
              <a:rPr sz="1400" spc="75" dirty="0">
                <a:solidFill>
                  <a:srgbClr val="373737"/>
                </a:solidFill>
                <a:latin typeface="Palatino Linotype"/>
                <a:cs typeface="Palatino Linotype"/>
              </a:rPr>
              <a:t> </a:t>
            </a:r>
            <a:r>
              <a:rPr sz="1400" spc="50" dirty="0">
                <a:solidFill>
                  <a:srgbClr val="373737"/>
                </a:solidFill>
                <a:latin typeface="Palatino Linotype"/>
                <a:cs typeface="Palatino Linotype"/>
              </a:rPr>
              <a:t>status</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was</a:t>
            </a:r>
            <a:r>
              <a:rPr sz="1400" spc="75" dirty="0">
                <a:solidFill>
                  <a:srgbClr val="373737"/>
                </a:solidFill>
                <a:latin typeface="Palatino Linotype"/>
                <a:cs typeface="Palatino Linotype"/>
              </a:rPr>
              <a:t> </a:t>
            </a:r>
            <a:r>
              <a:rPr sz="1400" spc="30" dirty="0">
                <a:solidFill>
                  <a:srgbClr val="373737"/>
                </a:solidFill>
                <a:latin typeface="Palatino Linotype"/>
                <a:cs typeface="Palatino Linotype"/>
              </a:rPr>
              <a:t>set.</a:t>
            </a:r>
            <a:endParaRPr sz="1400" dirty="0">
              <a:latin typeface="Palatino Linotype"/>
              <a:cs typeface="Palatino Linotype"/>
            </a:endParaRPr>
          </a:p>
        </p:txBody>
      </p:sp>
      <p:sp>
        <p:nvSpPr>
          <p:cNvPr id="29" name="Text Placeholder 28">
            <a:extLst>
              <a:ext uri="{FF2B5EF4-FFF2-40B4-BE49-F238E27FC236}">
                <a16:creationId xmlns:a16="http://schemas.microsoft.com/office/drawing/2014/main" id="{348CAA16-104C-B7CF-A1E9-694035F60E12}"/>
              </a:ext>
            </a:extLst>
          </p:cNvPr>
          <p:cNvSpPr>
            <a:spLocks noGrp="1"/>
          </p:cNvSpPr>
          <p:nvPr>
            <p:ph type="body" idx="1"/>
          </p:nvPr>
        </p:nvSpPr>
        <p:spPr>
          <a:xfrm flipH="1" flipV="1">
            <a:off x="8723811" y="5143499"/>
            <a:ext cx="45719" cy="45719"/>
          </a:xfrm>
        </p:spPr>
        <p:txBody>
          <a:bodyPr/>
          <a:lstStyle/>
          <a:p>
            <a:endParaRPr lang="en-IN" dirty="0"/>
          </a:p>
        </p:txBody>
      </p:sp>
    </p:spTree>
    <p:extLst>
      <p:ext uri="{BB962C8B-B14F-4D97-AF65-F5344CB8AC3E}">
        <p14:creationId xmlns:p14="http://schemas.microsoft.com/office/powerpoint/2010/main" val="54965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C3A300A-D295-B08D-3A67-491891BA311B}"/>
              </a:ext>
            </a:extLst>
          </p:cNvPr>
          <p:cNvSpPr txBox="1">
            <a:spLocks noGrp="1"/>
          </p:cNvSpPr>
          <p:nvPr>
            <p:ph type="title"/>
          </p:nvPr>
        </p:nvSpPr>
        <p:spPr>
          <a:xfrm>
            <a:off x="408263" y="219916"/>
            <a:ext cx="8735737"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dirty="0">
                <a:latin typeface="Palatino Linotype" panose="02040502050505030304" pitchFamily="18" charset="0"/>
              </a:rPr>
              <a:t>Data</a:t>
            </a:r>
            <a:r>
              <a:rPr sz="2800" spc="110" dirty="0">
                <a:latin typeface="Palatino Linotype" panose="02040502050505030304" pitchFamily="18" charset="0"/>
              </a:rPr>
              <a:t> </a:t>
            </a:r>
            <a:r>
              <a:rPr sz="2800" spc="-10" dirty="0">
                <a:latin typeface="Palatino Linotype" panose="02040502050505030304" pitchFamily="18" charset="0"/>
              </a:rPr>
              <a:t>Overview</a:t>
            </a:r>
            <a:r>
              <a:rPr lang="en-US" sz="2800" spc="-10" dirty="0">
                <a:latin typeface="Palatino Linotype" panose="02040502050505030304" pitchFamily="18" charset="0"/>
              </a:rPr>
              <a:t>:</a:t>
            </a:r>
            <a:endParaRPr sz="2800" spc="-10" dirty="0">
              <a:latin typeface="Palatino Linotype" panose="02040502050505030304" pitchFamily="18" charset="0"/>
            </a:endParaRPr>
          </a:p>
        </p:txBody>
      </p:sp>
      <p:pic>
        <p:nvPicPr>
          <p:cNvPr id="1026" name="Picture 2">
            <a:extLst>
              <a:ext uri="{FF2B5EF4-FFF2-40B4-BE49-F238E27FC236}">
                <a16:creationId xmlns:a16="http://schemas.microsoft.com/office/drawing/2014/main" id="{C3A3E7AC-792A-DCCF-2064-694B43A91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63" y="1017588"/>
            <a:ext cx="3114675" cy="3841131"/>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6635269A-CF1B-5214-ABBC-8F67D90F952B}"/>
              </a:ext>
            </a:extLst>
          </p:cNvPr>
          <p:cNvSpPr txBox="1">
            <a:spLocks noGrp="1"/>
          </p:cNvSpPr>
          <p:nvPr>
            <p:ph type="body" idx="1"/>
          </p:nvPr>
        </p:nvSpPr>
        <p:spPr>
          <a:xfrm>
            <a:off x="3619500" y="1017588"/>
            <a:ext cx="4633913" cy="3762375"/>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500" dirty="0">
                <a:solidFill>
                  <a:srgbClr val="08242A"/>
                </a:solidFill>
                <a:latin typeface="Palatino Linotype"/>
                <a:cs typeface="Palatino Linotype"/>
              </a:rPr>
              <a:t>We</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took</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a</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overview</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of</a:t>
            </a:r>
            <a:r>
              <a:rPr sz="1500" spc="75" dirty="0">
                <a:solidFill>
                  <a:srgbClr val="08242A"/>
                </a:solidFill>
                <a:latin typeface="Palatino Linotype"/>
                <a:cs typeface="Palatino Linotype"/>
              </a:rPr>
              <a:t> the</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data</a:t>
            </a:r>
            <a:r>
              <a:rPr sz="1500" spc="75" dirty="0">
                <a:solidFill>
                  <a:srgbClr val="08242A"/>
                </a:solidFill>
                <a:latin typeface="Palatino Linotype"/>
                <a:cs typeface="Palatino Linotype"/>
              </a:rPr>
              <a:t> </a:t>
            </a:r>
            <a:r>
              <a:rPr sz="1500" spc="60" dirty="0">
                <a:solidFill>
                  <a:srgbClr val="08242A"/>
                </a:solidFill>
                <a:latin typeface="Palatino Linotype"/>
                <a:cs typeface="Palatino Linotype"/>
              </a:rPr>
              <a:t>together</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by</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using</a:t>
            </a:r>
            <a:r>
              <a:rPr sz="1500" spc="75" dirty="0">
                <a:solidFill>
                  <a:srgbClr val="08242A"/>
                </a:solidFill>
                <a:latin typeface="Palatino Linotype"/>
                <a:cs typeface="Palatino Linotype"/>
              </a:rPr>
              <a:t> </a:t>
            </a:r>
            <a:r>
              <a:rPr sz="1500" spc="-20" dirty="0">
                <a:solidFill>
                  <a:srgbClr val="08242A"/>
                </a:solidFill>
                <a:latin typeface="Palatino Linotype"/>
                <a:cs typeface="Palatino Linotype"/>
              </a:rPr>
              <a:t>many </a:t>
            </a:r>
            <a:r>
              <a:rPr sz="1500" dirty="0">
                <a:solidFill>
                  <a:srgbClr val="08242A"/>
                </a:solidFill>
                <a:latin typeface="Palatino Linotype"/>
                <a:cs typeface="Palatino Linotype"/>
              </a:rPr>
              <a:t>methods</a:t>
            </a:r>
            <a:r>
              <a:rPr sz="1500" spc="70" dirty="0">
                <a:solidFill>
                  <a:srgbClr val="08242A"/>
                </a:solidFill>
                <a:latin typeface="Palatino Linotype"/>
                <a:cs typeface="Palatino Linotype"/>
              </a:rPr>
              <a:t> </a:t>
            </a:r>
            <a:r>
              <a:rPr sz="1500" spc="50" dirty="0">
                <a:solidFill>
                  <a:srgbClr val="08242A"/>
                </a:solidFill>
                <a:latin typeface="Palatino Linotype"/>
                <a:cs typeface="Palatino Linotype"/>
              </a:rPr>
              <a:t>such</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as</a:t>
            </a:r>
            <a:r>
              <a:rPr sz="1500" spc="75" dirty="0">
                <a:solidFill>
                  <a:srgbClr val="08242A"/>
                </a:solidFill>
                <a:latin typeface="Palatino Linotype"/>
                <a:cs typeface="Palatino Linotype"/>
              </a:rPr>
              <a:t> </a:t>
            </a:r>
            <a:r>
              <a:rPr sz="1500" b="1" dirty="0">
                <a:solidFill>
                  <a:srgbClr val="08242A"/>
                </a:solidFill>
                <a:latin typeface="Palatino Linotype"/>
                <a:cs typeface="Palatino Linotype"/>
              </a:rPr>
              <a:t>.head()</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.tail()</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.describe(),</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shape</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0" dirty="0">
                <a:solidFill>
                  <a:srgbClr val="08242A"/>
                </a:solidFill>
                <a:latin typeface="Palatino Linotype"/>
                <a:cs typeface="Palatino Linotype"/>
              </a:rPr>
              <a:t> </a:t>
            </a:r>
            <a:r>
              <a:rPr sz="1500" b="1" spc="-10" dirty="0">
                <a:solidFill>
                  <a:srgbClr val="08242A"/>
                </a:solidFill>
                <a:latin typeface="Palatino Linotype"/>
                <a:cs typeface="Palatino Linotype"/>
              </a:rPr>
              <a:t>.info() </a:t>
            </a:r>
            <a:r>
              <a:rPr sz="1500" dirty="0">
                <a:solidFill>
                  <a:srgbClr val="08242A"/>
                </a:solidFill>
                <a:latin typeface="Palatino Linotype"/>
                <a:cs typeface="Palatino Linotype"/>
              </a:rPr>
              <a:t>and</a:t>
            </a:r>
            <a:r>
              <a:rPr sz="1500" spc="65" dirty="0">
                <a:solidFill>
                  <a:srgbClr val="08242A"/>
                </a:solidFill>
                <a:latin typeface="Palatino Linotype"/>
                <a:cs typeface="Palatino Linotype"/>
              </a:rPr>
              <a:t> </a:t>
            </a:r>
            <a:r>
              <a:rPr sz="1500" b="1" spc="40" dirty="0">
                <a:solidFill>
                  <a:srgbClr val="08242A"/>
                </a:solidFill>
                <a:latin typeface="Palatino Linotype"/>
                <a:cs typeface="Palatino Linotype"/>
              </a:rPr>
              <a:t>etc.</a:t>
            </a:r>
            <a:endParaRPr sz="1500" dirty="0">
              <a:latin typeface="Palatino Linotype"/>
              <a:cs typeface="Palatino Linotype"/>
            </a:endParaRPr>
          </a:p>
        </p:txBody>
      </p:sp>
    </p:spTree>
    <p:extLst>
      <p:ext uri="{BB962C8B-B14F-4D97-AF65-F5344CB8AC3E}">
        <p14:creationId xmlns:p14="http://schemas.microsoft.com/office/powerpoint/2010/main" val="348882879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TotalTime>
  <Words>2464</Words>
  <Application>Microsoft Office PowerPoint</Application>
  <PresentationFormat>On-screen Show (16:9)</PresentationFormat>
  <Paragraphs>243</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Roboto</vt:lpstr>
      <vt:lpstr>Montserrat</vt:lpstr>
      <vt:lpstr>Segoe UI Variable Text Semibold</vt:lpstr>
      <vt:lpstr>Wingdings</vt:lpstr>
      <vt:lpstr>Arial</vt:lpstr>
      <vt:lpstr>Palatino Linotype</vt:lpstr>
      <vt:lpstr>Simple Light</vt:lpstr>
      <vt:lpstr> Capstone Project-1</vt:lpstr>
      <vt:lpstr>   </vt:lpstr>
      <vt:lpstr>Problem Statement:</vt:lpstr>
      <vt:lpstr>Overview of the given data and problem:</vt:lpstr>
      <vt:lpstr>Steps Followed In Analysis:</vt:lpstr>
      <vt:lpstr>Steps Followed In Analysis:</vt:lpstr>
      <vt:lpstr>Understanding The Dataset Provided:</vt:lpstr>
      <vt:lpstr>Understanding The Dataset Provided:               Continued-</vt:lpstr>
      <vt:lpstr>Data Overview:</vt:lpstr>
      <vt:lpstr>Data Cleaning:</vt:lpstr>
      <vt:lpstr>EDA on Dataset:</vt:lpstr>
      <vt:lpstr>EDA- Univariate Analysis:</vt:lpstr>
      <vt:lpstr>2. Adults Travelling with Kids Or without Kids-</vt:lpstr>
      <vt:lpstr>3. Most Preferred Distribution Channel For Hotel Booking-</vt:lpstr>
      <vt:lpstr>4. Hotel Booking Cancellation rate-</vt:lpstr>
      <vt:lpstr>5. Distribution of Customer Type-</vt:lpstr>
      <vt:lpstr>6. Meal Preference-</vt:lpstr>
      <vt:lpstr>7. Top 10 Countries-</vt:lpstr>
      <vt:lpstr>Bivariate Analysis:</vt:lpstr>
      <vt:lpstr>2. Highest Bookings in Hotel/Year-</vt:lpstr>
      <vt:lpstr>3. Highest Stays in Week or Weekend Nights-</vt:lpstr>
      <vt:lpstr>4. Hotel with Repeated Guest-</vt:lpstr>
      <vt:lpstr>5. Optimal Stay Length in Hotels-</vt:lpstr>
      <vt:lpstr>6. Hotel having highest ADR-</vt:lpstr>
      <vt:lpstr>7. Hotel generating more Revenue-</vt:lpstr>
      <vt:lpstr>8. Distribution channel contributed in Income-</vt:lpstr>
      <vt:lpstr>9. ADR affected by length of Stay-</vt:lpstr>
      <vt:lpstr>10. Market Segment with Highest Cancellation Rate-</vt:lpstr>
      <vt:lpstr>11. Allotment of Room type as Reserved-</vt:lpstr>
      <vt:lpstr>1. Correlation heatmap of data-</vt:lpstr>
      <vt:lpstr>1. Correlation heatmap of data-                                        Continued-</vt:lpstr>
      <vt:lpstr>2. Car Parking Space-</vt:lpstr>
      <vt:lpstr>3. Number of Bookings from Different Countries-</vt:lpstr>
      <vt:lpstr>4. Plotting in demand room and which room generate more ADR-</vt:lpstr>
      <vt:lpstr>Conclusion: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cp:lastModifiedBy>JAYSHREE MADAVI</cp:lastModifiedBy>
  <cp:revision>17</cp:revision>
  <dcterms:modified xsi:type="dcterms:W3CDTF">2022-10-06T11:01:12Z</dcterms:modified>
</cp:coreProperties>
</file>