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72" r:id="rId6"/>
    <p:sldId id="259" r:id="rId7"/>
    <p:sldId id="260" r:id="rId8"/>
    <p:sldId id="275" r:id="rId9"/>
    <p:sldId id="261" r:id="rId10"/>
    <p:sldId id="262" r:id="rId11"/>
    <p:sldId id="264" r:id="rId12"/>
    <p:sldId id="271" r:id="rId13"/>
    <p:sldId id="266" r:id="rId14"/>
    <p:sldId id="273" r:id="rId15"/>
    <p:sldId id="274" r:id="rId16"/>
    <p:sldId id="263" r:id="rId17"/>
    <p:sldId id="265" r:id="rId18"/>
    <p:sldId id="267" r:id="rId19"/>
    <p:sldId id="268" r:id="rId20"/>
    <p:sldId id="276"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11/19/2013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11/19/2013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Expression invariant face recognition</a:t>
            </a:r>
            <a:endParaRPr lang="en-GB" dirty="0"/>
          </a:p>
        </p:txBody>
      </p:sp>
      <p:sp>
        <p:nvSpPr>
          <p:cNvPr id="3" name="Subtitle 2"/>
          <p:cNvSpPr>
            <a:spLocks noGrp="1"/>
          </p:cNvSpPr>
          <p:nvPr>
            <p:ph type="subTitle" idx="1"/>
          </p:nvPr>
        </p:nvSpPr>
        <p:spPr/>
        <p:txBody>
          <a:bodyPr/>
          <a:lstStyle/>
          <a:p>
            <a:r>
              <a:rPr lang="en-GB" dirty="0" smtClean="0"/>
              <a:t>Sumit Agrawal              Piyush lahoti </a:t>
            </a:r>
            <a:endParaRPr lang="en-GB" dirty="0"/>
          </a:p>
        </p:txBody>
      </p:sp>
    </p:spTree>
    <p:extLst>
      <p:ext uri="{BB962C8B-B14F-4D97-AF65-F5344CB8AC3E}">
        <p14:creationId xmlns:p14="http://schemas.microsoft.com/office/powerpoint/2010/main" val="389591621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Local Binary Patterns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[1]The </a:t>
            </a:r>
            <a:r>
              <a:rPr lang="en-GB" dirty="0"/>
              <a:t>LBP feature vector, in its simplest form, is created in the following manner:</a:t>
            </a:r>
          </a:p>
          <a:p>
            <a:r>
              <a:rPr lang="en-GB" dirty="0"/>
              <a:t>Divide the examined window into cells (e.g. 16x16 pixels for each cell).</a:t>
            </a:r>
          </a:p>
          <a:p>
            <a:r>
              <a:rPr lang="en-GB" dirty="0"/>
              <a:t>For each pixel in a cell, compare the pixel to each of its 8 </a:t>
            </a:r>
            <a:r>
              <a:rPr lang="en-GB" dirty="0" err="1"/>
              <a:t>neighbors</a:t>
            </a:r>
            <a:r>
              <a:rPr lang="en-GB" dirty="0"/>
              <a:t> (on its left-top, left-middle, left-bottom, right-top, etc.). Follow the pixels along a circle, i.e. clockwise or counter-clockwise.</a:t>
            </a:r>
          </a:p>
          <a:p>
            <a:r>
              <a:rPr lang="en-GB" dirty="0"/>
              <a:t>Where the </a:t>
            </a:r>
            <a:r>
              <a:rPr lang="en-GB" dirty="0" err="1"/>
              <a:t>center</a:t>
            </a:r>
            <a:r>
              <a:rPr lang="en-GB" dirty="0"/>
              <a:t> pixel's value is greater than the </a:t>
            </a:r>
            <a:r>
              <a:rPr lang="en-GB" dirty="0" err="1"/>
              <a:t>neighbor's</a:t>
            </a:r>
            <a:r>
              <a:rPr lang="en-GB" dirty="0"/>
              <a:t> value, write "1". Otherwise, write "0". This gives an 8-digit binary number (which is usually converted to decimal for convenience).</a:t>
            </a:r>
          </a:p>
          <a:p>
            <a:r>
              <a:rPr lang="en-GB" dirty="0"/>
              <a:t>Compute the histogram, over the cell, of the frequency of each "number" occurring (i.e., each combination of which pixels are smaller and which are greater than the </a:t>
            </a:r>
            <a:r>
              <a:rPr lang="en-GB" dirty="0" err="1"/>
              <a:t>center</a:t>
            </a:r>
            <a:r>
              <a:rPr lang="en-GB" dirty="0"/>
              <a:t>).</a:t>
            </a:r>
          </a:p>
          <a:p>
            <a:r>
              <a:rPr lang="en-GB" dirty="0"/>
              <a:t>Optionally normalize the histogram.</a:t>
            </a:r>
          </a:p>
          <a:p>
            <a:r>
              <a:rPr lang="en-GB" dirty="0"/>
              <a:t>Concatenate (normalized) histograms of all cells. This gives the feature vector for the window.</a:t>
            </a:r>
          </a:p>
          <a:p>
            <a:endParaRPr lang="en-GB" dirty="0"/>
          </a:p>
        </p:txBody>
      </p:sp>
    </p:spTree>
    <p:extLst>
      <p:ext uri="{BB962C8B-B14F-4D97-AF65-F5344CB8AC3E}">
        <p14:creationId xmlns:p14="http://schemas.microsoft.com/office/powerpoint/2010/main" val="339313192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_images/lb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166" y="609600"/>
            <a:ext cx="5638800" cy="12954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_images/patter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166" y="3246755"/>
            <a:ext cx="5638800" cy="1238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72166" y="5444197"/>
            <a:ext cx="5638800" cy="369332"/>
          </a:xfrm>
          <a:prstGeom prst="rect">
            <a:avLst/>
          </a:prstGeom>
          <a:noFill/>
        </p:spPr>
        <p:txBody>
          <a:bodyPr wrap="square" rtlCol="0">
            <a:spAutoFit/>
          </a:bodyPr>
          <a:lstStyle/>
          <a:p>
            <a:r>
              <a:rPr lang="en-GB" dirty="0" smtClean="0"/>
              <a:t>Image Courtesy: </a:t>
            </a:r>
            <a:r>
              <a:rPr lang="en-GB" dirty="0" err="1" smtClean="0"/>
              <a:t>OpenCV</a:t>
            </a:r>
            <a:r>
              <a:rPr lang="en-GB" dirty="0" smtClean="0"/>
              <a:t> documentation</a:t>
            </a:r>
            <a:endParaRPr lang="en-GB" dirty="0"/>
          </a:p>
        </p:txBody>
      </p:sp>
    </p:spTree>
    <p:extLst>
      <p:ext uri="{BB962C8B-B14F-4D97-AF65-F5344CB8AC3E}">
        <p14:creationId xmlns:p14="http://schemas.microsoft.com/office/powerpoint/2010/main" val="231811037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divide</a:t>
            </a:r>
            <a:endParaRPr lang="en-GB" dirty="0"/>
          </a:p>
        </p:txBody>
      </p:sp>
      <p:pic>
        <p:nvPicPr>
          <p:cNvPr id="4" name="Content Placeholder 3"/>
          <p:cNvPicPr>
            <a:picLocks noGrp="1" noChangeAspect="1"/>
          </p:cNvPicPr>
          <p:nvPr>
            <p:ph idx="1"/>
          </p:nvPr>
        </p:nvPicPr>
        <p:blipFill>
          <a:blip r:embed="rId2"/>
          <a:stretch>
            <a:fillRect/>
          </a:stretch>
        </p:blipFill>
        <p:spPr>
          <a:xfrm>
            <a:off x="3412901" y="2701019"/>
            <a:ext cx="4256624" cy="2308862"/>
          </a:xfrm>
          <a:prstGeom prst="rect">
            <a:avLst/>
          </a:prstGeom>
        </p:spPr>
      </p:pic>
    </p:spTree>
    <p:extLst>
      <p:ext uri="{BB962C8B-B14F-4D97-AF65-F5344CB8AC3E}">
        <p14:creationId xmlns:p14="http://schemas.microsoft.com/office/powerpoint/2010/main" val="225467910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31300"/>
            <a:ext cx="10131425" cy="501748"/>
          </a:xfrm>
        </p:spPr>
        <p:txBody>
          <a:bodyPr>
            <a:normAutofit fontScale="90000"/>
          </a:bodyPr>
          <a:lstStyle/>
          <a:p>
            <a:r>
              <a:rPr lang="en-GB" dirty="0" smtClean="0"/>
              <a:t>LBP Histograms</a:t>
            </a:r>
            <a:endParaRPr lang="en-GB" dirty="0"/>
          </a:p>
        </p:txBody>
      </p:sp>
      <p:sp>
        <p:nvSpPr>
          <p:cNvPr id="3" name="Content Placeholder 2"/>
          <p:cNvSpPr>
            <a:spLocks noGrp="1"/>
          </p:cNvSpPr>
          <p:nvPr>
            <p:ph idx="1"/>
          </p:nvPr>
        </p:nvSpPr>
        <p:spPr>
          <a:xfrm>
            <a:off x="676143" y="953036"/>
            <a:ext cx="10131425" cy="2150773"/>
          </a:xfrm>
        </p:spPr>
        <p:txBody>
          <a:bodyPr>
            <a:normAutofit/>
          </a:bodyPr>
          <a:lstStyle/>
          <a:p>
            <a:r>
              <a:rPr lang="en-GB" dirty="0" smtClean="0"/>
              <a:t>We  appended 42  (one for each part of the image) 59-bin histograms.</a:t>
            </a:r>
          </a:p>
          <a:p>
            <a:r>
              <a:rPr lang="en-GB" dirty="0" smtClean="0"/>
              <a:t>So for every image we got a feature vector of size (42*59) 2478.</a:t>
            </a:r>
          </a:p>
        </p:txBody>
      </p:sp>
    </p:spTree>
    <p:extLst>
      <p:ext uri="{BB962C8B-B14F-4D97-AF65-F5344CB8AC3E}">
        <p14:creationId xmlns:p14="http://schemas.microsoft.com/office/powerpoint/2010/main" val="148743815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267" r="6341"/>
          <a:stretch/>
        </p:blipFill>
        <p:spPr>
          <a:xfrm>
            <a:off x="891863" y="3436513"/>
            <a:ext cx="7518040" cy="309310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110" r="6795"/>
          <a:stretch/>
        </p:blipFill>
        <p:spPr>
          <a:xfrm>
            <a:off x="891863" y="339143"/>
            <a:ext cx="7518040" cy="2719688"/>
          </a:xfrm>
          <a:prstGeom prst="rect">
            <a:avLst/>
          </a:prstGeom>
        </p:spPr>
      </p:pic>
      <p:sp>
        <p:nvSpPr>
          <p:cNvPr id="7" name="TextBox 6"/>
          <p:cNvSpPr txBox="1"/>
          <p:nvPr/>
        </p:nvSpPr>
        <p:spPr>
          <a:xfrm>
            <a:off x="8966200" y="339143"/>
            <a:ext cx="3060700" cy="646331"/>
          </a:xfrm>
          <a:prstGeom prst="rect">
            <a:avLst/>
          </a:prstGeom>
          <a:noFill/>
        </p:spPr>
        <p:txBody>
          <a:bodyPr wrap="square" rtlCol="0">
            <a:spAutoFit/>
          </a:bodyPr>
          <a:lstStyle/>
          <a:p>
            <a:r>
              <a:rPr lang="en-GB" dirty="0" smtClean="0"/>
              <a:t>Comparison of histogram for different expressions</a:t>
            </a:r>
            <a:endParaRPr lang="en-GB" dirty="0"/>
          </a:p>
        </p:txBody>
      </p:sp>
      <p:sp>
        <p:nvSpPr>
          <p:cNvPr id="8" name="TextBox 7"/>
          <p:cNvSpPr txBox="1"/>
          <p:nvPr/>
        </p:nvSpPr>
        <p:spPr>
          <a:xfrm>
            <a:off x="8409903" y="2689499"/>
            <a:ext cx="2692400" cy="369332"/>
          </a:xfrm>
          <a:prstGeom prst="rect">
            <a:avLst/>
          </a:prstGeom>
          <a:noFill/>
        </p:spPr>
        <p:txBody>
          <a:bodyPr wrap="square" rtlCol="0">
            <a:spAutoFit/>
          </a:bodyPr>
          <a:lstStyle/>
          <a:p>
            <a:r>
              <a:rPr lang="en-GB" dirty="0" smtClean="0"/>
              <a:t>Sub. 1 [Surprise]</a:t>
            </a:r>
            <a:endParaRPr lang="en-GB" dirty="0"/>
          </a:p>
        </p:txBody>
      </p:sp>
      <p:sp>
        <p:nvSpPr>
          <p:cNvPr id="9" name="TextBox 8"/>
          <p:cNvSpPr txBox="1"/>
          <p:nvPr/>
        </p:nvSpPr>
        <p:spPr>
          <a:xfrm>
            <a:off x="8409903" y="6160282"/>
            <a:ext cx="2692400" cy="369332"/>
          </a:xfrm>
          <a:prstGeom prst="rect">
            <a:avLst/>
          </a:prstGeom>
          <a:noFill/>
        </p:spPr>
        <p:txBody>
          <a:bodyPr wrap="square" rtlCol="0">
            <a:spAutoFit/>
          </a:bodyPr>
          <a:lstStyle/>
          <a:p>
            <a:r>
              <a:rPr lang="en-GB" dirty="0" smtClean="0"/>
              <a:t>Sub. 2 [Surprise]</a:t>
            </a:r>
            <a:endParaRPr lang="en-GB" dirty="0"/>
          </a:p>
        </p:txBody>
      </p:sp>
    </p:spTree>
    <p:extLst>
      <p:ext uri="{BB962C8B-B14F-4D97-AF65-F5344CB8AC3E}">
        <p14:creationId xmlns:p14="http://schemas.microsoft.com/office/powerpoint/2010/main" val="208032195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698" y="533920"/>
            <a:ext cx="7534141" cy="28140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3644721"/>
            <a:ext cx="7534140" cy="2826912"/>
          </a:xfrm>
          <a:prstGeom prst="rect">
            <a:avLst/>
          </a:prstGeom>
        </p:spPr>
      </p:pic>
      <p:sp>
        <p:nvSpPr>
          <p:cNvPr id="6" name="TextBox 5"/>
          <p:cNvSpPr txBox="1"/>
          <p:nvPr/>
        </p:nvSpPr>
        <p:spPr>
          <a:xfrm>
            <a:off x="8801636" y="495820"/>
            <a:ext cx="3060700" cy="646331"/>
          </a:xfrm>
          <a:prstGeom prst="rect">
            <a:avLst/>
          </a:prstGeom>
          <a:noFill/>
        </p:spPr>
        <p:txBody>
          <a:bodyPr wrap="square" rtlCol="0">
            <a:spAutoFit/>
          </a:bodyPr>
          <a:lstStyle/>
          <a:p>
            <a:r>
              <a:rPr lang="en-GB" dirty="0" smtClean="0"/>
              <a:t>Comparison of histogram for different expressions</a:t>
            </a:r>
            <a:endParaRPr lang="en-GB" dirty="0"/>
          </a:p>
        </p:txBody>
      </p:sp>
      <p:sp>
        <p:nvSpPr>
          <p:cNvPr id="7" name="TextBox 6"/>
          <p:cNvSpPr txBox="1"/>
          <p:nvPr/>
        </p:nvSpPr>
        <p:spPr>
          <a:xfrm>
            <a:off x="8448539" y="2940539"/>
            <a:ext cx="2692400" cy="369332"/>
          </a:xfrm>
          <a:prstGeom prst="rect">
            <a:avLst/>
          </a:prstGeom>
          <a:noFill/>
        </p:spPr>
        <p:txBody>
          <a:bodyPr wrap="square" rtlCol="0">
            <a:spAutoFit/>
          </a:bodyPr>
          <a:lstStyle/>
          <a:p>
            <a:r>
              <a:rPr lang="en-GB" dirty="0" smtClean="0"/>
              <a:t>Sub. 1 [Sad]</a:t>
            </a:r>
            <a:endParaRPr lang="en-GB" dirty="0"/>
          </a:p>
        </p:txBody>
      </p:sp>
      <p:sp>
        <p:nvSpPr>
          <p:cNvPr id="8" name="TextBox 7"/>
          <p:cNvSpPr txBox="1"/>
          <p:nvPr/>
        </p:nvSpPr>
        <p:spPr>
          <a:xfrm>
            <a:off x="8448539" y="6102301"/>
            <a:ext cx="2692400" cy="369332"/>
          </a:xfrm>
          <a:prstGeom prst="rect">
            <a:avLst/>
          </a:prstGeom>
          <a:noFill/>
        </p:spPr>
        <p:txBody>
          <a:bodyPr wrap="square" rtlCol="0">
            <a:spAutoFit/>
          </a:bodyPr>
          <a:lstStyle/>
          <a:p>
            <a:r>
              <a:rPr lang="en-GB" dirty="0" smtClean="0"/>
              <a:t>Sub. 2 [Sad]</a:t>
            </a:r>
            <a:endParaRPr lang="en-GB" dirty="0"/>
          </a:p>
        </p:txBody>
      </p:sp>
    </p:spTree>
    <p:extLst>
      <p:ext uri="{BB962C8B-B14F-4D97-AF65-F5344CB8AC3E}">
        <p14:creationId xmlns:p14="http://schemas.microsoft.com/office/powerpoint/2010/main" val="9721425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LBP with SVM</a:t>
            </a:r>
            <a:endParaRPr lang="en-GB" dirty="0"/>
          </a:p>
        </p:txBody>
      </p:sp>
      <p:sp>
        <p:nvSpPr>
          <p:cNvPr id="3" name="Content Placeholder 2"/>
          <p:cNvSpPr>
            <a:spLocks noGrp="1"/>
          </p:cNvSpPr>
          <p:nvPr>
            <p:ph idx="1"/>
          </p:nvPr>
        </p:nvSpPr>
        <p:spPr/>
        <p:txBody>
          <a:bodyPr/>
          <a:lstStyle/>
          <a:p>
            <a:r>
              <a:rPr lang="en-GB" dirty="0" smtClean="0"/>
              <a:t>It was proven by </a:t>
            </a:r>
            <a:r>
              <a:rPr lang="en-GB" dirty="0" smtClean="0"/>
              <a:t>[7]Shan </a:t>
            </a:r>
            <a:r>
              <a:rPr lang="en-GB" dirty="0" smtClean="0"/>
              <a:t>et al that using LBP with SVM would give better results as compared to template matching or Linear Discriminant Analysis.</a:t>
            </a:r>
          </a:p>
        </p:txBody>
      </p:sp>
    </p:spTree>
    <p:extLst>
      <p:ext uri="{BB962C8B-B14F-4D97-AF65-F5344CB8AC3E}">
        <p14:creationId xmlns:p14="http://schemas.microsoft.com/office/powerpoint/2010/main" val="139311025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8105" y="587181"/>
            <a:ext cx="525780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105" y="3064412"/>
            <a:ext cx="52578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105" y="5321838"/>
            <a:ext cx="5257800" cy="781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295422" y="1299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1 </a:t>
            </a: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Confusion Matrix for classifier using LBP and template matching.</a:t>
            </a:r>
            <a:endParaRPr kumimoji="0" lang="en-GB"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5"/>
          <p:cNvSpPr>
            <a:spLocks noChangeArrowheads="1"/>
          </p:cNvSpPr>
          <p:nvPr/>
        </p:nvSpPr>
        <p:spPr bwMode="auto">
          <a:xfrm>
            <a:off x="295422" y="28922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2</a:t>
            </a: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Confusion Matrix for classifier using LBP and SVM.</a:t>
            </a:r>
            <a:endParaRPr kumimoji="0" lang="en-GB"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295422" y="532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3</a:t>
            </a: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Comparison between LDA + NN and SVM (linear) for facial expression recognition using LBP features</a:t>
            </a:r>
            <a:endParaRPr kumimoji="0" lang="en-GB"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7"/>
          <p:cNvSpPr>
            <a:spLocks noChangeArrowheads="1"/>
          </p:cNvSpPr>
          <p:nvPr/>
        </p:nvSpPr>
        <p:spPr bwMode="auto">
          <a:xfrm>
            <a:off x="295422" y="55401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TextBox 7"/>
          <p:cNvSpPr txBox="1"/>
          <p:nvPr/>
        </p:nvSpPr>
        <p:spPr>
          <a:xfrm>
            <a:off x="295422" y="6513342"/>
            <a:ext cx="10986867" cy="261610"/>
          </a:xfrm>
          <a:prstGeom prst="rect">
            <a:avLst/>
          </a:prstGeom>
          <a:noFill/>
        </p:spPr>
        <p:txBody>
          <a:bodyPr wrap="square" rtlCol="0">
            <a:spAutoFit/>
          </a:bodyPr>
          <a:lstStyle/>
          <a:p>
            <a:r>
              <a:rPr lang="en-GB" sz="1100" dirty="0" smtClean="0"/>
              <a:t>Data Courtesy: </a:t>
            </a:r>
            <a:r>
              <a:rPr lang="en-GB" sz="1100" dirty="0" smtClean="0"/>
              <a:t>[7]Shang </a:t>
            </a:r>
            <a:r>
              <a:rPr lang="en-GB" sz="1100" dirty="0" smtClean="0"/>
              <a:t>et al.</a:t>
            </a:r>
            <a:endParaRPr lang="en-GB" sz="1100" dirty="0"/>
          </a:p>
        </p:txBody>
      </p:sp>
    </p:spTree>
    <p:extLst>
      <p:ext uri="{BB962C8B-B14F-4D97-AF65-F5344CB8AC3E}">
        <p14:creationId xmlns:p14="http://schemas.microsoft.com/office/powerpoint/2010/main" val="31230694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26" y="20841"/>
            <a:ext cx="10131425" cy="588759"/>
          </a:xfrm>
        </p:spPr>
        <p:txBody>
          <a:bodyPr>
            <a:normAutofit fontScale="90000"/>
          </a:bodyPr>
          <a:lstStyle/>
          <a:p>
            <a:r>
              <a:rPr lang="en-GB" dirty="0" smtClean="0"/>
              <a:t>Implementation design</a:t>
            </a:r>
            <a:endParaRPr lang="en-GB" dirty="0"/>
          </a:p>
        </p:txBody>
      </p:sp>
      <p:sp>
        <p:nvSpPr>
          <p:cNvPr id="3" name="Content Placeholder 2"/>
          <p:cNvSpPr>
            <a:spLocks noGrp="1"/>
          </p:cNvSpPr>
          <p:nvPr>
            <p:ph idx="1"/>
          </p:nvPr>
        </p:nvSpPr>
        <p:spPr>
          <a:xfrm>
            <a:off x="235636" y="641513"/>
            <a:ext cx="6038556" cy="5693638"/>
          </a:xfrm>
        </p:spPr>
        <p:txBody>
          <a:bodyPr>
            <a:normAutofit fontScale="77500" lnSpcReduction="20000"/>
          </a:bodyPr>
          <a:lstStyle/>
          <a:p>
            <a:pPr lvl="0"/>
            <a:r>
              <a:rPr lang="en-US" dirty="0"/>
              <a:t>Determine the expression class of input image. The first step would be to classify the input image according to its relevant expression. As we know that using LBP with SVM is a proven method to classify images according to a particular feature and hence we use the same for this purpose. Once we are done with this we get the expression tag for the input image.</a:t>
            </a:r>
            <a:endParaRPr lang="en-GB" dirty="0"/>
          </a:p>
          <a:p>
            <a:pPr lvl="0"/>
            <a:r>
              <a:rPr lang="en-US" dirty="0"/>
              <a:t>Neutralize input image and remove expression variations. </a:t>
            </a:r>
            <a:endParaRPr lang="en-GB" dirty="0"/>
          </a:p>
          <a:p>
            <a:r>
              <a:rPr lang="en-US" dirty="0"/>
              <a:t>Once we are done classifying the input image, next logical step would be to remove the expressional dependencies from the image thus rendering an expression-free neutral image.</a:t>
            </a:r>
            <a:endParaRPr lang="en-GB" dirty="0"/>
          </a:p>
          <a:p>
            <a:r>
              <a:rPr lang="en-US" dirty="0"/>
              <a:t>Generally two types of transformation can be used to achieve above result. First is to use direct facial expression transformation in which we assume that we will be provided with a target neutral image which will be used to neutralize the input image. However, this assumption holds only in the case authentication system where we know the user information(both image and relevant user tag).</a:t>
            </a:r>
            <a:endParaRPr lang="en-GB" dirty="0"/>
          </a:p>
          <a:p>
            <a:r>
              <a:rPr lang="en-US" dirty="0"/>
              <a:t>Hence we use indirect facial expression transformation as proposed by </a:t>
            </a:r>
            <a:r>
              <a:rPr lang="en-US" dirty="0" smtClean="0"/>
              <a:t>[3]Zhou </a:t>
            </a:r>
            <a:r>
              <a:rPr lang="en-US" dirty="0"/>
              <a:t>and Lin (2005) in which no such prerequisites are mentioned.</a:t>
            </a:r>
            <a:endParaRPr lang="en-GB" dirty="0"/>
          </a:p>
          <a:p>
            <a:pPr lvl="0"/>
            <a:r>
              <a:rPr lang="en-US" dirty="0"/>
              <a:t>Now we check for the potential matches of the neutralized input image in dataset of neutral image.</a:t>
            </a:r>
            <a:endParaRPr lang="en-GB" dirty="0"/>
          </a:p>
          <a:p>
            <a:r>
              <a:rPr lang="en-US" dirty="0"/>
              <a:t>This searching is done using Euclidian distance measure with some threshold.  </a:t>
            </a:r>
            <a:endParaRPr lang="en-GB" dirty="0"/>
          </a:p>
          <a:p>
            <a:pPr lvl="0"/>
            <a:r>
              <a:rPr lang="en-US" dirty="0"/>
              <a:t>For every potential match found in the previous step we calculate distance between corresponding image from dataset of expressive images if such an image is available. </a:t>
            </a:r>
            <a:endParaRPr lang="en-GB" dirty="0"/>
          </a:p>
          <a:p>
            <a:r>
              <a:rPr lang="en-US" dirty="0"/>
              <a:t>Finally we output the label which has minimum collective error value</a:t>
            </a:r>
            <a:endParaRPr lang="en-GB" dirty="0"/>
          </a:p>
        </p:txBody>
      </p:sp>
      <p:pic>
        <p:nvPicPr>
          <p:cNvPr id="4" name="Picture 3" descr="flowchart.png"/>
          <p:cNvPicPr/>
          <p:nvPr/>
        </p:nvPicPr>
        <p:blipFill rotWithShape="1">
          <a:blip r:embed="rId2"/>
          <a:srcRect l="10470" t="4683" r="5676" b="22010"/>
          <a:stretch/>
        </p:blipFill>
        <p:spPr>
          <a:xfrm>
            <a:off x="6400800" y="609600"/>
            <a:ext cx="5598942" cy="5725551"/>
          </a:xfrm>
          <a:prstGeom prst="rect">
            <a:avLst/>
          </a:prstGeom>
        </p:spPr>
      </p:pic>
    </p:spTree>
    <p:extLst>
      <p:ext uri="{BB962C8B-B14F-4D97-AF65-F5344CB8AC3E}">
        <p14:creationId xmlns:p14="http://schemas.microsoft.com/office/powerpoint/2010/main" val="24465938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514" y="126609"/>
            <a:ext cx="10131425" cy="799775"/>
          </a:xfrm>
        </p:spPr>
        <p:txBody>
          <a:bodyPr/>
          <a:lstStyle/>
          <a:p>
            <a:r>
              <a:rPr lang="en-GB" dirty="0" smtClean="0"/>
              <a:t>Indirect Facial Expression Transformation</a:t>
            </a:r>
            <a:endParaRPr lang="en-GB" dirty="0"/>
          </a:p>
        </p:txBody>
      </p:sp>
      <p:pic>
        <p:nvPicPr>
          <p:cNvPr id="5" name="Picture 4"/>
          <p:cNvPicPr>
            <a:picLocks noChangeAspect="1"/>
          </p:cNvPicPr>
          <p:nvPr/>
        </p:nvPicPr>
        <p:blipFill>
          <a:blip r:embed="rId2"/>
          <a:stretch>
            <a:fillRect/>
          </a:stretch>
        </p:blipFill>
        <p:spPr>
          <a:xfrm>
            <a:off x="2527592" y="1094773"/>
            <a:ext cx="6602340" cy="5160450"/>
          </a:xfrm>
          <a:prstGeom prst="rect">
            <a:avLst/>
          </a:prstGeom>
        </p:spPr>
      </p:pic>
    </p:spTree>
    <p:extLst>
      <p:ext uri="{BB962C8B-B14F-4D97-AF65-F5344CB8AC3E}">
        <p14:creationId xmlns:p14="http://schemas.microsoft.com/office/powerpoint/2010/main" val="291191270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DATASET Preparation </a:t>
            </a:r>
            <a:endParaRPr lang="en-GB" dirty="0"/>
          </a:p>
        </p:txBody>
      </p:sp>
      <p:sp>
        <p:nvSpPr>
          <p:cNvPr id="3" name="Text Placeholder 2"/>
          <p:cNvSpPr>
            <a:spLocks noGrp="1"/>
          </p:cNvSpPr>
          <p:nvPr>
            <p:ph type="body" idx="1"/>
          </p:nvPr>
        </p:nvSpPr>
        <p:spPr/>
        <p:txBody>
          <a:bodyPr/>
          <a:lstStyle/>
          <a:p>
            <a:r>
              <a:rPr lang="en-GB" dirty="0" smtClean="0"/>
              <a:t>First things first</a:t>
            </a:r>
            <a:endParaRPr lang="en-GB" dirty="0"/>
          </a:p>
        </p:txBody>
      </p:sp>
    </p:spTree>
    <p:extLst>
      <p:ext uri="{BB962C8B-B14F-4D97-AF65-F5344CB8AC3E}">
        <p14:creationId xmlns:p14="http://schemas.microsoft.com/office/powerpoint/2010/main" val="49338334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rmAutofit fontScale="77500" lnSpcReduction="20000"/>
          </a:bodyPr>
          <a:lstStyle/>
          <a:p>
            <a:pPr lvl="0"/>
            <a:r>
              <a:rPr lang="en-IN" dirty="0" err="1"/>
              <a:t>Pohsiang</a:t>
            </a:r>
            <a:r>
              <a:rPr lang="en-IN" dirty="0"/>
              <a:t> Tsai *, </a:t>
            </a:r>
            <a:r>
              <a:rPr lang="en-IN" dirty="0" err="1"/>
              <a:t>Longbing</a:t>
            </a:r>
            <a:r>
              <a:rPr lang="en-IN" dirty="0"/>
              <a:t> Cao, Tom Hintz, Tony Jan, 2009. A bi-modal face recognition framework integrating facial expression with facial appearance. Elsevier Pattern Recognition Letters 30 (2009) 1096–1109.</a:t>
            </a:r>
            <a:endParaRPr lang="en-GB" dirty="0"/>
          </a:p>
          <a:p>
            <a:pPr lvl="0"/>
            <a:r>
              <a:rPr lang="en-IN" dirty="0" err="1"/>
              <a:t>Hyung-Soo</a:t>
            </a:r>
            <a:r>
              <a:rPr lang="en-IN" dirty="0"/>
              <a:t> Lee, </a:t>
            </a:r>
            <a:r>
              <a:rPr lang="en-IN" dirty="0" err="1"/>
              <a:t>Daijin</a:t>
            </a:r>
            <a:r>
              <a:rPr lang="en-IN" dirty="0"/>
              <a:t> Kim, 2008. Expression-invariant face recognition by facial expression transformations. Elsevier Pattern Recognition Letters 29 (2008) 1797–1805.</a:t>
            </a:r>
            <a:endParaRPr lang="en-GB" dirty="0"/>
          </a:p>
          <a:p>
            <a:pPr lvl="0"/>
            <a:r>
              <a:rPr lang="en-IN" dirty="0"/>
              <a:t>Chao-</a:t>
            </a:r>
            <a:r>
              <a:rPr lang="en-IN" dirty="0" err="1"/>
              <a:t>Kuei</a:t>
            </a:r>
            <a:r>
              <a:rPr lang="en-IN" dirty="0"/>
              <a:t> Hsieh, Shang-Hong Lai, Yung-Chang Chen, 2009. Expression-Invariant Face Recognition With Constrained Optical Flow Warping. IEEE Transactions on multimedia, vol. 11, no. 4, June 2009.</a:t>
            </a:r>
            <a:endParaRPr lang="en-GB" dirty="0"/>
          </a:p>
          <a:p>
            <a:pPr lvl="0"/>
            <a:r>
              <a:rPr lang="en-IN" dirty="0" err="1"/>
              <a:t>Vasant</a:t>
            </a:r>
            <a:r>
              <a:rPr lang="en-IN" dirty="0"/>
              <a:t> </a:t>
            </a:r>
            <a:r>
              <a:rPr lang="en-IN" dirty="0" err="1"/>
              <a:t>Manohar</a:t>
            </a:r>
            <a:r>
              <a:rPr lang="en-IN" dirty="0"/>
              <a:t>, Matthew Shreve, Dmitry </a:t>
            </a:r>
            <a:r>
              <a:rPr lang="en-IN" dirty="0" err="1"/>
              <a:t>Goldgof</a:t>
            </a:r>
            <a:r>
              <a:rPr lang="en-IN" dirty="0"/>
              <a:t>, </a:t>
            </a:r>
            <a:r>
              <a:rPr lang="en-IN" dirty="0" err="1"/>
              <a:t>Sudeep</a:t>
            </a:r>
            <a:r>
              <a:rPr lang="en-IN" dirty="0"/>
              <a:t> Sarkar, 2010. </a:t>
            </a:r>
            <a:r>
              <a:rPr lang="en-IN" dirty="0" err="1"/>
              <a:t>Modeling</a:t>
            </a:r>
            <a:r>
              <a:rPr lang="en-IN" dirty="0"/>
              <a:t> Facial Skin Motion Properties in Video and its Application to Matching Faces Across Expressions.</a:t>
            </a:r>
            <a:r>
              <a:rPr lang="en-IN" b="1" dirty="0"/>
              <a:t> </a:t>
            </a:r>
            <a:r>
              <a:rPr lang="en-IN" dirty="0"/>
              <a:t>2010 International Conference on Pattern Recognition</a:t>
            </a:r>
            <a:endParaRPr lang="en-GB" dirty="0"/>
          </a:p>
          <a:p>
            <a:pPr lvl="0"/>
            <a:r>
              <a:rPr lang="en-US" dirty="0" err="1"/>
              <a:t>Kanade</a:t>
            </a:r>
            <a:r>
              <a:rPr lang="en-US" dirty="0"/>
              <a:t>, T., Cohn, J. F., &amp; </a:t>
            </a:r>
            <a:r>
              <a:rPr lang="en-US" dirty="0" err="1"/>
              <a:t>Tian</a:t>
            </a:r>
            <a:r>
              <a:rPr lang="en-US" dirty="0"/>
              <a:t>, Y. (2000). Comprehensive database for facial expression analysis. Proceedings of the Fourth IEEE International Conference on Automatic Face and Gesture Recognition (FG'00), Grenoble, France, 46-53.</a:t>
            </a:r>
            <a:endParaRPr lang="en-GB" dirty="0"/>
          </a:p>
          <a:p>
            <a:pPr lvl="0"/>
            <a:r>
              <a:rPr lang="en-US" dirty="0" err="1"/>
              <a:t>Lucey</a:t>
            </a:r>
            <a:r>
              <a:rPr lang="en-US" dirty="0"/>
              <a:t> P., Cohn, J. F., </a:t>
            </a:r>
            <a:r>
              <a:rPr lang="en-US" dirty="0" err="1"/>
              <a:t>Kanade</a:t>
            </a:r>
            <a:r>
              <a:rPr lang="en-US" dirty="0"/>
              <a:t>, T., </a:t>
            </a:r>
            <a:r>
              <a:rPr lang="en-US" dirty="0" err="1"/>
              <a:t>Saragih</a:t>
            </a:r>
            <a:r>
              <a:rPr lang="en-US" dirty="0"/>
              <a:t>, J., </a:t>
            </a:r>
            <a:r>
              <a:rPr lang="en-US" dirty="0" err="1"/>
              <a:t>Ambadar</a:t>
            </a:r>
            <a:r>
              <a:rPr lang="en-US" dirty="0"/>
              <a:t>, Z., &amp; Matthews, I. (2010). The Extended Cohn-</a:t>
            </a:r>
            <a:r>
              <a:rPr lang="en-US" dirty="0" err="1"/>
              <a:t>Kanade</a:t>
            </a:r>
            <a:r>
              <a:rPr lang="en-US" dirty="0"/>
              <a:t> Dataset (CK+): A complete expression dataset for action unit and emotion-specified expression. Proceedings of the Third International Workshop on CVPR for Human Communicative Behavior Analysis (CVPR4HB 2010), San Francisco, USA, 94-101.</a:t>
            </a:r>
            <a:endParaRPr lang="en-GB" dirty="0"/>
          </a:p>
          <a:p>
            <a:pPr lvl="0"/>
            <a:r>
              <a:rPr lang="en-IN" dirty="0" err="1"/>
              <a:t>Caeifeng</a:t>
            </a:r>
            <a:r>
              <a:rPr lang="en-IN" dirty="0"/>
              <a:t> Shan, </a:t>
            </a:r>
            <a:r>
              <a:rPr lang="en-IN" dirty="0" err="1"/>
              <a:t>Shaogang</a:t>
            </a:r>
            <a:r>
              <a:rPr lang="en-IN" dirty="0"/>
              <a:t> Gong, Peter W. </a:t>
            </a:r>
            <a:r>
              <a:rPr lang="en-IN" dirty="0" err="1"/>
              <a:t>McOwan</a:t>
            </a:r>
            <a:r>
              <a:rPr lang="en-IN" dirty="0"/>
              <a:t>(2009). Facial expression recognition based on Local Binary Patterns: A comprehensive study. Elsevier Image and Vision Computing 27 (2009) 808-816.</a:t>
            </a:r>
            <a:endParaRPr lang="en-GB" dirty="0"/>
          </a:p>
          <a:p>
            <a:endParaRPr lang="en-GB" dirty="0"/>
          </a:p>
        </p:txBody>
      </p:sp>
    </p:spTree>
    <p:extLst>
      <p:ext uri="{BB962C8B-B14F-4D97-AF65-F5344CB8AC3E}">
        <p14:creationId xmlns:p14="http://schemas.microsoft.com/office/powerpoint/2010/main" val="367757204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Tree>
    <p:extLst>
      <p:ext uri="{BB962C8B-B14F-4D97-AF65-F5344CB8AC3E}">
        <p14:creationId xmlns:p14="http://schemas.microsoft.com/office/powerpoint/2010/main" val="414686980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DAtabase</a:t>
            </a:r>
            <a:endParaRPr lang="en-GB" dirty="0"/>
          </a:p>
        </p:txBody>
      </p:sp>
      <p:sp>
        <p:nvSpPr>
          <p:cNvPr id="3" name="Content Placeholder 2"/>
          <p:cNvSpPr>
            <a:spLocks noGrp="1"/>
          </p:cNvSpPr>
          <p:nvPr>
            <p:ph idx="1"/>
          </p:nvPr>
        </p:nvSpPr>
        <p:spPr/>
        <p:txBody>
          <a:bodyPr/>
          <a:lstStyle/>
          <a:p>
            <a:r>
              <a:rPr lang="en-GB" dirty="0" smtClean="0"/>
              <a:t>We are using </a:t>
            </a:r>
            <a:r>
              <a:rPr lang="en-IN" dirty="0"/>
              <a:t>Cohn–</a:t>
            </a:r>
            <a:r>
              <a:rPr lang="en-IN" dirty="0" err="1"/>
              <a:t>Kanade</a:t>
            </a:r>
            <a:r>
              <a:rPr lang="en-IN" dirty="0"/>
              <a:t> </a:t>
            </a:r>
            <a:r>
              <a:rPr lang="en-IN" dirty="0" smtClean="0"/>
              <a:t>database. </a:t>
            </a:r>
          </a:p>
          <a:p>
            <a:r>
              <a:rPr lang="en-IN" dirty="0" smtClean="0"/>
              <a:t>Database consists of 100 university (CMU) students. </a:t>
            </a:r>
          </a:p>
          <a:p>
            <a:r>
              <a:rPr lang="en-IN" dirty="0" smtClean="0"/>
              <a:t>Aged 18-30</a:t>
            </a:r>
          </a:p>
          <a:p>
            <a:r>
              <a:rPr lang="en-IN" dirty="0" smtClean="0"/>
              <a:t>65% Female</a:t>
            </a:r>
          </a:p>
          <a:p>
            <a:r>
              <a:rPr lang="en-IN" dirty="0" smtClean="0"/>
              <a:t>15% African American + 3% Asian or Latin American</a:t>
            </a:r>
          </a:p>
          <a:p>
            <a:r>
              <a:rPr lang="en-IN" dirty="0" smtClean="0"/>
              <a:t>6 Prototypic emotions : Fear, Surprise, Sadness, Anger, Disgust, Joy and Neutral image. </a:t>
            </a:r>
          </a:p>
          <a:p>
            <a:pPr marL="0" indent="0">
              <a:buNone/>
            </a:pPr>
            <a:endParaRPr lang="en-GB" dirty="0"/>
          </a:p>
        </p:txBody>
      </p:sp>
    </p:spTree>
    <p:extLst>
      <p:ext uri="{BB962C8B-B14F-4D97-AF65-F5344CB8AC3E}">
        <p14:creationId xmlns:p14="http://schemas.microsoft.com/office/powerpoint/2010/main" val="150380682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Crop-o-norm</a:t>
            </a:r>
            <a:endParaRPr lang="en-GB" dirty="0"/>
          </a:p>
        </p:txBody>
      </p:sp>
      <p:sp>
        <p:nvSpPr>
          <p:cNvPr id="3" name="Content Placeholder 2"/>
          <p:cNvSpPr>
            <a:spLocks noGrp="1"/>
          </p:cNvSpPr>
          <p:nvPr>
            <p:ph idx="1"/>
          </p:nvPr>
        </p:nvSpPr>
        <p:spPr/>
        <p:txBody>
          <a:bodyPr/>
          <a:lstStyle/>
          <a:p>
            <a:r>
              <a:rPr lang="en-GB" dirty="0" smtClean="0"/>
              <a:t>We wrote this tool kit to efficiently extract facial region out of the image. </a:t>
            </a:r>
          </a:p>
          <a:p>
            <a:r>
              <a:rPr lang="en-GB" dirty="0" smtClean="0"/>
              <a:t>Clicking on eyes is enough to crop face out of the image. </a:t>
            </a:r>
          </a:p>
          <a:p>
            <a:endParaRPr lang="en-GB" dirty="0" smtClean="0"/>
          </a:p>
          <a:p>
            <a:pPr marL="0" indent="0">
              <a:buNone/>
            </a:pPr>
            <a:endParaRPr lang="en-GB" dirty="0"/>
          </a:p>
        </p:txBody>
      </p:sp>
    </p:spTree>
    <p:extLst>
      <p:ext uri="{BB962C8B-B14F-4D97-AF65-F5344CB8AC3E}">
        <p14:creationId xmlns:p14="http://schemas.microsoft.com/office/powerpoint/2010/main" val="45131245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180"/>
            <a:ext cx="12192000" cy="6497640"/>
          </a:xfrm>
          <a:prstGeom prst="rect">
            <a:avLst/>
          </a:prstGeom>
        </p:spPr>
      </p:pic>
    </p:spTree>
    <p:extLst>
      <p:ext uri="{BB962C8B-B14F-4D97-AF65-F5344CB8AC3E}">
        <p14:creationId xmlns:p14="http://schemas.microsoft.com/office/powerpoint/2010/main" val="356769804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82945"/>
            <a:ext cx="10131425" cy="1456267"/>
          </a:xfrm>
        </p:spPr>
        <p:txBody>
          <a:bodyPr/>
          <a:lstStyle/>
          <a:p>
            <a:r>
              <a:rPr lang="en-GB" dirty="0" smtClean="0"/>
              <a:t>CROP-O-norm : Results</a:t>
            </a:r>
            <a:endParaRPr lang="en-GB" dirty="0"/>
          </a:p>
        </p:txBody>
      </p:sp>
      <p:sp>
        <p:nvSpPr>
          <p:cNvPr id="3" name="Content Placeholder 2"/>
          <p:cNvSpPr>
            <a:spLocks noGrp="1"/>
          </p:cNvSpPr>
          <p:nvPr>
            <p:ph idx="1"/>
          </p:nvPr>
        </p:nvSpPr>
        <p:spPr>
          <a:xfrm>
            <a:off x="685801" y="402535"/>
            <a:ext cx="10131425" cy="3649133"/>
          </a:xfrm>
        </p:spPr>
        <p:txBody>
          <a:bodyPr/>
          <a:lstStyle/>
          <a:p>
            <a:pPr marL="0" indent="0">
              <a:buNone/>
            </a:pPr>
            <a:r>
              <a:rPr lang="en-GB" dirty="0" smtClean="0"/>
              <a:t> </a:t>
            </a:r>
          </a:p>
          <a:p>
            <a:endParaRPr lang="en-GB" dirty="0"/>
          </a:p>
        </p:txBody>
      </p:sp>
      <p:pic>
        <p:nvPicPr>
          <p:cNvPr id="4" name="Picture 3" descr="S010_001_01594226.png"/>
          <p:cNvPicPr/>
          <p:nvPr/>
        </p:nvPicPr>
        <p:blipFill>
          <a:blip r:embed="rId2"/>
          <a:stretch>
            <a:fillRect/>
          </a:stretch>
        </p:blipFill>
        <p:spPr>
          <a:xfrm>
            <a:off x="2672329" y="2762249"/>
            <a:ext cx="3291371" cy="2547031"/>
          </a:xfrm>
          <a:prstGeom prst="rect">
            <a:avLst/>
          </a:prstGeom>
        </p:spPr>
      </p:pic>
      <p:pic>
        <p:nvPicPr>
          <p:cNvPr id="5" name="Picture 4" descr="S010_001_01594226.png"/>
          <p:cNvPicPr/>
          <p:nvPr/>
        </p:nvPicPr>
        <p:blipFill>
          <a:blip r:embed="rId3"/>
          <a:stretch>
            <a:fillRect/>
          </a:stretch>
        </p:blipFill>
        <p:spPr>
          <a:xfrm>
            <a:off x="6649501" y="2542887"/>
            <a:ext cx="2484205" cy="2985754"/>
          </a:xfrm>
          <a:prstGeom prst="rect">
            <a:avLst/>
          </a:prstGeom>
        </p:spPr>
      </p:pic>
      <p:sp>
        <p:nvSpPr>
          <p:cNvPr id="7"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6"/>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7"/>
          <p:cNvSpPr>
            <a:spLocks noChangeArrowheads="1"/>
          </p:cNvSpPr>
          <p:nvPr/>
        </p:nvSpPr>
        <p:spPr bwMode="auto">
          <a:xfrm>
            <a:off x="0" y="2790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509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7400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2</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887927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Normalization</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700" y="2714623"/>
            <a:ext cx="2841626" cy="387494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726" y="2714623"/>
            <a:ext cx="2841626" cy="387494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674" y="2714623"/>
            <a:ext cx="2841626" cy="3874944"/>
          </a:xfrm>
          <a:prstGeom prst="rect">
            <a:avLst/>
          </a:prstGeom>
        </p:spPr>
      </p:pic>
      <p:cxnSp>
        <p:nvCxnSpPr>
          <p:cNvPr id="11" name="Straight Connector 10"/>
          <p:cNvCxnSpPr/>
          <p:nvPr/>
        </p:nvCxnSpPr>
        <p:spPr>
          <a:xfrm>
            <a:off x="444500" y="4394200"/>
            <a:ext cx="108458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85156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874" y="2499016"/>
            <a:ext cx="1597025" cy="198408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060" y="4873916"/>
            <a:ext cx="1597025" cy="198408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5874" y="124116"/>
            <a:ext cx="1597025" cy="1984084"/>
          </a:xfrm>
          <a:prstGeom prst="rect">
            <a:avLst/>
          </a:prstGeom>
        </p:spPr>
      </p:pic>
      <p:cxnSp>
        <p:nvCxnSpPr>
          <p:cNvPr id="12" name="Straight Connector 11"/>
          <p:cNvCxnSpPr/>
          <p:nvPr/>
        </p:nvCxnSpPr>
        <p:spPr>
          <a:xfrm>
            <a:off x="4241800" y="0"/>
            <a:ext cx="0" cy="68580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991100" y="0"/>
            <a:ext cx="0" cy="68580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54898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Extraction of expression tag</a:t>
            </a:r>
            <a:endParaRPr lang="en-GB" dirty="0"/>
          </a:p>
        </p:txBody>
      </p:sp>
      <p:sp>
        <p:nvSpPr>
          <p:cNvPr id="3" name="Content Placeholder 2"/>
          <p:cNvSpPr>
            <a:spLocks noGrp="1"/>
          </p:cNvSpPr>
          <p:nvPr>
            <p:ph idx="1"/>
          </p:nvPr>
        </p:nvSpPr>
        <p:spPr/>
        <p:txBody>
          <a:bodyPr/>
          <a:lstStyle/>
          <a:p>
            <a:r>
              <a:rPr lang="en-GB" dirty="0" smtClean="0"/>
              <a:t>We have implemented Local Binary Patterns(LBP) for e</a:t>
            </a:r>
          </a:p>
          <a:p>
            <a:r>
              <a:rPr lang="en-GB" dirty="0" smtClean="0"/>
              <a:t>We are using open source ‘SPIDER’ Matlab library  </a:t>
            </a:r>
            <a:endParaRPr lang="en-GB" dirty="0"/>
          </a:p>
        </p:txBody>
      </p:sp>
    </p:spTree>
    <p:extLst>
      <p:ext uri="{BB962C8B-B14F-4D97-AF65-F5344CB8AC3E}">
        <p14:creationId xmlns:p14="http://schemas.microsoft.com/office/powerpoint/2010/main" val="333565455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148</TotalTime>
  <Words>1021</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Celestial</vt:lpstr>
      <vt:lpstr>Expression invariant face recognition</vt:lpstr>
      <vt:lpstr>DATASET Preparation </vt:lpstr>
      <vt:lpstr>DAtabase</vt:lpstr>
      <vt:lpstr>Crop-o-norm</vt:lpstr>
      <vt:lpstr>PowerPoint Presentation</vt:lpstr>
      <vt:lpstr>CROP-O-norm : Results</vt:lpstr>
      <vt:lpstr>Normalization</vt:lpstr>
      <vt:lpstr>PowerPoint Presentation</vt:lpstr>
      <vt:lpstr>Extraction of expression tag</vt:lpstr>
      <vt:lpstr>Local Binary Patterns</vt:lpstr>
      <vt:lpstr>PowerPoint Presentation</vt:lpstr>
      <vt:lpstr>Image divide</vt:lpstr>
      <vt:lpstr>LBP Histograms</vt:lpstr>
      <vt:lpstr>PowerPoint Presentation</vt:lpstr>
      <vt:lpstr>PowerPoint Presentation</vt:lpstr>
      <vt:lpstr>LBP with SVM</vt:lpstr>
      <vt:lpstr>PowerPoint Presentation</vt:lpstr>
      <vt:lpstr>Implementation design</vt:lpstr>
      <vt:lpstr>Indirect Facial Expression Transformation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Expression invariant face recognition</dc:title>
  <dc:creator>Sumit Agrawal</dc:creator>
  <cp:lastModifiedBy>Sumit Agrawal</cp:lastModifiedBy>
  <cp:revision>20</cp:revision>
  <dcterms:created xsi:type="dcterms:W3CDTF">2013-11-17T16:12:38Z</dcterms:created>
  <dcterms:modified xsi:type="dcterms:W3CDTF">2013-11-19T07:55:39Z</dcterms:modified>
</cp:coreProperties>
</file>