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75" r:id="rId1"/>
  </p:sldMasterIdLst>
  <p:notesMasterIdLst>
    <p:notesMasterId r:id="rId17"/>
  </p:notesMasterIdLst>
  <p:sldIdLst>
    <p:sldId id="256" r:id="rId2"/>
    <p:sldId id="321" r:id="rId3"/>
    <p:sldId id="309" r:id="rId4"/>
    <p:sldId id="295" r:id="rId5"/>
    <p:sldId id="317" r:id="rId6"/>
    <p:sldId id="310" r:id="rId7"/>
    <p:sldId id="311" r:id="rId8"/>
    <p:sldId id="319" r:id="rId9"/>
    <p:sldId id="320" r:id="rId10"/>
    <p:sldId id="312" r:id="rId11"/>
    <p:sldId id="315" r:id="rId12"/>
    <p:sldId id="318" r:id="rId13"/>
    <p:sldId id="322" r:id="rId14"/>
    <p:sldId id="272" r:id="rId15"/>
    <p:sldId id="273" r:id="rId16"/>
  </p:sldIdLst>
  <p:sldSz cx="12192000" cy="6858000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Caveat" panose="020B0604020202020204" charset="0"/>
      <p:regular r:id="rId19"/>
      <p:bold r:id="rId20"/>
    </p:embeddedFon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Gill Sans" panose="020B0604020202020204" charset="0"/>
      <p:regular r:id="rId25"/>
      <p:bold r:id="rId26"/>
    </p:embeddedFont>
    <p:embeddedFont>
      <p:font typeface="Gill Sans MT" panose="020B0502020104020203" pitchFamily="34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0" roundtripDataSignature="AMtx7mhftlY7t7Q0jZQxIjLCEfjhyI0K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85252" autoAdjust="0"/>
  </p:normalViewPr>
  <p:slideViewPr>
    <p:cSldViewPr snapToGrid="0">
      <p:cViewPr varScale="1">
        <p:scale>
          <a:sx n="85" d="100"/>
          <a:sy n="85" d="100"/>
        </p:scale>
        <p:origin x="54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917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14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4012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6929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5590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0411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916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600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1658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033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2512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3208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00942"/>
      </p:ext>
    </p:extLst>
  </p:cSld>
  <p:clrMapOvr>
    <a:masterClrMapping/>
  </p:clrMapOvr>
  <p:transition spd="slow">
    <p:push dir="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75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462-021-09964-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projects/glov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581194" y="2228768"/>
            <a:ext cx="10993546" cy="7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en-IN" sz="2200" b="1" dirty="0"/>
              <a:t>	</a:t>
            </a:r>
            <a:endParaRPr b="1"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7622959" y="4297297"/>
            <a:ext cx="3607293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Piyush Mali          19100BTIT06588</a:t>
            </a:r>
            <a:endParaRPr lang="en-IN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</a:rPr>
              <a:t>Raghav Sood        19100BTIT06595</a:t>
            </a:r>
            <a:endParaRPr lang="en-IN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</a:rPr>
              <a:t>Rishika Jain          19100BTIT06604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81194" y="4275957"/>
            <a:ext cx="4702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99" name="Google Shape;99;p1"/>
          <p:cNvSpPr txBox="1"/>
          <p:nvPr/>
        </p:nvSpPr>
        <p:spPr>
          <a:xfrm>
            <a:off x="8024327" y="3771514"/>
            <a:ext cx="338701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1740456" y="3439380"/>
            <a:ext cx="867502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Arial Black"/>
                <a:ea typeface="Arial Black"/>
                <a:cs typeface="Arial Black"/>
                <a:sym typeface="Arial Black"/>
              </a:rPr>
              <a:t>AUTOMATIC SUMMARIZATION OF USER REVIEWS</a:t>
            </a:r>
            <a:endParaRPr sz="24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FA5D7-E355-1FCC-0CF3-9918F9DCD07F}"/>
              </a:ext>
            </a:extLst>
          </p:cNvPr>
          <p:cNvSpPr txBox="1"/>
          <p:nvPr/>
        </p:nvSpPr>
        <p:spPr>
          <a:xfrm>
            <a:off x="699797" y="4297297"/>
            <a:ext cx="55148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Under the Supervision of: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Gill Sans MT" panose="020B0502020104020203"/>
              </a:rPr>
              <a:t>Prof. Sujit Badodia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Gill Sans MT" panose="020B0502020104020203"/>
                <a:sym typeface="Arial"/>
              </a:rPr>
              <a:t>Prof. Manorama Chouhan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Information Technology Department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6" name="Picture 2" descr="Shri Vaishnav Vidyapeeth Vishwavidyalaya - Home | Facebook">
            <a:extLst>
              <a:ext uri="{FF2B5EF4-FFF2-40B4-BE49-F238E27FC236}">
                <a16:creationId xmlns:a16="http://schemas.microsoft.com/office/drawing/2014/main" id="{2ED6096B-566A-9E9B-A18B-79DD995FF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0" y="867419"/>
            <a:ext cx="1885649" cy="188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9F11C-71D6-8A83-1A5D-3C829B2BD6EA}"/>
              </a:ext>
            </a:extLst>
          </p:cNvPr>
          <p:cNvSpPr txBox="1"/>
          <p:nvPr/>
        </p:nvSpPr>
        <p:spPr>
          <a:xfrm>
            <a:off x="2862194" y="1751046"/>
            <a:ext cx="87415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Shri Vaishnav Vidyapeeth Vishwavidyalaya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Shri Vaishnav Institute of Information Technology</a:t>
            </a:r>
            <a:endParaRPr lang="en-US" sz="2400" dirty="0">
              <a:solidFill>
                <a:schemeClr val="accent1">
                  <a:lumMod val="75000"/>
                  <a:lumOff val="25000"/>
                </a:schemeClr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dirty="0">
                <a:solidFill>
                  <a:schemeClr val="bg1"/>
                </a:solidFill>
              </a:rPr>
              <a:t>Data Flow Diagram</a:t>
            </a:r>
          </a:p>
        </p:txBody>
      </p:sp>
      <p:pic>
        <p:nvPicPr>
          <p:cNvPr id="1026" name="Picture 2" descr="C:\Users\hp\Pictures\Screenshots\Screenshot (168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73" y="2253210"/>
            <a:ext cx="8449854" cy="3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9884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Pictures\Screenshots\Screenshot (16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7" y="1017060"/>
            <a:ext cx="10681079" cy="473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071563"/>
            <a:ext cx="95916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9858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</a:rPr>
              <a:t>Activity Diagram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hp\Downloads\DFD_TxtSumm.jpe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6"/>
          <a:stretch/>
        </p:blipFill>
        <p:spPr bwMode="auto">
          <a:xfrm>
            <a:off x="5529929" y="611598"/>
            <a:ext cx="6222919" cy="61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552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</a:rPr>
              <a:t>Class Diagram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528B2-9FA4-7B28-75EC-7F12CEF7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38" y="1963271"/>
            <a:ext cx="7254928" cy="48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180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lang="en-IN" sz="4800" b="1"/>
              <a:t>REFERENCES</a:t>
            </a: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idx="1"/>
          </p:nvPr>
        </p:nvSpPr>
        <p:spPr>
          <a:xfrm>
            <a:off x="152622" y="995680"/>
            <a:ext cx="12029440" cy="576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lvl="0"/>
            <a:endParaRPr lang="en-US" sz="1400" dirty="0">
              <a:solidFill>
                <a:schemeClr val="tx1"/>
              </a:solidFill>
            </a:endParaRPr>
          </a:p>
          <a:p>
            <a:pPr lvl="0"/>
            <a:endParaRPr lang="en-US" sz="1400" dirty="0">
              <a:solidFill>
                <a:schemeClr val="tx1"/>
              </a:solidFill>
            </a:endParaRPr>
          </a:p>
          <a:p>
            <a:pPr lvl="0"/>
            <a:endParaRPr lang="en-US" sz="1400" dirty="0">
              <a:solidFill>
                <a:schemeClr val="tx1"/>
              </a:solidFill>
            </a:endParaRPr>
          </a:p>
          <a:p>
            <a:pPr lvl="0"/>
            <a:endParaRPr lang="en-US" sz="7200" dirty="0">
              <a:solidFill>
                <a:schemeClr val="tx1"/>
              </a:solidFill>
            </a:endParaRPr>
          </a:p>
          <a:p>
            <a:pPr lvl="0"/>
            <a:r>
              <a:rPr lang="en-US" sz="7200" dirty="0">
                <a:solidFill>
                  <a:schemeClr val="tx1"/>
                </a:solidFill>
              </a:rPr>
              <a:t>M. F. </a:t>
            </a:r>
            <a:r>
              <a:rPr lang="en-US" sz="7200" dirty="0" err="1">
                <a:solidFill>
                  <a:schemeClr val="tx1"/>
                </a:solidFill>
              </a:rPr>
              <a:t>Mridha</a:t>
            </a:r>
            <a:r>
              <a:rPr lang="en-US" sz="7200" dirty="0">
                <a:solidFill>
                  <a:schemeClr val="tx1"/>
                </a:solidFill>
              </a:rPr>
              <a:t>, A. A. Lima, K. Nur, S.. Das, M. </a:t>
            </a:r>
            <a:r>
              <a:rPr lang="en-US" sz="7200" dirty="0" err="1">
                <a:solidFill>
                  <a:schemeClr val="tx1"/>
                </a:solidFill>
              </a:rPr>
              <a:t>Hasan</a:t>
            </a:r>
            <a:r>
              <a:rPr lang="en-US" sz="7200" dirty="0">
                <a:solidFill>
                  <a:schemeClr val="tx1"/>
                </a:solidFill>
              </a:rPr>
              <a:t> and M. M. Kabir, "A Survey of Automatic Text Summarization: Progress, Process and Challenges," in IEEE </a:t>
            </a:r>
            <a:r>
              <a:rPr lang="en-US" sz="7200" dirty="0" err="1">
                <a:solidFill>
                  <a:schemeClr val="tx1"/>
                </a:solidFill>
              </a:rPr>
              <a:t>CAccess</a:t>
            </a:r>
            <a:r>
              <a:rPr lang="en-US" sz="7200" dirty="0">
                <a:solidFill>
                  <a:schemeClr val="tx1"/>
                </a:solidFill>
              </a:rPr>
              <a:t>, volume 9, pp. 156043-156070, 2021, </a:t>
            </a:r>
            <a:r>
              <a:rPr lang="en-US" sz="7200" u="sng" dirty="0">
                <a:solidFill>
                  <a:schemeClr val="tx1"/>
                </a:solidFill>
              </a:rPr>
              <a:t>doi:10.1109/ACCESS.2021.3129786. (2021)</a:t>
            </a:r>
          </a:p>
          <a:p>
            <a:pPr lvl="0"/>
            <a:endParaRPr lang="en-US" sz="7200" dirty="0">
              <a:solidFill>
                <a:schemeClr val="tx1"/>
              </a:solidFill>
            </a:endParaRPr>
          </a:p>
          <a:p>
            <a:r>
              <a:rPr lang="en-US" sz="7200" dirty="0">
                <a:solidFill>
                  <a:schemeClr val="tx1"/>
                </a:solidFill>
              </a:rPr>
              <a:t>Wafaa S. El-</a:t>
            </a:r>
            <a:r>
              <a:rPr lang="en-US" sz="7200" dirty="0" err="1">
                <a:solidFill>
                  <a:schemeClr val="tx1"/>
                </a:solidFill>
              </a:rPr>
              <a:t>Kassas</a:t>
            </a:r>
            <a:r>
              <a:rPr lang="en-US" sz="7200" dirty="0">
                <a:solidFill>
                  <a:schemeClr val="tx1"/>
                </a:solidFill>
              </a:rPr>
              <a:t>, </a:t>
            </a:r>
            <a:r>
              <a:rPr lang="en-US" sz="7200" dirty="0" err="1">
                <a:solidFill>
                  <a:schemeClr val="tx1"/>
                </a:solidFill>
              </a:rPr>
              <a:t>Cherif</a:t>
            </a:r>
            <a:r>
              <a:rPr lang="en-US" sz="7200" dirty="0">
                <a:solidFill>
                  <a:schemeClr val="tx1"/>
                </a:solidFill>
              </a:rPr>
              <a:t> R. Salama, Ahmed A. </a:t>
            </a:r>
            <a:r>
              <a:rPr lang="en-US" sz="7200" dirty="0" err="1">
                <a:solidFill>
                  <a:schemeClr val="tx1"/>
                </a:solidFill>
              </a:rPr>
              <a:t>Rafea</a:t>
            </a:r>
            <a:r>
              <a:rPr lang="en-US" sz="7200" dirty="0">
                <a:solidFill>
                  <a:schemeClr val="tx1"/>
                </a:solidFill>
              </a:rPr>
              <a:t>, </a:t>
            </a:r>
            <a:r>
              <a:rPr lang="en-US" sz="7200" dirty="0" err="1">
                <a:solidFill>
                  <a:schemeClr val="tx1"/>
                </a:solidFill>
              </a:rPr>
              <a:t>Hoda</a:t>
            </a:r>
            <a:r>
              <a:rPr lang="en-US" sz="7200" dirty="0">
                <a:solidFill>
                  <a:schemeClr val="tx1"/>
                </a:solidFill>
              </a:rPr>
              <a:t> K. </a:t>
            </a:r>
            <a:r>
              <a:rPr lang="en-US" sz="7200" dirty="0" err="1">
                <a:solidFill>
                  <a:schemeClr val="tx1"/>
                </a:solidFill>
              </a:rPr>
              <a:t>Mohamed,Automatic</a:t>
            </a:r>
            <a:r>
              <a:rPr lang="en-US" sz="7200" dirty="0">
                <a:solidFill>
                  <a:schemeClr val="tx1"/>
                </a:solidFill>
              </a:rPr>
              <a:t> text summarization: A comprehensive survey, Expert Systems with </a:t>
            </a:r>
            <a:r>
              <a:rPr lang="en-US" sz="7200" dirty="0" err="1">
                <a:solidFill>
                  <a:schemeClr val="tx1"/>
                </a:solidFill>
              </a:rPr>
              <a:t>Applications,Volume</a:t>
            </a:r>
            <a:r>
              <a:rPr lang="en-US" sz="7200" dirty="0">
                <a:solidFill>
                  <a:schemeClr val="tx1"/>
                </a:solidFill>
              </a:rPr>
              <a:t> 165,113679 ISSN 0957-4174, </a:t>
            </a:r>
            <a:r>
              <a:rPr lang="en-US" sz="7200" u="sng" dirty="0">
                <a:solidFill>
                  <a:schemeClr val="tx1"/>
                </a:solidFill>
              </a:rPr>
              <a:t>https://doi.org/10.1016/j.eswa.2020.113679 </a:t>
            </a:r>
            <a:r>
              <a:rPr lang="en-US" sz="7200" dirty="0">
                <a:solidFill>
                  <a:schemeClr val="tx1"/>
                </a:solidFill>
              </a:rPr>
              <a:t>(2021)</a:t>
            </a:r>
          </a:p>
          <a:p>
            <a:endParaRPr lang="en-US" sz="7200" dirty="0">
              <a:solidFill>
                <a:schemeClr val="tx1"/>
              </a:solidFill>
            </a:endParaRPr>
          </a:p>
          <a:p>
            <a:pPr lvl="0"/>
            <a:r>
              <a:rPr lang="en-US" sz="7200" dirty="0">
                <a:solidFill>
                  <a:schemeClr val="tx1"/>
                </a:solidFill>
              </a:rPr>
              <a:t>Kumar, Y., </a:t>
            </a:r>
            <a:r>
              <a:rPr lang="en-US" sz="7200" dirty="0" err="1">
                <a:solidFill>
                  <a:schemeClr val="tx1"/>
                </a:solidFill>
              </a:rPr>
              <a:t>Kaur</a:t>
            </a:r>
            <a:r>
              <a:rPr lang="en-US" sz="7200" dirty="0">
                <a:solidFill>
                  <a:schemeClr val="tx1"/>
                </a:solidFill>
              </a:rPr>
              <a:t>, K. &amp; </a:t>
            </a:r>
            <a:r>
              <a:rPr lang="en-US" sz="7200" dirty="0" err="1">
                <a:solidFill>
                  <a:schemeClr val="tx1"/>
                </a:solidFill>
              </a:rPr>
              <a:t>Kaur</a:t>
            </a:r>
            <a:r>
              <a:rPr lang="en-US" sz="7200" dirty="0">
                <a:solidFill>
                  <a:schemeClr val="tx1"/>
                </a:solidFill>
              </a:rPr>
              <a:t>, S. Study of automatic text summarization approaches in different languages. </a:t>
            </a:r>
            <a:r>
              <a:rPr lang="en-US" sz="7200" i="1" dirty="0" err="1">
                <a:solidFill>
                  <a:schemeClr val="tx1"/>
                </a:solidFill>
              </a:rPr>
              <a:t>ArtifIntell</a:t>
            </a:r>
            <a:r>
              <a:rPr lang="en-US" sz="7200" i="1" dirty="0">
                <a:solidFill>
                  <a:schemeClr val="tx1"/>
                </a:solidFill>
              </a:rPr>
              <a:t> Rev</a:t>
            </a:r>
            <a:r>
              <a:rPr lang="en-US" sz="7200" dirty="0">
                <a:solidFill>
                  <a:schemeClr val="tx1"/>
                </a:solidFill>
              </a:rPr>
              <a:t> </a:t>
            </a:r>
            <a:r>
              <a:rPr lang="en-US" sz="7200" b="1" dirty="0">
                <a:solidFill>
                  <a:schemeClr val="tx1"/>
                </a:solidFill>
              </a:rPr>
              <a:t>54, </a:t>
            </a:r>
            <a:r>
              <a:rPr lang="en-US" sz="7200" dirty="0">
                <a:solidFill>
                  <a:schemeClr val="tx1"/>
                </a:solidFill>
              </a:rPr>
              <a:t>5897–5929 </a:t>
            </a:r>
            <a:r>
              <a:rPr lang="en-US" sz="72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https://doi.org/10.1007/s10462-021-09964-4</a:t>
            </a:r>
            <a:r>
              <a:rPr lang="en-US" sz="7200" dirty="0">
                <a:solidFill>
                  <a:schemeClr val="tx1"/>
                </a:solidFill>
              </a:rPr>
              <a:t> (2021)</a:t>
            </a:r>
          </a:p>
          <a:p>
            <a:pPr lvl="0"/>
            <a:endParaRPr lang="en-US" sz="7200" dirty="0">
              <a:solidFill>
                <a:schemeClr val="tx1"/>
              </a:solidFill>
            </a:endParaRPr>
          </a:p>
          <a:p>
            <a:pPr lvl="0"/>
            <a:r>
              <a:rPr lang="en-US" sz="7200" dirty="0" err="1">
                <a:solidFill>
                  <a:schemeClr val="tx1"/>
                </a:solidFill>
              </a:rPr>
              <a:t>Atif</a:t>
            </a:r>
            <a:r>
              <a:rPr lang="en-US" sz="7200" dirty="0">
                <a:solidFill>
                  <a:schemeClr val="tx1"/>
                </a:solidFill>
              </a:rPr>
              <a:t>, </a:t>
            </a:r>
            <a:r>
              <a:rPr lang="en-US" sz="7200" dirty="0" err="1">
                <a:solidFill>
                  <a:schemeClr val="tx1"/>
                </a:solidFill>
              </a:rPr>
              <a:t>Naomie</a:t>
            </a:r>
            <a:r>
              <a:rPr lang="en-US" sz="7200" dirty="0">
                <a:solidFill>
                  <a:schemeClr val="tx1"/>
                </a:solidFill>
              </a:rPr>
              <a:t> and </a:t>
            </a:r>
            <a:r>
              <a:rPr lang="en-US" sz="7200" dirty="0" err="1">
                <a:solidFill>
                  <a:schemeClr val="tx1"/>
                </a:solidFill>
              </a:rPr>
              <a:t>Yogan</a:t>
            </a:r>
            <a:r>
              <a:rPr lang="en-US" sz="7200" dirty="0">
                <a:solidFill>
                  <a:schemeClr val="tx1"/>
                </a:solidFill>
              </a:rPr>
              <a:t>. P ,Genetic semantic Graph Approach for multi document abstractive Summarization. Fifth International Conference on Digital Information Processing and Communications (ICDIPC)(2015).</a:t>
            </a:r>
          </a:p>
          <a:p>
            <a:pPr lvl="0"/>
            <a:endParaRPr lang="en-US" sz="7200" dirty="0">
              <a:solidFill>
                <a:schemeClr val="tx1"/>
              </a:solidFill>
            </a:endParaRPr>
          </a:p>
          <a:p>
            <a:pPr lvl="0"/>
            <a:r>
              <a:rPr lang="en-US" sz="7200" dirty="0" err="1">
                <a:solidFill>
                  <a:schemeClr val="tx1"/>
                </a:solidFill>
              </a:rPr>
              <a:t>GloVe</a:t>
            </a:r>
            <a:r>
              <a:rPr lang="en-US" sz="7200" dirty="0">
                <a:solidFill>
                  <a:schemeClr val="tx1"/>
                </a:solidFill>
              </a:rPr>
              <a:t>: Global Vectors for Word Representation: Jeffrey Pennington,   Richard </a:t>
            </a:r>
            <a:r>
              <a:rPr lang="en-US" sz="7200" dirty="0" err="1">
                <a:solidFill>
                  <a:schemeClr val="tx1"/>
                </a:solidFill>
              </a:rPr>
              <a:t>Socher</a:t>
            </a:r>
            <a:r>
              <a:rPr lang="en-US" sz="7200" dirty="0">
                <a:solidFill>
                  <a:schemeClr val="tx1"/>
                </a:solidFill>
              </a:rPr>
              <a:t>,   Christopher D. Manning </a:t>
            </a:r>
            <a:r>
              <a:rPr lang="en-US" sz="72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https://nlp.stanford.edu/projects/glove/</a:t>
            </a:r>
            <a:r>
              <a:rPr lang="en-US" sz="7200" dirty="0">
                <a:solidFill>
                  <a:schemeClr val="tx1"/>
                </a:solidFill>
              </a:rPr>
              <a:t> (2014)</a:t>
            </a:r>
            <a:endParaRPr sz="139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9EEF4"/>
            </a:gs>
            <a:gs pos="86000">
              <a:srgbClr val="DB67AA"/>
            </a:gs>
            <a:gs pos="0">
              <a:srgbClr val="E59CC3"/>
            </a:gs>
          </a:gsLst>
          <a:lin ang="5400000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/>
        </p:nvSpPr>
        <p:spPr>
          <a:xfrm>
            <a:off x="2039112" y="1991106"/>
            <a:ext cx="836295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 dirty="0">
                <a:solidFill>
                  <a:srgbClr val="9F276A"/>
                </a:solidFill>
                <a:latin typeface="Caveat"/>
                <a:sym typeface="Caveat"/>
              </a:rPr>
              <a:t>Thank You.</a:t>
            </a:r>
            <a:endParaRPr lang="en-IN" dirty="0"/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7950" y="3569910"/>
            <a:ext cx="18478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4238627" y="3960435"/>
            <a:ext cx="523874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1F304E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QUERIES?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581194" y="2379217"/>
            <a:ext cx="10993546" cy="7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en-IN" sz="2200" b="1" dirty="0"/>
              <a:t>	</a:t>
            </a:r>
            <a:endParaRPr b="1"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581194" y="4275957"/>
            <a:ext cx="4702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99" name="Google Shape;99;p1"/>
          <p:cNvSpPr txBox="1"/>
          <p:nvPr/>
        </p:nvSpPr>
        <p:spPr>
          <a:xfrm>
            <a:off x="8024327" y="3771514"/>
            <a:ext cx="338701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699796" y="1233776"/>
            <a:ext cx="1113413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9F276A"/>
                </a:solidFill>
                <a:latin typeface="Arial Black"/>
                <a:ea typeface="Arial Black"/>
                <a:cs typeface="Arial Black"/>
                <a:sym typeface="Arial Black"/>
              </a:rPr>
              <a:t>AUTOMATIC SUMMARIZATION </a:t>
            </a:r>
            <a:endParaRPr lang="en-IN" sz="2400" dirty="0"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9F276A"/>
                </a:solidFill>
                <a:latin typeface="Arial Black"/>
                <a:ea typeface="Arial Black"/>
                <a:cs typeface="Arial Black"/>
                <a:sym typeface="Arial Black"/>
              </a:rPr>
              <a:t>OF USER REVIEWS</a:t>
            </a:r>
            <a:endParaRPr sz="36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FA5D7-E355-1FCC-0CF3-9918F9DCD07F}"/>
              </a:ext>
            </a:extLst>
          </p:cNvPr>
          <p:cNvSpPr txBox="1"/>
          <p:nvPr/>
        </p:nvSpPr>
        <p:spPr>
          <a:xfrm>
            <a:off x="956244" y="3860418"/>
            <a:ext cx="55148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PRESENTED TO: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Gill Sans MT" panose="020B0502020104020203"/>
              </a:rPr>
              <a:t>Prof. Jitendra Sharma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Gill Sans MT" panose="020B0502020104020203"/>
                <a:sym typeface="Arial"/>
              </a:rPr>
              <a:t>Prof. Shrikant  </a:t>
            </a:r>
            <a:r>
              <a:rPr lang="en-US" sz="2000" b="1" dirty="0" err="1">
                <a:solidFill>
                  <a:prstClr val="white"/>
                </a:solidFill>
                <a:latin typeface="Gill Sans MT" panose="020B0502020104020203"/>
                <a:sym typeface="Arial"/>
              </a:rPr>
              <a:t>Telang</a:t>
            </a:r>
            <a:endParaRPr lang="en-US" sz="2000" b="1" dirty="0">
              <a:solidFill>
                <a:prstClr val="white"/>
              </a:solidFill>
              <a:latin typeface="Gill Sans MT" panose="020B0502020104020203"/>
              <a:sym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Arial"/>
                <a:cs typeface="Arial"/>
                <a:sym typeface="Arial"/>
              </a:rPr>
              <a:t>Prof.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Arial"/>
                <a:cs typeface="Arial"/>
                <a:sym typeface="Arial"/>
              </a:rPr>
              <a:t>Aruna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Arial"/>
                <a:cs typeface="Arial"/>
                <a:sym typeface="Arial"/>
              </a:rPr>
              <a:t> Patidar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Information Technology Department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Google Shape;97;p1">
            <a:extLst>
              <a:ext uri="{FF2B5EF4-FFF2-40B4-BE49-F238E27FC236}">
                <a16:creationId xmlns:a16="http://schemas.microsoft.com/office/drawing/2014/main" id="{7315DB50-A73D-DCC3-7D6C-B7F27AD5D809}"/>
              </a:ext>
            </a:extLst>
          </p:cNvPr>
          <p:cNvSpPr txBox="1"/>
          <p:nvPr/>
        </p:nvSpPr>
        <p:spPr>
          <a:xfrm>
            <a:off x="7312240" y="4116159"/>
            <a:ext cx="3607293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Piyush Mali          19100BTIT06588</a:t>
            </a:r>
            <a:endParaRPr lang="en-IN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</a:rPr>
              <a:t>Raghav Sood        19100BTIT06595</a:t>
            </a:r>
            <a:endParaRPr lang="en-IN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</a:rPr>
              <a:t>Rishika Jain          19100BTIT06604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12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61147"/>
            <a:ext cx="11029615" cy="439152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Real Life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Operating Environment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Conceptual Design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Conceptual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UML Diagram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Use Case Diagram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Data Flow Diagram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Activity Diagram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Class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673453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b="1" dirty="0"/>
              <a:t>Introduction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21305"/>
            <a:ext cx="11029615" cy="4427621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Aims to provide an efficient and enhanced summarization tool for the users.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It determine the reliability of a product based on the past experiences of the customers. 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Model will aim to summarize all the reviews and pick only the Top 10.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We will tend to summarize the reviews posted by the users on the e-commerce giant Amazon for the mobile phones purchased by them through the website.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The dataset used will be Prompt cloud which contains approx. 4 Lakhs reviews.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Results will be analyzing  based on certain metrics like Model Efficiency and Time Efficiency.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The mixed Reviews present in the dataset will first be segregated into positive and negative and then a score will be given to each of those positive and negative reviews. 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The Top 10 reviews with the highest score will be presented(both negative and positive out of those).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Based on which a user will be able to make an informed decision.</a:t>
            </a:r>
          </a:p>
        </p:txBody>
      </p:sp>
    </p:spTree>
    <p:extLst>
      <p:ext uri="{BB962C8B-B14F-4D97-AF65-F5344CB8AC3E}">
        <p14:creationId xmlns:p14="http://schemas.microsoft.com/office/powerpoint/2010/main" val="22107099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Real life applications…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47172"/>
          </a:xfrm>
        </p:spPr>
        <p:txBody>
          <a:bodyPr/>
          <a:lstStyle/>
          <a:p>
            <a:pPr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/>
                </a:solidFill>
              </a:rPr>
              <a:t>Media vigilance:</a:t>
            </a:r>
            <a:r>
              <a:rPr lang="en-US" dirty="0">
                <a:solidFill>
                  <a:schemeClr val="tx1"/>
                </a:solidFill>
              </a:rPr>
              <a:t> To break down the never-ending stream of information into manageable chunks is provided by automatic summarization.</a:t>
            </a:r>
          </a:p>
          <a:p>
            <a:pPr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/>
                </a:solidFill>
              </a:rPr>
              <a:t>Newsletters:</a:t>
            </a:r>
            <a:r>
              <a:rPr lang="en-US" dirty="0">
                <a:solidFill>
                  <a:schemeClr val="tx1"/>
                </a:solidFill>
              </a:rPr>
              <a:t> Summarization would enable businesses to add more value to newsletters by adding a stream of summaries.</a:t>
            </a:r>
          </a:p>
          <a:p>
            <a:pPr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/>
                </a:solidFill>
              </a:rPr>
              <a:t>Financial research:</a:t>
            </a:r>
            <a:r>
              <a:rPr lang="en-US" dirty="0">
                <a:solidFill>
                  <a:schemeClr val="tx1"/>
                </a:solidFill>
              </a:rPr>
              <a:t> Systems designed to </a:t>
            </a:r>
            <a:r>
              <a:rPr lang="en-US" dirty="0" err="1">
                <a:solidFill>
                  <a:schemeClr val="tx1"/>
                </a:solidFill>
              </a:rPr>
              <a:t>summarise</a:t>
            </a:r>
            <a:r>
              <a:rPr lang="en-US" dirty="0">
                <a:solidFill>
                  <a:schemeClr val="tx1"/>
                </a:solidFill>
              </a:rPr>
              <a:t> financial documents, such as earnings reports and financial news, can speed up the process by which analysts extract market signals from content.</a:t>
            </a:r>
          </a:p>
          <a:p>
            <a:pPr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/>
                </a:solidFill>
              </a:rPr>
              <a:t>Social media marketing:</a:t>
            </a:r>
            <a:r>
              <a:rPr lang="en-US" dirty="0">
                <a:solidFill>
                  <a:schemeClr val="tx1"/>
                </a:solidFill>
              </a:rPr>
              <a:t> Organizations that create lengthy content, such as e-books, and blogs, may be able to use summary to simplify their work and make it easier to share. </a:t>
            </a:r>
          </a:p>
          <a:p>
            <a:pPr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/>
                </a:solidFill>
              </a:rPr>
              <a:t>E-learning and class assignments:</a:t>
            </a:r>
            <a:r>
              <a:rPr lang="en-US" dirty="0">
                <a:solidFill>
                  <a:schemeClr val="tx1"/>
                </a:solidFill>
              </a:rPr>
              <a:t> Many lecturers frame their lectures with case studies and current events. By creating a summary report, summarization can assist teachers in updating their content more rapidly.</a:t>
            </a:r>
          </a:p>
        </p:txBody>
      </p:sp>
    </p:spTree>
    <p:extLst>
      <p:ext uri="{BB962C8B-B14F-4D97-AF65-F5344CB8AC3E}">
        <p14:creationId xmlns:p14="http://schemas.microsoft.com/office/powerpoint/2010/main" val="16928161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IN" sz="4400" b="1" dirty="0">
                <a:solidFill>
                  <a:schemeClr val="bg1"/>
                </a:solidFill>
              </a:rPr>
              <a:t>Operating Environment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32" y="1939863"/>
            <a:ext cx="11105481" cy="4653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The rule for selecting hardware and software is that the components/application must be functionally efficient, capable of interfacing with other software, and easy to maintain.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OS: Windows 8 or later one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Processor: i3, i5 and equivalent </a:t>
            </a:r>
            <a:r>
              <a:rPr lang="en-IN" dirty="0" err="1">
                <a:solidFill>
                  <a:schemeClr val="tx1"/>
                </a:solidFill>
              </a:rPr>
              <a:t>Ryzen</a:t>
            </a:r>
            <a:endParaRPr lang="en-IN" dirty="0">
              <a:solidFill>
                <a:schemeClr val="tx1"/>
              </a:solidFill>
            </a:endParaRPr>
          </a:p>
          <a:p>
            <a:pPr lvl="1" fontAlgn="base">
              <a:buFont typeface="Courier New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Main Memory:8 GB RAM (Minimum)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Hard Disk:120 SSD or 1 TB HDD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Language: Python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Libraries: NLTK, </a:t>
            </a:r>
            <a:r>
              <a:rPr lang="en-IN" dirty="0" err="1">
                <a:solidFill>
                  <a:schemeClr val="tx1"/>
                </a:solidFill>
              </a:rPr>
              <a:t>Textblob</a:t>
            </a:r>
            <a:r>
              <a:rPr lang="en-IN" dirty="0">
                <a:solidFill>
                  <a:schemeClr val="tx1"/>
                </a:solidFill>
              </a:rPr>
              <a:t>, Vader, </a:t>
            </a:r>
            <a:r>
              <a:rPr lang="en-IN" dirty="0" err="1">
                <a:solidFill>
                  <a:schemeClr val="tx1"/>
                </a:solidFill>
              </a:rPr>
              <a:t>NumPy</a:t>
            </a:r>
            <a:r>
              <a:rPr lang="en-IN" dirty="0">
                <a:solidFill>
                  <a:schemeClr val="tx1"/>
                </a:solidFill>
              </a:rPr>
              <a:t>, Pandas, </a:t>
            </a:r>
            <a:r>
              <a:rPr lang="en-IN" dirty="0" err="1">
                <a:solidFill>
                  <a:schemeClr val="tx1"/>
                </a:solidFill>
              </a:rPr>
              <a:t>Networkx</a:t>
            </a:r>
            <a:endParaRPr lang="en-IN" dirty="0">
              <a:solidFill>
                <a:schemeClr val="tx1"/>
              </a:solidFill>
            </a:endParaRPr>
          </a:p>
          <a:p>
            <a:pPr lvl="1" fontAlgn="base">
              <a:buFont typeface="Courier New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Platform: </a:t>
            </a:r>
            <a:r>
              <a:rPr lang="en-IN" dirty="0" err="1">
                <a:solidFill>
                  <a:schemeClr val="tx1"/>
                </a:solidFill>
              </a:rPr>
              <a:t>Kaggle</a:t>
            </a:r>
            <a:r>
              <a:rPr lang="en-IN" dirty="0">
                <a:solidFill>
                  <a:schemeClr val="tx1"/>
                </a:solidFill>
              </a:rPr>
              <a:t> or Anaconda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Database: from </a:t>
            </a:r>
            <a:r>
              <a:rPr lang="en-IN" dirty="0" err="1">
                <a:solidFill>
                  <a:schemeClr val="tx1"/>
                </a:solidFill>
              </a:rPr>
              <a:t>Kaggle</a:t>
            </a:r>
            <a:r>
              <a:rPr lang="en-IN" dirty="0">
                <a:solidFill>
                  <a:schemeClr val="tx1"/>
                </a:solidFill>
              </a:rPr>
              <a:t> - Amazon Reviews: Unlocked Mobile Phones</a:t>
            </a:r>
          </a:p>
        </p:txBody>
      </p:sp>
    </p:spTree>
    <p:extLst>
      <p:ext uri="{BB962C8B-B14F-4D97-AF65-F5344CB8AC3E}">
        <p14:creationId xmlns:p14="http://schemas.microsoft.com/office/powerpoint/2010/main" val="29517401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</a:rPr>
              <a:t>Conceptual Model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5" name="Picture 3" descr="C:\Users\hp\Downloads\Screenshot__169_-removebg-previe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29" y="2149591"/>
            <a:ext cx="10552731" cy="38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504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2" y="1009362"/>
            <a:ext cx="11400312" cy="468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0953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</a:rPr>
              <a:t>Use Case Diagram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45" y="1937904"/>
            <a:ext cx="8403771" cy="472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6895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3440</TotalTime>
  <Words>757</Words>
  <Application>Microsoft Office PowerPoint</Application>
  <PresentationFormat>Widescreen</PresentationFormat>
  <Paragraphs>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Caveat</vt:lpstr>
      <vt:lpstr>Courier New</vt:lpstr>
      <vt:lpstr>Gill Sans</vt:lpstr>
      <vt:lpstr>Arial Black</vt:lpstr>
      <vt:lpstr>Gill Sans MT</vt:lpstr>
      <vt:lpstr>Arial</vt:lpstr>
      <vt:lpstr>Wingdings 2</vt:lpstr>
      <vt:lpstr>Comic Sans MS</vt:lpstr>
      <vt:lpstr>Dividend</vt:lpstr>
      <vt:lpstr>PowerPoint Presentation</vt:lpstr>
      <vt:lpstr>PowerPoint Presentation</vt:lpstr>
      <vt:lpstr>CONTENTS</vt:lpstr>
      <vt:lpstr>Introduction</vt:lpstr>
      <vt:lpstr>Real life applications…</vt:lpstr>
      <vt:lpstr>Operating Environment</vt:lpstr>
      <vt:lpstr>Conceptual Model</vt:lpstr>
      <vt:lpstr>PowerPoint Presentation</vt:lpstr>
      <vt:lpstr>Use Case Diagram</vt:lpstr>
      <vt:lpstr>Data Flow Diagram</vt:lpstr>
      <vt:lpstr>PowerPoint Presentation</vt:lpstr>
      <vt:lpstr>Activity Diagram</vt:lpstr>
      <vt:lpstr>Class Diagram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kesharwani</dc:creator>
  <cp:lastModifiedBy>piyushmali702@outlook.com</cp:lastModifiedBy>
  <cp:revision>149</cp:revision>
  <dcterms:created xsi:type="dcterms:W3CDTF">2019-03-03T05:55:00Z</dcterms:created>
  <dcterms:modified xsi:type="dcterms:W3CDTF">2022-09-24T06:11:15Z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