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56" r:id="rId2"/>
    <p:sldId id="258" r:id="rId3"/>
    <p:sldId id="266" r:id="rId4"/>
    <p:sldId id="257" r:id="rId5"/>
    <p:sldId id="260" r:id="rId6"/>
    <p:sldId id="261" r:id="rId7"/>
    <p:sldId id="263" r:id="rId8"/>
    <p:sldId id="262" r:id="rId9"/>
    <p:sldId id="265" r:id="rId10"/>
  </p:sldIdLst>
  <p:sldSz cx="14630400" cy="8229600"/>
  <p:notesSz cx="8229600" cy="14630400"/>
  <p:embeddedFontLst>
    <p:embeddedFont>
      <p:font typeface="Instrument Sans Medium" panose="020B0604020202020204" charset="0"/>
      <p:regular r:id="rId12"/>
    </p:embeddedFont>
    <p:embeddedFont>
      <p:font typeface="Open Sans" panose="020B0606030504020204" pitchFamily="34"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1" d="100"/>
          <a:sy n="61" d="100"/>
        </p:scale>
        <p:origin x="61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688411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00000"/>
          </a:solidFill>
          <a:ln/>
        </p:spPr>
      </p:sp>
      <p:sp>
        <p:nvSpPr>
          <p:cNvPr id="3" name="Shape 1"/>
          <p:cNvSpPr/>
          <p:nvPr/>
        </p:nvSpPr>
        <p:spPr>
          <a:xfrm>
            <a:off x="0" y="0"/>
            <a:ext cx="14630400" cy="8229600"/>
          </a:xfrm>
          <a:prstGeom prst="rect">
            <a:avLst/>
          </a:prstGeom>
          <a:solidFill>
            <a:srgbClr val="1F1F1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hyperlink" Target="https://nicejournal.co.uk/index.php/nc/article/view/395" TargetMode="External"/><Relationship Id="rId5" Type="http://schemas.openxmlformats.org/officeDocument/2006/relationships/hyperlink" Target="%5b1%5d%20Jarkko%20Suhonen,%20Erkki%20Sutinen%20and%20others,%20%22Artificial%20Intelligence%20for%20Career%20Guidance%20&#8211;" TargetMode="External"/><Relationship Id="rId4" Type="http://schemas.openxmlformats.org/officeDocument/2006/relationships/hyperlink" Target="https://files.eric.ed.gov/fulltext/EJ1318705.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3129103" y="4275040"/>
            <a:ext cx="9832169" cy="2835116"/>
          </a:xfrm>
          <a:prstGeom prst="rect">
            <a:avLst/>
          </a:prstGeom>
          <a:noFill/>
          <a:ln/>
        </p:spPr>
        <p:txBody>
          <a:bodyPr wrap="square" lIns="0" tIns="0" rIns="0" bIns="0" rtlCol="0" anchor="t"/>
          <a:lstStyle/>
          <a:p>
            <a:pPr marL="0" indent="0">
              <a:lnSpc>
                <a:spcPts val="5550"/>
              </a:lnSpc>
              <a:buNone/>
            </a:pPr>
            <a:r>
              <a:rPr lang="en-US" sz="4450" dirty="0">
                <a:solidFill>
                  <a:srgbClr val="FEFEFE"/>
                </a:solidFill>
                <a:latin typeface="Instrument Sans Medium" pitchFamily="34" charset="0"/>
                <a:ea typeface="Instrument Sans Medium" pitchFamily="34" charset="-122"/>
                <a:cs typeface="Instrument Sans Medium" pitchFamily="34" charset="-120"/>
              </a:rPr>
              <a:t>AI-Integrated Mentor for Quality Education and Career Guidance</a:t>
            </a:r>
            <a:endParaRPr lang="en-US" sz="4450" dirty="0"/>
          </a:p>
        </p:txBody>
      </p:sp>
      <p:sp>
        <p:nvSpPr>
          <p:cNvPr id="4" name="Text 1"/>
          <p:cNvSpPr/>
          <p:nvPr/>
        </p:nvSpPr>
        <p:spPr>
          <a:xfrm>
            <a:off x="1061802" y="6711905"/>
            <a:ext cx="7556421" cy="725805"/>
          </a:xfrm>
          <a:prstGeom prst="rect">
            <a:avLst/>
          </a:prstGeom>
          <a:noFill/>
          <a:ln/>
        </p:spPr>
        <p:txBody>
          <a:bodyPr wrap="square" lIns="0" tIns="0" rIns="0" bIns="0" rtlCol="0" anchor="t"/>
          <a:lstStyle/>
          <a:p>
            <a:pPr marL="0" indent="0">
              <a:lnSpc>
                <a:spcPts val="2850"/>
              </a:lnSpc>
              <a:buNone/>
            </a:pPr>
            <a:r>
              <a:rPr lang="en-US" sz="2600" b="1" dirty="0">
                <a:solidFill>
                  <a:srgbClr val="BFBFBF"/>
                </a:solidFill>
                <a:latin typeface="Open Sans" pitchFamily="34" charset="0"/>
                <a:ea typeface="Open Sans" pitchFamily="34" charset="-122"/>
                <a:cs typeface="Open Sans" pitchFamily="34" charset="-120"/>
              </a:rPr>
              <a:t>Submitted By: </a:t>
            </a:r>
            <a:r>
              <a:rPr lang="en-US" sz="2600" dirty="0">
                <a:solidFill>
                  <a:srgbClr val="BFBFBF"/>
                </a:solidFill>
                <a:latin typeface="Open Sans" pitchFamily="34" charset="0"/>
                <a:ea typeface="Open Sans" pitchFamily="34" charset="-122"/>
                <a:cs typeface="Open Sans" pitchFamily="34" charset="-120"/>
              </a:rPr>
              <a:t>Piyush Mehta(02620802821)</a:t>
            </a:r>
            <a:endParaRPr lang="en-US" sz="2600" dirty="0"/>
          </a:p>
        </p:txBody>
      </p:sp>
      <p:pic>
        <p:nvPicPr>
          <p:cNvPr id="9" name="Picture 8">
            <a:extLst>
              <a:ext uri="{FF2B5EF4-FFF2-40B4-BE49-F238E27FC236}">
                <a16:creationId xmlns:a16="http://schemas.microsoft.com/office/drawing/2014/main" id="{E7DF9B62-D50B-63FB-772D-D58725ADAA28}"/>
              </a:ext>
            </a:extLst>
          </p:cNvPr>
          <p:cNvPicPr>
            <a:picLocks noChangeAspect="1"/>
          </p:cNvPicPr>
          <p:nvPr/>
        </p:nvPicPr>
        <p:blipFill>
          <a:blip r:embed="rId3"/>
          <a:stretch>
            <a:fillRect/>
          </a:stretch>
        </p:blipFill>
        <p:spPr>
          <a:xfrm>
            <a:off x="12740556" y="7772336"/>
            <a:ext cx="1889843" cy="457264"/>
          </a:xfrm>
          <a:prstGeom prst="rect">
            <a:avLst/>
          </a:prstGeom>
        </p:spPr>
      </p:pic>
      <p:sp>
        <p:nvSpPr>
          <p:cNvPr id="10" name="Text 1">
            <a:extLst>
              <a:ext uri="{FF2B5EF4-FFF2-40B4-BE49-F238E27FC236}">
                <a16:creationId xmlns:a16="http://schemas.microsoft.com/office/drawing/2014/main" id="{10F825FD-A187-7FC3-9804-97B94345687C}"/>
              </a:ext>
            </a:extLst>
          </p:cNvPr>
          <p:cNvSpPr/>
          <p:nvPr/>
        </p:nvSpPr>
        <p:spPr>
          <a:xfrm>
            <a:off x="8962345" y="6711904"/>
            <a:ext cx="7556421" cy="725805"/>
          </a:xfrm>
          <a:prstGeom prst="rect">
            <a:avLst/>
          </a:prstGeom>
          <a:noFill/>
          <a:ln/>
        </p:spPr>
        <p:txBody>
          <a:bodyPr wrap="square" lIns="0" tIns="0" rIns="0" bIns="0" rtlCol="0" anchor="t"/>
          <a:lstStyle/>
          <a:p>
            <a:pPr marL="0" indent="0">
              <a:lnSpc>
                <a:spcPts val="2850"/>
              </a:lnSpc>
              <a:buNone/>
            </a:pPr>
            <a:r>
              <a:rPr lang="en-US" sz="2600" b="1" dirty="0">
                <a:solidFill>
                  <a:srgbClr val="BFBFBF"/>
                </a:solidFill>
                <a:latin typeface="Open Sans" pitchFamily="34" charset="0"/>
                <a:ea typeface="Open Sans" pitchFamily="34" charset="-122"/>
                <a:cs typeface="Open Sans" pitchFamily="34" charset="-120"/>
              </a:rPr>
              <a:t>Project Guide: </a:t>
            </a:r>
            <a:r>
              <a:rPr lang="en-US" sz="2600" dirty="0">
                <a:solidFill>
                  <a:srgbClr val="BFBFBF"/>
                </a:solidFill>
                <a:latin typeface="Open Sans" pitchFamily="34" charset="0"/>
                <a:ea typeface="Open Sans" pitchFamily="34" charset="-122"/>
                <a:cs typeface="Open Sans" pitchFamily="34" charset="-120"/>
              </a:rPr>
              <a:t>Mrs. Prachi Kaushik</a:t>
            </a:r>
            <a:endParaRPr lang="en-US" sz="2600" dirty="0"/>
          </a:p>
        </p:txBody>
      </p:sp>
      <p:pic>
        <p:nvPicPr>
          <p:cNvPr id="12" name="Picture 11">
            <a:extLst>
              <a:ext uri="{FF2B5EF4-FFF2-40B4-BE49-F238E27FC236}">
                <a16:creationId xmlns:a16="http://schemas.microsoft.com/office/drawing/2014/main" id="{EDBCE4D5-BBD6-20D6-E303-1A307D8E3D10}"/>
              </a:ext>
            </a:extLst>
          </p:cNvPr>
          <p:cNvPicPr>
            <a:picLocks noChangeAspect="1"/>
          </p:cNvPicPr>
          <p:nvPr/>
        </p:nvPicPr>
        <p:blipFill>
          <a:blip r:embed="rId4"/>
          <a:stretch>
            <a:fillRect/>
          </a:stretch>
        </p:blipFill>
        <p:spPr>
          <a:xfrm>
            <a:off x="0" y="0"/>
            <a:ext cx="14630399" cy="358526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Text 0"/>
          <p:cNvSpPr/>
          <p:nvPr/>
        </p:nvSpPr>
        <p:spPr>
          <a:xfrm>
            <a:off x="677585" y="1291251"/>
            <a:ext cx="7788831" cy="1814870"/>
          </a:xfrm>
          <a:prstGeom prst="rect">
            <a:avLst/>
          </a:prstGeom>
          <a:noFill/>
          <a:ln/>
        </p:spPr>
        <p:txBody>
          <a:bodyPr wrap="square" lIns="0" tIns="0" rIns="0" bIns="0" rtlCol="0" anchor="t"/>
          <a:lstStyle/>
          <a:p>
            <a:pPr marL="0" indent="0">
              <a:lnSpc>
                <a:spcPts val="4750"/>
              </a:lnSpc>
              <a:buNone/>
            </a:pPr>
            <a:r>
              <a:rPr lang="en-US" sz="3800" dirty="0">
                <a:solidFill>
                  <a:srgbClr val="FEFEFE"/>
                </a:solidFill>
                <a:latin typeface="Instrument Sans Medium" pitchFamily="34" charset="0"/>
                <a:ea typeface="Instrument Sans Medium" pitchFamily="34" charset="-122"/>
                <a:cs typeface="Instrument Sans Medium" pitchFamily="34" charset="-120"/>
              </a:rPr>
              <a:t>Problem Statement</a:t>
            </a:r>
            <a:endParaRPr lang="en-US" sz="3800" dirty="0"/>
          </a:p>
        </p:txBody>
      </p:sp>
      <p:sp>
        <p:nvSpPr>
          <p:cNvPr id="6" name="Shape 3"/>
          <p:cNvSpPr/>
          <p:nvPr/>
        </p:nvSpPr>
        <p:spPr>
          <a:xfrm>
            <a:off x="677584" y="2664373"/>
            <a:ext cx="7079050" cy="4273976"/>
          </a:xfrm>
          <a:prstGeom prst="roundRect">
            <a:avLst>
              <a:gd name="adj" fmla="val 2885"/>
            </a:avLst>
          </a:prstGeom>
          <a:solidFill>
            <a:srgbClr val="3E3E3E"/>
          </a:solidFill>
          <a:ln/>
        </p:spPr>
      </p:sp>
      <p:sp>
        <p:nvSpPr>
          <p:cNvPr id="7" name="Text 4"/>
          <p:cNvSpPr/>
          <p:nvPr/>
        </p:nvSpPr>
        <p:spPr>
          <a:xfrm>
            <a:off x="1182246" y="3299709"/>
            <a:ext cx="5943768" cy="619363"/>
          </a:xfrm>
          <a:prstGeom prst="rect">
            <a:avLst/>
          </a:prstGeom>
          <a:noFill/>
          <a:ln/>
        </p:spPr>
        <p:txBody>
          <a:bodyPr wrap="square" lIns="0" tIns="0" rIns="0" bIns="0" rtlCol="0" anchor="t"/>
          <a:lstStyle/>
          <a:p>
            <a:pPr marL="0" indent="0">
              <a:lnSpc>
                <a:spcPts val="2400"/>
              </a:lnSpc>
              <a:buNone/>
            </a:pPr>
            <a:r>
              <a:rPr lang="en-US" sz="2000" dirty="0">
                <a:solidFill>
                  <a:schemeClr val="bg1">
                    <a:lumMod val="75000"/>
                  </a:schemeClr>
                </a:solidFill>
                <a:latin typeface="Open Sans" panose="020B0606030504020204" pitchFamily="34" charset="0"/>
                <a:ea typeface="Open Sans" panose="020B0606030504020204" pitchFamily="34" charset="0"/>
                <a:cs typeface="Open Sans" panose="020B0606030504020204" pitchFamily="34" charset="0"/>
              </a:rPr>
              <a:t>In the evolving landscape of education and employment, many candidates, particularly fresh graduates and career switchers, struggle to access personalized career guidance, which creates a gap between their education and the skills demanded by the workforce. There is a need for a solution that offers scalable, AI-driven support, providing candidates with personalized resources to help them transition smoothly into the job market and foster long-term professional growth.</a:t>
            </a:r>
          </a:p>
        </p:txBody>
      </p:sp>
      <p:pic>
        <p:nvPicPr>
          <p:cNvPr id="12" name="Picture 11">
            <a:extLst>
              <a:ext uri="{FF2B5EF4-FFF2-40B4-BE49-F238E27FC236}">
                <a16:creationId xmlns:a16="http://schemas.microsoft.com/office/drawing/2014/main" id="{11C07A65-4841-B5F4-CE5D-A0871676E63D}"/>
              </a:ext>
            </a:extLst>
          </p:cNvPr>
          <p:cNvPicPr>
            <a:picLocks noChangeAspect="1"/>
          </p:cNvPicPr>
          <p:nvPr/>
        </p:nvPicPr>
        <p:blipFill>
          <a:blip r:embed="rId3"/>
          <a:stretch>
            <a:fillRect/>
          </a:stretch>
        </p:blipFill>
        <p:spPr>
          <a:xfrm>
            <a:off x="12740556" y="7772336"/>
            <a:ext cx="1889843" cy="457264"/>
          </a:xfrm>
          <a:prstGeom prst="rect">
            <a:avLst/>
          </a:prstGeom>
        </p:spPr>
      </p:pic>
      <p:pic>
        <p:nvPicPr>
          <p:cNvPr id="14" name="Picture 13">
            <a:extLst>
              <a:ext uri="{FF2B5EF4-FFF2-40B4-BE49-F238E27FC236}">
                <a16:creationId xmlns:a16="http://schemas.microsoft.com/office/drawing/2014/main" id="{EB4CB713-59AD-9FB3-5C5B-3A57D5AE50C3}"/>
              </a:ext>
            </a:extLst>
          </p:cNvPr>
          <p:cNvPicPr>
            <a:picLocks noChangeAspect="1"/>
          </p:cNvPicPr>
          <p:nvPr/>
        </p:nvPicPr>
        <p:blipFill>
          <a:blip r:embed="rId4"/>
          <a:stretch>
            <a:fillRect/>
          </a:stretch>
        </p:blipFill>
        <p:spPr>
          <a:xfrm>
            <a:off x="8971079" y="0"/>
            <a:ext cx="5659322" cy="82296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8D4C74A-01BA-8C86-0CAC-7EF51404DFDF}"/>
              </a:ext>
            </a:extLst>
          </p:cNvPr>
          <p:cNvPicPr>
            <a:picLocks noChangeAspect="1"/>
          </p:cNvPicPr>
          <p:nvPr/>
        </p:nvPicPr>
        <p:blipFill>
          <a:blip r:embed="rId2"/>
          <a:stretch>
            <a:fillRect/>
          </a:stretch>
        </p:blipFill>
        <p:spPr>
          <a:xfrm>
            <a:off x="12740556" y="7772336"/>
            <a:ext cx="1889843" cy="457264"/>
          </a:xfrm>
          <a:prstGeom prst="rect">
            <a:avLst/>
          </a:prstGeom>
        </p:spPr>
      </p:pic>
      <p:sp>
        <p:nvSpPr>
          <p:cNvPr id="3" name="Text 0">
            <a:extLst>
              <a:ext uri="{FF2B5EF4-FFF2-40B4-BE49-F238E27FC236}">
                <a16:creationId xmlns:a16="http://schemas.microsoft.com/office/drawing/2014/main" id="{B0C8E191-1039-16EA-3201-3D7F802DDB04}"/>
              </a:ext>
            </a:extLst>
          </p:cNvPr>
          <p:cNvSpPr/>
          <p:nvPr/>
        </p:nvSpPr>
        <p:spPr>
          <a:xfrm>
            <a:off x="677585" y="787531"/>
            <a:ext cx="7788831" cy="1814870"/>
          </a:xfrm>
          <a:prstGeom prst="rect">
            <a:avLst/>
          </a:prstGeom>
          <a:noFill/>
          <a:ln/>
        </p:spPr>
        <p:txBody>
          <a:bodyPr wrap="square" lIns="0" tIns="0" rIns="0" bIns="0" rtlCol="0" anchor="t"/>
          <a:lstStyle/>
          <a:p>
            <a:pPr marL="0" indent="0">
              <a:lnSpc>
                <a:spcPts val="4750"/>
              </a:lnSpc>
              <a:buNone/>
            </a:pPr>
            <a:r>
              <a:rPr lang="en-US" sz="3800" dirty="0">
                <a:solidFill>
                  <a:srgbClr val="FEFEFE"/>
                </a:solidFill>
                <a:latin typeface="Instrument Sans Medium" pitchFamily="34" charset="0"/>
                <a:ea typeface="Instrument Sans Medium" pitchFamily="34" charset="-122"/>
                <a:cs typeface="Instrument Sans Medium" pitchFamily="34" charset="-120"/>
              </a:rPr>
              <a:t>Mapping with the SDG’s</a:t>
            </a:r>
            <a:endParaRPr lang="en-US" sz="3800" dirty="0"/>
          </a:p>
        </p:txBody>
      </p:sp>
      <p:sp>
        <p:nvSpPr>
          <p:cNvPr id="6" name="Shape 3">
            <a:extLst>
              <a:ext uri="{FF2B5EF4-FFF2-40B4-BE49-F238E27FC236}">
                <a16:creationId xmlns:a16="http://schemas.microsoft.com/office/drawing/2014/main" id="{5359E4E9-4B56-C07B-52B3-51988DC859A6}"/>
              </a:ext>
            </a:extLst>
          </p:cNvPr>
          <p:cNvSpPr/>
          <p:nvPr/>
        </p:nvSpPr>
        <p:spPr>
          <a:xfrm>
            <a:off x="677584" y="1625002"/>
            <a:ext cx="13367807" cy="6384624"/>
          </a:xfrm>
          <a:prstGeom prst="roundRect">
            <a:avLst>
              <a:gd name="adj" fmla="val 2885"/>
            </a:avLst>
          </a:prstGeom>
          <a:solidFill>
            <a:srgbClr val="3E3E3E"/>
          </a:solidFill>
          <a:ln/>
        </p:spPr>
        <p:txBody>
          <a:bodyPr/>
          <a:lstStyle/>
          <a:p>
            <a:endParaRPr lang="en-US" dirty="0"/>
          </a:p>
        </p:txBody>
      </p:sp>
      <p:sp>
        <p:nvSpPr>
          <p:cNvPr id="7" name="TextBox 6">
            <a:extLst>
              <a:ext uri="{FF2B5EF4-FFF2-40B4-BE49-F238E27FC236}">
                <a16:creationId xmlns:a16="http://schemas.microsoft.com/office/drawing/2014/main" id="{5AD203B8-5FFF-6EB3-3708-0C0CE009EDAB}"/>
              </a:ext>
            </a:extLst>
          </p:cNvPr>
          <p:cNvSpPr txBox="1"/>
          <p:nvPr/>
        </p:nvSpPr>
        <p:spPr>
          <a:xfrm>
            <a:off x="790969" y="1862292"/>
            <a:ext cx="12894508" cy="5632311"/>
          </a:xfrm>
          <a:prstGeom prst="rect">
            <a:avLst/>
          </a:prstGeom>
          <a:noFill/>
        </p:spPr>
        <p:txBody>
          <a:bodyPr wrap="square">
            <a:spAutoFit/>
          </a:bodyPr>
          <a:lstStyle/>
          <a:p>
            <a:r>
              <a:rPr lang="en-US" sz="2000" dirty="0">
                <a:solidFill>
                  <a:schemeClr val="bg1">
                    <a:lumMod val="75000"/>
                  </a:schemeClr>
                </a:solidFill>
                <a:latin typeface="Calibri (Body)"/>
                <a:ea typeface="Open Sans" panose="020B0606030504020204" pitchFamily="34" charset="0"/>
                <a:cs typeface="Open Sans" panose="020B0606030504020204" pitchFamily="34" charset="0"/>
              </a:rPr>
              <a:t>SDG4(Quality Education): The project ensures career guidance and skill development, helping individuals bridge the gap between education and industry demands. By integrating AI-driven learning personalized career paths, and interactive assessments, it promotes lifelong learning and enhances the quality of education by offering structured, data-driven insights for professional growth.</a:t>
            </a:r>
          </a:p>
          <a:p>
            <a:endParaRPr lang="en-US" sz="2000" dirty="0">
              <a:solidFill>
                <a:schemeClr val="bg1">
                  <a:lumMod val="75000"/>
                </a:schemeClr>
              </a:solidFill>
              <a:latin typeface="Calibri (Body)"/>
              <a:ea typeface="Open Sans" panose="020B0606030504020204" pitchFamily="34" charset="0"/>
              <a:cs typeface="Open Sans" panose="020B0606030504020204" pitchFamily="34" charset="0"/>
            </a:endParaRPr>
          </a:p>
          <a:p>
            <a:r>
              <a:rPr lang="en-US" sz="2000" dirty="0">
                <a:solidFill>
                  <a:schemeClr val="bg1">
                    <a:lumMod val="75000"/>
                  </a:schemeClr>
                </a:solidFill>
                <a:latin typeface="Calibri (Body)"/>
                <a:ea typeface="Open Sans" panose="020B0606030504020204" pitchFamily="34" charset="0"/>
                <a:cs typeface="Open Sans" panose="020B0606030504020204" pitchFamily="34" charset="0"/>
              </a:rPr>
              <a:t>SDG8(Decent work and economic growth): By equipping job seekers, fresh graduates, and career switchers with industry-specific guidance, AI-powered resume building, and skill assessments, the project directly improves employability and workforce readiness supports sustainable economic growth.</a:t>
            </a:r>
          </a:p>
          <a:p>
            <a:endParaRPr lang="en-US" sz="2000" dirty="0">
              <a:solidFill>
                <a:schemeClr val="bg1">
                  <a:lumMod val="75000"/>
                </a:schemeClr>
              </a:solidFill>
              <a:latin typeface="Calibri (Body)"/>
              <a:ea typeface="Open Sans" panose="020B0606030504020204" pitchFamily="34" charset="0"/>
              <a:cs typeface="Open Sans" panose="020B0606030504020204" pitchFamily="34" charset="0"/>
            </a:endParaRPr>
          </a:p>
          <a:p>
            <a:r>
              <a:rPr lang="en-US" sz="2000" dirty="0">
                <a:solidFill>
                  <a:schemeClr val="bg1">
                    <a:lumMod val="75000"/>
                  </a:schemeClr>
                </a:solidFill>
                <a:latin typeface="Calibri (Body)"/>
                <a:ea typeface="Open Sans" panose="020B0606030504020204" pitchFamily="34" charset="0"/>
                <a:cs typeface="Open Sans" panose="020B0606030504020204" pitchFamily="34" charset="0"/>
              </a:rPr>
              <a:t>SDG9(Industry, Innovation and Infrastructure): The project integrates cutting-edge AI technologies, cloud-based databases like Neon DB, and automation tools like Inngest to create a scalable and intelligent career mentoring platform. Furthermore, it supports the digital transformation of career guidance, making it more accessible, data driven, and efficient, aligning with SDG 9’s emphasis on innovation, sustainable industry growth, and resilient infrastructure. </a:t>
            </a:r>
          </a:p>
          <a:p>
            <a:endParaRPr lang="en-US" sz="2000" dirty="0">
              <a:solidFill>
                <a:schemeClr val="bg1">
                  <a:lumMod val="75000"/>
                </a:schemeClr>
              </a:solidFill>
              <a:latin typeface="Calibri (Body)"/>
              <a:ea typeface="Open Sans" panose="020B0606030504020204" pitchFamily="34" charset="0"/>
              <a:cs typeface="Open Sans" panose="020B0606030504020204" pitchFamily="34" charset="0"/>
            </a:endParaRPr>
          </a:p>
          <a:p>
            <a:r>
              <a:rPr lang="en-US" sz="2000" dirty="0">
                <a:solidFill>
                  <a:schemeClr val="bg1">
                    <a:lumMod val="75000"/>
                  </a:schemeClr>
                </a:solidFill>
                <a:latin typeface="Calibri (Body)"/>
                <a:ea typeface="Open Sans" panose="020B0606030504020204" pitchFamily="34" charset="0"/>
                <a:cs typeface="Open Sans" panose="020B0606030504020204" pitchFamily="34" charset="0"/>
              </a:rPr>
              <a:t>SDG10(Reduced Inequalities): The project ensures equal access to career guidance for individuals from diverse backgrounds, including underprivileged communities, may lack personalized mentorship and industry insights. This contributes to reducing socioeconomic inequalities by empowering individuals with the knowledge needed to compete effectively in the job market</a:t>
            </a:r>
          </a:p>
        </p:txBody>
      </p:sp>
      <p:pic>
        <p:nvPicPr>
          <p:cNvPr id="8" name="Image 1" descr="preencoded.png">
            <a:extLst>
              <a:ext uri="{FF2B5EF4-FFF2-40B4-BE49-F238E27FC236}">
                <a16:creationId xmlns:a16="http://schemas.microsoft.com/office/drawing/2014/main" id="{41484FD0-FAF6-278F-FBA3-B9D442329212}"/>
              </a:ext>
            </a:extLst>
          </p:cNvPr>
          <p:cNvPicPr>
            <a:picLocks noChangeAspect="1"/>
          </p:cNvPicPr>
          <p:nvPr/>
        </p:nvPicPr>
        <p:blipFill>
          <a:blip r:embed="rId3"/>
          <a:stretch>
            <a:fillRect/>
          </a:stretch>
        </p:blipFill>
        <p:spPr>
          <a:xfrm>
            <a:off x="6469376" y="787531"/>
            <a:ext cx="566976" cy="566976"/>
          </a:xfrm>
          <a:prstGeom prst="rect">
            <a:avLst/>
          </a:prstGeom>
        </p:spPr>
      </p:pic>
    </p:spTree>
    <p:extLst>
      <p:ext uri="{BB962C8B-B14F-4D97-AF65-F5344CB8AC3E}">
        <p14:creationId xmlns:p14="http://schemas.microsoft.com/office/powerpoint/2010/main" val="4195676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3" name="Text 0"/>
          <p:cNvSpPr/>
          <p:nvPr/>
        </p:nvSpPr>
        <p:spPr>
          <a:xfrm>
            <a:off x="793790" y="1032986"/>
            <a:ext cx="7556421" cy="1417558"/>
          </a:xfrm>
          <a:prstGeom prst="rect">
            <a:avLst/>
          </a:prstGeom>
          <a:noFill/>
          <a:ln/>
        </p:spPr>
        <p:txBody>
          <a:bodyPr wrap="square" lIns="0" tIns="0" rIns="0" bIns="0" rtlCol="0" anchor="t"/>
          <a:lstStyle/>
          <a:p>
            <a:pPr marL="0" indent="0">
              <a:lnSpc>
                <a:spcPts val="5550"/>
              </a:lnSpc>
              <a:buNone/>
            </a:pPr>
            <a:r>
              <a:rPr lang="en-US" sz="4450" dirty="0">
                <a:solidFill>
                  <a:srgbClr val="FEFEFE"/>
                </a:solidFill>
                <a:latin typeface="Instrument Sans Medium" pitchFamily="34" charset="0"/>
                <a:ea typeface="Instrument Sans Medium" pitchFamily="34" charset="-122"/>
                <a:cs typeface="Instrument Sans Medium" pitchFamily="34" charset="-120"/>
              </a:rPr>
              <a:t>Introduction</a:t>
            </a:r>
            <a:endParaRPr lang="en-US" sz="4450" dirty="0"/>
          </a:p>
        </p:txBody>
      </p:sp>
      <p:sp>
        <p:nvSpPr>
          <p:cNvPr id="4" name="Shape 1"/>
          <p:cNvSpPr/>
          <p:nvPr/>
        </p:nvSpPr>
        <p:spPr>
          <a:xfrm flipV="1">
            <a:off x="720088" y="2254468"/>
            <a:ext cx="13190224" cy="5517868"/>
          </a:xfrm>
          <a:prstGeom prst="roundRect">
            <a:avLst>
              <a:gd name="adj" fmla="val 6667"/>
            </a:avLst>
          </a:prstGeom>
          <a:solidFill>
            <a:srgbClr val="3E3E3E"/>
          </a:solidFill>
          <a:ln/>
        </p:spPr>
      </p:sp>
      <p:sp>
        <p:nvSpPr>
          <p:cNvPr id="6" name="Text 3"/>
          <p:cNvSpPr/>
          <p:nvPr/>
        </p:nvSpPr>
        <p:spPr>
          <a:xfrm>
            <a:off x="1204883" y="2623965"/>
            <a:ext cx="12220633" cy="1451610"/>
          </a:xfrm>
          <a:prstGeom prst="rect">
            <a:avLst/>
          </a:prstGeom>
          <a:noFill/>
          <a:ln/>
        </p:spPr>
        <p:txBody>
          <a:bodyPr wrap="square" lIns="0" tIns="0" rIns="0" bIns="0" rtlCol="0" anchor="t"/>
          <a:lstStyle/>
          <a:p>
            <a:pPr marL="0" indent="0">
              <a:lnSpc>
                <a:spcPts val="2850"/>
              </a:lnSpc>
              <a:buNone/>
            </a:pPr>
            <a:r>
              <a:rPr lang="en-US" sz="2000" dirty="0">
                <a:solidFill>
                  <a:schemeClr val="bg1">
                    <a:lumMod val="75000"/>
                  </a:schemeClr>
                </a:solidFill>
              </a:rPr>
              <a:t>The main concern with the problem is that traditional mentoring methods fail to provide personalized, scalable, and timely guidance to candidates, leaving them unprepared and under equipped for the specific demands of the rapidly evolving job market. This lack of tailored support creates significant barriers to career success, particularly for fresh graduates and career switchers, who require industry-specific insights, structured learning pathways, and practical tools to navigate their professional journeys effectively. Without real-time feedback, skill assessments, and adaptive learning mechanisms, these individuals struggle to bridge the gap between academic knowledge and industry expectations. </a:t>
            </a:r>
          </a:p>
          <a:p>
            <a:pPr marL="0" indent="0">
              <a:lnSpc>
                <a:spcPts val="2850"/>
              </a:lnSpc>
              <a:buNone/>
            </a:pPr>
            <a:r>
              <a:rPr lang="en-US" sz="2000" dirty="0">
                <a:solidFill>
                  <a:schemeClr val="bg1">
                    <a:lumMod val="75000"/>
                  </a:schemeClr>
                </a:solidFill>
              </a:rPr>
              <a:t>The proposed project aims to bridge this gap by creating an AI-powered career mentoring platform that integrates with quality education principles, ensuring candidates receive personalized, actionable guidance tailored to their career aspirations. By utilizing AI-driven tools for resume building, cover letter generation, skill development quizzes, and personalized industry insights, the platform will offer scalable, accessible support. This solution will empower candidates with the knowledge, skills, and resources needed for career success by providing personalized guidance, industry insights, and AI-driven recommendations tailored to their goals</a:t>
            </a:r>
          </a:p>
        </p:txBody>
      </p:sp>
      <p:pic>
        <p:nvPicPr>
          <p:cNvPr id="13" name="Picture 12">
            <a:extLst>
              <a:ext uri="{FF2B5EF4-FFF2-40B4-BE49-F238E27FC236}">
                <a16:creationId xmlns:a16="http://schemas.microsoft.com/office/drawing/2014/main" id="{C72265ED-9185-025D-A1FF-3E0099118130}"/>
              </a:ext>
            </a:extLst>
          </p:cNvPr>
          <p:cNvPicPr>
            <a:picLocks noChangeAspect="1"/>
          </p:cNvPicPr>
          <p:nvPr/>
        </p:nvPicPr>
        <p:blipFill>
          <a:blip r:embed="rId3"/>
          <a:stretch>
            <a:fillRect/>
          </a:stretch>
        </p:blipFill>
        <p:spPr>
          <a:xfrm>
            <a:off x="12740556" y="7772336"/>
            <a:ext cx="1889843" cy="45726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953393"/>
            <a:ext cx="13042821" cy="1417558"/>
          </a:xfrm>
          <a:prstGeom prst="rect">
            <a:avLst/>
          </a:prstGeom>
          <a:noFill/>
          <a:ln/>
        </p:spPr>
        <p:txBody>
          <a:bodyPr wrap="square" lIns="0" tIns="0" rIns="0" bIns="0" rtlCol="0" anchor="t"/>
          <a:lstStyle/>
          <a:p>
            <a:pPr marL="0" indent="0">
              <a:lnSpc>
                <a:spcPts val="5550"/>
              </a:lnSpc>
              <a:buNone/>
            </a:pPr>
            <a:r>
              <a:rPr lang="en-US" sz="4450" dirty="0">
                <a:solidFill>
                  <a:srgbClr val="FEFEFE"/>
                </a:solidFill>
                <a:latin typeface="Instrument Sans Medium" pitchFamily="34" charset="0"/>
                <a:ea typeface="Instrument Sans Medium" pitchFamily="34" charset="-122"/>
                <a:cs typeface="Instrument Sans Medium" pitchFamily="34" charset="-120"/>
              </a:rPr>
              <a:t>Proposed Work</a:t>
            </a:r>
            <a:endParaRPr lang="en-US" sz="4450" dirty="0"/>
          </a:p>
        </p:txBody>
      </p:sp>
      <p:pic>
        <p:nvPicPr>
          <p:cNvPr id="7" name="Picture 6">
            <a:extLst>
              <a:ext uri="{FF2B5EF4-FFF2-40B4-BE49-F238E27FC236}">
                <a16:creationId xmlns:a16="http://schemas.microsoft.com/office/drawing/2014/main" id="{CE31D9B2-889C-2D03-170A-F8442281D8B1}"/>
              </a:ext>
            </a:extLst>
          </p:cNvPr>
          <p:cNvPicPr>
            <a:picLocks noChangeAspect="1"/>
          </p:cNvPicPr>
          <p:nvPr/>
        </p:nvPicPr>
        <p:blipFill>
          <a:blip r:embed="rId3"/>
          <a:stretch>
            <a:fillRect/>
          </a:stretch>
        </p:blipFill>
        <p:spPr>
          <a:xfrm>
            <a:off x="12740556" y="7788102"/>
            <a:ext cx="1889843" cy="457264"/>
          </a:xfrm>
          <a:prstGeom prst="rect">
            <a:avLst/>
          </a:prstGeom>
        </p:spPr>
      </p:pic>
      <p:pic>
        <p:nvPicPr>
          <p:cNvPr id="11" name="Picture 10">
            <a:extLst>
              <a:ext uri="{FF2B5EF4-FFF2-40B4-BE49-F238E27FC236}">
                <a16:creationId xmlns:a16="http://schemas.microsoft.com/office/drawing/2014/main" id="{4A14E3D5-FF3A-93FB-DE5C-25179E2903BA}"/>
              </a:ext>
            </a:extLst>
          </p:cNvPr>
          <p:cNvPicPr>
            <a:picLocks noChangeAspect="1"/>
          </p:cNvPicPr>
          <p:nvPr/>
        </p:nvPicPr>
        <p:blipFill>
          <a:blip r:embed="rId4"/>
          <a:stretch>
            <a:fillRect/>
          </a:stretch>
        </p:blipFill>
        <p:spPr>
          <a:xfrm>
            <a:off x="793788" y="1933605"/>
            <a:ext cx="12401949" cy="551042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3" name="Text 0"/>
          <p:cNvSpPr/>
          <p:nvPr/>
        </p:nvSpPr>
        <p:spPr>
          <a:xfrm>
            <a:off x="997637" y="775922"/>
            <a:ext cx="9612556" cy="1162288"/>
          </a:xfrm>
          <a:prstGeom prst="rect">
            <a:avLst/>
          </a:prstGeom>
          <a:noFill/>
          <a:ln/>
        </p:spPr>
        <p:txBody>
          <a:bodyPr wrap="square" lIns="0" tIns="0" rIns="0" bIns="0" rtlCol="0" anchor="t"/>
          <a:lstStyle/>
          <a:p>
            <a:pPr marL="0" indent="0">
              <a:lnSpc>
                <a:spcPts val="4550"/>
              </a:lnSpc>
              <a:buNone/>
            </a:pPr>
            <a:r>
              <a:rPr lang="en-US" sz="3650" dirty="0">
                <a:solidFill>
                  <a:srgbClr val="FEFEFE"/>
                </a:solidFill>
                <a:latin typeface="Instrument Sans Medium" pitchFamily="34" charset="0"/>
                <a:ea typeface="Instrument Sans Medium" pitchFamily="34" charset="-122"/>
                <a:cs typeface="Instrument Sans Medium" pitchFamily="34" charset="-120"/>
              </a:rPr>
              <a:t>Software and Hardware Requirements</a:t>
            </a:r>
            <a:endParaRPr lang="en-US" sz="3650" dirty="0"/>
          </a:p>
        </p:txBody>
      </p:sp>
      <p:sp>
        <p:nvSpPr>
          <p:cNvPr id="5" name="Shape 2"/>
          <p:cNvSpPr/>
          <p:nvPr/>
        </p:nvSpPr>
        <p:spPr>
          <a:xfrm>
            <a:off x="997637" y="1723449"/>
            <a:ext cx="12434583" cy="3425983"/>
          </a:xfrm>
          <a:prstGeom prst="rect">
            <a:avLst/>
          </a:prstGeom>
          <a:solidFill>
            <a:srgbClr val="FFFFFF">
              <a:alpha val="4000"/>
            </a:srgbClr>
          </a:solidFill>
          <a:ln/>
        </p:spPr>
      </p:sp>
      <p:sp>
        <p:nvSpPr>
          <p:cNvPr id="9" name="Text 6"/>
          <p:cNvSpPr/>
          <p:nvPr/>
        </p:nvSpPr>
        <p:spPr>
          <a:xfrm>
            <a:off x="6330672" y="3287673"/>
            <a:ext cx="3538061" cy="297537"/>
          </a:xfrm>
          <a:prstGeom prst="rect">
            <a:avLst/>
          </a:prstGeom>
          <a:noFill/>
          <a:ln/>
        </p:spPr>
        <p:txBody>
          <a:bodyPr wrap="none" lIns="0" tIns="0" rIns="0" bIns="0" rtlCol="0" anchor="t"/>
          <a:lstStyle/>
          <a:p>
            <a:pPr marL="0" indent="0">
              <a:lnSpc>
                <a:spcPts val="2300"/>
              </a:lnSpc>
              <a:buNone/>
            </a:pPr>
            <a:endParaRPr lang="en-US" sz="1450" dirty="0"/>
          </a:p>
        </p:txBody>
      </p:sp>
      <p:sp>
        <p:nvSpPr>
          <p:cNvPr id="12" name="Text 9"/>
          <p:cNvSpPr/>
          <p:nvPr/>
        </p:nvSpPr>
        <p:spPr>
          <a:xfrm>
            <a:off x="6330672" y="4716185"/>
            <a:ext cx="3538061" cy="297537"/>
          </a:xfrm>
          <a:prstGeom prst="rect">
            <a:avLst/>
          </a:prstGeom>
          <a:noFill/>
          <a:ln/>
        </p:spPr>
        <p:txBody>
          <a:bodyPr wrap="none" lIns="0" tIns="0" rIns="0" bIns="0" rtlCol="0" anchor="t"/>
          <a:lstStyle/>
          <a:p>
            <a:pPr marL="0" indent="0">
              <a:lnSpc>
                <a:spcPts val="2300"/>
              </a:lnSpc>
              <a:buNone/>
            </a:pPr>
            <a:endParaRPr lang="en-US" sz="1450" dirty="0"/>
          </a:p>
        </p:txBody>
      </p:sp>
      <p:sp>
        <p:nvSpPr>
          <p:cNvPr id="21" name="Text 18"/>
          <p:cNvSpPr/>
          <p:nvPr/>
        </p:nvSpPr>
        <p:spPr>
          <a:xfrm>
            <a:off x="6330672" y="6918960"/>
            <a:ext cx="3538061" cy="297537"/>
          </a:xfrm>
          <a:prstGeom prst="rect">
            <a:avLst/>
          </a:prstGeom>
          <a:noFill/>
          <a:ln/>
        </p:spPr>
        <p:txBody>
          <a:bodyPr wrap="none" lIns="0" tIns="0" rIns="0" bIns="0" rtlCol="0" anchor="t"/>
          <a:lstStyle/>
          <a:p>
            <a:pPr marL="0" indent="0">
              <a:lnSpc>
                <a:spcPts val="2300"/>
              </a:lnSpc>
              <a:buNone/>
            </a:pPr>
            <a:endParaRPr lang="en-US" sz="1450" dirty="0"/>
          </a:p>
        </p:txBody>
      </p:sp>
      <p:pic>
        <p:nvPicPr>
          <p:cNvPr id="23" name="Picture 22">
            <a:extLst>
              <a:ext uri="{FF2B5EF4-FFF2-40B4-BE49-F238E27FC236}">
                <a16:creationId xmlns:a16="http://schemas.microsoft.com/office/drawing/2014/main" id="{A0C5339C-4C95-C976-E8CA-FE1265194E95}"/>
              </a:ext>
            </a:extLst>
          </p:cNvPr>
          <p:cNvPicPr>
            <a:picLocks noChangeAspect="1"/>
          </p:cNvPicPr>
          <p:nvPr/>
        </p:nvPicPr>
        <p:blipFill>
          <a:blip r:embed="rId3"/>
          <a:stretch>
            <a:fillRect/>
          </a:stretch>
        </p:blipFill>
        <p:spPr>
          <a:xfrm>
            <a:off x="12740556" y="7772336"/>
            <a:ext cx="1889843" cy="457264"/>
          </a:xfrm>
          <a:prstGeom prst="rect">
            <a:avLst/>
          </a:prstGeom>
        </p:spPr>
      </p:pic>
      <p:sp>
        <p:nvSpPr>
          <p:cNvPr id="25" name="TextBox 24">
            <a:extLst>
              <a:ext uri="{FF2B5EF4-FFF2-40B4-BE49-F238E27FC236}">
                <a16:creationId xmlns:a16="http://schemas.microsoft.com/office/drawing/2014/main" id="{13FBB923-1B79-14DE-473B-5997AC4E1ED6}"/>
              </a:ext>
            </a:extLst>
          </p:cNvPr>
          <p:cNvSpPr txBox="1"/>
          <p:nvPr/>
        </p:nvSpPr>
        <p:spPr>
          <a:xfrm>
            <a:off x="1198180" y="2459177"/>
            <a:ext cx="11260616" cy="2246769"/>
          </a:xfrm>
          <a:prstGeom prst="rect">
            <a:avLst/>
          </a:prstGeom>
          <a:noFill/>
        </p:spPr>
        <p:txBody>
          <a:bodyPr wrap="square">
            <a:spAutoFit/>
          </a:bodyPr>
          <a:lstStyle/>
          <a:p>
            <a:pPr algn="just"/>
            <a:r>
              <a:rPr lang="en-US" sz="2000" b="1" dirty="0">
                <a:solidFill>
                  <a:schemeClr val="bg1">
                    <a:lumMod val="75000"/>
                  </a:schemeClr>
                </a:solidFill>
              </a:rPr>
              <a:t>Frontend: </a:t>
            </a:r>
            <a:r>
              <a:rPr lang="en-US" sz="2000" dirty="0">
                <a:solidFill>
                  <a:schemeClr val="bg1">
                    <a:lumMod val="75000"/>
                  </a:schemeClr>
                </a:solidFill>
              </a:rPr>
              <a:t>React 19, Next.js 15 and Tailwind CSS are used to create a dynamic, responsive, and visually appealing user interface with a focus on performance and ease of use. </a:t>
            </a:r>
          </a:p>
          <a:p>
            <a:pPr algn="just"/>
            <a:r>
              <a:rPr lang="en-US" sz="2000" b="1" dirty="0">
                <a:solidFill>
                  <a:schemeClr val="bg1">
                    <a:lumMod val="75000"/>
                  </a:schemeClr>
                </a:solidFill>
              </a:rPr>
              <a:t>Backend: </a:t>
            </a:r>
            <a:r>
              <a:rPr lang="en-US" sz="2000" dirty="0">
                <a:solidFill>
                  <a:schemeClr val="bg1">
                    <a:lumMod val="75000"/>
                  </a:schemeClr>
                </a:solidFill>
              </a:rPr>
              <a:t>Node.js, Express.js, Prisma DB, Neon DB, Clerk and JWT to build a scalable, secure, and efficient backend for managing user data, authentication, and real time career insights. </a:t>
            </a:r>
          </a:p>
          <a:p>
            <a:pPr algn="just"/>
            <a:r>
              <a:rPr lang="en-US" sz="2000" b="1" dirty="0">
                <a:solidFill>
                  <a:schemeClr val="bg1">
                    <a:lumMod val="75000"/>
                  </a:schemeClr>
                </a:solidFill>
              </a:rPr>
              <a:t>IDE</a:t>
            </a:r>
            <a:r>
              <a:rPr lang="en-US" sz="2000" dirty="0">
                <a:solidFill>
                  <a:schemeClr val="bg1">
                    <a:lumMod val="75000"/>
                  </a:schemeClr>
                </a:solidFill>
              </a:rPr>
              <a:t>: VS Code or any suitable IDE.</a:t>
            </a:r>
          </a:p>
          <a:p>
            <a:pPr algn="just"/>
            <a:r>
              <a:rPr lang="en-US" sz="2000" b="1" dirty="0">
                <a:solidFill>
                  <a:schemeClr val="bg1">
                    <a:lumMod val="75000"/>
                  </a:schemeClr>
                </a:solidFill>
              </a:rPr>
              <a:t>AI Integration: </a:t>
            </a:r>
            <a:r>
              <a:rPr lang="en-US" sz="2000" dirty="0">
                <a:solidFill>
                  <a:schemeClr val="bg1">
                    <a:lumMod val="75000"/>
                  </a:schemeClr>
                </a:solidFill>
              </a:rPr>
              <a:t>Tensor Flow, Inngest </a:t>
            </a:r>
          </a:p>
          <a:p>
            <a:pPr algn="just"/>
            <a:r>
              <a:rPr lang="en-US" sz="2000" b="1" dirty="0">
                <a:solidFill>
                  <a:schemeClr val="bg1">
                    <a:lumMod val="75000"/>
                  </a:schemeClr>
                </a:solidFill>
              </a:rPr>
              <a:t>Deployment: </a:t>
            </a:r>
            <a:r>
              <a:rPr lang="en-US" sz="2000" dirty="0">
                <a:solidFill>
                  <a:schemeClr val="bg1">
                    <a:lumMod val="75000"/>
                  </a:schemeClr>
                </a:solidFill>
              </a:rPr>
              <a:t>Vercel for deploying the Next.js application.</a:t>
            </a:r>
          </a:p>
        </p:txBody>
      </p:sp>
      <p:sp>
        <p:nvSpPr>
          <p:cNvPr id="26" name="TextBox 25">
            <a:extLst>
              <a:ext uri="{FF2B5EF4-FFF2-40B4-BE49-F238E27FC236}">
                <a16:creationId xmlns:a16="http://schemas.microsoft.com/office/drawing/2014/main" id="{E21933BC-A553-AA6D-06A1-F3749FAEBB2A}"/>
              </a:ext>
            </a:extLst>
          </p:cNvPr>
          <p:cNvSpPr txBox="1"/>
          <p:nvPr/>
        </p:nvSpPr>
        <p:spPr>
          <a:xfrm>
            <a:off x="1198180" y="1846413"/>
            <a:ext cx="11260616" cy="477054"/>
          </a:xfrm>
          <a:prstGeom prst="rect">
            <a:avLst/>
          </a:prstGeom>
          <a:noFill/>
        </p:spPr>
        <p:txBody>
          <a:bodyPr wrap="square">
            <a:spAutoFit/>
          </a:bodyPr>
          <a:lstStyle/>
          <a:p>
            <a:r>
              <a:rPr lang="en-US" sz="2500" b="1" dirty="0">
                <a:solidFill>
                  <a:schemeClr val="bg1">
                    <a:lumMod val="75000"/>
                  </a:schemeClr>
                </a:solidFill>
              </a:rPr>
              <a:t>Software :</a:t>
            </a:r>
            <a:endParaRPr lang="en-US" sz="2500" dirty="0">
              <a:solidFill>
                <a:schemeClr val="bg1">
                  <a:lumMod val="75000"/>
                </a:schemeClr>
              </a:solidFill>
            </a:endParaRPr>
          </a:p>
        </p:txBody>
      </p:sp>
      <p:sp>
        <p:nvSpPr>
          <p:cNvPr id="27" name="Shape 2">
            <a:extLst>
              <a:ext uri="{FF2B5EF4-FFF2-40B4-BE49-F238E27FC236}">
                <a16:creationId xmlns:a16="http://schemas.microsoft.com/office/drawing/2014/main" id="{83A45C9A-518E-5D60-0F83-4DC6613B6AD9}"/>
              </a:ext>
            </a:extLst>
          </p:cNvPr>
          <p:cNvSpPr/>
          <p:nvPr/>
        </p:nvSpPr>
        <p:spPr>
          <a:xfrm>
            <a:off x="997636" y="5533080"/>
            <a:ext cx="12434583" cy="2467888"/>
          </a:xfrm>
          <a:prstGeom prst="rect">
            <a:avLst/>
          </a:prstGeom>
          <a:solidFill>
            <a:srgbClr val="FFFFFF">
              <a:alpha val="4000"/>
            </a:srgbClr>
          </a:solidFill>
          <a:ln/>
        </p:spPr>
      </p:sp>
      <p:sp>
        <p:nvSpPr>
          <p:cNvPr id="28" name="TextBox 27">
            <a:extLst>
              <a:ext uri="{FF2B5EF4-FFF2-40B4-BE49-F238E27FC236}">
                <a16:creationId xmlns:a16="http://schemas.microsoft.com/office/drawing/2014/main" id="{6226A855-C51B-12F9-E6EC-B880C8E998EC}"/>
              </a:ext>
            </a:extLst>
          </p:cNvPr>
          <p:cNvSpPr txBox="1"/>
          <p:nvPr/>
        </p:nvSpPr>
        <p:spPr>
          <a:xfrm>
            <a:off x="1198180" y="5510439"/>
            <a:ext cx="11260616" cy="477054"/>
          </a:xfrm>
          <a:prstGeom prst="rect">
            <a:avLst/>
          </a:prstGeom>
          <a:noFill/>
        </p:spPr>
        <p:txBody>
          <a:bodyPr wrap="square">
            <a:spAutoFit/>
          </a:bodyPr>
          <a:lstStyle/>
          <a:p>
            <a:r>
              <a:rPr lang="en-US" sz="2500" b="1" dirty="0">
                <a:solidFill>
                  <a:schemeClr val="bg1">
                    <a:lumMod val="75000"/>
                  </a:schemeClr>
                </a:solidFill>
              </a:rPr>
              <a:t>Hardware :</a:t>
            </a:r>
            <a:endParaRPr lang="en-US" sz="2500" dirty="0">
              <a:solidFill>
                <a:schemeClr val="bg1">
                  <a:lumMod val="75000"/>
                </a:schemeClr>
              </a:solidFill>
            </a:endParaRPr>
          </a:p>
        </p:txBody>
      </p:sp>
      <p:sp>
        <p:nvSpPr>
          <p:cNvPr id="30" name="TextBox 29">
            <a:extLst>
              <a:ext uri="{FF2B5EF4-FFF2-40B4-BE49-F238E27FC236}">
                <a16:creationId xmlns:a16="http://schemas.microsoft.com/office/drawing/2014/main" id="{87EF2A79-CA93-D46D-6EDA-29579665C957}"/>
              </a:ext>
            </a:extLst>
          </p:cNvPr>
          <p:cNvSpPr txBox="1"/>
          <p:nvPr/>
        </p:nvSpPr>
        <p:spPr>
          <a:xfrm>
            <a:off x="1198180" y="6087690"/>
            <a:ext cx="11416253" cy="1631216"/>
          </a:xfrm>
          <a:prstGeom prst="rect">
            <a:avLst/>
          </a:prstGeom>
          <a:noFill/>
        </p:spPr>
        <p:txBody>
          <a:bodyPr wrap="square">
            <a:spAutoFit/>
          </a:bodyPr>
          <a:lstStyle/>
          <a:p>
            <a:pPr algn="just"/>
            <a:r>
              <a:rPr lang="en-US" sz="2000" b="1" dirty="0">
                <a:solidFill>
                  <a:schemeClr val="bg1">
                    <a:lumMod val="75000"/>
                  </a:schemeClr>
                </a:solidFill>
              </a:rPr>
              <a:t>CPU:</a:t>
            </a:r>
            <a:r>
              <a:rPr lang="en-US" sz="2000" dirty="0">
                <a:solidFill>
                  <a:schemeClr val="bg1">
                    <a:lumMod val="75000"/>
                  </a:schemeClr>
                </a:solidFill>
              </a:rPr>
              <a:t> Minimum 2.0 GHz or higher processor (Intel or AMD).</a:t>
            </a:r>
          </a:p>
          <a:p>
            <a:pPr algn="just"/>
            <a:r>
              <a:rPr lang="en-US" sz="2000" b="1" dirty="0">
                <a:solidFill>
                  <a:schemeClr val="bg1">
                    <a:lumMod val="75000"/>
                  </a:schemeClr>
                </a:solidFill>
              </a:rPr>
              <a:t>RAM: </a:t>
            </a:r>
            <a:r>
              <a:rPr lang="en-US" sz="2000" dirty="0">
                <a:solidFill>
                  <a:schemeClr val="bg1">
                    <a:lumMod val="75000"/>
                  </a:schemeClr>
                </a:solidFill>
              </a:rPr>
              <a:t>At least 8 GB of RAM for smooth development experience. </a:t>
            </a:r>
          </a:p>
          <a:p>
            <a:pPr algn="just"/>
            <a:r>
              <a:rPr lang="en-US" sz="2000" b="1" dirty="0">
                <a:solidFill>
                  <a:schemeClr val="bg1">
                    <a:lumMod val="75000"/>
                  </a:schemeClr>
                </a:solidFill>
              </a:rPr>
              <a:t>Storage: </a:t>
            </a:r>
            <a:r>
              <a:rPr lang="en-US" sz="2000" dirty="0">
                <a:solidFill>
                  <a:schemeClr val="bg1">
                    <a:lumMod val="75000"/>
                  </a:schemeClr>
                </a:solidFill>
              </a:rPr>
              <a:t>50 GB or more of available disk space for storing code, dependencies, and project files. </a:t>
            </a:r>
          </a:p>
          <a:p>
            <a:pPr algn="just"/>
            <a:r>
              <a:rPr lang="en-US" sz="2000" b="1" dirty="0">
                <a:solidFill>
                  <a:schemeClr val="bg1">
                    <a:lumMod val="75000"/>
                  </a:schemeClr>
                </a:solidFill>
              </a:rPr>
              <a:t>Graphics: </a:t>
            </a:r>
            <a:r>
              <a:rPr lang="en-US" sz="2000" dirty="0">
                <a:solidFill>
                  <a:schemeClr val="bg1">
                    <a:lumMod val="75000"/>
                  </a:schemeClr>
                </a:solidFill>
              </a:rPr>
              <a:t>Integrated graphics should be sufficient, but a dedicated GPU may be beneficial for AI development and resource-intensive tasks.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3" name="Text 0"/>
          <p:cNvSpPr/>
          <p:nvPr/>
        </p:nvSpPr>
        <p:spPr>
          <a:xfrm>
            <a:off x="1061020" y="1006000"/>
            <a:ext cx="10747352" cy="1387793"/>
          </a:xfrm>
          <a:prstGeom prst="rect">
            <a:avLst/>
          </a:prstGeom>
          <a:noFill/>
          <a:ln/>
        </p:spPr>
        <p:txBody>
          <a:bodyPr wrap="square" lIns="0" tIns="0" rIns="0" bIns="0" rtlCol="0" anchor="t"/>
          <a:lstStyle/>
          <a:p>
            <a:pPr marL="0" indent="0">
              <a:lnSpc>
                <a:spcPts val="5450"/>
              </a:lnSpc>
              <a:buNone/>
            </a:pPr>
            <a:r>
              <a:rPr lang="en-US" sz="4350" dirty="0">
                <a:solidFill>
                  <a:srgbClr val="FEFEFE"/>
                </a:solidFill>
                <a:latin typeface="Instrument Sans Medium" pitchFamily="34" charset="0"/>
                <a:ea typeface="Instrument Sans Medium" pitchFamily="34" charset="-122"/>
                <a:cs typeface="Instrument Sans Medium" pitchFamily="34" charset="-120"/>
              </a:rPr>
              <a:t>Proposed Timeline</a:t>
            </a:r>
            <a:endParaRPr lang="en-US" sz="4350" dirty="0"/>
          </a:p>
        </p:txBody>
      </p:sp>
      <p:pic>
        <p:nvPicPr>
          <p:cNvPr id="25" name="Picture 24">
            <a:extLst>
              <a:ext uri="{FF2B5EF4-FFF2-40B4-BE49-F238E27FC236}">
                <a16:creationId xmlns:a16="http://schemas.microsoft.com/office/drawing/2014/main" id="{6C45BA9E-A550-6473-0E31-02E304A5C562}"/>
              </a:ext>
            </a:extLst>
          </p:cNvPr>
          <p:cNvPicPr>
            <a:picLocks noChangeAspect="1"/>
          </p:cNvPicPr>
          <p:nvPr/>
        </p:nvPicPr>
        <p:blipFill>
          <a:blip r:embed="rId3"/>
          <a:stretch>
            <a:fillRect/>
          </a:stretch>
        </p:blipFill>
        <p:spPr>
          <a:xfrm>
            <a:off x="1061020" y="2393792"/>
            <a:ext cx="12828401" cy="4621863"/>
          </a:xfrm>
          <a:prstGeom prst="rect">
            <a:avLst/>
          </a:prstGeom>
        </p:spPr>
      </p:pic>
      <p:pic>
        <p:nvPicPr>
          <p:cNvPr id="26" name="Picture 25">
            <a:extLst>
              <a:ext uri="{FF2B5EF4-FFF2-40B4-BE49-F238E27FC236}">
                <a16:creationId xmlns:a16="http://schemas.microsoft.com/office/drawing/2014/main" id="{18ACB244-5A48-2BE1-DD61-6B79AF63E221}"/>
              </a:ext>
            </a:extLst>
          </p:cNvPr>
          <p:cNvPicPr>
            <a:picLocks noChangeAspect="1"/>
          </p:cNvPicPr>
          <p:nvPr/>
        </p:nvPicPr>
        <p:blipFill>
          <a:blip r:embed="rId4"/>
          <a:stretch>
            <a:fillRect/>
          </a:stretch>
        </p:blipFill>
        <p:spPr>
          <a:xfrm>
            <a:off x="12740556" y="7788102"/>
            <a:ext cx="1889843" cy="45726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12919" y="779883"/>
            <a:ext cx="7690961" cy="1297305"/>
          </a:xfrm>
          <a:prstGeom prst="rect">
            <a:avLst/>
          </a:prstGeom>
          <a:noFill/>
          <a:ln/>
        </p:spPr>
        <p:txBody>
          <a:bodyPr wrap="square" lIns="0" tIns="0" rIns="0" bIns="0" rtlCol="0" anchor="t"/>
          <a:lstStyle/>
          <a:p>
            <a:pPr marL="0" indent="0">
              <a:lnSpc>
                <a:spcPts val="5100"/>
              </a:lnSpc>
              <a:buNone/>
            </a:pPr>
            <a:r>
              <a:rPr lang="en-US" sz="4050" dirty="0">
                <a:solidFill>
                  <a:srgbClr val="FEFEFE"/>
                </a:solidFill>
                <a:latin typeface="Instrument Sans Medium" pitchFamily="34" charset="0"/>
                <a:ea typeface="Instrument Sans Medium" pitchFamily="34" charset="-122"/>
                <a:cs typeface="Instrument Sans Medium" pitchFamily="34" charset="-120"/>
              </a:rPr>
              <a:t>Applications</a:t>
            </a:r>
            <a:endParaRPr lang="en-US" sz="4050" dirty="0"/>
          </a:p>
        </p:txBody>
      </p:sp>
      <p:pic>
        <p:nvPicPr>
          <p:cNvPr id="4" name="Image 1" descr="preencoded.png"/>
          <p:cNvPicPr>
            <a:picLocks noChangeAspect="1"/>
          </p:cNvPicPr>
          <p:nvPr/>
        </p:nvPicPr>
        <p:blipFill>
          <a:blip r:embed="rId4"/>
          <a:stretch>
            <a:fillRect/>
          </a:stretch>
        </p:blipFill>
        <p:spPr>
          <a:xfrm>
            <a:off x="6212919" y="2261949"/>
            <a:ext cx="1037987" cy="1411605"/>
          </a:xfrm>
          <a:prstGeom prst="rect">
            <a:avLst/>
          </a:prstGeom>
        </p:spPr>
      </p:pic>
      <p:sp>
        <p:nvSpPr>
          <p:cNvPr id="5" name="Text 1"/>
          <p:cNvSpPr/>
          <p:nvPr/>
        </p:nvSpPr>
        <p:spPr>
          <a:xfrm>
            <a:off x="7562255" y="2469475"/>
            <a:ext cx="6341626" cy="996553"/>
          </a:xfrm>
          <a:prstGeom prst="rect">
            <a:avLst/>
          </a:prstGeom>
          <a:noFill/>
          <a:ln/>
        </p:spPr>
        <p:txBody>
          <a:bodyPr wrap="square" lIns="0" tIns="0" rIns="0" bIns="0" rtlCol="0" anchor="t"/>
          <a:lstStyle/>
          <a:p>
            <a:pPr marL="0" indent="0" algn="l">
              <a:lnSpc>
                <a:spcPts val="2600"/>
              </a:lnSpc>
              <a:buNone/>
            </a:pPr>
            <a:r>
              <a:rPr lang="en-US" b="1" dirty="0">
                <a:solidFill>
                  <a:schemeClr val="bg1">
                    <a:lumMod val="75000"/>
                  </a:schemeClr>
                </a:solidFill>
              </a:rPr>
              <a:t>Personalized Career Advice</a:t>
            </a:r>
            <a:r>
              <a:rPr lang="en-US" dirty="0">
                <a:solidFill>
                  <a:schemeClr val="bg1">
                    <a:lumMod val="75000"/>
                  </a:schemeClr>
                </a:solidFill>
              </a:rPr>
              <a:t>: Provides tailored guidance that aligns user goals with relevant job opportunities, promoting informed career decisions and lifelong learning.</a:t>
            </a:r>
          </a:p>
        </p:txBody>
      </p:sp>
      <p:pic>
        <p:nvPicPr>
          <p:cNvPr id="6" name="Image 2" descr="preencoded.png"/>
          <p:cNvPicPr>
            <a:picLocks noChangeAspect="1"/>
          </p:cNvPicPr>
          <p:nvPr/>
        </p:nvPicPr>
        <p:blipFill>
          <a:blip r:embed="rId5"/>
          <a:stretch>
            <a:fillRect/>
          </a:stretch>
        </p:blipFill>
        <p:spPr>
          <a:xfrm>
            <a:off x="6212919" y="3673554"/>
            <a:ext cx="1037987" cy="1245513"/>
          </a:xfrm>
          <a:prstGeom prst="rect">
            <a:avLst/>
          </a:prstGeom>
        </p:spPr>
      </p:pic>
      <p:sp>
        <p:nvSpPr>
          <p:cNvPr id="7" name="Text 2"/>
          <p:cNvSpPr/>
          <p:nvPr/>
        </p:nvSpPr>
        <p:spPr>
          <a:xfrm>
            <a:off x="7562255" y="3881080"/>
            <a:ext cx="6341626" cy="664369"/>
          </a:xfrm>
          <a:prstGeom prst="rect">
            <a:avLst/>
          </a:prstGeom>
          <a:noFill/>
          <a:ln/>
        </p:spPr>
        <p:txBody>
          <a:bodyPr wrap="square" lIns="0" tIns="0" rIns="0" bIns="0" rtlCol="0" anchor="t"/>
          <a:lstStyle/>
          <a:p>
            <a:pPr marL="0" indent="0" algn="l">
              <a:lnSpc>
                <a:spcPts val="2600"/>
              </a:lnSpc>
              <a:buNone/>
            </a:pPr>
            <a:r>
              <a:rPr lang="en-US" b="1" dirty="0">
                <a:solidFill>
                  <a:schemeClr val="bg1">
                    <a:lumMod val="75000"/>
                  </a:schemeClr>
                </a:solidFill>
              </a:rPr>
              <a:t>Skill Identification and Enhancement: </a:t>
            </a:r>
            <a:r>
              <a:rPr lang="en-US" dirty="0">
                <a:solidFill>
                  <a:schemeClr val="bg1">
                    <a:lumMod val="75000"/>
                  </a:schemeClr>
                </a:solidFill>
              </a:rPr>
              <a:t>Helps users identify and develop essential skills for their career paths, fostering continuous education and personal growth.</a:t>
            </a:r>
          </a:p>
        </p:txBody>
      </p:sp>
      <p:pic>
        <p:nvPicPr>
          <p:cNvPr id="8" name="Image 3" descr="preencoded.png"/>
          <p:cNvPicPr>
            <a:picLocks noChangeAspect="1"/>
          </p:cNvPicPr>
          <p:nvPr/>
        </p:nvPicPr>
        <p:blipFill>
          <a:blip r:embed="rId6"/>
          <a:stretch>
            <a:fillRect/>
          </a:stretch>
        </p:blipFill>
        <p:spPr>
          <a:xfrm>
            <a:off x="6212919" y="4919067"/>
            <a:ext cx="1037987" cy="1245513"/>
          </a:xfrm>
          <a:prstGeom prst="rect">
            <a:avLst/>
          </a:prstGeom>
        </p:spPr>
      </p:pic>
      <p:sp>
        <p:nvSpPr>
          <p:cNvPr id="9" name="Text 3"/>
          <p:cNvSpPr/>
          <p:nvPr/>
        </p:nvSpPr>
        <p:spPr>
          <a:xfrm>
            <a:off x="7562255" y="5126593"/>
            <a:ext cx="6341626" cy="664369"/>
          </a:xfrm>
          <a:prstGeom prst="rect">
            <a:avLst/>
          </a:prstGeom>
          <a:noFill/>
          <a:ln/>
        </p:spPr>
        <p:txBody>
          <a:bodyPr wrap="square" lIns="0" tIns="0" rIns="0" bIns="0" rtlCol="0" anchor="t"/>
          <a:lstStyle/>
          <a:p>
            <a:pPr marL="0" indent="0" algn="l">
              <a:lnSpc>
                <a:spcPts val="2600"/>
              </a:lnSpc>
              <a:buNone/>
            </a:pPr>
            <a:r>
              <a:rPr lang="en-US" b="1" dirty="0">
                <a:solidFill>
                  <a:schemeClr val="bg1">
                    <a:lumMod val="75000"/>
                  </a:schemeClr>
                </a:solidFill>
              </a:rPr>
              <a:t>AI Driven Skill Assessments: </a:t>
            </a:r>
            <a:r>
              <a:rPr lang="en-US" dirty="0">
                <a:solidFill>
                  <a:schemeClr val="bg1">
                    <a:lumMod val="75000"/>
                  </a:schemeClr>
                </a:solidFill>
              </a:rPr>
              <a:t>Offers actionable feedback to help users identify areas for improvement, encouraging focused development and skill mastery.</a:t>
            </a:r>
          </a:p>
        </p:txBody>
      </p:sp>
      <p:pic>
        <p:nvPicPr>
          <p:cNvPr id="10" name="Image 4" descr="preencoded.png"/>
          <p:cNvPicPr>
            <a:picLocks noChangeAspect="1"/>
          </p:cNvPicPr>
          <p:nvPr/>
        </p:nvPicPr>
        <p:blipFill>
          <a:blip r:embed="rId7"/>
          <a:stretch>
            <a:fillRect/>
          </a:stretch>
        </p:blipFill>
        <p:spPr>
          <a:xfrm>
            <a:off x="6212919" y="6164580"/>
            <a:ext cx="1037987" cy="1411605"/>
          </a:xfrm>
          <a:prstGeom prst="rect">
            <a:avLst/>
          </a:prstGeom>
        </p:spPr>
      </p:pic>
      <p:sp>
        <p:nvSpPr>
          <p:cNvPr id="11" name="Text 4"/>
          <p:cNvSpPr/>
          <p:nvPr/>
        </p:nvSpPr>
        <p:spPr>
          <a:xfrm>
            <a:off x="7562255" y="6372106"/>
            <a:ext cx="6341626" cy="996553"/>
          </a:xfrm>
          <a:prstGeom prst="rect">
            <a:avLst/>
          </a:prstGeom>
          <a:noFill/>
          <a:ln/>
        </p:spPr>
        <p:txBody>
          <a:bodyPr wrap="square" lIns="0" tIns="0" rIns="0" bIns="0" rtlCol="0" anchor="t"/>
          <a:lstStyle/>
          <a:p>
            <a:pPr marL="0" indent="0" algn="l">
              <a:lnSpc>
                <a:spcPts val="2600"/>
              </a:lnSpc>
              <a:buNone/>
            </a:pPr>
            <a:r>
              <a:rPr lang="en-US" b="1" dirty="0">
                <a:solidFill>
                  <a:schemeClr val="bg1">
                    <a:lumMod val="75000"/>
                  </a:schemeClr>
                </a:solidFill>
              </a:rPr>
              <a:t>Industry-Specific Insights: </a:t>
            </a:r>
            <a:r>
              <a:rPr lang="en-US" dirty="0">
                <a:solidFill>
                  <a:schemeClr val="bg1">
                    <a:lumMod val="75000"/>
                  </a:schemeClr>
                </a:solidFill>
              </a:rPr>
              <a:t>Provides real-time insights into industry trends and in demand skills, enabling users to stay competitive and informed in their field.</a:t>
            </a:r>
          </a:p>
        </p:txBody>
      </p:sp>
      <p:pic>
        <p:nvPicPr>
          <p:cNvPr id="12" name="Picture 11">
            <a:extLst>
              <a:ext uri="{FF2B5EF4-FFF2-40B4-BE49-F238E27FC236}">
                <a16:creationId xmlns:a16="http://schemas.microsoft.com/office/drawing/2014/main" id="{9AD943AB-6B44-0F15-4479-6D0B92DA33FD}"/>
              </a:ext>
            </a:extLst>
          </p:cNvPr>
          <p:cNvPicPr>
            <a:picLocks noChangeAspect="1"/>
          </p:cNvPicPr>
          <p:nvPr/>
        </p:nvPicPr>
        <p:blipFill>
          <a:blip r:embed="rId8"/>
          <a:stretch>
            <a:fillRect/>
          </a:stretch>
        </p:blipFill>
        <p:spPr>
          <a:xfrm>
            <a:off x="12740556" y="7772336"/>
            <a:ext cx="1889843" cy="45726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3" name="Text 0"/>
          <p:cNvSpPr/>
          <p:nvPr/>
        </p:nvSpPr>
        <p:spPr>
          <a:xfrm>
            <a:off x="793790" y="1273969"/>
            <a:ext cx="7556421" cy="1417558"/>
          </a:xfrm>
          <a:prstGeom prst="rect">
            <a:avLst/>
          </a:prstGeom>
          <a:noFill/>
          <a:ln/>
        </p:spPr>
        <p:txBody>
          <a:bodyPr wrap="square" lIns="0" tIns="0" rIns="0" bIns="0" rtlCol="0" anchor="t"/>
          <a:lstStyle/>
          <a:p>
            <a:pPr marL="0" indent="0">
              <a:lnSpc>
                <a:spcPts val="5550"/>
              </a:lnSpc>
              <a:buNone/>
            </a:pPr>
            <a:r>
              <a:rPr lang="en-US" sz="4450" dirty="0">
                <a:solidFill>
                  <a:srgbClr val="FEFEFE"/>
                </a:solidFill>
                <a:latin typeface="Instrument Sans Medium" pitchFamily="34" charset="0"/>
              </a:rPr>
              <a:t>References</a:t>
            </a:r>
            <a:endParaRPr lang="en-US" sz="4450" dirty="0"/>
          </a:p>
        </p:txBody>
      </p:sp>
      <p:pic>
        <p:nvPicPr>
          <p:cNvPr id="5" name="Picture 4">
            <a:extLst>
              <a:ext uri="{FF2B5EF4-FFF2-40B4-BE49-F238E27FC236}">
                <a16:creationId xmlns:a16="http://schemas.microsoft.com/office/drawing/2014/main" id="{5C019505-6BB3-8EE5-7DD8-E9710BDB18B7}"/>
              </a:ext>
            </a:extLst>
          </p:cNvPr>
          <p:cNvPicPr>
            <a:picLocks noChangeAspect="1"/>
          </p:cNvPicPr>
          <p:nvPr/>
        </p:nvPicPr>
        <p:blipFill>
          <a:blip r:embed="rId3"/>
          <a:stretch>
            <a:fillRect/>
          </a:stretch>
        </p:blipFill>
        <p:spPr>
          <a:xfrm>
            <a:off x="12740556" y="7772336"/>
            <a:ext cx="1889843" cy="457264"/>
          </a:xfrm>
          <a:prstGeom prst="rect">
            <a:avLst/>
          </a:prstGeom>
        </p:spPr>
      </p:pic>
      <p:sp>
        <p:nvSpPr>
          <p:cNvPr id="7" name="TextBox 6">
            <a:extLst>
              <a:ext uri="{FF2B5EF4-FFF2-40B4-BE49-F238E27FC236}">
                <a16:creationId xmlns:a16="http://schemas.microsoft.com/office/drawing/2014/main" id="{1E73EB1A-36DD-E127-14D6-74ACACE834E8}"/>
              </a:ext>
            </a:extLst>
          </p:cNvPr>
          <p:cNvSpPr txBox="1"/>
          <p:nvPr/>
        </p:nvSpPr>
        <p:spPr>
          <a:xfrm>
            <a:off x="793789" y="2776184"/>
            <a:ext cx="12890679" cy="3170099"/>
          </a:xfrm>
          <a:prstGeom prst="rect">
            <a:avLst/>
          </a:prstGeom>
          <a:noFill/>
        </p:spPr>
        <p:txBody>
          <a:bodyPr wrap="square">
            <a:spAutoFit/>
          </a:bodyPr>
          <a:lstStyle/>
          <a:p>
            <a:r>
              <a:rPr lang="en-US" sz="2000" dirty="0">
                <a:solidFill>
                  <a:schemeClr val="bg1">
                    <a:lumMod val="75000"/>
                  </a:schemeClr>
                </a:solidFill>
              </a:rPr>
              <a:t>[1] Jarkko Suhonen, Erkki Sutinen and others, "Artificial Intelligence for Career Guidance – Current Requirements and Future Perspectives.” </a:t>
            </a:r>
          </a:p>
          <a:p>
            <a:r>
              <a:rPr lang="en-US" sz="2000" dirty="0">
                <a:solidFill>
                  <a:schemeClr val="bg1">
                    <a:lumMod val="75000"/>
                  </a:schemeClr>
                </a:solidFill>
              </a:rPr>
              <a:t>Link: </a:t>
            </a:r>
            <a:r>
              <a:rPr lang="en-US" sz="2000" dirty="0">
                <a:solidFill>
                  <a:srgbClr val="0563C1"/>
                </a:solidFill>
                <a:hlinkClick r:id="rId4">
                  <a:extLst>
                    <a:ext uri="{A12FA001-AC4F-418D-AE19-62706E023703}">
                      <ahyp:hlinkClr xmlns:ahyp="http://schemas.microsoft.com/office/drawing/2018/hyperlinkcolor" val="tx"/>
                    </a:ext>
                  </a:extLst>
                </a:hlinkClick>
              </a:rPr>
              <a:t>https://files.eric.ed.gov/fulltext/EJ1318705.</a:t>
            </a:r>
            <a:r>
              <a:rPr lang="en-US" sz="2000" dirty="0">
                <a:solidFill>
                  <a:schemeClr val="bg1">
                    <a:lumMod val="75000"/>
                  </a:schemeClr>
                </a:solidFill>
                <a:hlinkClick r:id="rId4">
                  <a:extLst>
                    <a:ext uri="{A12FA001-AC4F-418D-AE19-62706E023703}">
                      <ahyp:hlinkClr xmlns:ahyp="http://schemas.microsoft.com/office/drawing/2018/hyperlinkcolor" val="tx"/>
                    </a:ext>
                  </a:extLst>
                </a:hlinkClick>
              </a:rPr>
              <a:t>pdf</a:t>
            </a:r>
            <a:endParaRPr lang="en-US" sz="2000" dirty="0">
              <a:solidFill>
                <a:schemeClr val="bg1">
                  <a:lumMod val="75000"/>
                </a:schemeClr>
              </a:solidFill>
            </a:endParaRPr>
          </a:p>
          <a:p>
            <a:endParaRPr lang="en-US" sz="2000" dirty="0">
              <a:solidFill>
                <a:schemeClr val="bg1">
                  <a:lumMod val="75000"/>
                </a:schemeClr>
              </a:solidFill>
            </a:endParaRPr>
          </a:p>
          <a:p>
            <a:r>
              <a:rPr lang="en-US" sz="2000" dirty="0">
                <a:solidFill>
                  <a:schemeClr val="bg1">
                    <a:lumMod val="75000"/>
                  </a:schemeClr>
                </a:solidFill>
              </a:rPr>
              <a:t>[2] International Research Journal of Modernization in Engineering Technology and Science, “AI- driven career counselling platform.” </a:t>
            </a:r>
          </a:p>
          <a:p>
            <a:r>
              <a:rPr lang="en-US" sz="2000" dirty="0">
                <a:solidFill>
                  <a:schemeClr val="bg1">
                    <a:lumMod val="75000"/>
                  </a:schemeClr>
                </a:solidFill>
              </a:rPr>
              <a:t>Link: </a:t>
            </a:r>
            <a:r>
              <a:rPr lang="en-US" sz="2000" dirty="0">
                <a:solidFill>
                  <a:schemeClr val="bg1">
                    <a:lumMod val="75000"/>
                  </a:schemeClr>
                </a:solidFill>
                <a:hlinkClick r:id="rId5" action="ppaction://hlinkfile"/>
              </a:rPr>
              <a:t>https://www.irjmets.com/uploadedfiles/paper/issue_11_november_2024/63607/final/finirjmets1731301418.pdf </a:t>
            </a:r>
            <a:endParaRPr lang="en-US" sz="2000" dirty="0">
              <a:solidFill>
                <a:schemeClr val="bg1">
                  <a:lumMod val="75000"/>
                </a:schemeClr>
              </a:solidFill>
            </a:endParaRPr>
          </a:p>
          <a:p>
            <a:endParaRPr lang="en-US" sz="2000" dirty="0">
              <a:solidFill>
                <a:schemeClr val="bg1">
                  <a:lumMod val="75000"/>
                </a:schemeClr>
              </a:solidFill>
            </a:endParaRPr>
          </a:p>
          <a:p>
            <a:r>
              <a:rPr lang="en-US" sz="2000" dirty="0">
                <a:solidFill>
                  <a:schemeClr val="bg1">
                    <a:lumMod val="75000"/>
                  </a:schemeClr>
                </a:solidFill>
              </a:rPr>
              <a:t>[3] NICEC Journal, “Opportunities and Risks in the Use of AI in Career Development Practice.” </a:t>
            </a:r>
          </a:p>
          <a:p>
            <a:r>
              <a:rPr lang="en-US" sz="2000" dirty="0">
                <a:solidFill>
                  <a:schemeClr val="bg1">
                    <a:lumMod val="75000"/>
                  </a:schemeClr>
                </a:solidFill>
              </a:rPr>
              <a:t>Link: </a:t>
            </a:r>
            <a:r>
              <a:rPr lang="en-US" sz="2000" dirty="0">
                <a:solidFill>
                  <a:schemeClr val="bg1">
                    <a:lumMod val="75000"/>
                  </a:schemeClr>
                </a:solidFill>
                <a:hlinkClick r:id="rId6"/>
              </a:rPr>
              <a:t>https://nicecjournal.co.uk/index.php/nc/article/view/395</a:t>
            </a:r>
            <a:endParaRPr lang="en-US" sz="2000" dirty="0">
              <a:solidFill>
                <a:schemeClr val="bg1">
                  <a:lumMod val="75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TotalTime>
  <Words>955</Words>
  <Application>Microsoft Office PowerPoint</Application>
  <PresentationFormat>Custom</PresentationFormat>
  <Paragraphs>52</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Open Sans</vt:lpstr>
      <vt:lpstr>Arial</vt:lpstr>
      <vt:lpstr>Calibri (Body)</vt:lpstr>
      <vt:lpstr>Instrument Sans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PIYUSH</cp:lastModifiedBy>
  <cp:revision>3</cp:revision>
  <dcterms:created xsi:type="dcterms:W3CDTF">2025-03-06T13:43:26Z</dcterms:created>
  <dcterms:modified xsi:type="dcterms:W3CDTF">2025-03-07T06:38:13Z</dcterms:modified>
</cp:coreProperties>
</file>