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3"/>
  </p:notesMasterIdLst>
  <p:sldIdLst>
    <p:sldId id="256" r:id="rId2"/>
    <p:sldId id="328" r:id="rId3"/>
    <p:sldId id="257" r:id="rId4"/>
    <p:sldId id="259" r:id="rId5"/>
    <p:sldId id="261" r:id="rId6"/>
    <p:sldId id="263" r:id="rId7"/>
    <p:sldId id="282" r:id="rId8"/>
    <p:sldId id="304" r:id="rId9"/>
    <p:sldId id="305" r:id="rId10"/>
    <p:sldId id="283" r:id="rId11"/>
    <p:sldId id="284" r:id="rId12"/>
    <p:sldId id="287" r:id="rId13"/>
    <p:sldId id="288" r:id="rId14"/>
    <p:sldId id="293" r:id="rId15"/>
    <p:sldId id="294" r:id="rId16"/>
    <p:sldId id="289" r:id="rId17"/>
    <p:sldId id="290" r:id="rId18"/>
    <p:sldId id="311" r:id="rId19"/>
    <p:sldId id="312" r:id="rId20"/>
    <p:sldId id="307" r:id="rId21"/>
    <p:sldId id="308" r:id="rId22"/>
    <p:sldId id="314" r:id="rId23"/>
    <p:sldId id="320" r:id="rId24"/>
    <p:sldId id="321" r:id="rId25"/>
    <p:sldId id="322" r:id="rId26"/>
    <p:sldId id="323" r:id="rId27"/>
    <p:sldId id="324" r:id="rId28"/>
    <p:sldId id="325" r:id="rId29"/>
    <p:sldId id="326" r:id="rId30"/>
    <p:sldId id="327" r:id="rId31"/>
    <p:sldId id="316" r:id="rId32"/>
    <p:sldId id="341" r:id="rId33"/>
    <p:sldId id="329" r:id="rId34"/>
    <p:sldId id="330" r:id="rId35"/>
    <p:sldId id="331" r:id="rId36"/>
    <p:sldId id="332" r:id="rId37"/>
    <p:sldId id="333" r:id="rId38"/>
    <p:sldId id="334" r:id="rId39"/>
    <p:sldId id="335" r:id="rId40"/>
    <p:sldId id="336" r:id="rId41"/>
    <p:sldId id="337" r:id="rId42"/>
    <p:sldId id="338" r:id="rId43"/>
    <p:sldId id="339" r:id="rId44"/>
    <p:sldId id="340" r:id="rId45"/>
    <p:sldId id="274" r:id="rId46"/>
    <p:sldId id="318" r:id="rId47"/>
    <p:sldId id="278" r:id="rId48"/>
    <p:sldId id="319" r:id="rId49"/>
    <p:sldId id="279" r:id="rId50"/>
    <p:sldId id="276" r:id="rId51"/>
    <p:sldId id="27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4D2558-8D1D-4478-AD06-2BAA6C38C310}" type="datetimeFigureOut">
              <a:rPr lang="en-US" smtClean="0"/>
              <a:pPr/>
              <a:t>5/17/2016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782FDD-0E2F-49BC-AB4B-B873E91FA0D1}" type="slidenum">
              <a:rPr lang="en-US" smtClean="0"/>
              <a:pPr/>
              <a:t>‹#›</a:t>
            </a:fld>
            <a:endParaRPr lang="en-US"/>
          </a:p>
        </p:txBody>
      </p:sp>
    </p:spTree>
    <p:extLst>
      <p:ext uri="{BB962C8B-B14F-4D97-AF65-F5344CB8AC3E}">
        <p14:creationId xmlns:p14="http://schemas.microsoft.com/office/powerpoint/2010/main" val="4106276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9782FDD-0E2F-49BC-AB4B-B873E91FA0D1}" type="slidenum">
              <a:rPr lang="en-US" smtClean="0"/>
              <a:pPr/>
              <a:t>1</a:t>
            </a:fld>
            <a:endParaRPr lang="en-US"/>
          </a:p>
        </p:txBody>
      </p:sp>
    </p:spTree>
    <p:extLst>
      <p:ext uri="{BB962C8B-B14F-4D97-AF65-F5344CB8AC3E}">
        <p14:creationId xmlns:p14="http://schemas.microsoft.com/office/powerpoint/2010/main" val="19516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9782FDD-0E2F-49BC-AB4B-B873E91FA0D1}" type="slidenum">
              <a:rPr lang="en-US" smtClean="0"/>
              <a:pPr/>
              <a:t>5</a:t>
            </a:fld>
            <a:endParaRPr lang="en-US"/>
          </a:p>
        </p:txBody>
      </p:sp>
    </p:spTree>
    <p:extLst>
      <p:ext uri="{BB962C8B-B14F-4D97-AF65-F5344CB8AC3E}">
        <p14:creationId xmlns:p14="http://schemas.microsoft.com/office/powerpoint/2010/main" val="3589469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FF10E5-4926-46F6-9F27-5900D49E7990}" type="datetime1">
              <a:rPr lang="en-US" smtClean="0"/>
              <a:pPr/>
              <a:t>5/17/2016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95A36C-8869-43A3-815D-3284AB182CD1}" type="slidenum">
              <a:rPr lang="en-US" smtClean="0"/>
              <a:pPr/>
              <a:t>‹#›</a:t>
            </a:fld>
            <a:endParaRPr lang="en-US"/>
          </a:p>
        </p:txBody>
      </p:sp>
    </p:spTree>
    <p:extLst>
      <p:ext uri="{BB962C8B-B14F-4D97-AF65-F5344CB8AC3E}">
        <p14:creationId xmlns:p14="http://schemas.microsoft.com/office/powerpoint/2010/main" val="2625914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08FF66-2741-49F5-BC45-BB9700450F20}" type="datetime1">
              <a:rPr lang="en-US" smtClean="0"/>
              <a:pPr/>
              <a:t>5/17/2016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95A36C-8869-43A3-815D-3284AB182CD1}" type="slidenum">
              <a:rPr lang="en-US" smtClean="0"/>
              <a:pPr/>
              <a:t>‹#›</a:t>
            </a:fld>
            <a:endParaRPr lang="en-US"/>
          </a:p>
        </p:txBody>
      </p:sp>
    </p:spTree>
    <p:extLst>
      <p:ext uri="{BB962C8B-B14F-4D97-AF65-F5344CB8AC3E}">
        <p14:creationId xmlns:p14="http://schemas.microsoft.com/office/powerpoint/2010/main" val="245681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5D679F-24CA-43F1-8D7B-0D35B095B81C}" type="datetime1">
              <a:rPr lang="en-US" smtClean="0"/>
              <a:pPr/>
              <a:t>5/17/2016</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95A36C-8869-43A3-815D-3284AB182CD1}"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00804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EFF2E1C-5B0F-43B4-854B-07C9B8332B1C}" type="datetime1">
              <a:rPr lang="en-US" smtClean="0"/>
              <a:pPr/>
              <a:t>5/17/2016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95A36C-8869-43A3-815D-3284AB182CD1}" type="slidenum">
              <a:rPr lang="en-US" smtClean="0"/>
              <a:pPr/>
              <a:t>‹#›</a:t>
            </a:fld>
            <a:endParaRPr lang="en-US"/>
          </a:p>
        </p:txBody>
      </p:sp>
    </p:spTree>
    <p:extLst>
      <p:ext uri="{BB962C8B-B14F-4D97-AF65-F5344CB8AC3E}">
        <p14:creationId xmlns:p14="http://schemas.microsoft.com/office/powerpoint/2010/main" val="3312048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0819496-A45B-4E23-8C93-07BB509FFF20}" type="datetime1">
              <a:rPr lang="en-US" smtClean="0"/>
              <a:pPr/>
              <a:t>5/17/2016</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95A36C-8869-43A3-815D-3284AB182CD1}"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2784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D8BAF19-D5A2-4F7F-B5E9-F0985ADCFC44}" type="datetime1">
              <a:rPr lang="en-US" smtClean="0"/>
              <a:pPr/>
              <a:t>5/17/2016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95A36C-8869-43A3-815D-3284AB182CD1}" type="slidenum">
              <a:rPr lang="en-US" smtClean="0"/>
              <a:pPr/>
              <a:t>‹#›</a:t>
            </a:fld>
            <a:endParaRPr lang="en-US"/>
          </a:p>
        </p:txBody>
      </p:sp>
    </p:spTree>
    <p:extLst>
      <p:ext uri="{BB962C8B-B14F-4D97-AF65-F5344CB8AC3E}">
        <p14:creationId xmlns:p14="http://schemas.microsoft.com/office/powerpoint/2010/main" val="2189563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20315B-E853-4656-8049-E9D3223FD1E3}" type="datetime1">
              <a:rPr lang="en-US" smtClean="0"/>
              <a:pPr/>
              <a:t>5/17/2016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95A36C-8869-43A3-815D-3284AB182CD1}" type="slidenum">
              <a:rPr lang="en-US" smtClean="0"/>
              <a:pPr/>
              <a:t>‹#›</a:t>
            </a:fld>
            <a:endParaRPr lang="en-US"/>
          </a:p>
        </p:txBody>
      </p:sp>
    </p:spTree>
    <p:extLst>
      <p:ext uri="{BB962C8B-B14F-4D97-AF65-F5344CB8AC3E}">
        <p14:creationId xmlns:p14="http://schemas.microsoft.com/office/powerpoint/2010/main" val="507894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84ADBB-668A-42A9-8E27-37334D7FCFA9}" type="datetime1">
              <a:rPr lang="en-US" smtClean="0"/>
              <a:pPr/>
              <a:t>5/17/2016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95A36C-8869-43A3-815D-3284AB182CD1}" type="slidenum">
              <a:rPr lang="en-US" smtClean="0"/>
              <a:pPr/>
              <a:t>‹#›</a:t>
            </a:fld>
            <a:endParaRPr lang="en-US"/>
          </a:p>
        </p:txBody>
      </p:sp>
    </p:spTree>
    <p:extLst>
      <p:ext uri="{BB962C8B-B14F-4D97-AF65-F5344CB8AC3E}">
        <p14:creationId xmlns:p14="http://schemas.microsoft.com/office/powerpoint/2010/main" val="1806117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1266F9-BC2B-4920-B5A2-110E9BC4CD49}" type="datetime1">
              <a:rPr lang="en-US" smtClean="0"/>
              <a:pPr/>
              <a:t>5/17/2016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95A36C-8869-43A3-815D-3284AB182CD1}" type="slidenum">
              <a:rPr lang="en-US" smtClean="0"/>
              <a:pPr/>
              <a:t>‹#›</a:t>
            </a:fld>
            <a:endParaRPr lang="en-US"/>
          </a:p>
        </p:txBody>
      </p:sp>
    </p:spTree>
    <p:extLst>
      <p:ext uri="{BB962C8B-B14F-4D97-AF65-F5344CB8AC3E}">
        <p14:creationId xmlns:p14="http://schemas.microsoft.com/office/powerpoint/2010/main" val="3334537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7EA2E7-0551-4284-9C86-63CA1E48156A}" type="datetime1">
              <a:rPr lang="en-US" smtClean="0"/>
              <a:pPr/>
              <a:t>5/17/2016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95A36C-8869-43A3-815D-3284AB182CD1}" type="slidenum">
              <a:rPr lang="en-US" smtClean="0"/>
              <a:pPr/>
              <a:t>‹#›</a:t>
            </a:fld>
            <a:endParaRPr lang="en-US"/>
          </a:p>
        </p:txBody>
      </p:sp>
    </p:spTree>
    <p:extLst>
      <p:ext uri="{BB962C8B-B14F-4D97-AF65-F5344CB8AC3E}">
        <p14:creationId xmlns:p14="http://schemas.microsoft.com/office/powerpoint/2010/main" val="358983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81042D-2A20-40FC-8BE4-6148C698D46F}" type="datetime1">
              <a:rPr lang="en-US" smtClean="0"/>
              <a:pPr/>
              <a:t>5/17/2016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95A36C-8869-43A3-815D-3284AB182CD1}" type="slidenum">
              <a:rPr lang="en-US" smtClean="0"/>
              <a:pPr/>
              <a:t>‹#›</a:t>
            </a:fld>
            <a:endParaRPr lang="en-US"/>
          </a:p>
        </p:txBody>
      </p:sp>
    </p:spTree>
    <p:extLst>
      <p:ext uri="{BB962C8B-B14F-4D97-AF65-F5344CB8AC3E}">
        <p14:creationId xmlns:p14="http://schemas.microsoft.com/office/powerpoint/2010/main" val="347398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84421F-5C66-4993-9F32-D6041768600A}" type="datetime1">
              <a:rPr lang="en-US" smtClean="0"/>
              <a:pPr/>
              <a:t>5/17/2016</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95A36C-8869-43A3-815D-3284AB182CD1}" type="slidenum">
              <a:rPr lang="en-US" smtClean="0"/>
              <a:pPr/>
              <a:t>‹#›</a:t>
            </a:fld>
            <a:endParaRPr lang="en-US"/>
          </a:p>
        </p:txBody>
      </p:sp>
    </p:spTree>
    <p:extLst>
      <p:ext uri="{BB962C8B-B14F-4D97-AF65-F5344CB8AC3E}">
        <p14:creationId xmlns:p14="http://schemas.microsoft.com/office/powerpoint/2010/main" val="2786836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65C73F-E01E-4CE1-AC30-07A2AFE6710E}" type="datetime1">
              <a:rPr lang="en-US" smtClean="0"/>
              <a:pPr/>
              <a:t>5/17/2016</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95A36C-8869-43A3-815D-3284AB182CD1}" type="slidenum">
              <a:rPr lang="en-US" smtClean="0"/>
              <a:pPr/>
              <a:t>‹#›</a:t>
            </a:fld>
            <a:endParaRPr lang="en-US"/>
          </a:p>
        </p:txBody>
      </p:sp>
    </p:spTree>
    <p:extLst>
      <p:ext uri="{BB962C8B-B14F-4D97-AF65-F5344CB8AC3E}">
        <p14:creationId xmlns:p14="http://schemas.microsoft.com/office/powerpoint/2010/main" val="1987448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A7B503-172D-4343-974A-BDA0B23A8712}" type="datetime1">
              <a:rPr lang="en-US" smtClean="0"/>
              <a:pPr/>
              <a:t>5/17/2016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95A36C-8869-43A3-815D-3284AB182CD1}" type="slidenum">
              <a:rPr lang="en-US" smtClean="0"/>
              <a:pPr/>
              <a:t>‹#›</a:t>
            </a:fld>
            <a:endParaRPr lang="en-US"/>
          </a:p>
        </p:txBody>
      </p:sp>
    </p:spTree>
    <p:extLst>
      <p:ext uri="{BB962C8B-B14F-4D97-AF65-F5344CB8AC3E}">
        <p14:creationId xmlns:p14="http://schemas.microsoft.com/office/powerpoint/2010/main" val="2576719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839096-65BE-43E4-BC3B-690FECD15BA0}" type="datetime1">
              <a:rPr lang="en-US" smtClean="0"/>
              <a:pPr/>
              <a:t>5/17/2016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95A36C-8869-43A3-815D-3284AB182CD1}" type="slidenum">
              <a:rPr lang="en-US" smtClean="0"/>
              <a:pPr/>
              <a:t>‹#›</a:t>
            </a:fld>
            <a:endParaRPr lang="en-US"/>
          </a:p>
        </p:txBody>
      </p:sp>
    </p:spTree>
    <p:extLst>
      <p:ext uri="{BB962C8B-B14F-4D97-AF65-F5344CB8AC3E}">
        <p14:creationId xmlns:p14="http://schemas.microsoft.com/office/powerpoint/2010/main" val="2167030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97F71C-9129-422F-901B-7DC5EBD7D89B}" type="datetime1">
              <a:rPr lang="en-US" smtClean="0"/>
              <a:pPr/>
              <a:t>5/17/2016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95A36C-8869-43A3-815D-3284AB182CD1}" type="slidenum">
              <a:rPr lang="en-US" smtClean="0"/>
              <a:pPr/>
              <a:t>‹#›</a:t>
            </a:fld>
            <a:endParaRPr lang="en-US"/>
          </a:p>
        </p:txBody>
      </p:sp>
    </p:spTree>
    <p:extLst>
      <p:ext uri="{BB962C8B-B14F-4D97-AF65-F5344CB8AC3E}">
        <p14:creationId xmlns:p14="http://schemas.microsoft.com/office/powerpoint/2010/main" val="849610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A7F1ED6-0270-4BE5-BB0A-165263D5F812}" type="datetime1">
              <a:rPr lang="en-US" smtClean="0"/>
              <a:pPr/>
              <a:t>5/17/2016</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95A36C-8869-43A3-815D-3284AB182CD1}" type="slidenum">
              <a:rPr lang="en-US" smtClean="0"/>
              <a:pPr/>
              <a:t>‹#›</a:t>
            </a:fld>
            <a:endParaRPr lang="en-US"/>
          </a:p>
        </p:txBody>
      </p:sp>
    </p:spTree>
    <p:extLst>
      <p:ext uri="{BB962C8B-B14F-4D97-AF65-F5344CB8AC3E}">
        <p14:creationId xmlns:p14="http://schemas.microsoft.com/office/powerpoint/2010/main" val="136689113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www.atmel.com/images/Atmel-8271-8-bit-AVR-Microcontroller-ATmega48A-48PA-88A-88PA-168A-168PA-328-328P_datasheet_Complete.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www.engineersgarage.com/tutorials/dtmf-dual-tone-multiple-frequency"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rakeshmondal.info/High-Torque-Motor-Low-RPM-Motor"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rakeshmondal.info/pik/l293d%20pin%20diagram.p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hyperlink" Target="http://circuitdigest.com/fullimage?i=circuitdiagram_mic/Arduino-DTMF-Robot-Circuit.gif"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362200"/>
            <a:ext cx="8015068" cy="2362200"/>
          </a:xfrm>
        </p:spPr>
        <p:txBody>
          <a:bodyPr>
            <a:normAutofit fontScale="90000"/>
          </a:bodyPr>
          <a:lstStyle/>
          <a:p>
            <a:r>
              <a:rPr lang="en-US" dirty="0" smtClean="0">
                <a:solidFill>
                  <a:srgbClr val="002060"/>
                </a:solidFill>
              </a:rPr>
              <a:t> </a:t>
            </a:r>
            <a:br>
              <a:rPr lang="en-US" dirty="0" smtClean="0">
                <a:solidFill>
                  <a:srgbClr val="002060"/>
                </a:solidFill>
              </a:rPr>
            </a:br>
            <a:r>
              <a:rPr lang="en-US" dirty="0" smtClean="0">
                <a:solidFill>
                  <a:srgbClr val="002060"/>
                </a:solidFill>
              </a:rPr>
              <a:t/>
            </a:r>
            <a:br>
              <a:rPr lang="en-US" dirty="0" smtClean="0">
                <a:solidFill>
                  <a:srgbClr val="002060"/>
                </a:solidFill>
              </a:rPr>
            </a:br>
            <a:r>
              <a:rPr lang="en-US" dirty="0" smtClean="0">
                <a:solidFill>
                  <a:srgbClr val="002060"/>
                </a:solidFill>
              </a:rPr>
              <a:t/>
            </a:r>
            <a:br>
              <a:rPr lang="en-US" dirty="0" smtClean="0">
                <a:solidFill>
                  <a:srgbClr val="002060"/>
                </a:solidFill>
              </a:rPr>
            </a:br>
            <a:r>
              <a:rPr lang="en-US" dirty="0" smtClean="0">
                <a:solidFill>
                  <a:srgbClr val="002060"/>
                </a:solidFill>
              </a:rPr>
              <a:t/>
            </a:r>
            <a:br>
              <a:rPr lang="en-US" dirty="0" smtClean="0">
                <a:solidFill>
                  <a:srgbClr val="002060"/>
                </a:solidFill>
              </a:rPr>
            </a:br>
            <a:r>
              <a:rPr lang="en-US" dirty="0" smtClean="0">
                <a:solidFill>
                  <a:srgbClr val="002060"/>
                </a:solidFill>
              </a:rPr>
              <a:t/>
            </a:r>
            <a:br>
              <a:rPr lang="en-US" dirty="0" smtClean="0">
                <a:solidFill>
                  <a:srgbClr val="002060"/>
                </a:solidFill>
              </a:rPr>
            </a:br>
            <a:r>
              <a:rPr lang="en-US" dirty="0" smtClean="0">
                <a:solidFill>
                  <a:srgbClr val="002060"/>
                </a:solidFill>
              </a:rPr>
              <a:t/>
            </a:r>
            <a:br>
              <a:rPr lang="en-US" dirty="0" smtClean="0">
                <a:solidFill>
                  <a:srgbClr val="002060"/>
                </a:solidFill>
              </a:rPr>
            </a:br>
            <a:r>
              <a:rPr lang="en-US" dirty="0" smtClean="0">
                <a:solidFill>
                  <a:srgbClr val="002060"/>
                </a:solidFill>
              </a:rPr>
              <a:t/>
            </a:r>
            <a:br>
              <a:rPr lang="en-US" dirty="0" smtClean="0">
                <a:solidFill>
                  <a:srgbClr val="002060"/>
                </a:solidFill>
              </a:rPr>
            </a:br>
            <a:r>
              <a:rPr lang="en-US" dirty="0" smtClean="0">
                <a:solidFill>
                  <a:srgbClr val="002060"/>
                </a:solidFill>
              </a:rPr>
              <a:t/>
            </a:r>
            <a:br>
              <a:rPr lang="en-US" dirty="0" smtClean="0">
                <a:solidFill>
                  <a:srgbClr val="002060"/>
                </a:solidFill>
              </a:rPr>
            </a:br>
            <a:r>
              <a:rPr lang="en-US" dirty="0" smtClean="0">
                <a:solidFill>
                  <a:srgbClr val="002060"/>
                </a:solidFill>
              </a:rPr>
              <a:t/>
            </a:r>
            <a:br>
              <a:rPr lang="en-US" dirty="0" smtClean="0">
                <a:solidFill>
                  <a:srgbClr val="002060"/>
                </a:solidFill>
              </a:rPr>
            </a:br>
            <a:r>
              <a:rPr lang="en-US" dirty="0" smtClean="0">
                <a:solidFill>
                  <a:srgbClr val="002060"/>
                </a:solidFill>
              </a:rPr>
              <a:t/>
            </a:r>
            <a:br>
              <a:rPr lang="en-US" dirty="0" smtClean="0">
                <a:solidFill>
                  <a:srgbClr val="002060"/>
                </a:solidFill>
              </a:rPr>
            </a:br>
            <a:r>
              <a:rPr lang="en-US" dirty="0" smtClean="0">
                <a:solidFill>
                  <a:srgbClr val="002060"/>
                </a:solidFill>
              </a:rPr>
              <a:t/>
            </a:r>
            <a:br>
              <a:rPr lang="en-US" dirty="0" smtClean="0">
                <a:solidFill>
                  <a:srgbClr val="002060"/>
                </a:solidFill>
              </a:rPr>
            </a:br>
            <a:r>
              <a:rPr lang="en-US" dirty="0" smtClean="0">
                <a:solidFill>
                  <a:srgbClr val="002060"/>
                </a:solidFill>
              </a:rPr>
              <a:t/>
            </a:r>
            <a:br>
              <a:rPr lang="en-US" dirty="0" smtClean="0">
                <a:solidFill>
                  <a:srgbClr val="002060"/>
                </a:solidFill>
              </a:rPr>
            </a:br>
            <a:r>
              <a:rPr lang="en-US" dirty="0" smtClean="0">
                <a:solidFill>
                  <a:srgbClr val="002060"/>
                </a:solidFill>
              </a:rPr>
              <a:t/>
            </a:r>
            <a:br>
              <a:rPr lang="en-US" dirty="0" smtClean="0">
                <a:solidFill>
                  <a:srgbClr val="002060"/>
                </a:solidFill>
              </a:rPr>
            </a:br>
            <a:r>
              <a:rPr lang="en-US" dirty="0" smtClean="0"/>
              <a:t/>
            </a:r>
            <a:br>
              <a:rPr lang="en-US" dirty="0" smtClean="0"/>
            </a:br>
            <a:r>
              <a:rPr lang="en-US" dirty="0" smtClean="0"/>
              <a:t/>
            </a:r>
            <a:br>
              <a:rPr lang="en-US" dirty="0" smtClean="0"/>
            </a:br>
            <a:r>
              <a:rPr lang="en-US" dirty="0" smtClean="0">
                <a:solidFill>
                  <a:srgbClr val="002060"/>
                </a:solidFill>
              </a:rPr>
              <a:t> Automatic Vehicle Parking </a:t>
            </a:r>
            <a:r>
              <a:rPr lang="en-US" dirty="0" err="1" smtClean="0">
                <a:solidFill>
                  <a:srgbClr val="002060"/>
                </a:solidFill>
              </a:rPr>
              <a:t>Sytem</a:t>
            </a:r>
            <a:r>
              <a:rPr lang="en-US" dirty="0" smtClean="0"/>
              <a:t/>
            </a:r>
            <a:br>
              <a:rPr lang="en-US" dirty="0" smtClean="0"/>
            </a:br>
            <a:r>
              <a:rPr lang="en-US" dirty="0" smtClean="0"/>
              <a:t>          </a:t>
            </a:r>
            <a:r>
              <a:rPr lang="en-US" sz="3200" dirty="0">
                <a:solidFill>
                  <a:srgbClr val="C00000"/>
                </a:solidFill>
              </a:rPr>
              <a:t>S</a:t>
            </a:r>
            <a:r>
              <a:rPr lang="en-US" sz="3200" dirty="0" smtClean="0">
                <a:solidFill>
                  <a:srgbClr val="C00000"/>
                </a:solidFill>
              </a:rPr>
              <a:t>ubmitted By</a:t>
            </a:r>
            <a:r>
              <a:rPr lang="en-US" sz="3200" dirty="0" smtClean="0"/>
              <a:t/>
            </a:r>
            <a:br>
              <a:rPr lang="en-US" sz="3200" dirty="0" smtClean="0"/>
            </a:br>
            <a:endParaRPr lang="en-US" sz="3200" dirty="0"/>
          </a:p>
        </p:txBody>
      </p:sp>
      <p:sp>
        <p:nvSpPr>
          <p:cNvPr id="3" name="Subtitle 2"/>
          <p:cNvSpPr>
            <a:spLocks noGrp="1"/>
          </p:cNvSpPr>
          <p:nvPr>
            <p:ph type="subTitle" idx="1"/>
          </p:nvPr>
        </p:nvSpPr>
        <p:spPr>
          <a:xfrm>
            <a:off x="2286000" y="6172200"/>
            <a:ext cx="6172200" cy="202722"/>
          </a:xfrm>
        </p:spPr>
        <p:txBody>
          <a:bodyPr>
            <a:normAutofit fontScale="47500" lnSpcReduction="20000"/>
          </a:bodyPr>
          <a:lstStyle/>
          <a:p>
            <a:pPr algn="ctr"/>
            <a:r>
              <a:rPr lang="en-US" dirty="0" smtClean="0"/>
              <a:t>                          </a:t>
            </a:r>
            <a:endParaRPr lang="en-US" dirty="0"/>
          </a:p>
        </p:txBody>
      </p:sp>
      <p:sp>
        <p:nvSpPr>
          <p:cNvPr id="2" name="TextBox 1"/>
          <p:cNvSpPr txBox="1"/>
          <p:nvPr/>
        </p:nvSpPr>
        <p:spPr>
          <a:xfrm>
            <a:off x="3581400" y="4417874"/>
            <a:ext cx="4038600" cy="1477328"/>
          </a:xfrm>
          <a:prstGeom prst="rect">
            <a:avLst/>
          </a:prstGeom>
          <a:noFill/>
        </p:spPr>
        <p:txBody>
          <a:bodyPr wrap="square" rtlCol="0">
            <a:spAutoFit/>
          </a:bodyPr>
          <a:lstStyle/>
          <a:p>
            <a:pPr marL="285750" indent="-285750">
              <a:buClr>
                <a:srgbClr val="C00000"/>
              </a:buClr>
              <a:buFont typeface="Wingdings" panose="05000000000000000000" pitchFamily="2" charset="2"/>
              <a:buChar char="§"/>
            </a:pPr>
            <a:r>
              <a:rPr lang="en-IN" b="1" dirty="0" err="1" smtClean="0"/>
              <a:t>Akshay</a:t>
            </a:r>
            <a:r>
              <a:rPr lang="en-IN" b="1" dirty="0" smtClean="0"/>
              <a:t> Kumar</a:t>
            </a:r>
            <a:endParaRPr lang="en-IN" b="1" dirty="0"/>
          </a:p>
          <a:p>
            <a:pPr marL="285750" indent="-285750">
              <a:buClr>
                <a:srgbClr val="C00000"/>
              </a:buClr>
              <a:buFont typeface="Wingdings" panose="05000000000000000000" pitchFamily="2" charset="2"/>
              <a:buChar char="§"/>
            </a:pPr>
            <a:r>
              <a:rPr lang="en-IN" b="1" dirty="0" err="1" smtClean="0"/>
              <a:t>Khushboo</a:t>
            </a:r>
            <a:endParaRPr lang="en-IN" b="1" dirty="0" smtClean="0"/>
          </a:p>
          <a:p>
            <a:pPr marL="285750" indent="-285750">
              <a:buClr>
                <a:srgbClr val="C00000"/>
              </a:buClr>
              <a:buFont typeface="Wingdings" panose="05000000000000000000" pitchFamily="2" charset="2"/>
              <a:buChar char="§"/>
            </a:pPr>
            <a:r>
              <a:rPr lang="en-IN" b="1" dirty="0" err="1" smtClean="0"/>
              <a:t>Niha</a:t>
            </a:r>
            <a:r>
              <a:rPr lang="en-IN" b="1" dirty="0" smtClean="0"/>
              <a:t> </a:t>
            </a:r>
            <a:r>
              <a:rPr lang="en-IN" b="1" dirty="0" err="1" smtClean="0"/>
              <a:t>Firdouse</a:t>
            </a:r>
            <a:endParaRPr lang="en-IN" b="1" dirty="0" smtClean="0"/>
          </a:p>
          <a:p>
            <a:pPr marL="285750" indent="-285750">
              <a:buClr>
                <a:srgbClr val="C00000"/>
              </a:buClr>
              <a:buFont typeface="Wingdings" panose="05000000000000000000" pitchFamily="2" charset="2"/>
              <a:buChar char="§"/>
            </a:pPr>
            <a:r>
              <a:rPr lang="en-IN" b="1" dirty="0" err="1"/>
              <a:t>Piyush</a:t>
            </a:r>
            <a:r>
              <a:rPr lang="en-IN" b="1" dirty="0"/>
              <a:t> Kumar </a:t>
            </a:r>
            <a:r>
              <a:rPr lang="en-IN" b="1" dirty="0" smtClean="0"/>
              <a:t>Mishra</a:t>
            </a:r>
          </a:p>
          <a:p>
            <a:pPr marL="285750" indent="-285750">
              <a:buClr>
                <a:srgbClr val="C00000"/>
              </a:buClr>
            </a:pPr>
            <a:endParaRPr lang="en-IN" b="1" dirty="0" smtClean="0"/>
          </a:p>
        </p:txBody>
      </p:sp>
      <p:sp>
        <p:nvSpPr>
          <p:cNvPr id="4" name="Slide Number Placeholder 3"/>
          <p:cNvSpPr>
            <a:spLocks noGrp="1"/>
          </p:cNvSpPr>
          <p:nvPr>
            <p:ph type="sldNum" sz="quarter" idx="12"/>
          </p:nvPr>
        </p:nvSpPr>
        <p:spPr/>
        <p:txBody>
          <a:bodyPr/>
          <a:lstStyle/>
          <a:p>
            <a:fld id="{B695A36C-8869-43A3-815D-3284AB182CD1}" type="slidenum">
              <a:rPr lang="en-US" smtClean="0"/>
              <a:pPr/>
              <a:t>1</a:t>
            </a:fld>
            <a:endParaRPr lang="en-US"/>
          </a:p>
        </p:txBody>
      </p:sp>
    </p:spTree>
  </p:cSld>
  <p:clrMapOvr>
    <a:masterClrMapping/>
  </p:clrMapOvr>
  <p:transition advTm="3187">
    <p:wheel spokes="3"/>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7772400" cy="3810000"/>
          </a:xfrm>
        </p:spPr>
        <p:txBody>
          <a:bodyPr>
            <a:normAutofit/>
          </a:bodyPr>
          <a:lstStyle/>
          <a:p>
            <a:r>
              <a:rPr lang="en-US" dirty="0" smtClean="0"/>
              <a:t>Power supply is the circuit from which we get a desired dc voltage to run the other circuits. </a:t>
            </a:r>
          </a:p>
          <a:p>
            <a:r>
              <a:rPr lang="en-US" dirty="0" smtClean="0"/>
              <a:t>The voltage we get from the main line is 230V AC but the other components of our circuit require 5V DC. </a:t>
            </a:r>
          </a:p>
          <a:p>
            <a:r>
              <a:rPr lang="en-US" dirty="0" smtClean="0"/>
              <a:t>Hence a step-down transformer is used to get 12V AC which is later converted to 12V DC using a rectifier. </a:t>
            </a:r>
          </a:p>
          <a:p>
            <a:r>
              <a:rPr lang="en-US" dirty="0" smtClean="0"/>
              <a:t>The output of rectifier still contains some ripples even though it is a DC signal due to which it is called as Pulsating DC. </a:t>
            </a:r>
          </a:p>
          <a:p>
            <a:r>
              <a:rPr lang="en-US" dirty="0" smtClean="0"/>
              <a:t>The 12V DC is rated down to 5V using a positive voltage regulator chip 7805. Thus a fixed DC voltage of 5V is obtained.</a:t>
            </a:r>
            <a:endParaRPr lang="en-IN" dirty="0" smtClean="0"/>
          </a:p>
          <a:p>
            <a:pPr>
              <a:buNone/>
            </a:pPr>
            <a:endParaRPr lang="en-IN" dirty="0"/>
          </a:p>
        </p:txBody>
      </p:sp>
      <p:sp>
        <p:nvSpPr>
          <p:cNvPr id="2" name="Slide Number Placeholder 1"/>
          <p:cNvSpPr>
            <a:spLocks noGrp="1"/>
          </p:cNvSpPr>
          <p:nvPr>
            <p:ph type="sldNum" sz="quarter" idx="12"/>
          </p:nvPr>
        </p:nvSpPr>
        <p:spPr/>
        <p:txBody>
          <a:bodyPr/>
          <a:lstStyle/>
          <a:p>
            <a:fld id="{B695A36C-8869-43A3-815D-3284AB182CD1}"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85800"/>
            <a:ext cx="6019800" cy="928694"/>
          </a:xfrm>
        </p:spPr>
        <p:txBody>
          <a:bodyPr/>
          <a:lstStyle/>
          <a:p>
            <a:r>
              <a:rPr lang="en-US" dirty="0" smtClean="0">
                <a:solidFill>
                  <a:srgbClr val="002060"/>
                </a:solidFill>
              </a:rPr>
              <a:t>ARDUINO UNO R3</a:t>
            </a:r>
            <a:endParaRPr lang="en-IN" dirty="0">
              <a:solidFill>
                <a:srgbClr val="002060"/>
              </a:solidFill>
            </a:endParaRPr>
          </a:p>
        </p:txBody>
      </p:sp>
      <p:sp>
        <p:nvSpPr>
          <p:cNvPr id="3" name="Content Placeholder 2"/>
          <p:cNvSpPr>
            <a:spLocks noGrp="1"/>
          </p:cNvSpPr>
          <p:nvPr>
            <p:ph idx="1"/>
          </p:nvPr>
        </p:nvSpPr>
        <p:spPr>
          <a:xfrm>
            <a:off x="1202517" y="2057400"/>
            <a:ext cx="7577166" cy="4176738"/>
          </a:xfrm>
        </p:spPr>
        <p:txBody>
          <a:bodyPr>
            <a:normAutofit fontScale="92500" lnSpcReduction="10000"/>
          </a:bodyPr>
          <a:lstStyle/>
          <a:p>
            <a:pPr algn="just"/>
            <a:r>
              <a:rPr lang="en-US" dirty="0"/>
              <a:t>The Uno is a microcontroller board based on the </a:t>
            </a:r>
            <a:r>
              <a:rPr lang="en-US" dirty="0">
                <a:hlinkClick r:id="rId2"/>
              </a:rPr>
              <a:t>ATmega328P. </a:t>
            </a:r>
            <a:r>
              <a:rPr lang="en-US" dirty="0"/>
              <a:t>It has 14 digital input/output pins (of which 6 can be used as PWM outputs), 6 analog inputs, a 16 MHz quartz crystal, a USB connection, a power jack, an ICSP header and a reset button</a:t>
            </a:r>
            <a:r>
              <a:rPr lang="en-US" dirty="0" smtClean="0"/>
              <a:t>.</a:t>
            </a:r>
          </a:p>
          <a:p>
            <a:pPr algn="just"/>
            <a:r>
              <a:rPr lang="en-US" dirty="0" smtClean="0"/>
              <a:t> </a:t>
            </a:r>
            <a:r>
              <a:rPr lang="en-US" dirty="0"/>
              <a:t>It contains everything needed to support the microcontroller; </a:t>
            </a:r>
            <a:r>
              <a:rPr lang="en-US" dirty="0" smtClean="0"/>
              <a:t>we </a:t>
            </a:r>
            <a:r>
              <a:rPr lang="en-US" dirty="0"/>
              <a:t>connect it to a computer with a USB cable or power it with  AC-to-DC adapter or battery to get started</a:t>
            </a:r>
            <a:r>
              <a:rPr lang="en-US" dirty="0" smtClean="0"/>
              <a:t>. </a:t>
            </a:r>
            <a:endParaRPr lang="en-US" dirty="0"/>
          </a:p>
          <a:p>
            <a:pPr algn="just"/>
            <a:r>
              <a:rPr lang="en-US" dirty="0"/>
              <a:t>The </a:t>
            </a:r>
            <a:r>
              <a:rPr lang="en-US" dirty="0" smtClean="0"/>
              <a:t>Atmega328P </a:t>
            </a:r>
            <a:r>
              <a:rPr lang="en-US" dirty="0"/>
              <a:t>has 32 KB of flash memory for storing code (of which </a:t>
            </a:r>
            <a:r>
              <a:rPr lang="en-US" dirty="0" smtClean="0"/>
              <a:t>0.5 </a:t>
            </a:r>
            <a:r>
              <a:rPr lang="en-US" dirty="0"/>
              <a:t>KB is used for the </a:t>
            </a:r>
            <a:r>
              <a:rPr lang="en-US" dirty="0" err="1"/>
              <a:t>bootloader</a:t>
            </a:r>
            <a:r>
              <a:rPr lang="en-US" dirty="0"/>
              <a:t>); It has also 2 KB of SRAM and 1 KB of EEPROM (which can be read and written with the EEPROM library</a:t>
            </a:r>
            <a:r>
              <a:rPr lang="en-US" dirty="0" smtClean="0"/>
              <a:t>).</a:t>
            </a:r>
          </a:p>
          <a:p>
            <a:pPr algn="just"/>
            <a:r>
              <a:rPr lang="en-US" dirty="0"/>
              <a:t>The </a:t>
            </a:r>
            <a:r>
              <a:rPr lang="en-US" dirty="0" err="1"/>
              <a:t>Arduino</a:t>
            </a:r>
            <a:r>
              <a:rPr lang="en-US" dirty="0"/>
              <a:t> Uno has a number of facilities for communicating with a computer, another </a:t>
            </a:r>
            <a:r>
              <a:rPr lang="en-US" dirty="0" err="1"/>
              <a:t>Arduino</a:t>
            </a:r>
            <a:r>
              <a:rPr lang="en-US" dirty="0"/>
              <a:t>, or other microcontrollers. The ATmega328 provides UART TTL (5V) serial communication, which is available on digital pins 0 (RX) and 1 (TX). </a:t>
            </a:r>
          </a:p>
          <a:p>
            <a:pPr algn="just"/>
            <a:endParaRPr lang="en-US" dirty="0"/>
          </a:p>
          <a:p>
            <a:pPr algn="just"/>
            <a:endParaRPr lang="en-US" dirty="0" smtClean="0"/>
          </a:p>
        </p:txBody>
      </p:sp>
      <p:sp>
        <p:nvSpPr>
          <p:cNvPr id="4" name="Slide Number Placeholder 3"/>
          <p:cNvSpPr>
            <a:spLocks noGrp="1"/>
          </p:cNvSpPr>
          <p:nvPr>
            <p:ph type="sldNum" sz="quarter" idx="12"/>
          </p:nvPr>
        </p:nvSpPr>
        <p:spPr/>
        <p:txBody>
          <a:bodyPr/>
          <a:lstStyle/>
          <a:p>
            <a:fld id="{B695A36C-8869-43A3-815D-3284AB182CD1}" type="slidenum">
              <a:rPr lang="en-US" smtClean="0"/>
              <a:pPr/>
              <a:t>11</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19050"/>
            <a:ext cx="2638425" cy="17335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32650"/>
            <a:ext cx="7315200" cy="653210"/>
          </a:xfrm>
        </p:spPr>
        <p:txBody>
          <a:bodyPr>
            <a:normAutofit/>
          </a:bodyPr>
          <a:lstStyle/>
          <a:p>
            <a:r>
              <a:rPr lang="en-US" dirty="0" smtClean="0">
                <a:solidFill>
                  <a:srgbClr val="002060"/>
                </a:solidFill>
              </a:rPr>
              <a:t>Pin Configuration</a:t>
            </a:r>
            <a:endParaRPr lang="en-IN" dirty="0">
              <a:solidFill>
                <a:srgbClr val="002060"/>
              </a:solidFill>
            </a:endParaRPr>
          </a:p>
        </p:txBody>
      </p:sp>
      <p:sp>
        <p:nvSpPr>
          <p:cNvPr id="3" name="Slide Number Placeholder 2"/>
          <p:cNvSpPr>
            <a:spLocks noGrp="1"/>
          </p:cNvSpPr>
          <p:nvPr>
            <p:ph type="sldNum" sz="quarter" idx="12"/>
          </p:nvPr>
        </p:nvSpPr>
        <p:spPr/>
        <p:txBody>
          <a:bodyPr/>
          <a:lstStyle/>
          <a:p>
            <a:fld id="{B695A36C-8869-43A3-815D-3284AB182CD1}" type="slidenum">
              <a:rPr lang="en-US" smtClean="0"/>
              <a:pPr/>
              <a:t>12</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905000"/>
            <a:ext cx="5781675" cy="42957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533400"/>
            <a:ext cx="7496148" cy="680998"/>
          </a:xfrm>
        </p:spPr>
        <p:txBody>
          <a:bodyPr/>
          <a:lstStyle/>
          <a:p>
            <a:r>
              <a:rPr lang="en-US" dirty="0" smtClean="0">
                <a:solidFill>
                  <a:srgbClr val="002060"/>
                </a:solidFill>
              </a:rPr>
              <a:t>Features</a:t>
            </a:r>
            <a:endParaRPr lang="en-IN" dirty="0">
              <a:solidFill>
                <a:srgbClr val="002060"/>
              </a:solidFill>
            </a:endParaRPr>
          </a:p>
        </p:txBody>
      </p:sp>
      <p:sp>
        <p:nvSpPr>
          <p:cNvPr id="3" name="Content Placeholder 2"/>
          <p:cNvSpPr>
            <a:spLocks noGrp="1"/>
          </p:cNvSpPr>
          <p:nvPr>
            <p:ph idx="1"/>
          </p:nvPr>
        </p:nvSpPr>
        <p:spPr>
          <a:xfrm>
            <a:off x="1752600" y="857232"/>
            <a:ext cx="7034242" cy="5500726"/>
          </a:xfrm>
        </p:spPr>
        <p:txBody>
          <a:bodyPr>
            <a:normAutofit/>
          </a:bodyPr>
          <a:lstStyle/>
          <a:p>
            <a:pPr>
              <a:buNone/>
            </a:pPr>
            <a:r>
              <a:rPr lang="en-US" dirty="0" smtClean="0"/>
              <a:t> </a:t>
            </a:r>
            <a:endParaRPr lang="en-IN" dirty="0" smtClean="0"/>
          </a:p>
          <a:p>
            <a:pPr>
              <a:buNone/>
            </a:pPr>
            <a:r>
              <a:rPr lang="en-US" b="1" dirty="0" smtClean="0"/>
              <a:t>    </a:t>
            </a:r>
            <a:r>
              <a:rPr lang="en-US" dirty="0" smtClean="0"/>
              <a:t>  32KB of Flash memory</a:t>
            </a:r>
            <a:endParaRPr lang="en-IN" dirty="0" smtClean="0"/>
          </a:p>
          <a:p>
            <a:pPr>
              <a:buNone/>
            </a:pPr>
            <a:r>
              <a:rPr lang="en-US" b="1" dirty="0" smtClean="0"/>
              <a:t>·   </a:t>
            </a:r>
            <a:r>
              <a:rPr lang="en-US" dirty="0" smtClean="0"/>
              <a:t>  2KB of SRAM</a:t>
            </a:r>
            <a:endParaRPr lang="en-IN" dirty="0" smtClean="0"/>
          </a:p>
          <a:p>
            <a:pPr>
              <a:buNone/>
            </a:pPr>
            <a:r>
              <a:rPr lang="en-US" b="1" dirty="0" smtClean="0"/>
              <a:t>·</a:t>
            </a:r>
            <a:r>
              <a:rPr lang="en-US" dirty="0" smtClean="0"/>
              <a:t>     1 </a:t>
            </a:r>
            <a:r>
              <a:rPr lang="en-US" dirty="0"/>
              <a:t>K</a:t>
            </a:r>
            <a:r>
              <a:rPr lang="en-US" dirty="0" smtClean="0"/>
              <a:t>B of EEPROM</a:t>
            </a:r>
            <a:endParaRPr lang="en-IN" dirty="0" smtClean="0"/>
          </a:p>
          <a:p>
            <a:pPr>
              <a:buNone/>
            </a:pPr>
            <a:r>
              <a:rPr lang="en-US" b="1" dirty="0" smtClean="0"/>
              <a:t>·</a:t>
            </a:r>
            <a:r>
              <a:rPr lang="en-US" dirty="0" smtClean="0"/>
              <a:t>     Available in 28-Pin IC</a:t>
            </a:r>
          </a:p>
          <a:p>
            <a:pPr>
              <a:buNone/>
            </a:pPr>
            <a:r>
              <a:rPr lang="en-US" dirty="0" smtClean="0"/>
              <a:t>       16 MHz of clock speed</a:t>
            </a:r>
            <a:endParaRPr lang="en-IN" dirty="0" smtClean="0"/>
          </a:p>
          <a:p>
            <a:pPr>
              <a:buNone/>
            </a:pPr>
            <a:r>
              <a:rPr lang="en-US" b="1" dirty="0" smtClean="0"/>
              <a:t>·</a:t>
            </a:r>
            <a:r>
              <a:rPr lang="en-US" dirty="0" smtClean="0"/>
              <a:t>     One 16-bit Timer/Counter</a:t>
            </a:r>
            <a:endParaRPr lang="en-IN" dirty="0" smtClean="0"/>
          </a:p>
          <a:p>
            <a:pPr>
              <a:buNone/>
            </a:pPr>
            <a:r>
              <a:rPr lang="en-US" b="1" dirty="0" smtClean="0"/>
              <a:t>·</a:t>
            </a:r>
            <a:r>
              <a:rPr lang="en-US" dirty="0" smtClean="0"/>
              <a:t>     Digital to Analog Comparator.</a:t>
            </a:r>
            <a:endParaRPr lang="en-IN" dirty="0" smtClean="0"/>
          </a:p>
          <a:p>
            <a:pPr>
              <a:buNone/>
            </a:pPr>
            <a:endParaRPr lang="en-IN" dirty="0"/>
          </a:p>
        </p:txBody>
      </p:sp>
      <p:sp>
        <p:nvSpPr>
          <p:cNvPr id="4" name="Slide Number Placeholder 3"/>
          <p:cNvSpPr>
            <a:spLocks noGrp="1"/>
          </p:cNvSpPr>
          <p:nvPr>
            <p:ph type="sldNum" sz="quarter" idx="12"/>
          </p:nvPr>
        </p:nvSpPr>
        <p:spPr/>
        <p:txBody>
          <a:bodyPr/>
          <a:lstStyle/>
          <a:p>
            <a:fld id="{B695A36C-8869-43A3-815D-3284AB182CD1}"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INFRARED TX AND RX</a:t>
            </a:r>
            <a:endParaRPr lang="en-IN" dirty="0">
              <a:solidFill>
                <a:srgbClr val="002060"/>
              </a:solidFill>
            </a:endParaRPr>
          </a:p>
        </p:txBody>
      </p:sp>
      <p:sp>
        <p:nvSpPr>
          <p:cNvPr id="3" name="Slide Number Placeholder 2"/>
          <p:cNvSpPr>
            <a:spLocks noGrp="1"/>
          </p:cNvSpPr>
          <p:nvPr>
            <p:ph type="sldNum" sz="quarter" idx="12"/>
          </p:nvPr>
        </p:nvSpPr>
        <p:spPr/>
        <p:txBody>
          <a:bodyPr/>
          <a:lstStyle/>
          <a:p>
            <a:fld id="{B695A36C-8869-43A3-815D-3284AB182CD1}" type="slidenum">
              <a:rPr lang="en-US" smtClean="0"/>
              <a:pPr/>
              <a:t>14</a:t>
            </a:fld>
            <a:endParaRPr lang="en-US"/>
          </a:p>
        </p:txBody>
      </p:sp>
      <p:pic>
        <p:nvPicPr>
          <p:cNvPr id="6" name="Picture 5"/>
          <p:cNvPicPr/>
          <p:nvPr/>
        </p:nvPicPr>
        <p:blipFill>
          <a:blip r:embed="rId2"/>
          <a:srcRect/>
          <a:stretch>
            <a:fillRect/>
          </a:stretch>
        </p:blipFill>
        <p:spPr bwMode="auto">
          <a:xfrm>
            <a:off x="1928812" y="2214562"/>
            <a:ext cx="6072188" cy="4186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600200"/>
            <a:ext cx="7467600" cy="4876800"/>
          </a:xfrm>
        </p:spPr>
        <p:txBody>
          <a:bodyPr>
            <a:normAutofit fontScale="92500" lnSpcReduction="10000"/>
          </a:bodyPr>
          <a:lstStyle/>
          <a:p>
            <a:pPr algn="just">
              <a:buNone/>
            </a:pPr>
            <a:r>
              <a:rPr lang="en-US" dirty="0" smtClean="0"/>
              <a:t> </a:t>
            </a:r>
          </a:p>
          <a:p>
            <a:pPr algn="just"/>
            <a:r>
              <a:rPr lang="en-US" dirty="0" smtClean="0"/>
              <a:t>Infrared transmitter is one type of LED which emits infrared rays generally called as IR Transmitter. </a:t>
            </a:r>
          </a:p>
          <a:p>
            <a:pPr algn="just"/>
            <a:r>
              <a:rPr lang="en-US" dirty="0" smtClean="0"/>
              <a:t>Similarly IR Receiver is used to receive the IR rays transmitted by the IR transmitter. </a:t>
            </a:r>
          </a:p>
          <a:p>
            <a:pPr algn="just"/>
            <a:r>
              <a:rPr lang="en-US" dirty="0" smtClean="0"/>
              <a:t>The transmitted signal is given to IR transmitter whenever the signal is high, the IR transmitter LED is conducting it passes the IR rays to the receiver. The IR receiver is connected with comparator. </a:t>
            </a:r>
          </a:p>
          <a:p>
            <a:pPr algn="just"/>
            <a:r>
              <a:rPr lang="en-US" dirty="0" smtClean="0"/>
              <a:t>In the comparator circuit the reference voltage is given to inverting input terminal. The non inverting input terminal is connected IR receiver. </a:t>
            </a:r>
          </a:p>
          <a:p>
            <a:pPr algn="just"/>
            <a:r>
              <a:rPr lang="en-US" dirty="0" smtClean="0"/>
              <a:t>When interrupt the IR rays between the IR transmitter and receiver, the IR receiver is not conducting. </a:t>
            </a:r>
          </a:p>
          <a:p>
            <a:pPr algn="just"/>
            <a:r>
              <a:rPr lang="en-US" dirty="0" smtClean="0"/>
              <a:t>When IR transmitter passes the rays to receiver, the IR receiver is conducting due to that non inverting input voltage is lower than inverting input. </a:t>
            </a:r>
          </a:p>
        </p:txBody>
      </p:sp>
      <p:sp>
        <p:nvSpPr>
          <p:cNvPr id="2" name="Slide Number Placeholder 1"/>
          <p:cNvSpPr>
            <a:spLocks noGrp="1"/>
          </p:cNvSpPr>
          <p:nvPr>
            <p:ph type="sldNum" sz="quarter" idx="12"/>
          </p:nvPr>
        </p:nvSpPr>
        <p:spPr/>
        <p:txBody>
          <a:bodyPr/>
          <a:lstStyle/>
          <a:p>
            <a:fld id="{B695A36C-8869-43A3-815D-3284AB182CD1}" type="slidenum">
              <a:rPr lang="en-US" smtClean="0"/>
              <a:pPr/>
              <a:t>15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179770"/>
            <a:ext cx="2886075" cy="15811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LCD</a:t>
            </a:r>
            <a:endParaRPr lang="en-IN" dirty="0">
              <a:solidFill>
                <a:srgbClr val="002060"/>
              </a:solidFill>
            </a:endParaRPr>
          </a:p>
        </p:txBody>
      </p:sp>
      <p:pic>
        <p:nvPicPr>
          <p:cNvPr id="4" name="Content Placeholder 3" descr="lcddisp.jpg"/>
          <p:cNvPicPr>
            <a:picLocks noGrp="1"/>
          </p:cNvPicPr>
          <p:nvPr>
            <p:ph idx="1"/>
          </p:nvPr>
        </p:nvPicPr>
        <p:blipFill>
          <a:blip r:embed="rId2"/>
          <a:stretch>
            <a:fillRect/>
          </a:stretch>
        </p:blipFill>
        <p:spPr>
          <a:xfrm>
            <a:off x="1945200" y="1676400"/>
            <a:ext cx="6741599" cy="4495800"/>
          </a:xfrm>
          <a:prstGeom prst="rect">
            <a:avLst/>
          </a:prstGeom>
        </p:spPr>
      </p:pic>
      <p:sp>
        <p:nvSpPr>
          <p:cNvPr id="3" name="Slide Number Placeholder 2"/>
          <p:cNvSpPr>
            <a:spLocks noGrp="1"/>
          </p:cNvSpPr>
          <p:nvPr>
            <p:ph type="sldNum" sz="quarter" idx="12"/>
          </p:nvPr>
        </p:nvSpPr>
        <p:spPr/>
        <p:txBody>
          <a:bodyPr/>
          <a:lstStyle/>
          <a:p>
            <a:fld id="{B695A36C-8869-43A3-815D-3284AB182CD1}"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447800"/>
            <a:ext cx="7010400" cy="5105400"/>
          </a:xfrm>
        </p:spPr>
        <p:txBody>
          <a:bodyPr>
            <a:normAutofit/>
          </a:bodyPr>
          <a:lstStyle/>
          <a:p>
            <a:pPr algn="just"/>
            <a:r>
              <a:rPr lang="en-US" dirty="0" smtClean="0"/>
              <a:t>The display used here is 16x2 LCD (Liquid Crystal Display); this means 16 characters per line by 2 lines.</a:t>
            </a:r>
          </a:p>
          <a:p>
            <a:pPr algn="just"/>
            <a:r>
              <a:rPr lang="en-US" dirty="0" smtClean="0"/>
              <a:t>The LCD display consists of two lines, 20 characters per line that is interfaced with the PIC16F73.</a:t>
            </a:r>
          </a:p>
          <a:p>
            <a:pPr algn="just"/>
            <a:r>
              <a:rPr lang="en-US" dirty="0" smtClean="0"/>
              <a:t>The display contains two internal byte-wide registers, one for commands (RS=0) and the second for characters to be displayed (RS=1). </a:t>
            </a:r>
          </a:p>
          <a:p>
            <a:pPr algn="just"/>
            <a:r>
              <a:rPr lang="en-US" dirty="0" smtClean="0"/>
              <a:t>It also contains a user-programmed RAM area (the character RAM) that can be programmed to generate any desired character that can be formed using a dot matrix. </a:t>
            </a:r>
          </a:p>
        </p:txBody>
      </p:sp>
      <p:sp>
        <p:nvSpPr>
          <p:cNvPr id="2" name="Slide Number Placeholder 1"/>
          <p:cNvSpPr>
            <a:spLocks noGrp="1"/>
          </p:cNvSpPr>
          <p:nvPr>
            <p:ph type="sldNum" sz="quarter" idx="12"/>
          </p:nvPr>
        </p:nvSpPr>
        <p:spPr/>
        <p:txBody>
          <a:bodyPr/>
          <a:lstStyle/>
          <a:p>
            <a:fld id="{B695A36C-8869-43A3-815D-3284AB182CD1}"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OBJECT SENSOR</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B695A36C-8869-43A3-815D-3284AB182CD1}" type="slidenum">
              <a:rPr lang="en-US" smtClean="0"/>
              <a:pPr/>
              <a:t>18</a:t>
            </a:fld>
            <a:endParaRPr lang="en-US"/>
          </a:p>
        </p:txBody>
      </p:sp>
      <p:pic>
        <p:nvPicPr>
          <p:cNvPr id="5" name="Picture 4"/>
          <p:cNvPicPr/>
          <p:nvPr/>
        </p:nvPicPr>
        <p:blipFill>
          <a:blip r:embed="rId2"/>
          <a:srcRect/>
          <a:stretch>
            <a:fillRect/>
          </a:stretch>
        </p:blipFill>
        <p:spPr bwMode="auto">
          <a:xfrm>
            <a:off x="1828800" y="1981200"/>
            <a:ext cx="64770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828800"/>
            <a:ext cx="6591985" cy="4844422"/>
          </a:xfrm>
        </p:spPr>
        <p:txBody>
          <a:bodyPr>
            <a:normAutofit fontScale="92500"/>
          </a:bodyPr>
          <a:lstStyle/>
          <a:p>
            <a:r>
              <a:rPr lang="en-US" dirty="0" smtClean="0"/>
              <a:t>This project is used to sense the object for different application. </a:t>
            </a:r>
          </a:p>
          <a:p>
            <a:r>
              <a:rPr lang="en-US" dirty="0" smtClean="0"/>
              <a:t>The 4046 clock generator is used to generate 38 KHZ carrier signal which is transmitted through the sensor TSOP1038.</a:t>
            </a:r>
          </a:p>
          <a:p>
            <a:r>
              <a:rPr lang="en-US" dirty="0" smtClean="0"/>
              <a:t>The CD4046 micro power phase locked loop consists of a low power, linear, voltage controlled oscillator, a source follower, a </a:t>
            </a:r>
            <a:r>
              <a:rPr lang="en-US" dirty="0" err="1" smtClean="0"/>
              <a:t>zener</a:t>
            </a:r>
            <a:r>
              <a:rPr lang="en-US" dirty="0" smtClean="0"/>
              <a:t> diode, and two phase comparators. </a:t>
            </a:r>
          </a:p>
          <a:p>
            <a:r>
              <a:rPr lang="en-US" dirty="0" smtClean="0"/>
              <a:t>Phase comparator 1, an exclusive OR gate, provides a digital error signal and maintain 90 phase shifts at the VCO center frequency between signal input and comparator input.</a:t>
            </a:r>
          </a:p>
          <a:p>
            <a:r>
              <a:rPr lang="en-US" dirty="0" smtClean="0"/>
              <a:t>Phase comparator 2 is an edge controlled digital memory network. It provides a digital error signal to indicate a locked condition and maintain the  0 phase shift between signal input and comparator input. </a:t>
            </a:r>
          </a:p>
          <a:p>
            <a:endParaRPr lang="en-US" dirty="0"/>
          </a:p>
        </p:txBody>
      </p:sp>
      <p:sp>
        <p:nvSpPr>
          <p:cNvPr id="4" name="Slide Number Placeholder 3"/>
          <p:cNvSpPr>
            <a:spLocks noGrp="1"/>
          </p:cNvSpPr>
          <p:nvPr>
            <p:ph type="sldNum" sz="quarter" idx="12"/>
          </p:nvPr>
        </p:nvSpPr>
        <p:spPr/>
        <p:txBody>
          <a:bodyPr/>
          <a:lstStyle/>
          <a:p>
            <a:fld id="{B695A36C-8869-43A3-815D-3284AB182CD1}" type="slidenum">
              <a:rPr lang="en-US" smtClean="0"/>
              <a:pPr/>
              <a:t>19</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000875" y="81345"/>
            <a:ext cx="2143125" cy="214312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of the project</a:t>
            </a:r>
            <a:endParaRPr lang="en-US" dirty="0"/>
          </a:p>
        </p:txBody>
      </p:sp>
      <p:sp>
        <p:nvSpPr>
          <p:cNvPr id="3" name="Content Placeholder 2"/>
          <p:cNvSpPr>
            <a:spLocks noGrp="1"/>
          </p:cNvSpPr>
          <p:nvPr>
            <p:ph idx="1"/>
          </p:nvPr>
        </p:nvSpPr>
        <p:spPr/>
        <p:txBody>
          <a:bodyPr>
            <a:normAutofit fontScale="85000" lnSpcReduction="10000"/>
          </a:bodyPr>
          <a:lstStyle/>
          <a:p>
            <a:r>
              <a:rPr lang="en-US" dirty="0"/>
              <a:t> In the modern world, where parking-space has become a very big problem and it is a very crucial necessity to avoid the wastage of space in big companies and shopping malls etc. In places where more than 100 vehicles need to be parked, this system proves to be useful in reducing wastage of time</a:t>
            </a:r>
            <a:r>
              <a:rPr lang="en-US" dirty="0" smtClean="0"/>
              <a:t>.</a:t>
            </a:r>
          </a:p>
          <a:p>
            <a:r>
              <a:rPr lang="en-US" dirty="0"/>
              <a:t>The main objective of this project is to intimate about the information of the vehicle, and the vehicle must be parked automatically by itself. Automatic multistoried vehicle parking system helps to minimize the vehicle parking area. </a:t>
            </a:r>
            <a:endParaRPr lang="en-US" dirty="0" smtClean="0"/>
          </a:p>
          <a:p>
            <a:r>
              <a:rPr lang="en-US" dirty="0" smtClean="0"/>
              <a:t> </a:t>
            </a:r>
            <a:r>
              <a:rPr lang="en-US" dirty="0"/>
              <a:t>This Automatic vehicle Parking System enables the parking of vehicles, floor after floor and thus reducing the space used. The main advantage of this project is to avoid wastage of time and provide high security. This makes the system modernized and even a space-saving one.</a:t>
            </a:r>
          </a:p>
        </p:txBody>
      </p:sp>
      <p:sp>
        <p:nvSpPr>
          <p:cNvPr id="4" name="Slide Number Placeholder 3"/>
          <p:cNvSpPr>
            <a:spLocks noGrp="1"/>
          </p:cNvSpPr>
          <p:nvPr>
            <p:ph type="sldNum" sz="quarter" idx="12"/>
          </p:nvPr>
        </p:nvSpPr>
        <p:spPr/>
        <p:txBody>
          <a:bodyPr/>
          <a:lstStyle/>
          <a:p>
            <a:fld id="{B695A36C-8869-43A3-815D-3284AB182CD1}" type="slidenum">
              <a:rPr lang="en-US" smtClean="0"/>
              <a:pPr/>
              <a:t>2</a:t>
            </a:fld>
            <a:endParaRPr lang="en-US"/>
          </a:p>
        </p:txBody>
      </p:sp>
    </p:spTree>
    <p:extLst>
      <p:ext uri="{BB962C8B-B14F-4D97-AF65-F5344CB8AC3E}">
        <p14:creationId xmlns:p14="http://schemas.microsoft.com/office/powerpoint/2010/main" val="971786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8027" y="171672"/>
            <a:ext cx="6589199" cy="1280890"/>
          </a:xfrm>
        </p:spPr>
        <p:txBody>
          <a:bodyPr/>
          <a:lstStyle/>
          <a:p>
            <a:r>
              <a:rPr lang="en-US" dirty="0" smtClean="0">
                <a:solidFill>
                  <a:srgbClr val="002060"/>
                </a:solidFill>
              </a:rPr>
              <a:t>GSM MODULE (SIM900A)</a:t>
            </a:r>
            <a:endParaRPr lang="en-US" dirty="0">
              <a:solidFill>
                <a:srgbClr val="002060"/>
              </a:solidFill>
            </a:endParaRPr>
          </a:p>
        </p:txBody>
      </p:sp>
      <p:sp>
        <p:nvSpPr>
          <p:cNvPr id="3" name="Content Placeholder 2"/>
          <p:cNvSpPr>
            <a:spLocks noGrp="1"/>
          </p:cNvSpPr>
          <p:nvPr>
            <p:ph idx="1"/>
          </p:nvPr>
        </p:nvSpPr>
        <p:spPr>
          <a:xfrm>
            <a:off x="803717" y="1905000"/>
            <a:ext cx="6805106" cy="5085203"/>
          </a:xfrm>
        </p:spPr>
        <p:txBody>
          <a:bodyPr>
            <a:normAutofit fontScale="85000" lnSpcReduction="10000"/>
          </a:bodyPr>
          <a:lstStyle/>
          <a:p>
            <a:r>
              <a:rPr lang="en-US" dirty="0"/>
              <a:t>The GSM shield by </a:t>
            </a:r>
            <a:r>
              <a:rPr lang="en-US" dirty="0" err="1"/>
              <a:t>Arduino</a:t>
            </a:r>
            <a:r>
              <a:rPr lang="en-US" dirty="0"/>
              <a:t> is used to send/ receive messages and make/receive calls just like a mobile phone by using a SIM card by a network provider. We can do this by plugging the GSM shield into the </a:t>
            </a:r>
            <a:r>
              <a:rPr lang="en-US" dirty="0" err="1"/>
              <a:t>Arduino</a:t>
            </a:r>
            <a:r>
              <a:rPr lang="en-US" dirty="0"/>
              <a:t> board and then plugging in a SIM card from an operator that offers GPRS coverage. </a:t>
            </a:r>
            <a:endParaRPr lang="en-US" dirty="0" smtClean="0"/>
          </a:p>
          <a:p>
            <a:r>
              <a:rPr lang="en-US" dirty="0" smtClean="0"/>
              <a:t>The </a:t>
            </a:r>
            <a:r>
              <a:rPr lang="en-US" dirty="0"/>
              <a:t>shield employs the use of a radio modem by </a:t>
            </a:r>
            <a:r>
              <a:rPr lang="en-US" dirty="0" err="1"/>
              <a:t>SIMComm</a:t>
            </a:r>
            <a:r>
              <a:rPr lang="en-US" dirty="0"/>
              <a:t>. We can communicate easily with the shield using the AT commands. The GSM library contains many methods of communication with the shield</a:t>
            </a:r>
            <a:r>
              <a:rPr lang="en-US" dirty="0" smtClean="0"/>
              <a:t>.</a:t>
            </a:r>
          </a:p>
          <a:p>
            <a:r>
              <a:rPr lang="en-US" dirty="0" smtClean="0"/>
              <a:t> </a:t>
            </a:r>
            <a:r>
              <a:rPr lang="en-US" dirty="0"/>
              <a:t>This GSM Modem can work with any GSM network operator SIM card just like a mobile phone with its own unique phone number. Advantage of using this modem will be that its RS232 port can be used to communicate and develop embedded applications</a:t>
            </a:r>
            <a:r>
              <a:rPr lang="en-US" dirty="0" smtClean="0"/>
              <a:t>.</a:t>
            </a:r>
          </a:p>
          <a:p>
            <a:r>
              <a:rPr lang="en-US" dirty="0" smtClean="0"/>
              <a:t> </a:t>
            </a:r>
            <a:r>
              <a:rPr lang="en-US" dirty="0"/>
              <a:t>Applications like SMS Control, data transfer, remote control and logging can be developed easily using this. The modem can either be connected to PC serial port directly or to any microcontroller through MAX232</a:t>
            </a:r>
            <a:r>
              <a:rPr lang="en-US" dirty="0" smtClean="0"/>
              <a:t>.</a:t>
            </a:r>
          </a:p>
          <a:p>
            <a:r>
              <a:rPr lang="en-US" dirty="0" smtClean="0"/>
              <a:t> </a:t>
            </a:r>
            <a:r>
              <a:rPr lang="en-US" dirty="0"/>
              <a:t>It can be used to send/receive SMS and make/receive voice calls. It can also be used in GPRS mode to connect to internet and run many applications for data logging and control.</a:t>
            </a:r>
          </a:p>
        </p:txBody>
      </p:sp>
      <p:sp>
        <p:nvSpPr>
          <p:cNvPr id="4" name="Slide Number Placeholder 3"/>
          <p:cNvSpPr>
            <a:spLocks noGrp="1"/>
          </p:cNvSpPr>
          <p:nvPr>
            <p:ph type="sldNum" sz="quarter" idx="12"/>
          </p:nvPr>
        </p:nvSpPr>
        <p:spPr/>
        <p:txBody>
          <a:bodyPr/>
          <a:lstStyle/>
          <a:p>
            <a:fld id="{B695A36C-8869-43A3-815D-3284AB182CD1}" type="slidenum">
              <a:rPr lang="en-US" smtClean="0"/>
              <a:pPr/>
              <a:t>20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2837" y="381000"/>
            <a:ext cx="2143125" cy="214312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Features-</a:t>
            </a:r>
            <a:endParaRPr lang="en-US" dirty="0"/>
          </a:p>
        </p:txBody>
      </p:sp>
      <p:sp>
        <p:nvSpPr>
          <p:cNvPr id="6" name="Content Placeholder 5"/>
          <p:cNvSpPr>
            <a:spLocks noGrp="1"/>
          </p:cNvSpPr>
          <p:nvPr>
            <p:ph idx="1"/>
          </p:nvPr>
        </p:nvSpPr>
        <p:spPr>
          <a:xfrm>
            <a:off x="1942415" y="1524000"/>
            <a:ext cx="6591985" cy="4387222"/>
          </a:xfrm>
        </p:spPr>
        <p:txBody>
          <a:bodyPr>
            <a:normAutofit fontScale="85000" lnSpcReduction="20000"/>
          </a:bodyPr>
          <a:lstStyle/>
          <a:p>
            <a:pPr marL="0" indent="0">
              <a:buNone/>
            </a:pPr>
            <a:endParaRPr lang="en-US" dirty="0"/>
          </a:p>
          <a:p>
            <a:r>
              <a:rPr lang="en-US" dirty="0"/>
              <a:t> Dual-Band 900/ 1800 MHz</a:t>
            </a:r>
          </a:p>
          <a:p>
            <a:r>
              <a:rPr lang="en-US" dirty="0"/>
              <a:t> GPRS multi-slot class 10/8</a:t>
            </a:r>
          </a:p>
          <a:p>
            <a:r>
              <a:rPr lang="en-US" dirty="0"/>
              <a:t> GPRS mobile station class B</a:t>
            </a:r>
          </a:p>
          <a:p>
            <a:r>
              <a:rPr lang="en-US" dirty="0"/>
              <a:t>Compliant to GSM phase 2/2+</a:t>
            </a:r>
          </a:p>
          <a:p>
            <a:r>
              <a:rPr lang="en-US" dirty="0"/>
              <a:t>• Class 4 (2 W @900 MHz) </a:t>
            </a:r>
          </a:p>
          <a:p>
            <a:r>
              <a:rPr lang="en-US" dirty="0"/>
              <a:t>• Class 1 (1 W @ 1800MHz) </a:t>
            </a:r>
          </a:p>
          <a:p>
            <a:r>
              <a:rPr lang="en-US" dirty="0"/>
              <a:t> Dimensions: 24*24*3 mm</a:t>
            </a:r>
            <a:r>
              <a:rPr lang="en-US" dirty="0">
                <a:sym typeface="Symbol" panose="05050102010706020507" pitchFamily="18" charset="2"/>
              </a:rPr>
              <a:t></a:t>
            </a:r>
            <a:r>
              <a:rPr lang="en-US" dirty="0"/>
              <a:t> </a:t>
            </a:r>
            <a:r>
              <a:rPr lang="en-US" dirty="0" smtClean="0"/>
              <a:t>Weight</a:t>
            </a:r>
            <a:r>
              <a:rPr lang="en-US" dirty="0"/>
              <a:t>: 3.4g</a:t>
            </a:r>
          </a:p>
          <a:p>
            <a:r>
              <a:rPr lang="en-US" dirty="0"/>
              <a:t>  Control via AT commands (GSM 07.07, 07.05 and SIMCOM enhanced AT Commands)</a:t>
            </a:r>
          </a:p>
          <a:p>
            <a:r>
              <a:rPr lang="en-US" dirty="0"/>
              <a:t>SIM application toolkit</a:t>
            </a:r>
          </a:p>
          <a:p>
            <a:r>
              <a:rPr lang="en-US" dirty="0"/>
              <a:t>  Supply voltage range: 3.1- 4.8V</a:t>
            </a:r>
          </a:p>
          <a:p>
            <a:r>
              <a:rPr lang="en-US" dirty="0"/>
              <a:t>  Low power consumption: 1.5mA(sleep mode)</a:t>
            </a:r>
          </a:p>
          <a:p>
            <a:r>
              <a:rPr lang="en-US" dirty="0"/>
              <a:t>  Operation temperature: -40° C to +</a:t>
            </a:r>
            <a:r>
              <a:rPr lang="en-US" dirty="0" smtClean="0"/>
              <a:t>85°C</a:t>
            </a:r>
            <a:endParaRPr lang="en-US" dirty="0"/>
          </a:p>
        </p:txBody>
      </p:sp>
      <p:sp>
        <p:nvSpPr>
          <p:cNvPr id="4" name="Slide Number Placeholder 3"/>
          <p:cNvSpPr>
            <a:spLocks noGrp="1"/>
          </p:cNvSpPr>
          <p:nvPr>
            <p:ph type="sldNum" sz="quarter" idx="12"/>
          </p:nvPr>
        </p:nvSpPr>
        <p:spPr/>
        <p:txBody>
          <a:bodyPr/>
          <a:lstStyle/>
          <a:p>
            <a:fld id="{B695A36C-8869-43A3-815D-3284AB182CD1}"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Pin Diagram</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B695A36C-8869-43A3-815D-3284AB182CD1}" type="slidenum">
              <a:rPr lang="en-US" smtClean="0"/>
              <a:pPr/>
              <a:t>22</a:t>
            </a:fld>
            <a:endParaRPr lang="en-US"/>
          </a:p>
        </p:txBody>
      </p:sp>
      <p:pic>
        <p:nvPicPr>
          <p:cNvPr id="5" name="Picture 4" descr="C:\Users\INDIAN\Desktop\A.png"/>
          <p:cNvPicPr/>
          <p:nvPr/>
        </p:nvPicPr>
        <p:blipFill>
          <a:blip r:embed="rId2"/>
          <a:srcRect/>
          <a:stretch>
            <a:fillRect/>
          </a:stretch>
        </p:blipFill>
        <p:spPr bwMode="auto">
          <a:xfrm>
            <a:off x="2590800" y="1981200"/>
            <a:ext cx="5767388"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DTMF DECODER</a:t>
            </a:r>
            <a:endParaRPr lang="en-US" dirty="0"/>
          </a:p>
        </p:txBody>
      </p:sp>
      <p:sp>
        <p:nvSpPr>
          <p:cNvPr id="3" name="Content Placeholder 2"/>
          <p:cNvSpPr>
            <a:spLocks noGrp="1"/>
          </p:cNvSpPr>
          <p:nvPr>
            <p:ph idx="1"/>
          </p:nvPr>
        </p:nvSpPr>
        <p:spPr>
          <a:xfrm>
            <a:off x="1447801" y="1905000"/>
            <a:ext cx="7086600" cy="4267200"/>
          </a:xfrm>
        </p:spPr>
        <p:txBody>
          <a:bodyPr>
            <a:normAutofit lnSpcReduction="10000"/>
          </a:bodyPr>
          <a:lstStyle/>
          <a:p>
            <a:r>
              <a:rPr lang="en-US" dirty="0"/>
              <a:t>HT9170 is the series of Dual Tone Multi Frequency (</a:t>
            </a:r>
            <a:r>
              <a:rPr lang="en-US" u="sng" dirty="0">
                <a:hlinkClick r:id="rId2"/>
              </a:rPr>
              <a:t>DTMF</a:t>
            </a:r>
            <a:r>
              <a:rPr lang="en-US" dirty="0"/>
              <a:t>) receivers. They employ digital counting techniques to detect and decode the 16 DTMF tones into 4 bit output code</a:t>
            </a:r>
            <a:r>
              <a:rPr lang="en-US" dirty="0" smtClean="0"/>
              <a:t>.</a:t>
            </a:r>
            <a:r>
              <a:rPr lang="en-US" dirty="0"/>
              <a:t> </a:t>
            </a:r>
          </a:p>
          <a:p>
            <a:r>
              <a:rPr lang="en-US" dirty="0"/>
              <a:t>HT9170 series receivers do not require any external filters as they use highly accurate switched capacitor filters for filtering low and high frequency signals from the DTMF tones. They also support power down (PWDN) and inhibit (INH) modes. PWDN mode is used to power off the crystal, while INH mode to inhibit the A, B, C &amp; D DTMF tones. The clock is provided by a 3.58 MHz crystal</a:t>
            </a:r>
            <a:r>
              <a:rPr lang="en-US" dirty="0" smtClean="0"/>
              <a:t>.</a:t>
            </a:r>
            <a:endParaRPr lang="en-US" dirty="0"/>
          </a:p>
          <a:p>
            <a:r>
              <a:rPr lang="en-US" dirty="0"/>
              <a:t>In simple terms, HT9170 IC detects and decodes the 16 DTMF tones into 4 bit output. In case the tones are not detected, the four output bits remain low. The DV pin goes high on detection of a valid tone.</a:t>
            </a:r>
          </a:p>
          <a:p>
            <a:endParaRPr lang="en-US" dirty="0"/>
          </a:p>
        </p:txBody>
      </p:sp>
      <p:sp>
        <p:nvSpPr>
          <p:cNvPr id="4" name="Slide Number Placeholder 3"/>
          <p:cNvSpPr>
            <a:spLocks noGrp="1"/>
          </p:cNvSpPr>
          <p:nvPr>
            <p:ph type="sldNum" sz="quarter" idx="12"/>
          </p:nvPr>
        </p:nvSpPr>
        <p:spPr/>
        <p:txBody>
          <a:bodyPr/>
          <a:lstStyle/>
          <a:p>
            <a:fld id="{B695A36C-8869-43A3-815D-3284AB182CD1}" type="slidenum">
              <a:rPr lang="en-US" smtClean="0"/>
              <a:pPr/>
              <a:t>23</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132145"/>
            <a:ext cx="1905000" cy="1676400"/>
          </a:xfrm>
          <a:prstGeom prst="rect">
            <a:avLst/>
          </a:prstGeom>
        </p:spPr>
      </p:pic>
    </p:spTree>
    <p:extLst>
      <p:ext uri="{BB962C8B-B14F-4D97-AF65-F5344CB8AC3E}">
        <p14:creationId xmlns:p14="http://schemas.microsoft.com/office/powerpoint/2010/main" val="12733835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 DIAGRAM</a:t>
            </a:r>
            <a:endParaRPr lang="en-US" dirty="0"/>
          </a:p>
        </p:txBody>
      </p:sp>
      <p:sp>
        <p:nvSpPr>
          <p:cNvPr id="4" name="Slide Number Placeholder 3"/>
          <p:cNvSpPr>
            <a:spLocks noGrp="1"/>
          </p:cNvSpPr>
          <p:nvPr>
            <p:ph type="sldNum" sz="quarter" idx="12"/>
          </p:nvPr>
        </p:nvSpPr>
        <p:spPr/>
        <p:txBody>
          <a:bodyPr/>
          <a:lstStyle/>
          <a:p>
            <a:fld id="{B695A36C-8869-43A3-815D-3284AB182CD1}" type="slidenum">
              <a:rPr lang="en-US" smtClean="0"/>
              <a:pPr/>
              <a:t>24</a:t>
            </a:fld>
            <a:endParaRPr lang="en-US"/>
          </a:p>
        </p:txBody>
      </p:sp>
      <p:pic>
        <p:nvPicPr>
          <p:cNvPr id="5" name="Picture 4" descr="HT9170 DTMF Decoder IC pin diagram, pinout"/>
          <p:cNvPicPr/>
          <p:nvPr/>
        </p:nvPicPr>
        <p:blipFill>
          <a:blip r:embed="rId2"/>
          <a:srcRect/>
          <a:stretch>
            <a:fillRect/>
          </a:stretch>
        </p:blipFill>
        <p:spPr bwMode="auto">
          <a:xfrm>
            <a:off x="2362200" y="1676400"/>
            <a:ext cx="4572000" cy="4572000"/>
          </a:xfrm>
          <a:prstGeom prst="rect">
            <a:avLst/>
          </a:prstGeom>
          <a:noFill/>
          <a:ln w="9525">
            <a:noFill/>
            <a:miter lim="800000"/>
            <a:headEnd/>
            <a:tailEnd/>
          </a:ln>
        </p:spPr>
      </p:pic>
    </p:spTree>
    <p:extLst>
      <p:ext uri="{BB962C8B-B14F-4D97-AF65-F5344CB8AC3E}">
        <p14:creationId xmlns:p14="http://schemas.microsoft.com/office/powerpoint/2010/main" val="25917572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MOTOR DRIVER(L293D)</a:t>
            </a:r>
            <a:endParaRPr lang="en-US" dirty="0"/>
          </a:p>
        </p:txBody>
      </p:sp>
      <p:sp>
        <p:nvSpPr>
          <p:cNvPr id="3" name="Content Placeholder 2"/>
          <p:cNvSpPr>
            <a:spLocks noGrp="1"/>
          </p:cNvSpPr>
          <p:nvPr>
            <p:ph idx="1"/>
          </p:nvPr>
        </p:nvSpPr>
        <p:spPr>
          <a:xfrm>
            <a:off x="1295401" y="2133600"/>
            <a:ext cx="7239000" cy="3777622"/>
          </a:xfrm>
        </p:spPr>
        <p:txBody>
          <a:bodyPr>
            <a:normAutofit fontScale="77500" lnSpcReduction="20000"/>
          </a:bodyPr>
          <a:lstStyle/>
          <a:p>
            <a:r>
              <a:rPr lang="en-US" dirty="0"/>
              <a:t>L293D is a typical Motor driver or Motor Driver IC which allows DC motor to drive on either direction. L293D is a 16-pin IC which can control a set of two DC motors simultaneously in any direction. It means that you can control two </a:t>
            </a:r>
            <a:r>
              <a:rPr lang="en-US" u="sng" dirty="0">
                <a:hlinkClick r:id="rId2"/>
              </a:rPr>
              <a:t>DC </a:t>
            </a:r>
            <a:r>
              <a:rPr lang="en-US" u="sng" dirty="0" err="1">
                <a:hlinkClick r:id="rId2"/>
              </a:rPr>
              <a:t>motor</a:t>
            </a:r>
            <a:r>
              <a:rPr lang="en-US" dirty="0" err="1"/>
              <a:t>with</a:t>
            </a:r>
            <a:r>
              <a:rPr lang="en-US" dirty="0"/>
              <a:t> a single L293D IC. Dual H-bridge </a:t>
            </a:r>
            <a:r>
              <a:rPr lang="en-US" i="1" dirty="0"/>
              <a:t>Motor Driver integrated circuit</a:t>
            </a:r>
            <a:r>
              <a:rPr lang="en-US" dirty="0"/>
              <a:t>(</a:t>
            </a:r>
            <a:r>
              <a:rPr lang="en-US" i="1" dirty="0"/>
              <a:t>IC</a:t>
            </a:r>
            <a:r>
              <a:rPr lang="en-US" dirty="0" smtClean="0"/>
              <a:t>).</a:t>
            </a:r>
          </a:p>
          <a:p>
            <a:r>
              <a:rPr lang="en-US" dirty="0" smtClean="0"/>
              <a:t>It works on the concept </a:t>
            </a:r>
            <a:r>
              <a:rPr lang="en-US" dirty="0"/>
              <a:t>of H-bridge. H-bridge is a circuit which allows the voltage to be flown in either direction. As you know voltage need to change its direction for being able to rotate the motor in clockwise or anticlockwise direction, Hence H-bridge IC are ideal for driving a DC motor</a:t>
            </a:r>
            <a:r>
              <a:rPr lang="en-US" dirty="0" smtClean="0"/>
              <a:t>.</a:t>
            </a:r>
          </a:p>
          <a:p>
            <a:r>
              <a:rPr lang="en-US" dirty="0"/>
              <a:t>In a single l293d chip there two h-Bridge circuit inside the IC which can rotate two dc motor independently. Due its size it is very much used in robotic application for controlling DC motors. Given below is the pin diagram of a L293D motor controller.</a:t>
            </a:r>
          </a:p>
          <a:p>
            <a:r>
              <a:rPr lang="en-US" dirty="0"/>
              <a:t>There are two Enable pins on l293d. Pin 1 and pin 9, for being able to drive the motor, the pin 1 and 9 need to be high. For driving the motor with left H-bridge you need to enable pin 1 to high. And for right H-Bridge you need to make the pin 9 to high. If anyone of the either pin1 or pin9 goes low then the motor in the corresponding section will suspend working. It’s like a switch</a:t>
            </a:r>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B695A36C-8869-43A3-815D-3284AB182CD1}" type="slidenum">
              <a:rPr lang="en-US" smtClean="0"/>
              <a:pPr/>
              <a:t>25</a:t>
            </a:fld>
            <a:endParaRPr lang="en-US"/>
          </a:p>
        </p:txBody>
      </p:sp>
    </p:spTree>
    <p:extLst>
      <p:ext uri="{BB962C8B-B14F-4D97-AF65-F5344CB8AC3E}">
        <p14:creationId xmlns:p14="http://schemas.microsoft.com/office/powerpoint/2010/main" val="39003513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 diagram</a:t>
            </a:r>
            <a:endParaRPr lang="en-US" dirty="0"/>
          </a:p>
        </p:txBody>
      </p:sp>
      <p:sp>
        <p:nvSpPr>
          <p:cNvPr id="4" name="Slide Number Placeholder 3"/>
          <p:cNvSpPr>
            <a:spLocks noGrp="1"/>
          </p:cNvSpPr>
          <p:nvPr>
            <p:ph type="sldNum" sz="quarter" idx="12"/>
          </p:nvPr>
        </p:nvSpPr>
        <p:spPr/>
        <p:txBody>
          <a:bodyPr/>
          <a:lstStyle/>
          <a:p>
            <a:fld id="{B695A36C-8869-43A3-815D-3284AB182CD1}" type="slidenum">
              <a:rPr lang="en-US" smtClean="0"/>
              <a:pPr/>
              <a:t>26</a:t>
            </a:fld>
            <a:endParaRPr lang="en-US"/>
          </a:p>
        </p:txBody>
      </p:sp>
      <p:pic>
        <p:nvPicPr>
          <p:cNvPr id="5" name="Picture 4" descr="L293D Motor Driver IC pin Diagram and Description">
            <a:hlinkClick r:id="rId2" tgtFrame="&quot;_blank&quot;" tooltip="&quot;L293D Motor Driver IC pin Diagram and Description&quot;"/>
          </p:cNvPr>
          <p:cNvPicPr/>
          <p:nvPr/>
        </p:nvPicPr>
        <p:blipFill>
          <a:blip r:embed="rId3"/>
          <a:srcRect/>
          <a:stretch>
            <a:fillRect/>
          </a:stretch>
        </p:blipFill>
        <p:spPr bwMode="auto">
          <a:xfrm>
            <a:off x="1371600" y="1752600"/>
            <a:ext cx="6609080" cy="4091940"/>
          </a:xfrm>
          <a:prstGeom prst="rect">
            <a:avLst/>
          </a:prstGeom>
          <a:noFill/>
          <a:ln w="9525">
            <a:noFill/>
            <a:miter lim="800000"/>
            <a:headEnd/>
            <a:tailEnd/>
          </a:ln>
        </p:spPr>
      </p:pic>
    </p:spTree>
    <p:extLst>
      <p:ext uri="{BB962C8B-B14F-4D97-AF65-F5344CB8AC3E}">
        <p14:creationId xmlns:p14="http://schemas.microsoft.com/office/powerpoint/2010/main" val="12914132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29900"/>
            <a:ext cx="6589199" cy="1280890"/>
          </a:xfrm>
        </p:spPr>
        <p:txBody>
          <a:bodyPr/>
          <a:lstStyle/>
          <a:p>
            <a:r>
              <a:rPr lang="en-US" dirty="0" smtClean="0"/>
              <a:t>Dc motor</a:t>
            </a:r>
            <a:endParaRPr lang="en-US" dirty="0"/>
          </a:p>
        </p:txBody>
      </p:sp>
      <p:sp>
        <p:nvSpPr>
          <p:cNvPr id="3" name="Content Placeholder 2"/>
          <p:cNvSpPr>
            <a:spLocks noGrp="1"/>
          </p:cNvSpPr>
          <p:nvPr>
            <p:ph idx="1"/>
          </p:nvPr>
        </p:nvSpPr>
        <p:spPr>
          <a:xfrm>
            <a:off x="1447800" y="2362200"/>
            <a:ext cx="6591985" cy="3777622"/>
          </a:xfrm>
        </p:spPr>
        <p:txBody>
          <a:bodyPr>
            <a:normAutofit fontScale="92500" lnSpcReduction="20000"/>
          </a:bodyPr>
          <a:lstStyle/>
          <a:p>
            <a:r>
              <a:rPr lang="en-US" dirty="0"/>
              <a:t>100RPM Centre Shaft Economy Series DC Motor is high quality low cost DC geared motor. It has steel gears and pinions to ensure longer life and better wear and tear properties. The gears are fixed on hardened steel spindles polished to a mirror finish. </a:t>
            </a:r>
            <a:endParaRPr lang="en-US" dirty="0" smtClean="0"/>
          </a:p>
          <a:p>
            <a:r>
              <a:rPr lang="en-US" dirty="0" smtClean="0"/>
              <a:t>The </a:t>
            </a:r>
            <a:r>
              <a:rPr lang="en-US" dirty="0"/>
              <a:t>output shaft rotates in a plastic bushing. The whole assembly is covered with a plastic ring. Gearbox is sealed and lubricated with lithium grease and require no maintenance. The motor is screwed to the gear box from </a:t>
            </a:r>
            <a:r>
              <a:rPr lang="en-US" dirty="0" smtClean="0"/>
              <a:t>inside.</a:t>
            </a:r>
            <a:endParaRPr lang="en-US" dirty="0"/>
          </a:p>
          <a:p>
            <a:r>
              <a:rPr lang="en-US" dirty="0" smtClean="0"/>
              <a:t>Although </a:t>
            </a:r>
            <a:r>
              <a:rPr lang="en-US" dirty="0"/>
              <a:t>motor gives 100 RPM at 12V but motor runs smoothly from 4V to 12V and gives wide range of RPM, and torque. Tables below gives fairly good idea of the motor’s performance in terms of RPM and no load current as a function of voltage and stall torque, stall current as a function of voltage.</a:t>
            </a:r>
          </a:p>
          <a:p>
            <a:endParaRPr lang="en-US" dirty="0"/>
          </a:p>
        </p:txBody>
      </p:sp>
      <p:sp>
        <p:nvSpPr>
          <p:cNvPr id="4" name="Slide Number Placeholder 3"/>
          <p:cNvSpPr>
            <a:spLocks noGrp="1"/>
          </p:cNvSpPr>
          <p:nvPr>
            <p:ph type="sldNum" sz="quarter" idx="12"/>
          </p:nvPr>
        </p:nvSpPr>
        <p:spPr/>
        <p:txBody>
          <a:bodyPr/>
          <a:lstStyle/>
          <a:p>
            <a:fld id="{B695A36C-8869-43A3-815D-3284AB182CD1}" type="slidenum">
              <a:rPr lang="en-US" smtClean="0"/>
              <a:pPr/>
              <a:t>27</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0"/>
            <a:ext cx="2143125" cy="2143125"/>
          </a:xfrm>
          <a:prstGeom prst="rect">
            <a:avLst/>
          </a:prstGeom>
        </p:spPr>
      </p:pic>
    </p:spTree>
    <p:extLst>
      <p:ext uri="{BB962C8B-B14F-4D97-AF65-F5344CB8AC3E}">
        <p14:creationId xmlns:p14="http://schemas.microsoft.com/office/powerpoint/2010/main" val="15599588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a:t>
            </a:r>
            <a:endParaRPr lang="en-US" dirty="0"/>
          </a:p>
        </p:txBody>
      </p:sp>
      <p:sp>
        <p:nvSpPr>
          <p:cNvPr id="3" name="Content Placeholder 2"/>
          <p:cNvSpPr>
            <a:spLocks noGrp="1"/>
          </p:cNvSpPr>
          <p:nvPr>
            <p:ph idx="1"/>
          </p:nvPr>
        </p:nvSpPr>
        <p:spPr>
          <a:xfrm>
            <a:off x="1942415" y="1524000"/>
            <a:ext cx="6591985" cy="4387222"/>
          </a:xfrm>
        </p:spPr>
        <p:txBody>
          <a:bodyPr>
            <a:normAutofit fontScale="92500" lnSpcReduction="20000"/>
          </a:bodyPr>
          <a:lstStyle/>
          <a:p>
            <a:pPr lvl="0"/>
            <a:r>
              <a:rPr lang="en-US" dirty="0"/>
              <a:t>DC supply: 4 to 12V</a:t>
            </a:r>
          </a:p>
          <a:p>
            <a:pPr lvl="0"/>
            <a:r>
              <a:rPr lang="en-US" dirty="0"/>
              <a:t>RPM: 100 at 12V</a:t>
            </a:r>
          </a:p>
          <a:p>
            <a:pPr lvl="0"/>
            <a:r>
              <a:rPr lang="en-US" dirty="0"/>
              <a:t>Total length: 46mm</a:t>
            </a:r>
          </a:p>
          <a:p>
            <a:pPr lvl="0"/>
            <a:r>
              <a:rPr lang="en-US" dirty="0"/>
              <a:t>Motor diameter: 36mm</a:t>
            </a:r>
          </a:p>
          <a:p>
            <a:pPr lvl="0"/>
            <a:r>
              <a:rPr lang="en-US" dirty="0"/>
              <a:t>Motor length: 25mm</a:t>
            </a:r>
          </a:p>
          <a:p>
            <a:pPr lvl="0"/>
            <a:r>
              <a:rPr lang="en-US" dirty="0"/>
              <a:t>Brush type: Precious metal</a:t>
            </a:r>
          </a:p>
          <a:p>
            <a:pPr lvl="0"/>
            <a:r>
              <a:rPr lang="en-US" dirty="0"/>
              <a:t>Gear head diameter: 37mm</a:t>
            </a:r>
          </a:p>
          <a:p>
            <a:pPr lvl="0"/>
            <a:r>
              <a:rPr lang="en-US" dirty="0"/>
              <a:t>Gear head length: 21mm</a:t>
            </a:r>
          </a:p>
          <a:p>
            <a:pPr lvl="0"/>
            <a:r>
              <a:rPr lang="en-US" dirty="0"/>
              <a:t>Output shaft: </a:t>
            </a:r>
            <a:r>
              <a:rPr lang="en-US" dirty="0" err="1"/>
              <a:t>Centred</a:t>
            </a:r>
            <a:endParaRPr lang="en-US" dirty="0"/>
          </a:p>
          <a:p>
            <a:pPr lvl="0"/>
            <a:r>
              <a:rPr lang="en-US" dirty="0"/>
              <a:t>Shaft diameter: 6mm</a:t>
            </a:r>
          </a:p>
          <a:p>
            <a:pPr lvl="0"/>
            <a:r>
              <a:rPr lang="en-US" dirty="0"/>
              <a:t>Shaft length: 22mm</a:t>
            </a:r>
          </a:p>
          <a:p>
            <a:pPr lvl="0"/>
            <a:r>
              <a:rPr lang="en-US" dirty="0"/>
              <a:t>Gear assembly: Spur</a:t>
            </a:r>
          </a:p>
          <a:p>
            <a:pPr lvl="0"/>
            <a:r>
              <a:rPr lang="en-US" dirty="0"/>
              <a:t>Motor weight: </a:t>
            </a:r>
            <a:r>
              <a:rPr lang="en-US" dirty="0" smtClean="0"/>
              <a:t>100gms</a:t>
            </a:r>
            <a:endParaRPr lang="en-US" dirty="0"/>
          </a:p>
        </p:txBody>
      </p:sp>
      <p:sp>
        <p:nvSpPr>
          <p:cNvPr id="4" name="Slide Number Placeholder 3"/>
          <p:cNvSpPr>
            <a:spLocks noGrp="1"/>
          </p:cNvSpPr>
          <p:nvPr>
            <p:ph type="sldNum" sz="quarter" idx="12"/>
          </p:nvPr>
        </p:nvSpPr>
        <p:spPr/>
        <p:txBody>
          <a:bodyPr/>
          <a:lstStyle/>
          <a:p>
            <a:fld id="{B695A36C-8869-43A3-815D-3284AB182CD1}" type="slidenum">
              <a:rPr lang="en-US" smtClean="0"/>
              <a:pPr/>
              <a:t>28</a:t>
            </a:fld>
            <a:endParaRPr lang="en-US"/>
          </a:p>
        </p:txBody>
      </p:sp>
    </p:spTree>
    <p:extLst>
      <p:ext uri="{BB962C8B-B14F-4D97-AF65-F5344CB8AC3E}">
        <p14:creationId xmlns:p14="http://schemas.microsoft.com/office/powerpoint/2010/main" val="20339474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84955"/>
            <a:ext cx="6600451" cy="1043582"/>
          </a:xfrm>
        </p:spPr>
        <p:txBody>
          <a:bodyPr/>
          <a:lstStyle/>
          <a:p>
            <a:r>
              <a:rPr lang="en-US" dirty="0" smtClean="0"/>
              <a:t>CIRCUIT DIAGRAM</a:t>
            </a:r>
            <a:endParaRPr lang="en-US" dirty="0"/>
          </a:p>
        </p:txBody>
      </p:sp>
      <p:sp>
        <p:nvSpPr>
          <p:cNvPr id="7" name="Subtitle 6"/>
          <p:cNvSpPr>
            <a:spLocks noGrp="1"/>
          </p:cNvSpPr>
          <p:nvPr>
            <p:ph type="subTitle" idx="1"/>
          </p:nvPr>
        </p:nvSpPr>
        <p:spPr>
          <a:xfrm>
            <a:off x="1728974" y="1181991"/>
            <a:ext cx="6600451" cy="480420"/>
          </a:xfrm>
        </p:spPr>
        <p:txBody>
          <a:bodyPr/>
          <a:lstStyle/>
          <a:p>
            <a:r>
              <a:rPr lang="en-US" dirty="0" smtClean="0"/>
              <a:t>For parking section</a:t>
            </a:r>
            <a:endParaRPr lang="en-US" dirty="0"/>
          </a:p>
        </p:txBody>
      </p:sp>
      <p:sp>
        <p:nvSpPr>
          <p:cNvPr id="4" name="Slide Number Placeholder 3"/>
          <p:cNvSpPr>
            <a:spLocks noGrp="1"/>
          </p:cNvSpPr>
          <p:nvPr>
            <p:ph type="sldNum" sz="quarter" idx="12"/>
          </p:nvPr>
        </p:nvSpPr>
        <p:spPr/>
        <p:txBody>
          <a:bodyPr/>
          <a:lstStyle/>
          <a:p>
            <a:fld id="{B695A36C-8869-43A3-815D-3284AB182CD1}" type="slidenum">
              <a:rPr lang="en-US" smtClean="0"/>
              <a:pPr/>
              <a:t>29</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1681745"/>
            <a:ext cx="7391399" cy="3928389"/>
          </a:xfrm>
          <a:prstGeom prst="rect">
            <a:avLst/>
          </a:prstGeom>
        </p:spPr>
      </p:pic>
    </p:spTree>
    <p:extLst>
      <p:ext uri="{BB962C8B-B14F-4D97-AF65-F5344CB8AC3E}">
        <p14:creationId xmlns:p14="http://schemas.microsoft.com/office/powerpoint/2010/main" val="3079972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CONTENTS</a:t>
            </a:r>
            <a:endParaRPr lang="en-US" dirty="0">
              <a:solidFill>
                <a:srgbClr val="002060"/>
              </a:solidFill>
            </a:endParaRPr>
          </a:p>
        </p:txBody>
      </p:sp>
      <p:sp>
        <p:nvSpPr>
          <p:cNvPr id="5" name="Content Placeholder 4"/>
          <p:cNvSpPr>
            <a:spLocks noGrp="1"/>
          </p:cNvSpPr>
          <p:nvPr>
            <p:ph idx="1"/>
          </p:nvPr>
        </p:nvSpPr>
        <p:spPr/>
        <p:txBody>
          <a:bodyPr>
            <a:normAutofit fontScale="92500" lnSpcReduction="20000"/>
          </a:bodyPr>
          <a:lstStyle/>
          <a:p>
            <a:r>
              <a:rPr lang="en-US" b="1" dirty="0" smtClean="0"/>
              <a:t>INTRODUCTION</a:t>
            </a:r>
          </a:p>
          <a:p>
            <a:r>
              <a:rPr lang="en-US" b="1" dirty="0" smtClean="0"/>
              <a:t>SYSTEM OVERVIEW</a:t>
            </a:r>
          </a:p>
          <a:p>
            <a:r>
              <a:rPr lang="en-US" b="1" dirty="0" smtClean="0"/>
              <a:t>BLOCK DIAGRAM</a:t>
            </a:r>
          </a:p>
          <a:p>
            <a:r>
              <a:rPr lang="en-US" b="1" dirty="0" smtClean="0"/>
              <a:t>CIRCUIT COMPONENT</a:t>
            </a:r>
          </a:p>
          <a:p>
            <a:r>
              <a:rPr lang="en-US" b="1" dirty="0"/>
              <a:t>CIRCUIT </a:t>
            </a:r>
            <a:r>
              <a:rPr lang="en-US" b="1" dirty="0" smtClean="0"/>
              <a:t>DIAGRAM</a:t>
            </a:r>
          </a:p>
          <a:p>
            <a:r>
              <a:rPr lang="en-US" b="1" dirty="0" smtClean="0"/>
              <a:t>ADVANTAGES</a:t>
            </a:r>
          </a:p>
          <a:p>
            <a:r>
              <a:rPr lang="en-US" b="1" dirty="0" smtClean="0"/>
              <a:t>DISADVANTAGES</a:t>
            </a:r>
          </a:p>
          <a:p>
            <a:r>
              <a:rPr lang="en-US" b="1" dirty="0" smtClean="0"/>
              <a:t> RESULT</a:t>
            </a:r>
          </a:p>
          <a:p>
            <a:r>
              <a:rPr lang="en-US" b="1" dirty="0" smtClean="0"/>
              <a:t>CONCLUSION</a:t>
            </a:r>
          </a:p>
          <a:p>
            <a:r>
              <a:rPr lang="en-US" b="1" dirty="0" smtClean="0"/>
              <a:t>FUTURE SCOPE</a:t>
            </a:r>
          </a:p>
          <a:p>
            <a:r>
              <a:rPr lang="en-US" b="1" dirty="0" smtClean="0"/>
              <a:t>REFERENCES </a:t>
            </a:r>
          </a:p>
          <a:p>
            <a:endParaRPr lang="en-US" dirty="0"/>
          </a:p>
        </p:txBody>
      </p:sp>
      <p:sp>
        <p:nvSpPr>
          <p:cNvPr id="3" name="Slide Number Placeholder 2"/>
          <p:cNvSpPr>
            <a:spLocks noGrp="1"/>
          </p:cNvSpPr>
          <p:nvPr>
            <p:ph type="sldNum" sz="quarter" idx="12"/>
          </p:nvPr>
        </p:nvSpPr>
        <p:spPr/>
        <p:txBody>
          <a:bodyPr/>
          <a:lstStyle/>
          <a:p>
            <a:fld id="{B695A36C-8869-43A3-815D-3284AB182CD1}" type="slidenum">
              <a:rPr lang="en-US" smtClean="0"/>
              <a:pPr/>
              <a:t>3</a:t>
            </a:fld>
            <a:endParaRPr lang="en-US"/>
          </a:p>
        </p:txBody>
      </p:sp>
    </p:spTree>
  </p:cSld>
  <p:clrMapOvr>
    <a:masterClrMapping/>
  </p:clrMapOvr>
  <p:transition advTm="3453">
    <p:pull dir="l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17395" y="457200"/>
            <a:ext cx="6600451" cy="1126283"/>
          </a:xfrm>
        </p:spPr>
        <p:txBody>
          <a:bodyPr/>
          <a:lstStyle/>
          <a:p>
            <a:r>
              <a:rPr lang="en-US" dirty="0" smtClean="0"/>
              <a:t>For vehicle section</a:t>
            </a:r>
            <a:endParaRPr lang="en-US" dirty="0"/>
          </a:p>
        </p:txBody>
      </p:sp>
      <p:sp>
        <p:nvSpPr>
          <p:cNvPr id="4" name="Slide Number Placeholder 3"/>
          <p:cNvSpPr>
            <a:spLocks noGrp="1"/>
          </p:cNvSpPr>
          <p:nvPr>
            <p:ph type="sldNum" sz="quarter" idx="12"/>
          </p:nvPr>
        </p:nvSpPr>
        <p:spPr/>
        <p:txBody>
          <a:bodyPr/>
          <a:lstStyle/>
          <a:p>
            <a:fld id="{B695A36C-8869-43A3-815D-3284AB182CD1}" type="slidenum">
              <a:rPr lang="en-US" smtClean="0"/>
              <a:pPr/>
              <a:t>30</a:t>
            </a:fld>
            <a:endParaRPr lang="en-US"/>
          </a:p>
        </p:txBody>
      </p:sp>
      <p:pic>
        <p:nvPicPr>
          <p:cNvPr id="5" name="Picture 4" descr="Arduino based DTMF Controlled Robot Circuit Diagram">
            <a:hlinkClick r:id="rId2" tgtFrame="&quot;_blank&quot;"/>
          </p:cNvPr>
          <p:cNvPicPr/>
          <p:nvPr/>
        </p:nvPicPr>
        <p:blipFill>
          <a:blip r:embed="rId3"/>
          <a:srcRect/>
          <a:stretch>
            <a:fillRect/>
          </a:stretch>
        </p:blipFill>
        <p:spPr bwMode="auto">
          <a:xfrm>
            <a:off x="1691782" y="1752600"/>
            <a:ext cx="7051675" cy="4191000"/>
          </a:xfrm>
          <a:prstGeom prst="rect">
            <a:avLst/>
          </a:prstGeom>
          <a:noFill/>
          <a:ln w="9525">
            <a:noFill/>
            <a:miter lim="800000"/>
            <a:headEnd/>
            <a:tailEnd/>
          </a:ln>
        </p:spPr>
      </p:pic>
    </p:spTree>
    <p:extLst>
      <p:ext uri="{BB962C8B-B14F-4D97-AF65-F5344CB8AC3E}">
        <p14:creationId xmlns:p14="http://schemas.microsoft.com/office/powerpoint/2010/main" val="15370315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6589199" cy="1280890"/>
          </a:xfrm>
        </p:spPr>
        <p:txBody>
          <a:bodyPr/>
          <a:lstStyle/>
          <a:p>
            <a:r>
              <a:rPr lang="en-US" dirty="0" smtClean="0">
                <a:solidFill>
                  <a:srgbClr val="002060"/>
                </a:solidFill>
              </a:rPr>
              <a:t>CIRCUIT OPERATION</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B695A36C-8869-43A3-815D-3284AB182CD1}" type="slidenum">
              <a:rPr lang="en-US" smtClean="0"/>
              <a:pPr/>
              <a:t>31</a:t>
            </a:fld>
            <a:endParaRPr lang="en-US"/>
          </a:p>
        </p:txBody>
      </p:sp>
      <p:sp>
        <p:nvSpPr>
          <p:cNvPr id="6" name="Content Placeholder 2"/>
          <p:cNvSpPr txBox="1">
            <a:spLocks/>
          </p:cNvSpPr>
          <p:nvPr/>
        </p:nvSpPr>
        <p:spPr>
          <a:xfrm>
            <a:off x="2094815" y="2286000"/>
            <a:ext cx="6591985"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IR sensor senses the car in the parking area, it then sends message to microcontroller which operates the LCD to show the vacant slots.</a:t>
            </a:r>
          </a:p>
          <a:p>
            <a:r>
              <a:rPr lang="en-US" dirty="0" smtClean="0"/>
              <a:t>The owner of the vehicle watches the vacant slot on LCD and then presses the vacant slot number on his/her cellular device, then DTMF decodes the code which is entered by owner’s cellular device and sends to the </a:t>
            </a:r>
            <a:r>
              <a:rPr lang="en-US" dirty="0" err="1" smtClean="0"/>
              <a:t>arduino</a:t>
            </a:r>
            <a:r>
              <a:rPr lang="en-US" dirty="0" smtClean="0"/>
              <a:t>.</a:t>
            </a:r>
          </a:p>
          <a:p>
            <a:r>
              <a:rPr lang="en-US" dirty="0" smtClean="0"/>
              <a:t>Later vehicle will move to that slots, then the message will send by GSM module to owner’s mobile that the “car has been parked safely”.</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29900"/>
            <a:ext cx="6589199" cy="1280890"/>
          </a:xfrm>
        </p:spPr>
        <p:txBody>
          <a:bodyPr/>
          <a:lstStyle/>
          <a:p>
            <a:r>
              <a:rPr lang="en-US" dirty="0" smtClean="0"/>
              <a:t>Flow Diagram</a:t>
            </a:r>
            <a:endParaRPr lang="en-US" dirty="0"/>
          </a:p>
        </p:txBody>
      </p:sp>
      <p:sp>
        <p:nvSpPr>
          <p:cNvPr id="4" name="Slide Number Placeholder 3"/>
          <p:cNvSpPr>
            <a:spLocks noGrp="1"/>
          </p:cNvSpPr>
          <p:nvPr>
            <p:ph type="sldNum" sz="quarter" idx="12"/>
          </p:nvPr>
        </p:nvSpPr>
        <p:spPr/>
        <p:txBody>
          <a:bodyPr/>
          <a:lstStyle/>
          <a:p>
            <a:fld id="{B695A36C-8869-43A3-815D-3284AB182CD1}" type="slidenum">
              <a:rPr lang="en-US" smtClean="0"/>
              <a:pPr/>
              <a:t>32</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8077" y="1152908"/>
            <a:ext cx="4747846" cy="5705092"/>
          </a:xfrm>
          <a:prstGeom prst="rect">
            <a:avLst/>
          </a:prstGeom>
        </p:spPr>
      </p:pic>
    </p:spTree>
    <p:extLst>
      <p:ext uri="{BB962C8B-B14F-4D97-AF65-F5344CB8AC3E}">
        <p14:creationId xmlns:p14="http://schemas.microsoft.com/office/powerpoint/2010/main" val="38348060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6591985" cy="762000"/>
          </a:xfrm>
        </p:spPr>
        <p:txBody>
          <a:bodyPr/>
          <a:lstStyle/>
          <a:p>
            <a:r>
              <a:rPr lang="en-US" dirty="0" smtClean="0"/>
              <a:t>Programming</a:t>
            </a:r>
            <a:endParaRPr lang="en-US" dirty="0"/>
          </a:p>
        </p:txBody>
      </p:sp>
      <p:sp>
        <p:nvSpPr>
          <p:cNvPr id="5" name="Text Placeholder 4"/>
          <p:cNvSpPr>
            <a:spLocks noGrp="1"/>
          </p:cNvSpPr>
          <p:nvPr>
            <p:ph type="body" idx="1"/>
          </p:nvPr>
        </p:nvSpPr>
        <p:spPr>
          <a:xfrm>
            <a:off x="1485898" y="914400"/>
            <a:ext cx="6591985" cy="860400"/>
          </a:xfrm>
        </p:spPr>
        <p:txBody>
          <a:bodyPr/>
          <a:lstStyle/>
          <a:p>
            <a:r>
              <a:rPr lang="en-US" dirty="0" smtClean="0"/>
              <a:t>For parking sections</a:t>
            </a:r>
            <a:endParaRPr lang="en-US" dirty="0"/>
          </a:p>
        </p:txBody>
      </p:sp>
      <p:sp>
        <p:nvSpPr>
          <p:cNvPr id="4" name="Slide Number Placeholder 3"/>
          <p:cNvSpPr>
            <a:spLocks noGrp="1"/>
          </p:cNvSpPr>
          <p:nvPr>
            <p:ph type="sldNum" sz="quarter" idx="12"/>
          </p:nvPr>
        </p:nvSpPr>
        <p:spPr/>
        <p:txBody>
          <a:bodyPr/>
          <a:lstStyle/>
          <a:p>
            <a:fld id="{B695A36C-8869-43A3-815D-3284AB182CD1}" type="slidenum">
              <a:rPr lang="en-US" smtClean="0"/>
              <a:pPr/>
              <a:t>33</a:t>
            </a:fld>
            <a:endParaRPr lang="en-US"/>
          </a:p>
        </p:txBody>
      </p:sp>
      <p:sp>
        <p:nvSpPr>
          <p:cNvPr id="9" name="Rectangle 8"/>
          <p:cNvSpPr/>
          <p:nvPr/>
        </p:nvSpPr>
        <p:spPr>
          <a:xfrm>
            <a:off x="2495890" y="1308206"/>
            <a:ext cx="4572000" cy="5073184"/>
          </a:xfrm>
          <a:prstGeom prst="rect">
            <a:avLst/>
          </a:prstGeom>
        </p:spPr>
        <p:txBody>
          <a:bodyPr>
            <a:spAutoFit/>
          </a:bodyPr>
          <a:lstStyle/>
          <a:p>
            <a:pPr>
              <a:lnSpc>
                <a:spcPct val="115000"/>
              </a:lnSpc>
              <a:spcAft>
                <a:spcPts val="1000"/>
              </a:spcAft>
            </a:pPr>
            <a:r>
              <a:rPr lang="en-US" sz="1200" dirty="0" err="1">
                <a:latin typeface="Calibri" panose="020F0502020204030204" pitchFamily="34" charset="0"/>
                <a:ea typeface="Times New Roman" panose="02020603050405020304" pitchFamily="18" charset="0"/>
                <a:cs typeface="Times New Roman" panose="02020603050405020304" pitchFamily="18" charset="0"/>
              </a:rPr>
              <a:t>int</a:t>
            </a:r>
            <a:r>
              <a:rPr lang="en-US" sz="1200" dirty="0">
                <a:latin typeface="Calibri" panose="020F0502020204030204" pitchFamily="34" charset="0"/>
                <a:ea typeface="Times New Roman" panose="02020603050405020304" pitchFamily="18" charset="0"/>
                <a:cs typeface="Times New Roman" panose="02020603050405020304" pitchFamily="18" charset="0"/>
              </a:rPr>
              <a:t> sensorPin1 = A0;</a:t>
            </a:r>
          </a:p>
          <a:p>
            <a:pPr>
              <a:lnSpc>
                <a:spcPct val="115000"/>
              </a:lnSpc>
              <a:spcAft>
                <a:spcPts val="1000"/>
              </a:spcAft>
            </a:pPr>
            <a:r>
              <a:rPr lang="en-US" sz="1200" dirty="0" err="1">
                <a:latin typeface="Calibri" panose="020F0502020204030204" pitchFamily="34" charset="0"/>
                <a:ea typeface="Times New Roman" panose="02020603050405020304" pitchFamily="18" charset="0"/>
                <a:cs typeface="Times New Roman" panose="02020603050405020304" pitchFamily="18" charset="0"/>
              </a:rPr>
              <a:t>int</a:t>
            </a:r>
            <a:r>
              <a:rPr lang="en-US" sz="1200" dirty="0">
                <a:latin typeface="Calibri" panose="020F0502020204030204" pitchFamily="34" charset="0"/>
                <a:ea typeface="Times New Roman" panose="02020603050405020304" pitchFamily="18" charset="0"/>
                <a:cs typeface="Times New Roman" panose="02020603050405020304" pitchFamily="18" charset="0"/>
              </a:rPr>
              <a:t> sensorPin2 = A1;</a:t>
            </a:r>
          </a:p>
          <a:p>
            <a:pPr>
              <a:lnSpc>
                <a:spcPct val="115000"/>
              </a:lnSpc>
              <a:spcAft>
                <a:spcPts val="1000"/>
              </a:spcAft>
            </a:pPr>
            <a:r>
              <a:rPr lang="en-US" sz="1200" dirty="0" err="1">
                <a:latin typeface="Calibri" panose="020F0502020204030204" pitchFamily="34" charset="0"/>
                <a:ea typeface="Times New Roman" panose="02020603050405020304" pitchFamily="18" charset="0"/>
                <a:cs typeface="Times New Roman" panose="02020603050405020304" pitchFamily="18" charset="0"/>
              </a:rPr>
              <a:t>int</a:t>
            </a:r>
            <a:r>
              <a:rPr lang="en-US" sz="1200" dirty="0">
                <a:latin typeface="Calibri" panose="020F0502020204030204" pitchFamily="34" charset="0"/>
                <a:ea typeface="Times New Roman" panose="02020603050405020304" pitchFamily="18" charset="0"/>
                <a:cs typeface="Times New Roman" panose="02020603050405020304" pitchFamily="18" charset="0"/>
              </a:rPr>
              <a:t> sensorPin3 = A2;</a:t>
            </a:r>
          </a:p>
          <a:p>
            <a:pPr>
              <a:lnSpc>
                <a:spcPct val="115000"/>
              </a:lnSpc>
              <a:spcAft>
                <a:spcPts val="1000"/>
              </a:spcAft>
            </a:pPr>
            <a:r>
              <a:rPr lang="en-US" sz="1200" dirty="0" err="1">
                <a:latin typeface="Calibri" panose="020F0502020204030204" pitchFamily="34" charset="0"/>
                <a:ea typeface="Times New Roman" panose="02020603050405020304" pitchFamily="18" charset="0"/>
                <a:cs typeface="Times New Roman" panose="02020603050405020304" pitchFamily="18" charset="0"/>
              </a:rPr>
              <a:t>int</a:t>
            </a:r>
            <a:r>
              <a:rPr lang="en-US" sz="1200" dirty="0">
                <a:latin typeface="Calibri" panose="020F0502020204030204" pitchFamily="34" charset="0"/>
                <a:ea typeface="Times New Roman" panose="02020603050405020304" pitchFamily="18" charset="0"/>
                <a:cs typeface="Times New Roman" panose="02020603050405020304" pitchFamily="18" charset="0"/>
              </a:rPr>
              <a:t> sensorPin4 = A3</a:t>
            </a:r>
            <a:r>
              <a:rPr lang="en-US" sz="1200" dirty="0" smtClean="0">
                <a:latin typeface="Calibri" panose="020F0502020204030204" pitchFamily="34"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200" dirty="0" err="1">
                <a:latin typeface="Calibri" panose="020F0502020204030204" pitchFamily="34" charset="0"/>
                <a:ea typeface="Times New Roman" panose="02020603050405020304" pitchFamily="18" charset="0"/>
                <a:cs typeface="Times New Roman" panose="02020603050405020304" pitchFamily="18" charset="0"/>
              </a:rPr>
              <a:t>int</a:t>
            </a:r>
            <a:r>
              <a:rPr lang="en-US" sz="1200" dirty="0">
                <a:latin typeface="Calibri" panose="020F0502020204030204" pitchFamily="34" charset="0"/>
                <a:ea typeface="Times New Roman" panose="02020603050405020304" pitchFamily="18" charset="0"/>
                <a:cs typeface="Times New Roman" panose="02020603050405020304" pitchFamily="18" charset="0"/>
              </a:rPr>
              <a:t> sensorValue1 = 0; </a:t>
            </a:r>
          </a:p>
          <a:p>
            <a:pPr>
              <a:lnSpc>
                <a:spcPct val="115000"/>
              </a:lnSpc>
              <a:spcAft>
                <a:spcPts val="1000"/>
              </a:spcAft>
            </a:pPr>
            <a:r>
              <a:rPr lang="en-US" sz="1200" dirty="0" err="1">
                <a:latin typeface="Calibri" panose="020F0502020204030204" pitchFamily="34" charset="0"/>
                <a:ea typeface="Times New Roman" panose="02020603050405020304" pitchFamily="18" charset="0"/>
                <a:cs typeface="Times New Roman" panose="02020603050405020304" pitchFamily="18" charset="0"/>
              </a:rPr>
              <a:t>int</a:t>
            </a:r>
            <a:r>
              <a:rPr lang="en-US" sz="1200" dirty="0">
                <a:latin typeface="Calibri" panose="020F0502020204030204" pitchFamily="34" charset="0"/>
                <a:ea typeface="Times New Roman" panose="02020603050405020304" pitchFamily="18" charset="0"/>
                <a:cs typeface="Times New Roman" panose="02020603050405020304" pitchFamily="18" charset="0"/>
              </a:rPr>
              <a:t> sensorValue2 = 0;</a:t>
            </a:r>
          </a:p>
          <a:p>
            <a:pPr>
              <a:lnSpc>
                <a:spcPct val="115000"/>
              </a:lnSpc>
              <a:spcAft>
                <a:spcPts val="1000"/>
              </a:spcAft>
            </a:pPr>
            <a:r>
              <a:rPr lang="en-US" sz="1200" dirty="0" err="1">
                <a:latin typeface="Calibri" panose="020F0502020204030204" pitchFamily="34" charset="0"/>
                <a:ea typeface="Times New Roman" panose="02020603050405020304" pitchFamily="18" charset="0"/>
                <a:cs typeface="Times New Roman" panose="02020603050405020304" pitchFamily="18" charset="0"/>
              </a:rPr>
              <a:t>int</a:t>
            </a:r>
            <a:r>
              <a:rPr lang="en-US" sz="1200" dirty="0">
                <a:latin typeface="Calibri" panose="020F0502020204030204" pitchFamily="34" charset="0"/>
                <a:ea typeface="Times New Roman" panose="02020603050405020304" pitchFamily="18" charset="0"/>
                <a:cs typeface="Times New Roman" panose="02020603050405020304" pitchFamily="18" charset="0"/>
              </a:rPr>
              <a:t> sensorValue3 = 0; </a:t>
            </a:r>
          </a:p>
          <a:p>
            <a:pPr>
              <a:lnSpc>
                <a:spcPct val="115000"/>
              </a:lnSpc>
              <a:spcAft>
                <a:spcPts val="1000"/>
              </a:spcAft>
            </a:pPr>
            <a:r>
              <a:rPr lang="en-US" sz="1200" dirty="0" err="1">
                <a:latin typeface="Calibri" panose="020F0502020204030204" pitchFamily="34" charset="0"/>
                <a:ea typeface="Times New Roman" panose="02020603050405020304" pitchFamily="18" charset="0"/>
                <a:cs typeface="Times New Roman" panose="02020603050405020304" pitchFamily="18" charset="0"/>
              </a:rPr>
              <a:t>int</a:t>
            </a:r>
            <a:r>
              <a:rPr lang="en-US" sz="1200" dirty="0">
                <a:latin typeface="Calibri" panose="020F0502020204030204" pitchFamily="34" charset="0"/>
                <a:ea typeface="Times New Roman" panose="02020603050405020304" pitchFamily="18" charset="0"/>
                <a:cs typeface="Times New Roman" panose="02020603050405020304" pitchFamily="18" charset="0"/>
              </a:rPr>
              <a:t> sensorValue4 = 0</a:t>
            </a:r>
            <a:r>
              <a:rPr lang="en-US" sz="1200" dirty="0" smtClean="0">
                <a:latin typeface="Calibri" panose="020F0502020204030204" pitchFamily="34"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#include &lt;</a:t>
            </a:r>
            <a:r>
              <a:rPr lang="en-US" sz="1200" dirty="0" err="1">
                <a:latin typeface="Calibri" panose="020F0502020204030204" pitchFamily="34" charset="0"/>
                <a:ea typeface="Times New Roman" panose="02020603050405020304" pitchFamily="18" charset="0"/>
                <a:cs typeface="Times New Roman" panose="02020603050405020304" pitchFamily="18" charset="0"/>
              </a:rPr>
              <a:t>LiquidCrystal.h</a:t>
            </a:r>
            <a:r>
              <a:rPr lang="en-US" sz="1200" dirty="0" smtClean="0">
                <a:latin typeface="Calibri" panose="020F0502020204030204" pitchFamily="34" charset="0"/>
                <a:ea typeface="Times New Roman" panose="02020603050405020304" pitchFamily="18" charset="0"/>
                <a:cs typeface="Times New Roman" panose="02020603050405020304" pitchFamily="18" charset="0"/>
              </a:rPr>
              <a:t>&gt;</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200" dirty="0" err="1">
                <a:latin typeface="Calibri" panose="020F0502020204030204" pitchFamily="34" charset="0"/>
                <a:ea typeface="Times New Roman" panose="02020603050405020304" pitchFamily="18" charset="0"/>
                <a:cs typeface="Times New Roman" panose="02020603050405020304" pitchFamily="18" charset="0"/>
              </a:rPr>
              <a:t>LiquidCrystal</a:t>
            </a: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lcd</a:t>
            </a:r>
            <a:r>
              <a:rPr lang="en-US" sz="1200" dirty="0">
                <a:latin typeface="Calibri" panose="020F0502020204030204" pitchFamily="34" charset="0"/>
                <a:ea typeface="Times New Roman" panose="02020603050405020304" pitchFamily="18" charset="0"/>
                <a:cs typeface="Times New Roman" panose="02020603050405020304" pitchFamily="18" charset="0"/>
              </a:rPr>
              <a:t>(12, 11, 5, 4, 3, 2</a:t>
            </a:r>
            <a:r>
              <a:rPr lang="en-US" sz="1200" dirty="0" smtClean="0">
                <a:latin typeface="Calibri" panose="020F0502020204030204" pitchFamily="34"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void setup()</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Serial.begin</a:t>
            </a:r>
            <a:r>
              <a:rPr lang="en-US" sz="1200" dirty="0">
                <a:latin typeface="Calibri" panose="020F0502020204030204" pitchFamily="34" charset="0"/>
                <a:ea typeface="Times New Roman" panose="02020603050405020304" pitchFamily="18" charset="0"/>
                <a:cs typeface="Times New Roman" panose="02020603050405020304" pitchFamily="18" charset="0"/>
              </a:rPr>
              <a:t>(9600);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lcd.begin</a:t>
            </a:r>
            <a:r>
              <a:rPr lang="en-US" sz="1200" dirty="0">
                <a:latin typeface="Calibri" panose="020F0502020204030204" pitchFamily="34" charset="0"/>
                <a:ea typeface="Times New Roman" panose="02020603050405020304" pitchFamily="18" charset="0"/>
                <a:cs typeface="Times New Roman" panose="02020603050405020304" pitchFamily="18" charset="0"/>
              </a:rPr>
              <a:t>(16, 2</a:t>
            </a:r>
            <a:r>
              <a:rPr lang="en-US" sz="1200" dirty="0" smtClean="0">
                <a:latin typeface="Calibri" panose="020F0502020204030204" pitchFamily="34"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25200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95A36C-8869-43A3-815D-3284AB182CD1}" type="slidenum">
              <a:rPr lang="en-US" smtClean="0"/>
              <a:pPr/>
              <a:t>34</a:t>
            </a:fld>
            <a:endParaRPr lang="en-US"/>
          </a:p>
        </p:txBody>
      </p:sp>
      <p:sp>
        <p:nvSpPr>
          <p:cNvPr id="5" name="Rectangle 4"/>
          <p:cNvSpPr/>
          <p:nvPr/>
        </p:nvSpPr>
        <p:spPr>
          <a:xfrm>
            <a:off x="2286000" y="2275"/>
            <a:ext cx="4572000" cy="7116820"/>
          </a:xfrm>
          <a:prstGeom prst="rect">
            <a:avLst/>
          </a:prstGeom>
        </p:spPr>
        <p:txBody>
          <a:bodyPr>
            <a:spAutoFit/>
          </a:bodyPr>
          <a:lstStyle/>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void loop()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smtClean="0">
                <a:latin typeface="Calibri" panose="020F0502020204030204" pitchFamily="34" charset="0"/>
                <a:ea typeface="Times New Roman" panose="02020603050405020304" pitchFamily="18" charset="0"/>
                <a:cs typeface="Times New Roman" panose="02020603050405020304" pitchFamily="18" charset="0"/>
              </a:rPr>
              <a:t> </a:t>
            </a:r>
            <a:r>
              <a:rPr lang="en-US" sz="1200" dirty="0">
                <a:latin typeface="Calibri" panose="020F0502020204030204" pitchFamily="34" charset="0"/>
                <a:ea typeface="Times New Roman" panose="02020603050405020304" pitchFamily="18" charset="0"/>
                <a:cs typeface="Times New Roman" panose="02020603050405020304" pitchFamily="18" charset="0"/>
              </a:rPr>
              <a:t>sensorValue1 = </a:t>
            </a:r>
            <a:r>
              <a:rPr lang="en-US" sz="1200" dirty="0" err="1">
                <a:latin typeface="Calibri" panose="020F0502020204030204" pitchFamily="34" charset="0"/>
                <a:ea typeface="Times New Roman" panose="02020603050405020304" pitchFamily="18" charset="0"/>
                <a:cs typeface="Times New Roman" panose="02020603050405020304" pitchFamily="18" charset="0"/>
              </a:rPr>
              <a:t>analogRead</a:t>
            </a:r>
            <a:r>
              <a:rPr lang="en-US" sz="1200" dirty="0">
                <a:latin typeface="Calibri" panose="020F0502020204030204" pitchFamily="34" charset="0"/>
                <a:ea typeface="Times New Roman" panose="02020603050405020304" pitchFamily="18" charset="0"/>
                <a:cs typeface="Times New Roman" panose="02020603050405020304" pitchFamily="18" charset="0"/>
              </a:rPr>
              <a:t>(sensorPin1);</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Serial.println</a:t>
            </a:r>
            <a:r>
              <a:rPr lang="en-US" sz="1200" dirty="0">
                <a:latin typeface="Calibri" panose="020F0502020204030204" pitchFamily="34" charset="0"/>
                <a:ea typeface="Times New Roman" panose="02020603050405020304" pitchFamily="18" charset="0"/>
                <a:cs typeface="Times New Roman" panose="02020603050405020304" pitchFamily="18" charset="0"/>
              </a:rPr>
              <a:t>(</a:t>
            </a:r>
            <a:r>
              <a:rPr lang="en-US" sz="1200" dirty="0" err="1">
                <a:latin typeface="Calibri" panose="020F0502020204030204" pitchFamily="34" charset="0"/>
                <a:ea typeface="Times New Roman" panose="02020603050405020304" pitchFamily="18" charset="0"/>
                <a:cs typeface="Times New Roman" panose="02020603050405020304" pitchFamily="18" charset="0"/>
              </a:rPr>
              <a:t>sensorValue</a:t>
            </a:r>
            <a:r>
              <a:rPr lang="en-US" sz="1200" dirty="0">
                <a:latin typeface="Calibri" panose="020F0502020204030204" pitchFamily="34" charset="0"/>
                <a:ea typeface="Times New Roman" panose="02020603050405020304" pitchFamily="18" charset="0"/>
                <a:cs typeface="Times New Roman" panose="02020603050405020304" pitchFamily="18" charset="0"/>
              </a:rPr>
              <a: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delay(100);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if(sensorValue1&lt;5)</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smtClean="0">
                <a:latin typeface="Calibri" panose="020F0502020204030204" pitchFamily="34"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lcd.setCursor</a:t>
            </a:r>
            <a:r>
              <a:rPr lang="en-US" sz="1200" dirty="0">
                <a:latin typeface="Calibri" panose="020F0502020204030204" pitchFamily="34" charset="0"/>
                <a:ea typeface="Times New Roman" panose="02020603050405020304" pitchFamily="18" charset="0"/>
                <a:cs typeface="Times New Roman" panose="02020603050405020304" pitchFamily="18" charset="0"/>
              </a:rPr>
              <a:t>(0,0);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lcd.print</a:t>
            </a:r>
            <a:r>
              <a:rPr lang="en-US" sz="1200" dirty="0">
                <a:latin typeface="Calibri" panose="020F0502020204030204" pitchFamily="34" charset="0"/>
                <a:ea typeface="Times New Roman" panose="02020603050405020304" pitchFamily="18" charset="0"/>
                <a:cs typeface="Times New Roman" panose="02020603050405020304" pitchFamily="18" charset="0"/>
              </a:rPr>
              <a:t>("A-01");</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if(sensorValue1&gt;500)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lcd.setCursor</a:t>
            </a:r>
            <a:r>
              <a:rPr lang="en-US" sz="1200" dirty="0">
                <a:latin typeface="Calibri" panose="020F0502020204030204" pitchFamily="34" charset="0"/>
                <a:ea typeface="Times New Roman" panose="02020603050405020304" pitchFamily="18" charset="0"/>
                <a:cs typeface="Times New Roman" panose="02020603050405020304" pitchFamily="18" charset="0"/>
              </a:rPr>
              <a:t>(0,0);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lcd.print</a:t>
            </a:r>
            <a:r>
              <a:rPr lang="en-US" sz="1200" dirty="0">
                <a:latin typeface="Calibri" panose="020F0502020204030204" pitchFamily="34" charset="0"/>
                <a:ea typeface="Times New Roman" panose="02020603050405020304" pitchFamily="18" charset="0"/>
                <a:cs typeface="Times New Roman" panose="02020603050405020304" pitchFamily="18" charset="0"/>
              </a:rPr>
              <a:t>("NA-1");</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sensorValue2 = </a:t>
            </a:r>
            <a:r>
              <a:rPr lang="en-US" sz="1200" dirty="0" err="1">
                <a:latin typeface="Calibri" panose="020F0502020204030204" pitchFamily="34" charset="0"/>
                <a:ea typeface="Times New Roman" panose="02020603050405020304" pitchFamily="18" charset="0"/>
                <a:cs typeface="Times New Roman" panose="02020603050405020304" pitchFamily="18" charset="0"/>
              </a:rPr>
              <a:t>analogRead</a:t>
            </a:r>
            <a:r>
              <a:rPr lang="en-US" sz="1200" dirty="0">
                <a:latin typeface="Calibri" panose="020F0502020204030204" pitchFamily="34" charset="0"/>
                <a:ea typeface="Times New Roman" panose="02020603050405020304" pitchFamily="18" charset="0"/>
                <a:cs typeface="Times New Roman" panose="02020603050405020304" pitchFamily="18" charset="0"/>
              </a:rPr>
              <a:t>(sensorPin2</a:t>
            </a:r>
            <a:r>
              <a:rPr lang="en-US" sz="1200" dirty="0" smtClean="0">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if(sensorValue2&lt;6)</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smtClean="0">
                <a:latin typeface="Calibri" panose="020F0502020204030204" pitchFamily="34"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lcd.setCursor</a:t>
            </a:r>
            <a:r>
              <a:rPr lang="en-US" sz="1200" dirty="0">
                <a:latin typeface="Calibri" panose="020F0502020204030204" pitchFamily="34" charset="0"/>
                <a:ea typeface="Times New Roman" panose="02020603050405020304" pitchFamily="18" charset="0"/>
                <a:cs typeface="Times New Roman" panose="02020603050405020304" pitchFamily="18" charset="0"/>
              </a:rPr>
              <a:t>(4,0);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lcd.print</a:t>
            </a:r>
            <a:r>
              <a:rPr lang="en-US" sz="1200" dirty="0">
                <a:latin typeface="Calibri" panose="020F0502020204030204" pitchFamily="34" charset="0"/>
                <a:ea typeface="Times New Roman" panose="02020603050405020304" pitchFamily="18" charset="0"/>
                <a:cs typeface="Times New Roman" panose="02020603050405020304" pitchFamily="18" charset="0"/>
              </a:rPr>
              <a:t>("A-02");</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33949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95A36C-8869-43A3-815D-3284AB182CD1}" type="slidenum">
              <a:rPr lang="en-US" smtClean="0"/>
              <a:pPr/>
              <a:t>35</a:t>
            </a:fld>
            <a:endParaRPr lang="en-US"/>
          </a:p>
        </p:txBody>
      </p:sp>
      <p:sp>
        <p:nvSpPr>
          <p:cNvPr id="5" name="Rectangle 4"/>
          <p:cNvSpPr/>
          <p:nvPr/>
        </p:nvSpPr>
        <p:spPr>
          <a:xfrm>
            <a:off x="2514600" y="-26158"/>
            <a:ext cx="4572000" cy="7457426"/>
          </a:xfrm>
          <a:prstGeom prst="rect">
            <a:avLst/>
          </a:prstGeom>
        </p:spPr>
        <p:txBody>
          <a:bodyPr>
            <a:spAutoFit/>
          </a:bodyPr>
          <a:lstStyle/>
          <a:p>
            <a:pPr>
              <a:lnSpc>
                <a:spcPct val="115000"/>
              </a:lnSpc>
              <a:spcAft>
                <a:spcPts val="1000"/>
              </a:spcAft>
            </a:pPr>
            <a:r>
              <a:rPr lang="en-US" sz="1200" dirty="0" smtClean="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1200" dirty="0" smtClean="0">
                <a:latin typeface="Calibri" panose="020F0502020204030204" pitchFamily="34" charset="0"/>
                <a:ea typeface="Times New Roman" panose="02020603050405020304" pitchFamily="18" charset="0"/>
                <a:cs typeface="Times New Roman" panose="02020603050405020304" pitchFamily="18" charset="0"/>
              </a:rPr>
              <a:t>If(sensorValue2&gt;500</a:t>
            </a:r>
            <a:r>
              <a:rPr lang="en-US" sz="1200" dirty="0">
                <a:latin typeface="Calibri" panose="020F0502020204030204" pitchFamily="34" charset="0"/>
                <a:ea typeface="Times New Roman" panose="02020603050405020304" pitchFamily="18" charset="0"/>
                <a:cs typeface="Times New Roman" panose="02020603050405020304" pitchFamily="18" charset="0"/>
              </a:rPr>
              <a: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lcd.setCursor</a:t>
            </a:r>
            <a:r>
              <a:rPr lang="en-US" sz="1200" dirty="0">
                <a:latin typeface="Calibri" panose="020F0502020204030204" pitchFamily="34" charset="0"/>
                <a:ea typeface="Times New Roman" panose="02020603050405020304" pitchFamily="18" charset="0"/>
                <a:cs typeface="Times New Roman" panose="02020603050405020304" pitchFamily="18" charset="0"/>
              </a:rPr>
              <a:t>(4,0);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lcd.print</a:t>
            </a:r>
            <a:r>
              <a:rPr lang="en-US" sz="1200" dirty="0">
                <a:latin typeface="Calibri" panose="020F0502020204030204" pitchFamily="34" charset="0"/>
                <a:ea typeface="Times New Roman" panose="02020603050405020304" pitchFamily="18" charset="0"/>
                <a:cs typeface="Times New Roman" panose="02020603050405020304" pitchFamily="18" charset="0"/>
              </a:rPr>
              <a:t>("NA-2");</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sensorValue3 = </a:t>
            </a:r>
            <a:r>
              <a:rPr lang="en-US" sz="1200" dirty="0" err="1">
                <a:latin typeface="Calibri" panose="020F0502020204030204" pitchFamily="34" charset="0"/>
                <a:ea typeface="Times New Roman" panose="02020603050405020304" pitchFamily="18" charset="0"/>
                <a:cs typeface="Times New Roman" panose="02020603050405020304" pitchFamily="18" charset="0"/>
              </a:rPr>
              <a:t>analogRead</a:t>
            </a:r>
            <a:r>
              <a:rPr lang="en-US" sz="1200" dirty="0">
                <a:latin typeface="Calibri" panose="020F0502020204030204" pitchFamily="34" charset="0"/>
                <a:ea typeface="Times New Roman" panose="02020603050405020304" pitchFamily="18" charset="0"/>
                <a:cs typeface="Times New Roman" panose="02020603050405020304" pitchFamily="18" charset="0"/>
              </a:rPr>
              <a:t>(sensorPin3);</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Serial.println</a:t>
            </a:r>
            <a:r>
              <a:rPr lang="en-US" sz="1200" dirty="0">
                <a:latin typeface="Calibri" panose="020F0502020204030204" pitchFamily="34" charset="0"/>
                <a:ea typeface="Times New Roman" panose="02020603050405020304" pitchFamily="18" charset="0"/>
                <a:cs typeface="Times New Roman" panose="02020603050405020304" pitchFamily="18" charset="0"/>
              </a:rPr>
              <a:t>(</a:t>
            </a:r>
            <a:r>
              <a:rPr lang="en-US" sz="1200" dirty="0" err="1">
                <a:latin typeface="Calibri" panose="020F0502020204030204" pitchFamily="34" charset="0"/>
                <a:ea typeface="Times New Roman" panose="02020603050405020304" pitchFamily="18" charset="0"/>
                <a:cs typeface="Times New Roman" panose="02020603050405020304" pitchFamily="18" charset="0"/>
              </a:rPr>
              <a:t>sensorValue</a:t>
            </a:r>
            <a:r>
              <a:rPr lang="en-US" sz="1200" dirty="0">
                <a:latin typeface="Calibri" panose="020F0502020204030204" pitchFamily="34" charset="0"/>
                <a:ea typeface="Times New Roman" panose="02020603050405020304" pitchFamily="18" charset="0"/>
                <a:cs typeface="Times New Roman" panose="02020603050405020304" pitchFamily="18" charset="0"/>
              </a:rPr>
              <a: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delay(100);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if(sensorValue3&lt;5)</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smtClean="0">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lcd.setCursor</a:t>
            </a:r>
            <a:r>
              <a:rPr lang="en-US" sz="1200" dirty="0">
                <a:latin typeface="Calibri" panose="020F0502020204030204" pitchFamily="34" charset="0"/>
                <a:ea typeface="Times New Roman" panose="02020603050405020304" pitchFamily="18" charset="0"/>
                <a:cs typeface="Times New Roman" panose="02020603050405020304" pitchFamily="18" charset="0"/>
              </a:rPr>
              <a:t>(8,0);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lcd.print</a:t>
            </a:r>
            <a:r>
              <a:rPr lang="en-US" sz="1200" dirty="0">
                <a:latin typeface="Calibri" panose="020F0502020204030204" pitchFamily="34" charset="0"/>
                <a:ea typeface="Times New Roman" panose="02020603050405020304" pitchFamily="18" charset="0"/>
                <a:cs typeface="Times New Roman" panose="02020603050405020304" pitchFamily="18" charset="0"/>
              </a:rPr>
              <a:t>("A-03");</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if(sensorValue3&gt;500)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lcd.setCursor</a:t>
            </a:r>
            <a:r>
              <a:rPr lang="en-US" sz="1200" dirty="0">
                <a:latin typeface="Calibri" panose="020F0502020204030204" pitchFamily="34" charset="0"/>
                <a:ea typeface="Times New Roman" panose="02020603050405020304" pitchFamily="18" charset="0"/>
                <a:cs typeface="Times New Roman" panose="02020603050405020304" pitchFamily="18" charset="0"/>
              </a:rPr>
              <a:t>(8,0);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lcd.print</a:t>
            </a:r>
            <a:r>
              <a:rPr lang="en-US" sz="1200" dirty="0">
                <a:latin typeface="Calibri" panose="020F0502020204030204" pitchFamily="34" charset="0"/>
                <a:ea typeface="Times New Roman" panose="02020603050405020304" pitchFamily="18" charset="0"/>
                <a:cs typeface="Times New Roman" panose="02020603050405020304" pitchFamily="18" charset="0"/>
              </a:rPr>
              <a:t>("NA-3");</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347172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95A36C-8869-43A3-815D-3284AB182CD1}" type="slidenum">
              <a:rPr lang="en-US" smtClean="0"/>
              <a:pPr/>
              <a:t>36</a:t>
            </a:fld>
            <a:endParaRPr lang="en-US"/>
          </a:p>
        </p:txBody>
      </p:sp>
      <p:sp>
        <p:nvSpPr>
          <p:cNvPr id="5" name="Rectangle 4"/>
          <p:cNvSpPr/>
          <p:nvPr/>
        </p:nvSpPr>
        <p:spPr>
          <a:xfrm>
            <a:off x="2362200" y="714441"/>
            <a:ext cx="4572000" cy="5059398"/>
          </a:xfrm>
          <a:prstGeom prst="rect">
            <a:avLst/>
          </a:prstGeom>
        </p:spPr>
        <p:txBody>
          <a:bodyPr>
            <a:spAutoFit/>
          </a:bodyPr>
          <a:lstStyle/>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sensorValue4 = </a:t>
            </a:r>
            <a:r>
              <a:rPr lang="en-US" sz="1200" dirty="0" err="1">
                <a:latin typeface="Calibri" panose="020F0502020204030204" pitchFamily="34" charset="0"/>
                <a:ea typeface="Times New Roman" panose="02020603050405020304" pitchFamily="18" charset="0"/>
                <a:cs typeface="Times New Roman" panose="02020603050405020304" pitchFamily="18" charset="0"/>
              </a:rPr>
              <a:t>analogRead</a:t>
            </a:r>
            <a:r>
              <a:rPr lang="en-US" sz="1200" dirty="0">
                <a:latin typeface="Calibri" panose="020F0502020204030204" pitchFamily="34" charset="0"/>
                <a:ea typeface="Times New Roman" panose="02020603050405020304" pitchFamily="18" charset="0"/>
                <a:cs typeface="Times New Roman" panose="02020603050405020304" pitchFamily="18" charset="0"/>
              </a:rPr>
              <a:t>(sensorPin4);</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if(sensorValue4&lt;6)</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lcd.setCursor</a:t>
            </a:r>
            <a:r>
              <a:rPr lang="en-US" sz="1200" dirty="0">
                <a:latin typeface="Calibri" panose="020F0502020204030204" pitchFamily="34" charset="0"/>
                <a:ea typeface="Times New Roman" panose="02020603050405020304" pitchFamily="18" charset="0"/>
                <a:cs typeface="Times New Roman" panose="02020603050405020304" pitchFamily="18" charset="0"/>
              </a:rPr>
              <a:t>(12,0);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lcd.print</a:t>
            </a:r>
            <a:r>
              <a:rPr lang="en-US" sz="1200" dirty="0">
                <a:latin typeface="Calibri" panose="020F0502020204030204" pitchFamily="34" charset="0"/>
                <a:ea typeface="Times New Roman" panose="02020603050405020304" pitchFamily="18" charset="0"/>
                <a:cs typeface="Times New Roman" panose="02020603050405020304" pitchFamily="18" charset="0"/>
              </a:rPr>
              <a:t>("A-04");</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if(sensorValue4&gt;500)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lcd.setCursor</a:t>
            </a:r>
            <a:r>
              <a:rPr lang="en-US" sz="1200" dirty="0">
                <a:latin typeface="Calibri" panose="020F0502020204030204" pitchFamily="34" charset="0"/>
                <a:ea typeface="Times New Roman" panose="02020603050405020304" pitchFamily="18" charset="0"/>
                <a:cs typeface="Times New Roman" panose="02020603050405020304" pitchFamily="18" charset="0"/>
              </a:rPr>
              <a:t>(12,0);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lcd.print</a:t>
            </a:r>
            <a:r>
              <a:rPr lang="en-US" sz="1200" dirty="0">
                <a:latin typeface="Calibri" panose="020F0502020204030204" pitchFamily="34" charset="0"/>
                <a:ea typeface="Times New Roman" panose="02020603050405020304" pitchFamily="18" charset="0"/>
                <a:cs typeface="Times New Roman" panose="02020603050405020304" pitchFamily="18" charset="0"/>
              </a:rPr>
              <a:t>("NA-4");</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p>
        </p:txBody>
      </p:sp>
    </p:spTree>
    <p:extLst>
      <p:ext uri="{BB962C8B-B14F-4D97-AF65-F5344CB8AC3E}">
        <p14:creationId xmlns:p14="http://schemas.microsoft.com/office/powerpoint/2010/main" val="3512182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28600"/>
            <a:ext cx="6591985" cy="860400"/>
          </a:xfrm>
        </p:spPr>
        <p:txBody>
          <a:bodyPr/>
          <a:lstStyle/>
          <a:p>
            <a:r>
              <a:rPr lang="en-US" dirty="0" smtClean="0"/>
              <a:t>For vehicle section</a:t>
            </a:r>
            <a:endParaRPr lang="en-US" dirty="0"/>
          </a:p>
        </p:txBody>
      </p:sp>
      <p:sp>
        <p:nvSpPr>
          <p:cNvPr id="4" name="Slide Number Placeholder 3"/>
          <p:cNvSpPr>
            <a:spLocks noGrp="1"/>
          </p:cNvSpPr>
          <p:nvPr>
            <p:ph type="sldNum" sz="quarter" idx="12"/>
          </p:nvPr>
        </p:nvSpPr>
        <p:spPr/>
        <p:txBody>
          <a:bodyPr/>
          <a:lstStyle/>
          <a:p>
            <a:fld id="{B695A36C-8869-43A3-815D-3284AB182CD1}" type="slidenum">
              <a:rPr lang="en-US" smtClean="0"/>
              <a:pPr/>
              <a:t>37</a:t>
            </a:fld>
            <a:endParaRPr lang="en-US"/>
          </a:p>
        </p:txBody>
      </p:sp>
      <p:sp>
        <p:nvSpPr>
          <p:cNvPr id="5" name="Rectangle 4"/>
          <p:cNvSpPr/>
          <p:nvPr/>
        </p:nvSpPr>
        <p:spPr>
          <a:xfrm>
            <a:off x="2286000" y="989615"/>
            <a:ext cx="4572000" cy="5805692"/>
          </a:xfrm>
          <a:prstGeom prst="rect">
            <a:avLst/>
          </a:prstGeom>
        </p:spPr>
        <p:txBody>
          <a:bodyPr>
            <a:spAutoFit/>
          </a:bodyPr>
          <a:lstStyle/>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#define m11 3</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#define m12 4</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#define m21 5</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#define m22 6</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#define D0 19</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#define D1 18</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#define D2 17</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#define D3 16</a:t>
            </a:r>
          </a:p>
          <a:p>
            <a:pPr>
              <a:lnSpc>
                <a:spcPct val="115000"/>
              </a:lnSpc>
              <a:spcAft>
                <a:spcPts val="1000"/>
              </a:spcAft>
            </a:pPr>
            <a:r>
              <a:rPr lang="en-US" sz="1200" dirty="0" err="1">
                <a:latin typeface="Calibri" panose="020F0502020204030204" pitchFamily="34" charset="0"/>
                <a:ea typeface="Times New Roman" panose="02020603050405020304" pitchFamily="18" charset="0"/>
                <a:cs typeface="Times New Roman" panose="02020603050405020304" pitchFamily="18" charset="0"/>
              </a:rPr>
              <a:t>int</a:t>
            </a: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sensorPin</a:t>
            </a:r>
            <a:r>
              <a:rPr lang="en-US" sz="1200" dirty="0">
                <a:latin typeface="Calibri" panose="020F0502020204030204" pitchFamily="34" charset="0"/>
                <a:ea typeface="Times New Roman" panose="02020603050405020304" pitchFamily="18" charset="0"/>
                <a:cs typeface="Times New Roman" panose="02020603050405020304" pitchFamily="18" charset="0"/>
              </a:rPr>
              <a:t> = A0;</a:t>
            </a:r>
          </a:p>
          <a:p>
            <a:pPr>
              <a:lnSpc>
                <a:spcPct val="115000"/>
              </a:lnSpc>
              <a:spcAft>
                <a:spcPts val="1000"/>
              </a:spcAft>
            </a:pPr>
            <a:r>
              <a:rPr lang="en-US" sz="1200" dirty="0" err="1">
                <a:latin typeface="Calibri" panose="020F0502020204030204" pitchFamily="34" charset="0"/>
                <a:ea typeface="Times New Roman" panose="02020603050405020304" pitchFamily="18" charset="0"/>
                <a:cs typeface="Times New Roman" panose="02020603050405020304" pitchFamily="18" charset="0"/>
              </a:rPr>
              <a:t>int</a:t>
            </a: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sensorValue</a:t>
            </a:r>
            <a:r>
              <a:rPr lang="en-US" sz="1200" dirty="0">
                <a:latin typeface="Calibri" panose="020F0502020204030204" pitchFamily="34" charset="0"/>
                <a:ea typeface="Times New Roman" panose="02020603050405020304" pitchFamily="18" charset="0"/>
                <a:cs typeface="Times New Roman" panose="02020603050405020304" pitchFamily="18" charset="0"/>
              </a:rPr>
              <a:t> = 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#include &lt;</a:t>
            </a:r>
            <a:r>
              <a:rPr lang="en-US" sz="1200" dirty="0" err="1">
                <a:latin typeface="Calibri" panose="020F0502020204030204" pitchFamily="34" charset="0"/>
                <a:ea typeface="Times New Roman" panose="02020603050405020304" pitchFamily="18" charset="0"/>
                <a:cs typeface="Times New Roman" panose="02020603050405020304" pitchFamily="18" charset="0"/>
              </a:rPr>
              <a:t>SoftwareSerial.h</a:t>
            </a:r>
            <a:r>
              <a:rPr lang="en-US" sz="1200" dirty="0" smtClean="0">
                <a:latin typeface="Calibri" panose="020F0502020204030204" pitchFamily="34" charset="0"/>
                <a:ea typeface="Times New Roman" panose="02020603050405020304" pitchFamily="18" charset="0"/>
                <a:cs typeface="Times New Roman" panose="02020603050405020304" pitchFamily="18" charset="0"/>
              </a:rPr>
              <a:t>&gt;</a:t>
            </a:r>
          </a:p>
          <a:p>
            <a:r>
              <a:rPr lang="en-US" sz="1200" dirty="0" err="1"/>
              <a:t>SoftwareSerial</a:t>
            </a:r>
            <a:r>
              <a:rPr lang="en-US" sz="1200" dirty="0"/>
              <a:t> </a:t>
            </a:r>
            <a:r>
              <a:rPr lang="en-US" sz="1200" dirty="0" err="1"/>
              <a:t>mySerial</a:t>
            </a:r>
            <a:r>
              <a:rPr lang="en-US" sz="1200" dirty="0"/>
              <a:t>(9, 10);</a:t>
            </a:r>
          </a:p>
          <a:p>
            <a:r>
              <a:rPr lang="en-US" sz="1200" dirty="0"/>
              <a:t> </a:t>
            </a:r>
          </a:p>
          <a:p>
            <a:r>
              <a:rPr lang="en-US" sz="1200" dirty="0"/>
              <a:t>void forward()</a:t>
            </a:r>
          </a:p>
          <a:p>
            <a:r>
              <a:rPr lang="en-US" sz="1200" dirty="0"/>
              <a:t>{</a:t>
            </a:r>
          </a:p>
          <a:p>
            <a:r>
              <a:rPr lang="en-US" sz="1200" dirty="0"/>
              <a:t>   </a:t>
            </a:r>
            <a:r>
              <a:rPr lang="en-US" sz="1200" dirty="0" err="1"/>
              <a:t>digitalWrite</a:t>
            </a:r>
            <a:r>
              <a:rPr lang="en-US" sz="1200" dirty="0"/>
              <a:t>(m11, HIGH);</a:t>
            </a:r>
          </a:p>
          <a:p>
            <a:r>
              <a:rPr lang="en-US" sz="1200" dirty="0"/>
              <a:t>   </a:t>
            </a:r>
            <a:r>
              <a:rPr lang="en-US" sz="1200" dirty="0" err="1"/>
              <a:t>digitalWrite</a:t>
            </a:r>
            <a:r>
              <a:rPr lang="en-US" sz="1200" dirty="0"/>
              <a:t>(m12, LOW);</a:t>
            </a:r>
          </a:p>
          <a:p>
            <a:r>
              <a:rPr lang="en-US" sz="1200" dirty="0"/>
              <a:t>   </a:t>
            </a:r>
            <a:r>
              <a:rPr lang="en-US" sz="1200" dirty="0" err="1"/>
              <a:t>digitalWrite</a:t>
            </a:r>
            <a:r>
              <a:rPr lang="en-US" sz="1200" dirty="0"/>
              <a:t>(m21, HIGH);</a:t>
            </a:r>
          </a:p>
          <a:p>
            <a:r>
              <a:rPr lang="en-US" sz="1200" dirty="0"/>
              <a:t>   </a:t>
            </a:r>
            <a:r>
              <a:rPr lang="en-US" sz="1200" dirty="0" err="1"/>
              <a:t>digitalWrite</a:t>
            </a:r>
            <a:r>
              <a:rPr lang="en-US" sz="1200" dirty="0"/>
              <a:t>(m22, LOW);</a:t>
            </a:r>
          </a:p>
          <a:p>
            <a:r>
              <a:rPr lang="en-US" sz="1200" dirty="0"/>
              <a:t>}</a:t>
            </a:r>
          </a:p>
          <a:p>
            <a:pPr>
              <a:lnSpc>
                <a:spcPct val="115000"/>
              </a:lnSpc>
              <a:spcAft>
                <a:spcPts val="1000"/>
              </a:spcAft>
            </a:pP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64746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95A36C-8869-43A3-815D-3284AB182CD1}" type="slidenum">
              <a:rPr lang="en-US" smtClean="0"/>
              <a:pPr/>
              <a:t>38</a:t>
            </a:fld>
            <a:endParaRPr lang="en-US"/>
          </a:p>
        </p:txBody>
      </p:sp>
      <p:sp>
        <p:nvSpPr>
          <p:cNvPr id="5" name="Rectangle 4"/>
          <p:cNvSpPr/>
          <p:nvPr/>
        </p:nvSpPr>
        <p:spPr>
          <a:xfrm>
            <a:off x="2362200" y="-131708"/>
            <a:ext cx="4572000" cy="7116820"/>
          </a:xfrm>
          <a:prstGeom prst="rect">
            <a:avLst/>
          </a:prstGeom>
        </p:spPr>
        <p:txBody>
          <a:bodyPr>
            <a:spAutoFit/>
          </a:bodyPr>
          <a:lstStyle/>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void backward()</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(m11, LOW);</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(m12, HIGH);</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(m21, LOW);</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(m22, HIGH);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void left()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(m11, HIGH);</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(m12, LOW);</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(m21, LOW);</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(m22, LOW);</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void right()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(m11, LOW);</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(m12, LOW);</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(m21, HIGH);</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(m22, LOW);</a:t>
            </a:r>
          </a:p>
          <a:p>
            <a:pPr>
              <a:lnSpc>
                <a:spcPct val="115000"/>
              </a:lnSpc>
              <a:spcAft>
                <a:spcPts val="1000"/>
              </a:spcAft>
            </a:pPr>
            <a:r>
              <a:rPr lang="en-US" sz="1200" dirty="0" smtClean="0">
                <a:latin typeface="Calibri" panose="020F0502020204030204" pitchFamily="34"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70269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95A36C-8869-43A3-815D-3284AB182CD1}" type="slidenum">
              <a:rPr lang="en-US" smtClean="0"/>
              <a:pPr/>
              <a:t>39</a:t>
            </a:fld>
            <a:endParaRPr lang="en-US"/>
          </a:p>
        </p:txBody>
      </p:sp>
      <p:sp>
        <p:nvSpPr>
          <p:cNvPr id="5" name="Rectangle 4"/>
          <p:cNvSpPr/>
          <p:nvPr/>
        </p:nvSpPr>
        <p:spPr>
          <a:xfrm>
            <a:off x="2438400" y="34119"/>
            <a:ext cx="4572000" cy="6732099"/>
          </a:xfrm>
          <a:prstGeom prst="rect">
            <a:avLst/>
          </a:prstGeom>
        </p:spPr>
        <p:txBody>
          <a:bodyPr>
            <a:spAutoFit/>
          </a:bodyPr>
          <a:lstStyle/>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void Stop()</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(m11, LOW);</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(m12, LOW);</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(m21, LOW);</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(m22, LOW);</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void </a:t>
            </a:r>
            <a:r>
              <a:rPr lang="en-US" sz="1200" dirty="0" err="1">
                <a:latin typeface="Calibri" panose="020F0502020204030204" pitchFamily="34" charset="0"/>
                <a:ea typeface="Times New Roman" panose="02020603050405020304" pitchFamily="18" charset="0"/>
                <a:cs typeface="Times New Roman" panose="02020603050405020304" pitchFamily="18" charset="0"/>
              </a:rPr>
              <a:t>SendSms</a:t>
            </a:r>
            <a:r>
              <a:rPr lang="en-US" sz="1200" dirty="0">
                <a:latin typeface="Calibri" panose="020F0502020204030204" pitchFamily="34" charset="0"/>
                <a:ea typeface="Times New Roman" panose="02020603050405020304" pitchFamily="18" charset="0"/>
                <a:cs typeface="Times New Roman" panose="02020603050405020304" pitchFamily="18" charset="0"/>
              </a:rPr>
              <a: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mySerial.println</a:t>
            </a:r>
            <a:r>
              <a:rPr lang="en-US" sz="1200" dirty="0">
                <a:latin typeface="Calibri" panose="020F0502020204030204" pitchFamily="34" charset="0"/>
                <a:ea typeface="Times New Roman" panose="02020603050405020304" pitchFamily="18" charset="0"/>
                <a:cs typeface="Times New Roman" panose="02020603050405020304" pitchFamily="18" charset="0"/>
              </a:rPr>
              <a:t>("AT+CMGF=1");    //Sets the GSM Module in Text Mode</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delay(1000);  // Delay of 1000 </a:t>
            </a:r>
            <a:r>
              <a:rPr lang="en-US" sz="1200" dirty="0" err="1">
                <a:latin typeface="Calibri" panose="020F0502020204030204" pitchFamily="34" charset="0"/>
                <a:ea typeface="Times New Roman" panose="02020603050405020304" pitchFamily="18" charset="0"/>
                <a:cs typeface="Times New Roman" panose="02020603050405020304" pitchFamily="18" charset="0"/>
              </a:rPr>
              <a:t>milli</a:t>
            </a:r>
            <a:r>
              <a:rPr lang="en-US" sz="1200" dirty="0">
                <a:latin typeface="Calibri" panose="020F0502020204030204" pitchFamily="34" charset="0"/>
                <a:ea typeface="Times New Roman" panose="02020603050405020304" pitchFamily="18" charset="0"/>
                <a:cs typeface="Times New Roman" panose="02020603050405020304" pitchFamily="18" charset="0"/>
              </a:rPr>
              <a:t> seconds or 1 second</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mySerial.println</a:t>
            </a:r>
            <a:r>
              <a:rPr lang="en-US" sz="1200" dirty="0">
                <a:latin typeface="Calibri" panose="020F0502020204030204" pitchFamily="34" charset="0"/>
                <a:ea typeface="Times New Roman" panose="02020603050405020304" pitchFamily="18" charset="0"/>
                <a:cs typeface="Times New Roman" panose="02020603050405020304" pitchFamily="18" charset="0"/>
              </a:rPr>
              <a:t>("AT+CMGS=\"+918197975954\"\r"); // Replace x with mobile number</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delay(1000);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mySerial.println</a:t>
            </a:r>
            <a:r>
              <a:rPr lang="en-US" sz="1200" dirty="0">
                <a:latin typeface="Calibri" panose="020F0502020204030204" pitchFamily="34" charset="0"/>
                <a:ea typeface="Times New Roman" panose="02020603050405020304" pitchFamily="18" charset="0"/>
                <a:cs typeface="Times New Roman" panose="02020603050405020304" pitchFamily="18" charset="0"/>
              </a:rPr>
              <a:t>("Vehicle parked safely");// The SMS text you want to send</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delay(100);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mySerial.println</a:t>
            </a:r>
            <a:r>
              <a:rPr lang="en-US" sz="1200" dirty="0">
                <a:latin typeface="Calibri" panose="020F0502020204030204" pitchFamily="34" charset="0"/>
                <a:ea typeface="Times New Roman" panose="02020603050405020304" pitchFamily="18" charset="0"/>
                <a:cs typeface="Times New Roman" panose="02020603050405020304" pitchFamily="18" charset="0"/>
              </a:rPr>
              <a:t>((char)26);// ASCII code of CTRL+Z</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delay(1000</a:t>
            </a:r>
            <a:r>
              <a:rPr lang="en-US" sz="1200" dirty="0" smtClean="0">
                <a:latin typeface="Calibri" panose="020F0502020204030204" pitchFamily="34"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084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I</a:t>
            </a:r>
            <a:r>
              <a:rPr lang="en-US" dirty="0" smtClean="0">
                <a:solidFill>
                  <a:srgbClr val="002060"/>
                </a:solidFill>
              </a:rPr>
              <a:t>ntroduction</a:t>
            </a:r>
            <a:endParaRPr lang="en-US" dirty="0">
              <a:solidFill>
                <a:srgbClr val="002060"/>
              </a:solidFill>
            </a:endParaRPr>
          </a:p>
        </p:txBody>
      </p:sp>
      <p:sp>
        <p:nvSpPr>
          <p:cNvPr id="3" name="Content Placeholder 2"/>
          <p:cNvSpPr>
            <a:spLocks noGrp="1"/>
          </p:cNvSpPr>
          <p:nvPr>
            <p:ph idx="1"/>
          </p:nvPr>
        </p:nvSpPr>
        <p:spPr>
          <a:xfrm>
            <a:off x="1942415" y="1632578"/>
            <a:ext cx="6591985" cy="4311022"/>
          </a:xfrm>
        </p:spPr>
        <p:txBody>
          <a:bodyPr>
            <a:noAutofit/>
          </a:bodyPr>
          <a:lstStyle/>
          <a:p>
            <a:r>
              <a:rPr lang="en-US" dirty="0" smtClean="0"/>
              <a:t>It  involves the parking as well as sending the message to the owner. In this car parking system, there are two sections, one is allocating a slot for parking and another is vehicle section. </a:t>
            </a:r>
          </a:p>
          <a:p>
            <a:r>
              <a:rPr lang="en-US" dirty="0" smtClean="0"/>
              <a:t>The present design deals with a display board which shows a vacancy slot for a car together with a message displaying, car parked safely after parking.</a:t>
            </a:r>
          </a:p>
          <a:p>
            <a:r>
              <a:rPr lang="en-US" dirty="0"/>
              <a:t>Here we are using </a:t>
            </a:r>
            <a:r>
              <a:rPr lang="en-US" dirty="0" err="1"/>
              <a:t>Arduino</a:t>
            </a:r>
            <a:r>
              <a:rPr lang="en-US" dirty="0"/>
              <a:t> ATMega328p as a microcontroller</a:t>
            </a:r>
            <a:r>
              <a:rPr lang="en-US" dirty="0" smtClean="0"/>
              <a:t>.</a:t>
            </a:r>
          </a:p>
          <a:p>
            <a:r>
              <a:rPr lang="en-US" dirty="0" smtClean="0"/>
              <a:t>In this project we have a display board, which shows the information about vacant slots in each floor. Display section is the main part of this project. Display system used here is a 16 * 2 LCD. Liquid Crystal Displays consumes less power and it is cheaply available.</a:t>
            </a:r>
          </a:p>
          <a:p>
            <a:pPr>
              <a:buNone/>
            </a:pPr>
            <a:endParaRPr lang="en-US" dirty="0" smtClean="0"/>
          </a:p>
        </p:txBody>
      </p:sp>
      <p:sp>
        <p:nvSpPr>
          <p:cNvPr id="4" name="Slide Number Placeholder 3"/>
          <p:cNvSpPr>
            <a:spLocks noGrp="1"/>
          </p:cNvSpPr>
          <p:nvPr>
            <p:ph type="sldNum" sz="quarter" idx="12"/>
          </p:nvPr>
        </p:nvSpPr>
        <p:spPr/>
        <p:txBody>
          <a:bodyPr/>
          <a:lstStyle/>
          <a:p>
            <a:fld id="{B695A36C-8869-43A3-815D-3284AB182CD1}" type="slidenum">
              <a:rPr lang="en-US" smtClean="0"/>
              <a:pPr/>
              <a:t>4</a:t>
            </a:fld>
            <a:endParaRPr lang="en-US"/>
          </a:p>
        </p:txBody>
      </p:sp>
    </p:spTree>
  </p:cSld>
  <p:clrMapOvr>
    <a:masterClrMapping/>
  </p:clrMapOvr>
  <p:transition advTm="2641">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95A36C-8869-43A3-815D-3284AB182CD1}" type="slidenum">
              <a:rPr lang="en-US" smtClean="0"/>
              <a:pPr/>
              <a:t>40</a:t>
            </a:fld>
            <a:endParaRPr lang="en-US"/>
          </a:p>
        </p:txBody>
      </p:sp>
      <p:sp>
        <p:nvSpPr>
          <p:cNvPr id="5" name="Rectangle 4"/>
          <p:cNvSpPr/>
          <p:nvPr/>
        </p:nvSpPr>
        <p:spPr>
          <a:xfrm>
            <a:off x="2362200" y="0"/>
            <a:ext cx="5029200" cy="6988580"/>
          </a:xfrm>
          <a:prstGeom prst="rect">
            <a:avLst/>
          </a:prstGeom>
        </p:spPr>
        <p:txBody>
          <a:bodyPr wrap="square">
            <a:spAutoFit/>
          </a:bodyPr>
          <a:lstStyle/>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void setup()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Serial.begin</a:t>
            </a:r>
            <a:r>
              <a:rPr lang="en-US" sz="1200" dirty="0">
                <a:latin typeface="Calibri" panose="020F0502020204030204" pitchFamily="34" charset="0"/>
                <a:ea typeface="Times New Roman" panose="02020603050405020304" pitchFamily="18" charset="0"/>
                <a:cs typeface="Times New Roman" panose="02020603050405020304" pitchFamily="18" charset="0"/>
              </a:rPr>
              <a:t>(9600);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mySerial.begin</a:t>
            </a:r>
            <a:r>
              <a:rPr lang="en-US" sz="1200" dirty="0">
                <a:latin typeface="Calibri" panose="020F0502020204030204" pitchFamily="34" charset="0"/>
                <a:ea typeface="Times New Roman" panose="02020603050405020304" pitchFamily="18" charset="0"/>
                <a:cs typeface="Times New Roman" panose="02020603050405020304" pitchFamily="18" charset="0"/>
              </a:rPr>
              <a:t>(9600);    // Setting the baud rate of Serial Monitor (</a:t>
            </a:r>
            <a:r>
              <a:rPr lang="en-US" sz="1200" dirty="0" err="1">
                <a:latin typeface="Calibri" panose="020F0502020204030204" pitchFamily="34" charset="0"/>
                <a:ea typeface="Times New Roman" panose="02020603050405020304" pitchFamily="18" charset="0"/>
                <a:cs typeface="Times New Roman" panose="02020603050405020304" pitchFamily="18" charset="0"/>
              </a:rPr>
              <a:t>Arduino</a:t>
            </a:r>
            <a:r>
              <a:rPr lang="en-US" sz="1200" dirty="0">
                <a:latin typeface="Calibri" panose="020F0502020204030204" pitchFamily="34" charset="0"/>
                <a:ea typeface="Times New Roman" panose="02020603050405020304" pitchFamily="18" charset="0"/>
                <a:cs typeface="Times New Roman" panose="02020603050405020304" pitchFamily="18" charset="0"/>
              </a:rPr>
              <a: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delay(100</a:t>
            </a:r>
            <a:r>
              <a:rPr lang="en-US" sz="1200" dirty="0" smtClean="0">
                <a:latin typeface="Calibri" panose="020F0502020204030204" pitchFamily="34" charset="0"/>
                <a:ea typeface="Times New Roman" panose="02020603050405020304" pitchFamily="18" charset="0"/>
                <a:cs typeface="Times New Roman" panose="02020603050405020304" pitchFamily="18" charset="0"/>
              </a:rPr>
              <a:t>);</a:t>
            </a: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pinMode</a:t>
            </a:r>
            <a:r>
              <a:rPr lang="en-US" sz="1200" dirty="0">
                <a:latin typeface="Calibri" panose="020F0502020204030204" pitchFamily="34" charset="0"/>
                <a:ea typeface="Times New Roman" panose="02020603050405020304" pitchFamily="18" charset="0"/>
                <a:cs typeface="Times New Roman" panose="02020603050405020304" pitchFamily="18" charset="0"/>
              </a:rPr>
              <a:t>(D0, INPUT);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pinMode</a:t>
            </a:r>
            <a:r>
              <a:rPr lang="en-US" sz="1200" dirty="0">
                <a:latin typeface="Calibri" panose="020F0502020204030204" pitchFamily="34" charset="0"/>
                <a:ea typeface="Times New Roman" panose="02020603050405020304" pitchFamily="18" charset="0"/>
                <a:cs typeface="Times New Roman" panose="02020603050405020304" pitchFamily="18" charset="0"/>
              </a:rPr>
              <a:t>(D1, INPUT);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pinMode</a:t>
            </a:r>
            <a:r>
              <a:rPr lang="en-US" sz="1200" dirty="0">
                <a:latin typeface="Calibri" panose="020F0502020204030204" pitchFamily="34" charset="0"/>
                <a:ea typeface="Times New Roman" panose="02020603050405020304" pitchFamily="18" charset="0"/>
                <a:cs typeface="Times New Roman" panose="02020603050405020304" pitchFamily="18" charset="0"/>
              </a:rPr>
              <a:t>(D2, INPUT);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pinMode</a:t>
            </a:r>
            <a:r>
              <a:rPr lang="en-US" sz="1200" dirty="0">
                <a:latin typeface="Calibri" panose="020F0502020204030204" pitchFamily="34" charset="0"/>
                <a:ea typeface="Times New Roman" panose="02020603050405020304" pitchFamily="18" charset="0"/>
                <a:cs typeface="Times New Roman" panose="02020603050405020304" pitchFamily="18" charset="0"/>
              </a:rPr>
              <a:t>(D3, INPUT);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pinMode</a:t>
            </a:r>
            <a:r>
              <a:rPr lang="en-US" sz="1200" dirty="0">
                <a:latin typeface="Calibri" panose="020F0502020204030204" pitchFamily="34" charset="0"/>
                <a:ea typeface="Times New Roman" panose="02020603050405020304" pitchFamily="18" charset="0"/>
                <a:cs typeface="Times New Roman" panose="02020603050405020304" pitchFamily="18" charset="0"/>
              </a:rPr>
              <a:t>(m11, OUTPUT);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pinMode</a:t>
            </a:r>
            <a:r>
              <a:rPr lang="en-US" sz="1200" dirty="0">
                <a:latin typeface="Calibri" panose="020F0502020204030204" pitchFamily="34" charset="0"/>
                <a:ea typeface="Times New Roman" panose="02020603050405020304" pitchFamily="18" charset="0"/>
                <a:cs typeface="Times New Roman" panose="02020603050405020304" pitchFamily="18" charset="0"/>
              </a:rPr>
              <a:t>(m12, OUTPUT);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pinMode</a:t>
            </a:r>
            <a:r>
              <a:rPr lang="en-US" sz="1200" dirty="0">
                <a:latin typeface="Calibri" panose="020F0502020204030204" pitchFamily="34" charset="0"/>
                <a:ea typeface="Times New Roman" panose="02020603050405020304" pitchFamily="18" charset="0"/>
                <a:cs typeface="Times New Roman" panose="02020603050405020304" pitchFamily="18" charset="0"/>
              </a:rPr>
              <a:t>(m21, OUTPUT);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pinMode</a:t>
            </a:r>
            <a:r>
              <a:rPr lang="en-US" sz="1200" dirty="0">
                <a:latin typeface="Calibri" panose="020F0502020204030204" pitchFamily="34" charset="0"/>
                <a:ea typeface="Times New Roman" panose="02020603050405020304" pitchFamily="18" charset="0"/>
                <a:cs typeface="Times New Roman" panose="02020603050405020304" pitchFamily="18" charset="0"/>
              </a:rPr>
              <a:t>(m22, OUTPUT);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void loop()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int</a:t>
            </a:r>
            <a:r>
              <a:rPr lang="en-US" sz="1200" dirty="0">
                <a:latin typeface="Calibri" panose="020F0502020204030204" pitchFamily="34" charset="0"/>
                <a:ea typeface="Times New Roman" panose="02020603050405020304" pitchFamily="18" charset="0"/>
                <a:cs typeface="Times New Roman" panose="02020603050405020304" pitchFamily="18" charset="0"/>
              </a:rPr>
              <a:t> temp1=</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digitalRead</a:t>
            </a:r>
            <a:r>
              <a:rPr lang="en-US" sz="1200" dirty="0">
                <a:latin typeface="Calibri" panose="020F0502020204030204" pitchFamily="34" charset="0"/>
                <a:ea typeface="Times New Roman" panose="02020603050405020304" pitchFamily="18" charset="0"/>
                <a:cs typeface="Times New Roman" panose="02020603050405020304" pitchFamily="18" charset="0"/>
              </a:rPr>
              <a:t>(D0);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int</a:t>
            </a:r>
            <a:r>
              <a:rPr lang="en-US" sz="1200" dirty="0">
                <a:latin typeface="Calibri" panose="020F0502020204030204" pitchFamily="34" charset="0"/>
                <a:ea typeface="Times New Roman" panose="02020603050405020304" pitchFamily="18" charset="0"/>
                <a:cs typeface="Times New Roman" panose="02020603050405020304" pitchFamily="18" charset="0"/>
              </a:rPr>
              <a:t> temp2=</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digitalRead</a:t>
            </a:r>
            <a:r>
              <a:rPr lang="en-US" sz="1200" dirty="0">
                <a:latin typeface="Calibri" panose="020F0502020204030204" pitchFamily="34" charset="0"/>
                <a:ea typeface="Times New Roman" panose="02020603050405020304" pitchFamily="18" charset="0"/>
                <a:cs typeface="Times New Roman" panose="02020603050405020304" pitchFamily="18" charset="0"/>
              </a:rPr>
              <a:t>(D1);</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int</a:t>
            </a:r>
            <a:r>
              <a:rPr lang="en-US" sz="1200" dirty="0">
                <a:latin typeface="Calibri" panose="020F0502020204030204" pitchFamily="34" charset="0"/>
                <a:ea typeface="Times New Roman" panose="02020603050405020304" pitchFamily="18" charset="0"/>
                <a:cs typeface="Times New Roman" panose="02020603050405020304" pitchFamily="18" charset="0"/>
              </a:rPr>
              <a:t> temp3=</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digitalRead</a:t>
            </a:r>
            <a:r>
              <a:rPr lang="en-US" sz="1200" dirty="0">
                <a:latin typeface="Calibri" panose="020F0502020204030204" pitchFamily="34" charset="0"/>
                <a:ea typeface="Times New Roman" panose="02020603050405020304" pitchFamily="18" charset="0"/>
                <a:cs typeface="Times New Roman" panose="02020603050405020304" pitchFamily="18" charset="0"/>
              </a:rPr>
              <a:t>(D2);</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int</a:t>
            </a:r>
            <a:r>
              <a:rPr lang="en-US" sz="1200" dirty="0">
                <a:latin typeface="Calibri" panose="020F0502020204030204" pitchFamily="34" charset="0"/>
                <a:ea typeface="Times New Roman" panose="02020603050405020304" pitchFamily="18" charset="0"/>
                <a:cs typeface="Times New Roman" panose="02020603050405020304" pitchFamily="18" charset="0"/>
              </a:rPr>
              <a:t> temp4=</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digitalRead</a:t>
            </a:r>
            <a:r>
              <a:rPr lang="en-US" sz="1200" dirty="0">
                <a:latin typeface="Calibri" panose="020F0502020204030204" pitchFamily="34" charset="0"/>
                <a:ea typeface="Times New Roman" panose="02020603050405020304" pitchFamily="18" charset="0"/>
                <a:cs typeface="Times New Roman" panose="02020603050405020304" pitchFamily="18" charset="0"/>
              </a:rPr>
              <a:t>(D3);</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72365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95A36C-8869-43A3-815D-3284AB182CD1}" type="slidenum">
              <a:rPr lang="en-US" smtClean="0"/>
              <a:pPr/>
              <a:t>41</a:t>
            </a:fld>
            <a:endParaRPr lang="en-US"/>
          </a:p>
        </p:txBody>
      </p:sp>
      <p:sp>
        <p:nvSpPr>
          <p:cNvPr id="5" name="Rectangle 4"/>
          <p:cNvSpPr/>
          <p:nvPr/>
        </p:nvSpPr>
        <p:spPr>
          <a:xfrm>
            <a:off x="2362200" y="0"/>
            <a:ext cx="4572000" cy="6990632"/>
          </a:xfrm>
          <a:prstGeom prst="rect">
            <a:avLst/>
          </a:prstGeom>
        </p:spPr>
        <p:txBody>
          <a:bodyPr>
            <a:spAutoFit/>
          </a:bodyPr>
          <a:lstStyle/>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sensorValue</a:t>
            </a:r>
            <a:r>
              <a:rPr lang="en-US" sz="1200" dirty="0">
                <a:latin typeface="Calibri" panose="020F0502020204030204" pitchFamily="34" charset="0"/>
                <a:ea typeface="Times New Roman" panose="02020603050405020304" pitchFamily="18" charset="0"/>
                <a:cs typeface="Times New Roman" panose="02020603050405020304" pitchFamily="18" charset="0"/>
              </a:rPr>
              <a:t> = </a:t>
            </a:r>
            <a:r>
              <a:rPr lang="en-US" sz="1200" dirty="0" err="1">
                <a:latin typeface="Calibri" panose="020F0502020204030204" pitchFamily="34" charset="0"/>
                <a:ea typeface="Times New Roman" panose="02020603050405020304" pitchFamily="18" charset="0"/>
                <a:cs typeface="Times New Roman" panose="02020603050405020304" pitchFamily="18" charset="0"/>
              </a:rPr>
              <a:t>analogRead</a:t>
            </a:r>
            <a:r>
              <a:rPr lang="en-US" sz="1200" dirty="0">
                <a:latin typeface="Calibri" panose="020F0502020204030204" pitchFamily="34" charset="0"/>
                <a:ea typeface="Times New Roman" panose="02020603050405020304" pitchFamily="18" charset="0"/>
                <a:cs typeface="Times New Roman" panose="02020603050405020304" pitchFamily="18" charset="0"/>
              </a:rPr>
              <a:t>(</a:t>
            </a:r>
            <a:r>
              <a:rPr lang="en-US" sz="1200" dirty="0" err="1">
                <a:latin typeface="Calibri" panose="020F0502020204030204" pitchFamily="34" charset="0"/>
                <a:ea typeface="Times New Roman" panose="02020603050405020304" pitchFamily="18" charset="0"/>
                <a:cs typeface="Times New Roman" panose="02020603050405020304" pitchFamily="18" charset="0"/>
              </a:rPr>
              <a:t>sensorPin</a:t>
            </a:r>
            <a:r>
              <a:rPr lang="en-US" sz="1200" dirty="0">
                <a:latin typeface="Calibri" panose="020F0502020204030204" pitchFamily="34" charset="0"/>
                <a:ea typeface="Times New Roman" panose="02020603050405020304" pitchFamily="18" charset="0"/>
                <a:cs typeface="Times New Roman" panose="02020603050405020304" pitchFamily="18" charset="0"/>
              </a:rPr>
              <a: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 </a:t>
            </a:r>
            <a:r>
              <a:rPr lang="en-US" sz="1200" dirty="0" err="1">
                <a:latin typeface="Calibri" panose="020F0502020204030204" pitchFamily="34" charset="0"/>
                <a:ea typeface="Times New Roman" panose="02020603050405020304" pitchFamily="18" charset="0"/>
                <a:cs typeface="Times New Roman" panose="02020603050405020304" pitchFamily="18" charset="0"/>
              </a:rPr>
              <a:t>Serial.println</a:t>
            </a:r>
            <a:r>
              <a:rPr lang="en-US" sz="1200" dirty="0">
                <a:latin typeface="Calibri" panose="020F0502020204030204" pitchFamily="34" charset="0"/>
                <a:ea typeface="Times New Roman" panose="02020603050405020304" pitchFamily="18" charset="0"/>
                <a:cs typeface="Times New Roman" panose="02020603050405020304" pitchFamily="18" charset="0"/>
              </a:rPr>
              <a:t>(</a:t>
            </a:r>
            <a:r>
              <a:rPr lang="en-US" sz="1200" dirty="0" err="1">
                <a:latin typeface="Calibri" panose="020F0502020204030204" pitchFamily="34" charset="0"/>
                <a:ea typeface="Times New Roman" panose="02020603050405020304" pitchFamily="18" charset="0"/>
                <a:cs typeface="Times New Roman" panose="02020603050405020304" pitchFamily="18" charset="0"/>
              </a:rPr>
              <a:t>sensorValue</a:t>
            </a:r>
            <a:r>
              <a:rPr lang="en-US" sz="1200" dirty="0">
                <a:latin typeface="Calibri" panose="020F0502020204030204" pitchFamily="34" charset="0"/>
                <a:ea typeface="Times New Roman" panose="02020603050405020304" pitchFamily="18" charset="0"/>
                <a:cs typeface="Times New Roman" panose="02020603050405020304" pitchFamily="18" charset="0"/>
              </a:rPr>
              <a: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//delay(1000);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if(</a:t>
            </a:r>
            <a:r>
              <a:rPr lang="en-US" sz="1200" dirty="0" err="1">
                <a:latin typeface="Calibri" panose="020F0502020204030204" pitchFamily="34" charset="0"/>
                <a:ea typeface="Times New Roman" panose="02020603050405020304" pitchFamily="18" charset="0"/>
                <a:cs typeface="Times New Roman" panose="02020603050405020304" pitchFamily="18" charset="0"/>
              </a:rPr>
              <a:t>sensorValue</a:t>
            </a:r>
            <a:r>
              <a:rPr lang="en-US" sz="1200" dirty="0">
                <a:latin typeface="Calibri" panose="020F0502020204030204" pitchFamily="34" charset="0"/>
                <a:ea typeface="Times New Roman" panose="02020603050405020304" pitchFamily="18" charset="0"/>
                <a:cs typeface="Times New Roman" panose="02020603050405020304" pitchFamily="18" charset="0"/>
              </a:rPr>
              <a:t>&gt;700)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Stop();</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exit(0);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else  if(temp1==1 &amp;&amp; temp2==0 &amp;&amp; temp3==0 &amp;&amp; temp4==0)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(m11, HIGH);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(m21, HIGH); delay(4800);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(m11, LOW);</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(m21, LOW);</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SendSms</a:t>
            </a:r>
            <a:r>
              <a:rPr lang="en-US" sz="1200" dirty="0">
                <a:latin typeface="Calibri" panose="020F0502020204030204" pitchFamily="34" charset="0"/>
                <a:ea typeface="Times New Roman" panose="02020603050405020304" pitchFamily="18" charset="0"/>
                <a:cs typeface="Times New Roman" panose="02020603050405020304" pitchFamily="18" charset="0"/>
              </a:rPr>
              <a: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exit(0);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smtClean="0">
                <a:latin typeface="Calibri" panose="020F0502020204030204" pitchFamily="34" charset="0"/>
                <a:ea typeface="Times New Roman" panose="02020603050405020304" pitchFamily="18" charset="0"/>
                <a:cs typeface="Times New Roman" panose="02020603050405020304" pitchFamily="18" charset="0"/>
              </a:rPr>
              <a:t>}</a:t>
            </a:r>
          </a:p>
          <a:p>
            <a:r>
              <a:rPr lang="en-US" sz="1200" dirty="0"/>
              <a:t> else if(temp1==0 &amp;&amp; temp2==1 &amp;&amp; temp3==0 &amp;&amp; temp4==0)</a:t>
            </a:r>
          </a:p>
          <a:p>
            <a:r>
              <a:rPr lang="en-US" sz="1200" dirty="0"/>
              <a:t>  {</a:t>
            </a:r>
          </a:p>
          <a:p>
            <a:r>
              <a:rPr lang="en-US" sz="1200" dirty="0"/>
              <a:t>  </a:t>
            </a:r>
            <a:r>
              <a:rPr lang="en-US" sz="1200" dirty="0" err="1"/>
              <a:t>digitalWrite</a:t>
            </a:r>
            <a:r>
              <a:rPr lang="en-US" sz="1200" dirty="0"/>
              <a:t>(m11, HIGH); </a:t>
            </a:r>
          </a:p>
          <a:p>
            <a:r>
              <a:rPr lang="en-US" sz="1200" dirty="0"/>
              <a:t>   </a:t>
            </a:r>
            <a:r>
              <a:rPr lang="en-US" sz="1200" dirty="0" err="1"/>
              <a:t>digitalWrite</a:t>
            </a:r>
            <a:r>
              <a:rPr lang="en-US" sz="1200" dirty="0"/>
              <a:t>(m21, HIGH); delay(2400); </a:t>
            </a:r>
          </a:p>
          <a:p>
            <a:r>
              <a:rPr lang="en-US" sz="1200" dirty="0"/>
              <a:t>    </a:t>
            </a:r>
          </a:p>
        </p:txBody>
      </p:sp>
    </p:spTree>
    <p:extLst>
      <p:ext uri="{BB962C8B-B14F-4D97-AF65-F5344CB8AC3E}">
        <p14:creationId xmlns:p14="http://schemas.microsoft.com/office/powerpoint/2010/main" val="33057474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95A36C-8869-43A3-815D-3284AB182CD1}" type="slidenum">
              <a:rPr lang="en-US" smtClean="0"/>
              <a:pPr/>
              <a:t>42</a:t>
            </a:fld>
            <a:endParaRPr lang="en-US"/>
          </a:p>
        </p:txBody>
      </p:sp>
      <p:sp>
        <p:nvSpPr>
          <p:cNvPr id="5" name="Rectangle 4"/>
          <p:cNvSpPr/>
          <p:nvPr/>
        </p:nvSpPr>
        <p:spPr>
          <a:xfrm>
            <a:off x="2362200" y="208898"/>
            <a:ext cx="4572000" cy="6435608"/>
          </a:xfrm>
          <a:prstGeom prst="rect">
            <a:avLst/>
          </a:prstGeom>
        </p:spPr>
        <p:txBody>
          <a:bodyPr>
            <a:spAutoFit/>
          </a:bodyPr>
          <a:lstStyle/>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(m21, HIGH);</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(m11, LOW);delay(1200);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(m21, LOW);</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(m11, HIGH);delay(1200);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(m11, HIGH);</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(m21, HIGH);delay(1200);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(m11, LOW);</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(m21, LOW);</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SendSms</a:t>
            </a:r>
            <a:r>
              <a:rPr lang="en-US" sz="1200" dirty="0">
                <a:latin typeface="Calibri" panose="020F0502020204030204" pitchFamily="34" charset="0"/>
                <a:ea typeface="Times New Roman" panose="02020603050405020304" pitchFamily="18" charset="0"/>
                <a:cs typeface="Times New Roman" panose="02020603050405020304" pitchFamily="18" charset="0"/>
              </a:rPr>
              <a: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exit(0);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else if(temp1==1 &amp;&amp; temp2==1 &amp;&amp; temp3==0 &amp;&amp; temp4==0)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(m11, HIGH);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(m21, HIGH); delay(2400);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(m21, HIGH);</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(m11, LOW);delay(1200);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(m11, HIGH);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(m21, HIGH); delay(2400); </a:t>
            </a:r>
          </a:p>
        </p:txBody>
      </p:sp>
    </p:spTree>
    <p:extLst>
      <p:ext uri="{BB962C8B-B14F-4D97-AF65-F5344CB8AC3E}">
        <p14:creationId xmlns:p14="http://schemas.microsoft.com/office/powerpoint/2010/main" val="40663365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95A36C-8869-43A3-815D-3284AB182CD1}" type="slidenum">
              <a:rPr lang="en-US" smtClean="0"/>
              <a:pPr/>
              <a:t>43</a:t>
            </a:fld>
            <a:endParaRPr lang="en-US"/>
          </a:p>
        </p:txBody>
      </p:sp>
      <p:sp>
        <p:nvSpPr>
          <p:cNvPr id="5" name="Rectangle 4"/>
          <p:cNvSpPr/>
          <p:nvPr/>
        </p:nvSpPr>
        <p:spPr>
          <a:xfrm>
            <a:off x="2438400" y="32555"/>
            <a:ext cx="4572000" cy="6423169"/>
          </a:xfrm>
          <a:prstGeom prst="rect">
            <a:avLst/>
          </a:prstGeom>
        </p:spPr>
        <p:txBody>
          <a:bodyPr>
            <a:spAutoFit/>
          </a:bodyPr>
          <a:lstStyle/>
          <a:p>
            <a:pPr>
              <a:lnSpc>
                <a:spcPct val="115000"/>
              </a:lnSpc>
              <a:spcAft>
                <a:spcPts val="1000"/>
              </a:spcAft>
            </a:pP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(m21, LOW);</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(m11, HIGH);delay(1200);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(m11, HIGH);</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(m21, HIGH);delay(1200);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(m11, LOW);</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(m21, LOW);</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SendSms</a:t>
            </a:r>
            <a:r>
              <a:rPr lang="en-US" sz="1200" dirty="0">
                <a:latin typeface="Calibri" panose="020F0502020204030204" pitchFamily="34" charset="0"/>
                <a:ea typeface="Times New Roman" panose="02020603050405020304" pitchFamily="18" charset="0"/>
                <a:cs typeface="Times New Roman" panose="02020603050405020304" pitchFamily="18" charset="0"/>
              </a:rPr>
              <a: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exit(0);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else if(temp1==0 &amp;&amp; temp2==0 &amp;&amp; temp3==1 &amp;&amp; temp4==0)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(m11, HIGH);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(m21, HIGH); delay(2400);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(m21, HIGH);</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(m11, LOW);delay(1200);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(m11, HIGH);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(m21, HIGH); delay(3600);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(m21, LOW);</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(m11, HIGH);delay(1200);</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3915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95A36C-8869-43A3-815D-3284AB182CD1}" type="slidenum">
              <a:rPr lang="en-US" smtClean="0"/>
              <a:pPr/>
              <a:t>44</a:t>
            </a:fld>
            <a:endParaRPr lang="en-US"/>
          </a:p>
        </p:txBody>
      </p:sp>
      <p:sp>
        <p:nvSpPr>
          <p:cNvPr id="5" name="Rectangle 4"/>
          <p:cNvSpPr/>
          <p:nvPr/>
        </p:nvSpPr>
        <p:spPr>
          <a:xfrm>
            <a:off x="2362200" y="533400"/>
            <a:ext cx="4572000" cy="5059398"/>
          </a:xfrm>
          <a:prstGeom prst="rect">
            <a:avLst/>
          </a:prstGeom>
        </p:spPr>
        <p:txBody>
          <a:bodyPr>
            <a:spAutoFit/>
          </a:bodyPr>
          <a:lstStyle/>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(m11, HIGH);</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(m21, HIGH);delay(1200);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(m11, LOW);</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digitalWrite</a:t>
            </a:r>
            <a:r>
              <a:rPr lang="en-US" sz="1200" dirty="0">
                <a:latin typeface="Calibri" panose="020F0502020204030204" pitchFamily="34" charset="0"/>
                <a:ea typeface="Times New Roman" panose="02020603050405020304" pitchFamily="18" charset="0"/>
                <a:cs typeface="Times New Roman" panose="02020603050405020304" pitchFamily="18" charset="0"/>
              </a:rPr>
              <a:t>(m21, LOW);</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SendSms</a:t>
            </a:r>
            <a:r>
              <a:rPr lang="en-US" sz="1200" dirty="0">
                <a:latin typeface="Calibri" panose="020F0502020204030204" pitchFamily="34" charset="0"/>
                <a:ea typeface="Times New Roman" panose="02020603050405020304" pitchFamily="18" charset="0"/>
                <a:cs typeface="Times New Roman" panose="02020603050405020304" pitchFamily="18" charset="0"/>
              </a:rPr>
              <a: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exit(0);</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else</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Stop();</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a:t>
            </a:r>
          </a:p>
          <a:p>
            <a:pPr>
              <a:lnSpc>
                <a:spcPct val="115000"/>
              </a:lnSpc>
              <a:spcAft>
                <a:spcPts val="100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p>
        </p:txBody>
      </p:sp>
    </p:spTree>
    <p:extLst>
      <p:ext uri="{BB962C8B-B14F-4D97-AF65-F5344CB8AC3E}">
        <p14:creationId xmlns:p14="http://schemas.microsoft.com/office/powerpoint/2010/main" val="18883942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2060"/>
                </a:solidFill>
              </a:rPr>
              <a:t>ADVANTAGES</a:t>
            </a:r>
            <a:r>
              <a:rPr lang="en-US" dirty="0" smtClean="0"/>
              <a:t/>
            </a:r>
            <a:br>
              <a:rPr lang="en-US" dirty="0" smtClean="0"/>
            </a:br>
            <a:endParaRPr lang="en-US" dirty="0"/>
          </a:p>
        </p:txBody>
      </p:sp>
      <p:sp>
        <p:nvSpPr>
          <p:cNvPr id="3" name="Content Placeholder 2"/>
          <p:cNvSpPr>
            <a:spLocks noGrp="1"/>
          </p:cNvSpPr>
          <p:nvPr>
            <p:ph idx="1"/>
          </p:nvPr>
        </p:nvSpPr>
        <p:spPr>
          <a:xfrm>
            <a:off x="1905000" y="1295400"/>
            <a:ext cx="6591985" cy="2362200"/>
          </a:xfrm>
        </p:spPr>
        <p:txBody>
          <a:bodyPr>
            <a:normAutofit/>
          </a:bodyPr>
          <a:lstStyle/>
          <a:p>
            <a:r>
              <a:rPr lang="en-US" dirty="0" smtClean="0"/>
              <a:t>Security from Theft and Car Damages.</a:t>
            </a:r>
          </a:p>
          <a:p>
            <a:pPr lvl="0"/>
            <a:r>
              <a:rPr lang="en-US" dirty="0" smtClean="0"/>
              <a:t>Time saving.</a:t>
            </a:r>
          </a:p>
          <a:p>
            <a:r>
              <a:rPr lang="en-US" dirty="0" smtClean="0"/>
              <a:t>It can be constructed and implemented in residential areas.</a:t>
            </a:r>
          </a:p>
        </p:txBody>
      </p:sp>
      <p:sp>
        <p:nvSpPr>
          <p:cNvPr id="4" name="Slide Number Placeholder 3"/>
          <p:cNvSpPr>
            <a:spLocks noGrp="1"/>
          </p:cNvSpPr>
          <p:nvPr>
            <p:ph type="sldNum" sz="quarter" idx="12"/>
          </p:nvPr>
        </p:nvSpPr>
        <p:spPr/>
        <p:txBody>
          <a:bodyPr/>
          <a:lstStyle/>
          <a:p>
            <a:fld id="{B695A36C-8869-43A3-815D-3284AB182CD1}" type="slidenum">
              <a:rPr lang="en-US" smtClean="0"/>
              <a:pPr/>
              <a:t>45</a:t>
            </a:fld>
            <a:endParaRPr lang="en-US"/>
          </a:p>
        </p:txBody>
      </p:sp>
      <p:sp>
        <p:nvSpPr>
          <p:cNvPr id="6" name="Title 1"/>
          <p:cNvSpPr txBox="1">
            <a:spLocks/>
          </p:cNvSpPr>
          <p:nvPr/>
        </p:nvSpPr>
        <p:spPr>
          <a:xfrm>
            <a:off x="1905000" y="3581400"/>
            <a:ext cx="6589199" cy="1280890"/>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002060"/>
                </a:solidFill>
                <a:effectLst/>
                <a:uLnTx/>
                <a:uFillTx/>
                <a:latin typeface="+mj-lt"/>
                <a:ea typeface="+mj-ea"/>
                <a:cs typeface="+mj-cs"/>
              </a:rPr>
              <a:t>DISADVANTAGES</a:t>
            </a:r>
            <a:r>
              <a:rPr kumimoji="0" lang="en-US"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
            </a:r>
            <a:br>
              <a:rPr kumimoji="0" lang="en-US"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br>
            <a:endParaRPr kumimoji="0" lang="en-US" sz="3600" b="0" i="0" u="none"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sp>
        <p:nvSpPr>
          <p:cNvPr id="7" name="Content Placeholder 2"/>
          <p:cNvSpPr txBox="1">
            <a:spLocks/>
          </p:cNvSpPr>
          <p:nvPr/>
        </p:nvSpPr>
        <p:spPr>
          <a:xfrm>
            <a:off x="1905000" y="4800600"/>
            <a:ext cx="6591985" cy="1828800"/>
          </a:xfrm>
          <a:prstGeom prst="rect">
            <a:avLst/>
          </a:prstGeom>
        </p:spPr>
        <p:txBody>
          <a:bodyPr vert="horz" lIns="91440" tIns="45720" rIns="91440" bIns="45720" rtlCol="0">
            <a:normAutofit/>
          </a:bodyPr>
          <a:lstStyle/>
          <a:p>
            <a:pPr marL="342900" indent="-342900" defTabSz="457200">
              <a:spcBef>
                <a:spcPts val="1000"/>
              </a:spcBef>
              <a:buClr>
                <a:schemeClr val="accent1"/>
              </a:buClr>
              <a:buFont typeface="Wingdings 3" charset="2"/>
              <a:buChar char=""/>
            </a:pPr>
            <a:r>
              <a:rPr lang="en-US" dirty="0" smtClean="0"/>
              <a:t>Area consumption is more.</a:t>
            </a:r>
          </a:p>
          <a:p>
            <a:pPr marL="342900" indent="-342900" defTabSz="457200">
              <a:spcBef>
                <a:spcPts val="1000"/>
              </a:spcBef>
              <a:buClr>
                <a:schemeClr val="accent1"/>
              </a:buClr>
              <a:buFont typeface="Wingdings 3" charset="2"/>
              <a:buChar char=""/>
            </a:pPr>
            <a:r>
              <a:rPr lang="en-US" dirty="0" smtClean="0"/>
              <a:t>It is costlier compare to simple parking.</a:t>
            </a: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endPar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Tree>
  </p:cSld>
  <p:clrMapOvr>
    <a:masterClrMapping/>
  </p:clrMapOvr>
  <p:transition advTm="1547">
    <p:pull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 RESULT</a:t>
            </a:r>
            <a:endParaRPr lang="en-US" dirty="0">
              <a:solidFill>
                <a:srgbClr val="002060"/>
              </a:solidFill>
            </a:endParaRPr>
          </a:p>
        </p:txBody>
      </p:sp>
      <p:sp>
        <p:nvSpPr>
          <p:cNvPr id="3" name="Content Placeholder 2"/>
          <p:cNvSpPr>
            <a:spLocks noGrp="1"/>
          </p:cNvSpPr>
          <p:nvPr>
            <p:ph idx="1"/>
          </p:nvPr>
        </p:nvSpPr>
        <p:spPr/>
        <p:txBody>
          <a:bodyPr>
            <a:normAutofit/>
          </a:bodyPr>
          <a:lstStyle/>
          <a:p>
            <a:r>
              <a:rPr lang="en-US" dirty="0" smtClean="0"/>
              <a:t>When the free slot number will display on LCD then  vehicle is ready for entrance and then the vacant slot number will be pressed by owner of vehicle .The car will then parked safely.</a:t>
            </a:r>
          </a:p>
          <a:p>
            <a:r>
              <a:rPr lang="en-US" dirty="0" smtClean="0"/>
              <a:t>The IR Reflectance Module will be then deactivated, decreasing the count, and the next free slot  will  then be displayed.</a:t>
            </a:r>
          </a:p>
          <a:p>
            <a:r>
              <a:rPr lang="en-US" dirty="0" smtClean="0"/>
              <a:t>The message "safely parked" will be sent to the mobile (owner's) through GSM</a:t>
            </a:r>
            <a:r>
              <a:rPr lang="en-US" smtClean="0"/>
              <a:t>. If </a:t>
            </a:r>
            <a:r>
              <a:rPr lang="en-US" dirty="0" smtClean="0"/>
              <a:t>any object comes in front of vehicle , the object sensor will detect and stop the vehicle.</a:t>
            </a:r>
            <a:endParaRPr lang="en-US" dirty="0"/>
          </a:p>
        </p:txBody>
      </p:sp>
      <p:sp>
        <p:nvSpPr>
          <p:cNvPr id="4" name="Slide Number Placeholder 3"/>
          <p:cNvSpPr>
            <a:spLocks noGrp="1"/>
          </p:cNvSpPr>
          <p:nvPr>
            <p:ph type="sldNum" sz="quarter" idx="12"/>
          </p:nvPr>
        </p:nvSpPr>
        <p:spPr/>
        <p:txBody>
          <a:bodyPr/>
          <a:lstStyle/>
          <a:p>
            <a:fld id="{B695A36C-8869-43A3-815D-3284AB182CD1}"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CONCLUSION</a:t>
            </a:r>
            <a:endParaRPr lang="en-US" dirty="0">
              <a:solidFill>
                <a:srgbClr val="002060"/>
              </a:solidFill>
            </a:endParaRPr>
          </a:p>
        </p:txBody>
      </p:sp>
      <p:sp>
        <p:nvSpPr>
          <p:cNvPr id="3" name="Content Placeholder 2"/>
          <p:cNvSpPr>
            <a:spLocks noGrp="1"/>
          </p:cNvSpPr>
          <p:nvPr>
            <p:ph idx="1"/>
          </p:nvPr>
        </p:nvSpPr>
        <p:spPr/>
        <p:txBody>
          <a:bodyPr>
            <a:normAutofit fontScale="92500" lnSpcReduction="10000"/>
          </a:bodyPr>
          <a:lstStyle/>
          <a:p>
            <a:r>
              <a:rPr lang="en-US" dirty="0" smtClean="0"/>
              <a:t>The project has been successfully implemented to park the vehicle automatically and to intimate the parking information to the user.</a:t>
            </a:r>
          </a:p>
          <a:p>
            <a:r>
              <a:rPr lang="en-US" dirty="0" smtClean="0"/>
              <a:t>In this project two sections-Parking and Vehicle sections were implemented. The IR reflectance module gives the information regarding the vacant slot. </a:t>
            </a:r>
          </a:p>
          <a:p>
            <a:r>
              <a:rPr lang="en-US" dirty="0" smtClean="0"/>
              <a:t>The basic component in this project is the microcontroller which controls all the actions performed by various devices. </a:t>
            </a:r>
          </a:p>
          <a:p>
            <a:r>
              <a:rPr lang="en-US" dirty="0" smtClean="0"/>
              <a:t>LCD is provided in this project in order to intimate the user about the vacant slots. Since this project is a demonstration unit, only four slots are assumed for parking.</a:t>
            </a:r>
          </a:p>
        </p:txBody>
      </p:sp>
      <p:sp>
        <p:nvSpPr>
          <p:cNvPr id="4" name="Slide Number Placeholder 3"/>
          <p:cNvSpPr>
            <a:spLocks noGrp="1"/>
          </p:cNvSpPr>
          <p:nvPr>
            <p:ph type="sldNum" sz="quarter" idx="12"/>
          </p:nvPr>
        </p:nvSpPr>
        <p:spPr/>
        <p:txBody>
          <a:bodyPr/>
          <a:lstStyle/>
          <a:p>
            <a:fld id="{B695A36C-8869-43A3-815D-3284AB182CD1}"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FUTURE SCOPE</a:t>
            </a:r>
            <a:endParaRPr lang="en-US" dirty="0">
              <a:solidFill>
                <a:srgbClr val="002060"/>
              </a:solidFill>
            </a:endParaRPr>
          </a:p>
        </p:txBody>
      </p:sp>
      <p:sp>
        <p:nvSpPr>
          <p:cNvPr id="3" name="Content Placeholder 2"/>
          <p:cNvSpPr>
            <a:spLocks noGrp="1"/>
          </p:cNvSpPr>
          <p:nvPr>
            <p:ph idx="1"/>
          </p:nvPr>
        </p:nvSpPr>
        <p:spPr/>
        <p:txBody>
          <a:bodyPr>
            <a:normAutofit/>
          </a:bodyPr>
          <a:lstStyle/>
          <a:p>
            <a:r>
              <a:rPr lang="en-US" dirty="0" smtClean="0"/>
              <a:t> At present we have implemented only for four slots. We can increase the number of slots as well as the number of floors in order to utilize the parking space to its maximum.</a:t>
            </a:r>
          </a:p>
          <a:p>
            <a:r>
              <a:rPr lang="en-US" dirty="0" smtClean="0"/>
              <a:t> The RFID system can be used for authorized and more safer parking system.</a:t>
            </a:r>
            <a:endParaRPr lang="en-US" dirty="0"/>
          </a:p>
        </p:txBody>
      </p:sp>
      <p:sp>
        <p:nvSpPr>
          <p:cNvPr id="4" name="Slide Number Placeholder 3"/>
          <p:cNvSpPr>
            <a:spLocks noGrp="1"/>
          </p:cNvSpPr>
          <p:nvPr>
            <p:ph type="sldNum" sz="quarter" idx="12"/>
          </p:nvPr>
        </p:nvSpPr>
        <p:spPr/>
        <p:txBody>
          <a:bodyPr/>
          <a:lstStyle/>
          <a:p>
            <a:fld id="{B695A36C-8869-43A3-815D-3284AB182CD1}"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REFERENCES</a:t>
            </a:r>
            <a:endParaRPr lang="en-US" dirty="0">
              <a:solidFill>
                <a:srgbClr val="002060"/>
              </a:solidFill>
            </a:endParaRPr>
          </a:p>
        </p:txBody>
      </p:sp>
      <p:sp>
        <p:nvSpPr>
          <p:cNvPr id="3" name="Content Placeholder 2"/>
          <p:cNvSpPr>
            <a:spLocks noGrp="1"/>
          </p:cNvSpPr>
          <p:nvPr>
            <p:ph idx="1"/>
          </p:nvPr>
        </p:nvSpPr>
        <p:spPr/>
        <p:txBody>
          <a:bodyPr>
            <a:normAutofit/>
          </a:bodyPr>
          <a:lstStyle/>
          <a:p>
            <a:pPr lvl="0"/>
            <a:endParaRPr lang="en-US" dirty="0" smtClean="0"/>
          </a:p>
          <a:p>
            <a:pPr lvl="0"/>
            <a:r>
              <a:rPr lang="en-US" dirty="0" smtClean="0"/>
              <a:t>Electronics for you-Magazine</a:t>
            </a:r>
          </a:p>
          <a:p>
            <a:pPr lvl="0"/>
            <a:r>
              <a:rPr lang="en-US" dirty="0" smtClean="0"/>
              <a:t>www.alldatasheets.com</a:t>
            </a:r>
          </a:p>
          <a:p>
            <a:pPr lvl="0"/>
            <a:r>
              <a:rPr lang="en-US" dirty="0" smtClean="0"/>
              <a:t>www.wikipedia.com</a:t>
            </a:r>
          </a:p>
          <a:p>
            <a:pPr lvl="0"/>
            <a:r>
              <a:rPr lang="en-US" dirty="0" smtClean="0"/>
              <a:t>www.projectarchive.com</a:t>
            </a:r>
            <a:r>
              <a:rPr lang="en-US" b="1" dirty="0" smtClean="0"/>
              <a:t> </a:t>
            </a:r>
            <a:endParaRPr lang="en-US" dirty="0" smtClean="0"/>
          </a:p>
          <a:p>
            <a:pPr lvl="0"/>
            <a:r>
              <a:rPr lang="en-US" dirty="0" smtClean="0"/>
              <a:t>http://electrofriends.com/projects/microcontrollers/automated-multistoried-car-parking-system/</a:t>
            </a:r>
          </a:p>
          <a:p>
            <a:pPr lvl="0"/>
            <a:r>
              <a:rPr lang="en-US" dirty="0" smtClean="0"/>
              <a:t>http://electrosofts.com/carparking/</a:t>
            </a:r>
          </a:p>
          <a:p>
            <a:pPr lvl="0"/>
            <a:r>
              <a:rPr lang="en-US" dirty="0" smtClean="0"/>
              <a:t>Microcontrollers http://www.nxp.com</a:t>
            </a:r>
          </a:p>
          <a:p>
            <a:endParaRPr lang="en-US" dirty="0"/>
          </a:p>
        </p:txBody>
      </p:sp>
      <p:sp>
        <p:nvSpPr>
          <p:cNvPr id="4" name="Slide Number Placeholder 3"/>
          <p:cNvSpPr>
            <a:spLocks noGrp="1"/>
          </p:cNvSpPr>
          <p:nvPr>
            <p:ph type="sldNum" sz="quarter" idx="12"/>
          </p:nvPr>
        </p:nvSpPr>
        <p:spPr/>
        <p:txBody>
          <a:bodyPr/>
          <a:lstStyle/>
          <a:p>
            <a:fld id="{B695A36C-8869-43A3-815D-3284AB182CD1}"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95A36C-8869-43A3-815D-3284AB182CD1}" type="slidenum">
              <a:rPr lang="en-US" smtClean="0"/>
              <a:pPr/>
              <a:t>5</a:t>
            </a:fld>
            <a:endParaRPr lang="en-US"/>
          </a:p>
        </p:txBody>
      </p:sp>
      <p:sp>
        <p:nvSpPr>
          <p:cNvPr id="7" name="Content Placeholder 6"/>
          <p:cNvSpPr>
            <a:spLocks noGrp="1"/>
          </p:cNvSpPr>
          <p:nvPr>
            <p:ph idx="1"/>
          </p:nvPr>
        </p:nvSpPr>
        <p:spPr>
          <a:xfrm>
            <a:off x="1942415" y="1295400"/>
            <a:ext cx="6591985" cy="4615822"/>
          </a:xfrm>
        </p:spPr>
        <p:txBody>
          <a:bodyPr>
            <a:normAutofit lnSpcReduction="10000"/>
          </a:bodyPr>
          <a:lstStyle/>
          <a:p>
            <a:r>
              <a:rPr lang="en-US" dirty="0" smtClean="0"/>
              <a:t>This vacancy is sensed by IR Reflectance Module which is placed in the parking slot. The vacant slot is displayed according to the priority concept.</a:t>
            </a:r>
          </a:p>
          <a:p>
            <a:r>
              <a:rPr lang="en-US" dirty="0" smtClean="0"/>
              <a:t>Once the vacant slot is known then the code for it is typed in the mobile of the owner which is then decoded using the DTMF decoder.</a:t>
            </a:r>
          </a:p>
          <a:p>
            <a:r>
              <a:rPr lang="en-US" dirty="0" smtClean="0"/>
              <a:t>The DTMF signals from the mobile is decoded using the decoder IC HT9170.Here the owner presses the code for entrance or exit in the mobile.</a:t>
            </a:r>
          </a:p>
          <a:p>
            <a:r>
              <a:rPr lang="en-US" dirty="0" smtClean="0"/>
              <a:t>This DTMF signal from the mobile is then sent to the IC HT9170 which decodes it into its corresponding binary codes.</a:t>
            </a:r>
          </a:p>
          <a:p>
            <a:r>
              <a:rPr lang="en-US" dirty="0" smtClean="0"/>
              <a:t>This is then given to the microcontroller which then performs the entrance or exit action according to the program.</a:t>
            </a:r>
            <a:endParaRPr lang="en-US" dirty="0"/>
          </a:p>
        </p:txBody>
      </p:sp>
    </p:spTree>
  </p:cSld>
  <p:clrMapOvr>
    <a:masterClrMapping/>
  </p:clrMapOvr>
  <p:transition advTm="2782">
    <p:strips/>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ANY QUERIES</a:t>
            </a:r>
            <a:endParaRPr lang="en-US" dirty="0">
              <a:solidFill>
                <a:srgbClr val="002060"/>
              </a:solidFill>
            </a:endParaRPr>
          </a:p>
        </p:txBody>
      </p:sp>
      <p:pic>
        <p:nvPicPr>
          <p:cNvPr id="3076" name="Picture 4" descr="C:\Documents and Settings\Administrator\My Documents\QUTN.JPG"/>
          <p:cNvPicPr>
            <a:picLocks noGrp="1" noChangeAspect="1" noChangeArrowheads="1"/>
          </p:cNvPicPr>
          <p:nvPr>
            <p:ph idx="1"/>
          </p:nvPr>
        </p:nvPicPr>
        <p:blipFill>
          <a:blip r:embed="rId2"/>
          <a:srcRect/>
          <a:stretch>
            <a:fillRect/>
          </a:stretch>
        </p:blipFill>
        <p:spPr bwMode="auto">
          <a:xfrm>
            <a:off x="2895600" y="1524000"/>
            <a:ext cx="4343400" cy="4724400"/>
          </a:xfrm>
          <a:prstGeom prst="rect">
            <a:avLst/>
          </a:prstGeom>
          <a:ln>
            <a:noFill/>
          </a:ln>
          <a:effectLst>
            <a:softEdge rad="112500"/>
          </a:effectLst>
        </p:spPr>
      </p:pic>
      <p:sp>
        <p:nvSpPr>
          <p:cNvPr id="3" name="Slide Number Placeholder 2"/>
          <p:cNvSpPr>
            <a:spLocks noGrp="1"/>
          </p:cNvSpPr>
          <p:nvPr>
            <p:ph type="sldNum" sz="quarter" idx="12"/>
          </p:nvPr>
        </p:nvSpPr>
        <p:spPr/>
        <p:txBody>
          <a:bodyPr/>
          <a:lstStyle/>
          <a:p>
            <a:fld id="{B695A36C-8869-43A3-815D-3284AB182CD1}" type="slidenum">
              <a:rPr lang="en-US" smtClean="0"/>
              <a:pPr/>
              <a:t>50</a:t>
            </a:fld>
            <a:endParaRPr lang="en-US"/>
          </a:p>
        </p:txBody>
      </p:sp>
    </p:spTree>
  </p:cSld>
  <p:clrMapOvr>
    <a:masterClrMapping/>
  </p:clrMapOvr>
  <p:transition advTm="828">
    <p:wedg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Documents and Settings\Administrator\My Documents\MC900434475.WMF"/>
          <p:cNvPicPr>
            <a:picLocks noGrp="1" noChangeAspect="1" noChangeArrowheads="1"/>
          </p:cNvPicPr>
          <p:nvPr>
            <p:ph idx="1"/>
          </p:nvPr>
        </p:nvPicPr>
        <p:blipFill>
          <a:blip r:embed="rId2"/>
          <a:srcRect/>
          <a:stretch>
            <a:fillRect/>
          </a:stretch>
        </p:blipFill>
        <p:spPr bwMode="auto">
          <a:xfrm>
            <a:off x="1676400" y="2057400"/>
            <a:ext cx="7162800" cy="2438400"/>
          </a:xfrm>
          <a:prstGeom prst="rect">
            <a:avLst/>
          </a:prstGeom>
          <a:noFill/>
        </p:spPr>
      </p:pic>
      <p:sp>
        <p:nvSpPr>
          <p:cNvPr id="2" name="Slide Number Placeholder 1"/>
          <p:cNvSpPr>
            <a:spLocks noGrp="1"/>
          </p:cNvSpPr>
          <p:nvPr>
            <p:ph type="sldNum" sz="quarter" idx="12"/>
          </p:nvPr>
        </p:nvSpPr>
        <p:spPr/>
        <p:txBody>
          <a:bodyPr/>
          <a:lstStyle/>
          <a:p>
            <a:fld id="{B695A36C-8869-43A3-815D-3284AB182CD1}" type="slidenum">
              <a:rPr lang="en-US" smtClean="0"/>
              <a:pPr/>
              <a:t>51</a:t>
            </a:fld>
            <a:endParaRPr lang="en-US"/>
          </a:p>
        </p:txBody>
      </p:sp>
    </p:spTree>
  </p:cSld>
  <p:clrMapOvr>
    <a:masterClrMapping/>
  </p:clrMapOvr>
  <p:transition advTm="2562">
    <p:newsfla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System Overview</a:t>
            </a:r>
            <a:endParaRPr lang="en-US" dirty="0">
              <a:solidFill>
                <a:srgbClr val="002060"/>
              </a:solidFill>
            </a:endParaRPr>
          </a:p>
        </p:txBody>
      </p:sp>
      <p:sp>
        <p:nvSpPr>
          <p:cNvPr id="3" name="Content Placeholder 2"/>
          <p:cNvSpPr>
            <a:spLocks noGrp="1"/>
          </p:cNvSpPr>
          <p:nvPr>
            <p:ph idx="1"/>
          </p:nvPr>
        </p:nvSpPr>
        <p:spPr/>
        <p:txBody>
          <a:bodyPr/>
          <a:lstStyle/>
          <a:p>
            <a:r>
              <a:rPr lang="en-US" dirty="0" smtClean="0"/>
              <a:t>This system is effectively in use in most of the European countries and many of the American states. This design is mainly comprised of low manual operation as well as efficient equipment which can be installed in any of the commercial, industrial, apartments, institutions/universities ,etc. </a:t>
            </a:r>
          </a:p>
          <a:p>
            <a:r>
              <a:rPr lang="en-US" dirty="0" smtClean="0"/>
              <a:t>It is a low cost </a:t>
            </a:r>
            <a:r>
              <a:rPr lang="en-US" dirty="0"/>
              <a:t>s</a:t>
            </a:r>
            <a:r>
              <a:rPr lang="en-US" dirty="0" smtClean="0"/>
              <a:t>ystem which uses micro controllers which is programmable, which is easy to install in any of the above places mentioned.</a:t>
            </a:r>
          </a:p>
          <a:p>
            <a:r>
              <a:rPr lang="en-US" dirty="0" smtClean="0"/>
              <a:t>It provides high security and reduces the wastage of time.</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95A36C-8869-43A3-815D-3284AB182CD1}" type="slidenum">
              <a:rPr lang="en-US" smtClean="0"/>
              <a:pPr/>
              <a:t>6</a:t>
            </a:fld>
            <a:endParaRPr lang="en-US"/>
          </a:p>
        </p:txBody>
      </p:sp>
    </p:spTree>
  </p:cSld>
  <p:clrMapOvr>
    <a:masterClrMapping/>
  </p:clrMapOvr>
  <p:transition advTm="1172">
    <p:split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BLOCK DIAGRAM</a:t>
            </a:r>
            <a:endParaRPr lang="en-IN" dirty="0">
              <a:solidFill>
                <a:srgbClr val="002060"/>
              </a:solidFill>
            </a:endParaRPr>
          </a:p>
        </p:txBody>
      </p:sp>
      <p:sp>
        <p:nvSpPr>
          <p:cNvPr id="5" name="Slide Number Placeholder 4"/>
          <p:cNvSpPr>
            <a:spLocks noGrp="1"/>
          </p:cNvSpPr>
          <p:nvPr>
            <p:ph type="sldNum" sz="quarter" idx="12"/>
          </p:nvPr>
        </p:nvSpPr>
        <p:spPr/>
        <p:txBody>
          <a:bodyPr/>
          <a:lstStyle/>
          <a:p>
            <a:fld id="{B695A36C-8869-43A3-815D-3284AB182CD1}" type="slidenum">
              <a:rPr lang="en-US" smtClean="0"/>
              <a:pPr/>
              <a:t>7</a:t>
            </a:fld>
            <a:endParaRPr lang="en-US"/>
          </a:p>
        </p:txBody>
      </p:sp>
      <p:sp>
        <p:nvSpPr>
          <p:cNvPr id="6" name="Content Placeholder 5"/>
          <p:cNvSpPr>
            <a:spLocks noGrp="1"/>
          </p:cNvSpPr>
          <p:nvPr>
            <p:ph idx="1"/>
          </p:nvPr>
        </p:nvSpPr>
        <p:spPr>
          <a:xfrm>
            <a:off x="1905000" y="1447800"/>
            <a:ext cx="6591985" cy="3777622"/>
          </a:xfrm>
        </p:spPr>
        <p:txBody>
          <a:bodyPr/>
          <a:lstStyle/>
          <a:p>
            <a:r>
              <a:rPr lang="en-US" dirty="0" smtClean="0"/>
              <a:t>The block diagram consists of two sections.</a:t>
            </a:r>
          </a:p>
          <a:p>
            <a:r>
              <a:rPr lang="en-US" dirty="0" smtClean="0"/>
              <a:t>Parking section</a:t>
            </a:r>
          </a:p>
          <a:p>
            <a:r>
              <a:rPr lang="en-US" dirty="0" smtClean="0"/>
              <a:t>Vehicle section</a:t>
            </a:r>
            <a:endParaRPr lang="en-US" dirty="0"/>
          </a:p>
        </p:txBody>
      </p:sp>
      <p:sp>
        <p:nvSpPr>
          <p:cNvPr id="9" name="TextBox 8"/>
          <p:cNvSpPr txBox="1"/>
          <p:nvPr/>
        </p:nvSpPr>
        <p:spPr>
          <a:xfrm>
            <a:off x="2438400" y="5867400"/>
            <a:ext cx="1875835" cy="369332"/>
          </a:xfrm>
          <a:prstGeom prst="rect">
            <a:avLst/>
          </a:prstGeom>
          <a:noFill/>
        </p:spPr>
        <p:txBody>
          <a:bodyPr wrap="none" rtlCol="0">
            <a:spAutoFit/>
          </a:bodyPr>
          <a:lstStyle/>
          <a:p>
            <a:r>
              <a:rPr lang="en-US" dirty="0" smtClean="0"/>
              <a:t>Parking section</a:t>
            </a:r>
            <a:endParaRPr lang="en-US" dirty="0"/>
          </a:p>
        </p:txBody>
      </p:sp>
      <p:sp>
        <p:nvSpPr>
          <p:cNvPr id="11" name="TextBox 10"/>
          <p:cNvSpPr txBox="1"/>
          <p:nvPr/>
        </p:nvSpPr>
        <p:spPr>
          <a:xfrm>
            <a:off x="6553200" y="5943600"/>
            <a:ext cx="1901483" cy="369332"/>
          </a:xfrm>
          <a:prstGeom prst="rect">
            <a:avLst/>
          </a:prstGeom>
          <a:noFill/>
        </p:spPr>
        <p:txBody>
          <a:bodyPr wrap="none" rtlCol="0">
            <a:spAutoFit/>
          </a:bodyPr>
          <a:lstStyle/>
          <a:p>
            <a:r>
              <a:rPr lang="en-US" dirty="0" smtClean="0"/>
              <a:t>Vehicle section</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3752" y="2740246"/>
            <a:ext cx="3276600" cy="3127154"/>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1773" y="2728690"/>
            <a:ext cx="4129088" cy="321491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CIRCUIT COMPONENTS</a:t>
            </a:r>
            <a:endParaRPr lang="en-US" dirty="0">
              <a:solidFill>
                <a:srgbClr val="002060"/>
              </a:solidFill>
            </a:endParaRPr>
          </a:p>
        </p:txBody>
      </p:sp>
      <p:sp>
        <p:nvSpPr>
          <p:cNvPr id="3" name="Content Placeholder 2"/>
          <p:cNvSpPr>
            <a:spLocks noGrp="1"/>
          </p:cNvSpPr>
          <p:nvPr>
            <p:ph idx="1"/>
          </p:nvPr>
        </p:nvSpPr>
        <p:spPr/>
        <p:txBody>
          <a:bodyPr>
            <a:normAutofit/>
          </a:bodyPr>
          <a:lstStyle/>
          <a:p>
            <a:r>
              <a:rPr lang="en-US" dirty="0" smtClean="0"/>
              <a:t>POWER SUPPLY</a:t>
            </a:r>
          </a:p>
          <a:p>
            <a:r>
              <a:rPr lang="en-US" dirty="0" smtClean="0"/>
              <a:t>ARDUINO UNO R3</a:t>
            </a:r>
          </a:p>
          <a:p>
            <a:r>
              <a:rPr lang="en-US" dirty="0" smtClean="0"/>
              <a:t>INFRARED SENSOR MODULE</a:t>
            </a:r>
          </a:p>
          <a:p>
            <a:r>
              <a:rPr lang="en-US" dirty="0"/>
              <a:t>LCD </a:t>
            </a:r>
            <a:r>
              <a:rPr lang="en-US" dirty="0" smtClean="0"/>
              <a:t>DISPLAY</a:t>
            </a:r>
          </a:p>
          <a:p>
            <a:r>
              <a:rPr lang="en-US" dirty="0" smtClean="0"/>
              <a:t>OBJECT SENSOR</a:t>
            </a:r>
          </a:p>
          <a:p>
            <a:r>
              <a:rPr lang="en-US" dirty="0"/>
              <a:t>GSM </a:t>
            </a:r>
            <a:r>
              <a:rPr lang="en-US" dirty="0" smtClean="0"/>
              <a:t>MODULE</a:t>
            </a:r>
          </a:p>
          <a:p>
            <a:r>
              <a:rPr lang="en-US" dirty="0" smtClean="0"/>
              <a:t>DTMF DECODER</a:t>
            </a:r>
          </a:p>
          <a:p>
            <a:r>
              <a:rPr lang="en-US" dirty="0" smtClean="0"/>
              <a:t>MOTOR DRIVER</a:t>
            </a:r>
          </a:p>
          <a:p>
            <a:r>
              <a:rPr lang="en-US" dirty="0" smtClean="0"/>
              <a:t>DC MOTOR</a:t>
            </a:r>
          </a:p>
          <a:p>
            <a:endParaRPr lang="en-US" dirty="0" smtClean="0"/>
          </a:p>
          <a:p>
            <a:pPr marL="0" indent="0">
              <a:buNone/>
            </a:pPr>
            <a:endParaRPr lang="en-US" dirty="0" smtClean="0"/>
          </a:p>
        </p:txBody>
      </p:sp>
      <p:sp>
        <p:nvSpPr>
          <p:cNvPr id="4" name="Slide Number Placeholder 3"/>
          <p:cNvSpPr>
            <a:spLocks noGrp="1"/>
          </p:cNvSpPr>
          <p:nvPr>
            <p:ph type="sldNum" sz="quarter" idx="12"/>
          </p:nvPr>
        </p:nvSpPr>
        <p:spPr/>
        <p:txBody>
          <a:bodyPr/>
          <a:lstStyle/>
          <a:p>
            <a:fld id="{B695A36C-8869-43A3-815D-3284AB182CD1}"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POWER SUPPLY</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B695A36C-8869-43A3-815D-3284AB182CD1}" type="slidenum">
              <a:rPr lang="en-US" smtClean="0"/>
              <a:pPr/>
              <a:t>9</a:t>
            </a:fld>
            <a:endParaRPr lang="en-US"/>
          </a:p>
        </p:txBody>
      </p:sp>
      <p:pic>
        <p:nvPicPr>
          <p:cNvPr id="5" name="Picture 4"/>
          <p:cNvPicPr/>
          <p:nvPr/>
        </p:nvPicPr>
        <p:blipFill>
          <a:blip r:embed="rId2"/>
          <a:srcRect/>
          <a:stretch>
            <a:fillRect/>
          </a:stretch>
        </p:blipFill>
        <p:spPr bwMode="auto">
          <a:xfrm>
            <a:off x="2114550" y="2409507"/>
            <a:ext cx="4914900" cy="34578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1477</TotalTime>
  <Words>2830</Words>
  <Application>Microsoft Office PowerPoint</Application>
  <PresentationFormat>On-screen Show (4:3)</PresentationFormat>
  <Paragraphs>462</Paragraphs>
  <Slides>51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Century Gothic</vt:lpstr>
      <vt:lpstr>Symbol</vt:lpstr>
      <vt:lpstr>Times New Roman</vt:lpstr>
      <vt:lpstr>Wingdings</vt:lpstr>
      <vt:lpstr>Wingdings 3</vt:lpstr>
      <vt:lpstr>Wisp</vt:lpstr>
      <vt:lpstr>                 Automatic Vehicle Parking Sytem           Submitted By </vt:lpstr>
      <vt:lpstr>Aim of the project</vt:lpstr>
      <vt:lpstr>CONTENTS</vt:lpstr>
      <vt:lpstr>Introduction</vt:lpstr>
      <vt:lpstr>PowerPoint Presentation</vt:lpstr>
      <vt:lpstr>System Overview</vt:lpstr>
      <vt:lpstr>BLOCK DIAGRAM</vt:lpstr>
      <vt:lpstr>CIRCUIT COMPONENTS</vt:lpstr>
      <vt:lpstr>POWER SUPPLY</vt:lpstr>
      <vt:lpstr>PowerPoint Presentation</vt:lpstr>
      <vt:lpstr>ARDUINO UNO R3</vt:lpstr>
      <vt:lpstr>Pin Configuration</vt:lpstr>
      <vt:lpstr>Features</vt:lpstr>
      <vt:lpstr>INFRARED TX AND RX</vt:lpstr>
      <vt:lpstr>PowerPoint Presentation</vt:lpstr>
      <vt:lpstr>LCD</vt:lpstr>
      <vt:lpstr>PowerPoint Presentation</vt:lpstr>
      <vt:lpstr>OBJECT SENSOR</vt:lpstr>
      <vt:lpstr>PowerPoint Presentation</vt:lpstr>
      <vt:lpstr>GSM MODULE (SIM900A)</vt:lpstr>
      <vt:lpstr>Features-</vt:lpstr>
      <vt:lpstr>Pin Diagram</vt:lpstr>
      <vt:lpstr>DTMF DECODER</vt:lpstr>
      <vt:lpstr>PIN DIAGRAM</vt:lpstr>
      <vt:lpstr>MOTOR DRIVER(L293D)</vt:lpstr>
      <vt:lpstr>Pin diagram</vt:lpstr>
      <vt:lpstr>Dc motor</vt:lpstr>
      <vt:lpstr>specification</vt:lpstr>
      <vt:lpstr>CIRCUIT DIAGRAM</vt:lpstr>
      <vt:lpstr>PowerPoint Presentation</vt:lpstr>
      <vt:lpstr>CIRCUIT OPERATION</vt:lpstr>
      <vt:lpstr>Flow Diagram</vt:lpstr>
      <vt:lpstr>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vt:lpstr>
      <vt:lpstr> RESULT</vt:lpstr>
      <vt:lpstr>CONCLUSION</vt:lpstr>
      <vt:lpstr>FUTURE SCOPE</vt:lpstr>
      <vt:lpstr>REFERENCES</vt:lpstr>
      <vt:lpstr>ANY QUERIES</vt:lpstr>
      <vt:lpstr>PowerPoint Presentation</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CAR PARKING SYSTEM USING MICRO CONTROLLER</dc:title>
  <dc:creator>.;Debasis Nayak</dc:creator>
  <cp:lastModifiedBy>RAJAN SHARMA</cp:lastModifiedBy>
  <cp:revision>135</cp:revision>
  <dcterms:created xsi:type="dcterms:W3CDTF">2013-01-10T01:50:19Z</dcterms:created>
  <dcterms:modified xsi:type="dcterms:W3CDTF">2016-05-17T05:38:18Z</dcterms:modified>
</cp:coreProperties>
</file>