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55" r:id="rId38"/>
    <p:sldId id="356" r:id="rId39"/>
    <p:sldId id="357" r:id="rId40"/>
    <p:sldId id="358" r:id="rId41"/>
    <p:sldId id="359" r:id="rId42"/>
    <p:sldId id="360" r:id="rId43"/>
    <p:sldId id="361" r:id="rId44"/>
    <p:sldId id="362" r:id="rId45"/>
    <p:sldId id="363" r:id="rId46"/>
    <p:sldId id="334" r:id="rId47"/>
    <p:sldId id="300" r:id="rId48"/>
    <p:sldId id="301" r:id="rId49"/>
    <p:sldId id="302" r:id="rId50"/>
    <p:sldId id="303" r:id="rId51"/>
    <p:sldId id="304" r:id="rId52"/>
    <p:sldId id="305" r:id="rId53"/>
    <p:sldId id="306" r:id="rId54"/>
    <p:sldId id="307" r:id="rId55"/>
    <p:sldId id="308" r:id="rId56"/>
    <p:sldId id="336" r:id="rId57"/>
    <p:sldId id="337" r:id="rId58"/>
    <p:sldId id="349" r:id="rId59"/>
    <p:sldId id="350" r:id="rId60"/>
    <p:sldId id="351" r:id="rId61"/>
    <p:sldId id="352" r:id="rId62"/>
    <p:sldId id="353" r:id="rId63"/>
    <p:sldId id="354" r:id="rId64"/>
    <p:sldId id="338" r:id="rId65"/>
    <p:sldId id="339" r:id="rId66"/>
    <p:sldId id="340" r:id="rId67"/>
    <p:sldId id="341" r:id="rId68"/>
    <p:sldId id="342" r:id="rId69"/>
    <p:sldId id="343" r:id="rId70"/>
    <p:sldId id="344" r:id="rId71"/>
    <p:sldId id="309" r:id="rId72"/>
    <p:sldId id="310" r:id="rId73"/>
    <p:sldId id="312" r:id="rId74"/>
    <p:sldId id="345" r:id="rId75"/>
    <p:sldId id="346" r:id="rId76"/>
    <p:sldId id="347" r:id="rId77"/>
    <p:sldId id="348"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6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959F65-02D2-40BF-A8E2-2BE0E5F81AA0}" type="datetimeFigureOut">
              <a:rPr lang="en-US" smtClean="0"/>
              <a:pPr/>
              <a:t>7/15/2014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F5733-8305-4524-ABFF-5524D48CE5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8F5733-8305-4524-ABFF-5524D48CE59F}"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F591F-A1DC-4E36-BB10-41FF6F117B00}" type="datetime1">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1A147-CD9B-4221-9516-094602BB2934}" type="datetime1">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1F02A-C341-42B2-BE26-335C98E7DC2E}" type="datetime1">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0B3EE-D52A-4664-A597-4DDB7F5D9B0C}" type="datetime1">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00197-9787-4B60-98B0-932BA0B4503B}" type="datetime1">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B94A85-D37B-4CF9-8746-61640BB0DE8B}" type="datetime1">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991B68-9F94-4E2B-AC99-48DE42BB1844}" type="datetime1">
              <a:rPr lang="en-US" smtClean="0"/>
              <a:pPr/>
              <a:t>7/15/2014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11CF3-1601-4E83-BB02-D4D23FC76AAD}" type="datetime1">
              <a:rPr lang="en-US" smtClean="0"/>
              <a:pPr/>
              <a:t>7/15/2014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A93B9-FA43-4B8C-8EA0-B7EA2EB49948}" type="datetime1">
              <a:rPr lang="en-US" smtClean="0"/>
              <a:pPr/>
              <a:t>7/15/2014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16528-ABA7-48AC-AAF8-62F411539967}" type="datetime1">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1B0F2-CE82-44A4-ADA8-521703147871}" type="datetime1">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656C1-64EA-4BC4-92BC-14E4EDDDA8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DA59-BE55-4D9B-AE27-F5F5C2DD2462}" type="datetime1">
              <a:rPr lang="en-US" smtClean="0"/>
              <a:pPr/>
              <a:t>7/15/2014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56C1-64EA-4BC4-92BC-14E4EDDDA8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286000"/>
          </a:xfrm>
        </p:spPr>
        <p:txBody>
          <a:bodyPr/>
          <a:lstStyle/>
          <a:p>
            <a:r>
              <a:rPr lang="en-US" dirty="0" smtClean="0"/>
              <a:t>JavaScript Fundamentals</a:t>
            </a:r>
            <a:endParaRPr lang="en-US" dirty="0"/>
          </a:p>
        </p:txBody>
      </p:sp>
      <p:sp>
        <p:nvSpPr>
          <p:cNvPr id="4" name="Slide Number Placeholder 3"/>
          <p:cNvSpPr>
            <a:spLocks noGrp="1"/>
          </p:cNvSpPr>
          <p:nvPr>
            <p:ph type="sldNum" sz="quarter" idx="12"/>
          </p:nvPr>
        </p:nvSpPr>
        <p:spPr/>
        <p:txBody>
          <a:bodyPr/>
          <a:lstStyle/>
          <a:p>
            <a:fld id="{99B656C1-64EA-4BC4-92BC-14E4EDDDA8A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61288"/>
          </a:xfrm>
        </p:spPr>
        <p:txBody>
          <a:bodyPr>
            <a:normAutofit fontScale="90000"/>
          </a:bodyPr>
          <a:lstStyle/>
          <a:p>
            <a:r>
              <a:rPr lang="en-US" dirty="0"/>
              <a:t>Controlling When a JavaScript</a:t>
            </a:r>
            <a:br>
              <a:rPr lang="en-US" dirty="0"/>
            </a:br>
            <a:r>
              <a:rPr lang="en-US" dirty="0"/>
              <a:t>Should Execute – 3</a:t>
            </a:r>
          </a:p>
        </p:txBody>
      </p:sp>
      <p:sp>
        <p:nvSpPr>
          <p:cNvPr id="3" name="Content Placeholder 2"/>
          <p:cNvSpPr>
            <a:spLocks noGrp="1"/>
          </p:cNvSpPr>
          <p:nvPr>
            <p:ph idx="1"/>
          </p:nvPr>
        </p:nvSpPr>
        <p:spPr>
          <a:xfrm>
            <a:off x="457200" y="1981200"/>
            <a:ext cx="8229600" cy="4144963"/>
          </a:xfrm>
        </p:spPr>
        <p:txBody>
          <a:bodyPr/>
          <a:lstStyle/>
          <a:p>
            <a:r>
              <a:rPr lang="en-US" dirty="0"/>
              <a:t>Scripts in the head and body sections</a:t>
            </a:r>
          </a:p>
          <a:p>
            <a:pPr lvl="1"/>
            <a:r>
              <a:rPr lang="en-US" dirty="0"/>
              <a:t> We can place an unlimited number of</a:t>
            </a:r>
          </a:p>
          <a:p>
            <a:pPr lvl="2">
              <a:buNone/>
            </a:pPr>
            <a:r>
              <a:rPr lang="en-US" sz="2800" dirty="0"/>
              <a:t>scripts in our document, so we can have</a:t>
            </a:r>
          </a:p>
          <a:p>
            <a:pPr lvl="2">
              <a:buNone/>
            </a:pPr>
            <a:r>
              <a:rPr lang="en-US" sz="2800" dirty="0"/>
              <a:t>scripts in both the body and the head</a:t>
            </a:r>
          </a:p>
          <a:p>
            <a:pPr lvl="2">
              <a:buNone/>
            </a:pPr>
            <a:r>
              <a:rPr lang="en-US" sz="2800" dirty="0"/>
              <a:t>section.</a:t>
            </a:r>
          </a:p>
        </p:txBody>
      </p:sp>
      <p:sp>
        <p:nvSpPr>
          <p:cNvPr id="5" name="Slide Number Placeholder 4"/>
          <p:cNvSpPr>
            <a:spLocks noGrp="1"/>
          </p:cNvSpPr>
          <p:nvPr>
            <p:ph type="sldNum" sz="quarter" idx="12"/>
          </p:nvPr>
        </p:nvSpPr>
        <p:spPr/>
        <p:txBody>
          <a:bodyPr/>
          <a:lstStyle/>
          <a:p>
            <a:fld id="{99B656C1-64EA-4BC4-92BC-14E4EDDDA8A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JavaScript</a:t>
            </a:r>
          </a:p>
        </p:txBody>
      </p:sp>
      <p:sp>
        <p:nvSpPr>
          <p:cNvPr id="3" name="Content Placeholder 2"/>
          <p:cNvSpPr>
            <a:spLocks noGrp="1"/>
          </p:cNvSpPr>
          <p:nvPr>
            <p:ph idx="1"/>
          </p:nvPr>
        </p:nvSpPr>
        <p:spPr/>
        <p:txBody>
          <a:bodyPr>
            <a:normAutofit/>
          </a:bodyPr>
          <a:lstStyle/>
          <a:p>
            <a:pPr>
              <a:buNone/>
            </a:pPr>
            <a:r>
              <a:rPr lang="en-US" dirty="0"/>
              <a:t>&lt;html&gt;</a:t>
            </a:r>
          </a:p>
          <a:p>
            <a:pPr>
              <a:buNone/>
            </a:pPr>
            <a:r>
              <a:rPr lang="en-US" dirty="0"/>
              <a:t>&lt;head&gt;</a:t>
            </a:r>
          </a:p>
          <a:p>
            <a:pPr>
              <a:buNone/>
            </a:pPr>
            <a:r>
              <a:rPr lang="en-US" dirty="0"/>
              <a:t>&lt;/head&gt;</a:t>
            </a:r>
          </a:p>
          <a:p>
            <a:pPr>
              <a:buNone/>
            </a:pPr>
            <a:r>
              <a:rPr lang="en-US" dirty="0" smtClean="0"/>
              <a:t>&lt;</a:t>
            </a:r>
            <a:r>
              <a:rPr lang="en-US" dirty="0"/>
              <a:t>body&gt;</a:t>
            </a:r>
          </a:p>
          <a:p>
            <a:pPr>
              <a:buNone/>
            </a:pPr>
            <a:r>
              <a:rPr lang="en-US" dirty="0"/>
              <a:t>&lt;script </a:t>
            </a:r>
            <a:r>
              <a:rPr lang="en-US" dirty="0" err="1"/>
              <a:t>src</a:t>
            </a:r>
            <a:r>
              <a:rPr lang="en-US" dirty="0"/>
              <a:t>="xxx.js"&gt;&lt;/script&gt;</a:t>
            </a:r>
          </a:p>
          <a:p>
            <a:pPr>
              <a:buNone/>
            </a:pPr>
            <a:r>
              <a:rPr lang="en-US" dirty="0"/>
              <a:t>&lt;/body&gt;</a:t>
            </a:r>
          </a:p>
          <a:p>
            <a:pPr>
              <a:buNone/>
            </a:pPr>
            <a:r>
              <a:rPr lang="en-US" dirty="0"/>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in the head section</a:t>
            </a:r>
          </a:p>
        </p:txBody>
      </p:sp>
      <p:sp>
        <p:nvSpPr>
          <p:cNvPr id="3" name="Content Placeholder 2"/>
          <p:cNvSpPr>
            <a:spLocks noGrp="1"/>
          </p:cNvSpPr>
          <p:nvPr>
            <p:ph idx="1"/>
          </p:nvPr>
        </p:nvSpPr>
        <p:spPr/>
        <p:txBody>
          <a:bodyPr>
            <a:normAutofit fontScale="92500" lnSpcReduction="10000"/>
          </a:bodyPr>
          <a:lstStyle/>
          <a:p>
            <a:pPr>
              <a:buNone/>
            </a:pPr>
            <a:r>
              <a:rPr lang="en-US" sz="2400" dirty="0"/>
              <a:t>&lt;html&gt;</a:t>
            </a:r>
          </a:p>
          <a:p>
            <a:pPr>
              <a:buNone/>
            </a:pPr>
            <a:r>
              <a:rPr lang="en-US" sz="2400" dirty="0"/>
              <a:t>&lt;head&gt;</a:t>
            </a:r>
          </a:p>
          <a:p>
            <a:pPr>
              <a:buNone/>
            </a:pPr>
            <a:r>
              <a:rPr lang="en-US" sz="2400" dirty="0"/>
              <a:t>&lt;script type="text/</a:t>
            </a:r>
            <a:r>
              <a:rPr lang="en-US" sz="2400" dirty="0" err="1"/>
              <a:t>javascript</a:t>
            </a:r>
            <a:r>
              <a:rPr lang="en-US" sz="2400" dirty="0"/>
              <a:t>"&gt;</a:t>
            </a:r>
          </a:p>
          <a:p>
            <a:pPr>
              <a:buNone/>
            </a:pPr>
            <a:r>
              <a:rPr lang="en-US" sz="2400" dirty="0"/>
              <a:t>function message()</a:t>
            </a:r>
          </a:p>
          <a:p>
            <a:pPr>
              <a:buNone/>
            </a:pPr>
            <a:r>
              <a:rPr lang="en-US" sz="2400" dirty="0"/>
              <a:t>{</a:t>
            </a:r>
          </a:p>
          <a:p>
            <a:pPr>
              <a:buNone/>
            </a:pPr>
            <a:r>
              <a:rPr lang="en-US" sz="2400" dirty="0"/>
              <a:t>alert("This alert box was called with the </a:t>
            </a:r>
            <a:r>
              <a:rPr lang="en-US" sz="2400" dirty="0" err="1"/>
              <a:t>onload</a:t>
            </a:r>
            <a:r>
              <a:rPr lang="en-US" sz="2400" dirty="0"/>
              <a:t> event")</a:t>
            </a:r>
          </a:p>
          <a:p>
            <a:pPr>
              <a:buNone/>
            </a:pPr>
            <a:r>
              <a:rPr lang="en-US" sz="2400" smtClean="0"/>
              <a:t>}</a:t>
            </a:r>
            <a:endParaRPr lang="en-US" sz="2400" dirty="0"/>
          </a:p>
          <a:p>
            <a:pPr>
              <a:buNone/>
            </a:pPr>
            <a:r>
              <a:rPr lang="en-US" sz="2400" dirty="0"/>
              <a:t>&lt;/script&gt;</a:t>
            </a:r>
          </a:p>
          <a:p>
            <a:pPr>
              <a:buNone/>
            </a:pPr>
            <a:r>
              <a:rPr lang="en-US" sz="2400" dirty="0"/>
              <a:t>&lt;/head&gt;</a:t>
            </a:r>
          </a:p>
          <a:p>
            <a:pPr>
              <a:buNone/>
            </a:pPr>
            <a:r>
              <a:rPr lang="en-US" sz="2400" dirty="0"/>
              <a:t>&lt;body </a:t>
            </a:r>
            <a:r>
              <a:rPr lang="en-US" sz="2400" dirty="0" err="1"/>
              <a:t>onload</a:t>
            </a:r>
            <a:r>
              <a:rPr lang="en-US" sz="2400" dirty="0"/>
              <a:t>="message()"&gt;</a:t>
            </a:r>
          </a:p>
          <a:p>
            <a:pPr>
              <a:buNone/>
            </a:pPr>
            <a:r>
              <a:rPr lang="en-US" sz="2400" dirty="0"/>
              <a:t>&lt;/body&gt;</a:t>
            </a:r>
          </a:p>
          <a:p>
            <a:pPr>
              <a:buNone/>
            </a:pPr>
            <a:r>
              <a:rPr lang="en-US" sz="2400" dirty="0"/>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in the Body Element</a:t>
            </a:r>
          </a:p>
        </p:txBody>
      </p:sp>
      <p:sp>
        <p:nvSpPr>
          <p:cNvPr id="3" name="Content Placeholder 2"/>
          <p:cNvSpPr>
            <a:spLocks noGrp="1"/>
          </p:cNvSpPr>
          <p:nvPr>
            <p:ph idx="1"/>
          </p:nvPr>
        </p:nvSpPr>
        <p:spPr/>
        <p:txBody>
          <a:bodyPr>
            <a:normAutofit fontScale="85000" lnSpcReduction="20000"/>
          </a:bodyPr>
          <a:lstStyle/>
          <a:p>
            <a:pPr>
              <a:buNone/>
            </a:pPr>
            <a:r>
              <a:rPr lang="en-US" dirty="0"/>
              <a:t>&lt;html&gt;</a:t>
            </a:r>
          </a:p>
          <a:p>
            <a:pPr>
              <a:buNone/>
            </a:pPr>
            <a:r>
              <a:rPr lang="en-US" dirty="0"/>
              <a:t>&lt;head&gt;</a:t>
            </a:r>
          </a:p>
          <a:p>
            <a:pPr>
              <a:buNone/>
            </a:pPr>
            <a:r>
              <a:rPr lang="en-US" dirty="0"/>
              <a:t>&lt;/head&gt;</a:t>
            </a:r>
          </a:p>
          <a:p>
            <a:pPr>
              <a:buNone/>
            </a:pPr>
            <a:r>
              <a:rPr lang="en-US" dirty="0"/>
              <a:t>&lt;body&gt;</a:t>
            </a:r>
          </a:p>
          <a:p>
            <a:pPr>
              <a:buNone/>
            </a:pPr>
            <a:r>
              <a:rPr lang="en-US" dirty="0" smtClean="0"/>
              <a:t>&lt;</a:t>
            </a:r>
            <a:r>
              <a:rPr lang="en-US" dirty="0"/>
              <a:t>script type="text/</a:t>
            </a:r>
            <a:r>
              <a:rPr lang="en-US" dirty="0" err="1"/>
              <a:t>javascript</a:t>
            </a:r>
            <a:r>
              <a:rPr lang="en-US" dirty="0"/>
              <a:t>"&gt;</a:t>
            </a:r>
          </a:p>
          <a:p>
            <a:pPr>
              <a:buNone/>
            </a:pPr>
            <a:r>
              <a:rPr lang="en-US" dirty="0" err="1"/>
              <a:t>window.document.write</a:t>
            </a:r>
            <a:r>
              <a:rPr lang="en-US" dirty="0"/>
              <a:t>("This message is written when the page</a:t>
            </a:r>
          </a:p>
          <a:p>
            <a:pPr>
              <a:buNone/>
            </a:pPr>
            <a:r>
              <a:rPr lang="en-US" dirty="0"/>
              <a:t>loads")</a:t>
            </a:r>
          </a:p>
          <a:p>
            <a:pPr>
              <a:buNone/>
            </a:pPr>
            <a:r>
              <a:rPr lang="en-US" dirty="0"/>
              <a:t>&lt;/script&gt;</a:t>
            </a:r>
          </a:p>
          <a:p>
            <a:pPr>
              <a:buNone/>
            </a:pPr>
            <a:r>
              <a:rPr lang="en-US" dirty="0"/>
              <a:t>&lt;/body&gt;</a:t>
            </a:r>
          </a:p>
          <a:p>
            <a:pPr>
              <a:buNone/>
            </a:pPr>
            <a:r>
              <a:rPr lang="en-US" dirty="0"/>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Variables </a:t>
            </a:r>
            <a:r>
              <a:rPr lang="en-US" b="1" dirty="0" smtClean="0"/>
              <a:t> in JavaScript</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can declare a variable with the </a:t>
            </a:r>
            <a:r>
              <a:rPr lang="en-US" dirty="0" err="1"/>
              <a:t>var</a:t>
            </a:r>
            <a:r>
              <a:rPr lang="en-US" dirty="0"/>
              <a:t> statement: </a:t>
            </a:r>
          </a:p>
          <a:p>
            <a:pPr>
              <a:buNone/>
            </a:pPr>
            <a:r>
              <a:rPr lang="en-US" dirty="0" smtClean="0"/>
              <a:t>	</a:t>
            </a:r>
            <a:r>
              <a:rPr lang="en-US" dirty="0" err="1" smtClean="0"/>
              <a:t>var</a:t>
            </a:r>
            <a:r>
              <a:rPr lang="en-US" dirty="0" smtClean="0"/>
              <a:t> </a:t>
            </a:r>
            <a:r>
              <a:rPr lang="en-US" dirty="0" err="1"/>
              <a:t>strname</a:t>
            </a:r>
            <a:r>
              <a:rPr lang="en-US" dirty="0"/>
              <a:t> = some value </a:t>
            </a:r>
          </a:p>
          <a:p>
            <a:pPr>
              <a:buNone/>
            </a:pPr>
            <a:r>
              <a:rPr lang="en-US" dirty="0" smtClean="0"/>
              <a:t>	You </a:t>
            </a:r>
            <a:r>
              <a:rPr lang="en-US" dirty="0"/>
              <a:t>can also declare a variable by simply assigning a value to the variable. But if you do not assign a value and simply use the variable then it leads to an error. </a:t>
            </a:r>
          </a:p>
          <a:p>
            <a:pPr>
              <a:buNone/>
            </a:pPr>
            <a:r>
              <a:rPr lang="en-US" dirty="0" smtClean="0"/>
              <a:t>	</a:t>
            </a:r>
            <a:r>
              <a:rPr lang="en-US" dirty="0" err="1" smtClean="0"/>
              <a:t>Strname</a:t>
            </a:r>
            <a:r>
              <a:rPr lang="en-US" dirty="0" smtClean="0"/>
              <a:t> </a:t>
            </a:r>
            <a:r>
              <a:rPr lang="en-US" dirty="0"/>
              <a:t>= some value </a:t>
            </a:r>
          </a:p>
          <a:p>
            <a:r>
              <a:rPr lang="en-US" dirty="0"/>
              <a:t>You assign a value to a variable like this: </a:t>
            </a:r>
          </a:p>
          <a:p>
            <a:r>
              <a:rPr lang="en-US" dirty="0" err="1"/>
              <a:t>var</a:t>
            </a:r>
            <a:r>
              <a:rPr lang="en-US" dirty="0"/>
              <a:t> </a:t>
            </a:r>
            <a:r>
              <a:rPr lang="en-US" dirty="0" err="1"/>
              <a:t>strname</a:t>
            </a:r>
            <a:r>
              <a:rPr lang="en-US" dirty="0"/>
              <a:t> = "Hello" </a:t>
            </a:r>
          </a:p>
          <a:p>
            <a:pPr>
              <a:buNone/>
            </a:pPr>
            <a:r>
              <a:rPr lang="en-US" dirty="0" smtClean="0"/>
              <a:t>	Or </a:t>
            </a:r>
            <a:r>
              <a:rPr lang="en-US" dirty="0"/>
              <a:t>like this: </a:t>
            </a:r>
          </a:p>
          <a:p>
            <a:r>
              <a:rPr lang="en-US" dirty="0" err="1"/>
              <a:t>strname</a:t>
            </a:r>
            <a:r>
              <a:rPr lang="en-US" dirty="0"/>
              <a:t> = "Hello" </a:t>
            </a:r>
          </a:p>
        </p:txBody>
      </p:sp>
      <p:sp>
        <p:nvSpPr>
          <p:cNvPr id="5" name="Slide Number Placeholder 4"/>
          <p:cNvSpPr>
            <a:spLocks noGrp="1"/>
          </p:cNvSpPr>
          <p:nvPr>
            <p:ph type="sldNum" sz="quarter" idx="12"/>
          </p:nvPr>
        </p:nvSpPr>
        <p:spPr/>
        <p:txBody>
          <a:bodyPr/>
          <a:lstStyle/>
          <a:p>
            <a:fld id="{99B656C1-64EA-4BC4-92BC-14E4EDDDA8A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Data Types in JavaScript</a:t>
            </a:r>
            <a:endParaRPr lang="en-US" dirty="0"/>
          </a:p>
        </p:txBody>
      </p:sp>
      <p:sp>
        <p:nvSpPr>
          <p:cNvPr id="5" name="Content Placeholder 4"/>
          <p:cNvSpPr>
            <a:spLocks noGrp="1"/>
          </p:cNvSpPr>
          <p:nvPr>
            <p:ph idx="1"/>
          </p:nvPr>
        </p:nvSpPr>
        <p:spPr>
          <a:xfrm>
            <a:off x="381000" y="1219200"/>
            <a:ext cx="8229600" cy="5486400"/>
          </a:xfrm>
        </p:spPr>
        <p:txBody>
          <a:bodyPr>
            <a:noAutofit/>
          </a:bodyPr>
          <a:lstStyle/>
          <a:p>
            <a:pPr marL="514350" indent="-514350">
              <a:buFont typeface="+mj-lt"/>
              <a:buAutoNum type="arabicPeriod"/>
            </a:pPr>
            <a:r>
              <a:rPr lang="en-US" sz="2400" b="1" dirty="0" smtClean="0"/>
              <a:t>Number</a:t>
            </a:r>
          </a:p>
          <a:p>
            <a:pPr lvl="1" algn="just">
              <a:buNone/>
            </a:pPr>
            <a:r>
              <a:rPr lang="en-US" sz="1400" dirty="0" smtClean="0"/>
              <a:t>	</a:t>
            </a:r>
            <a:r>
              <a:rPr lang="en-US" sz="2000" dirty="0" smtClean="0"/>
              <a:t>3 </a:t>
            </a:r>
            <a:r>
              <a:rPr lang="en-US" sz="2000" dirty="0"/>
              <a:t>or 7.987 are the examples of Integer and floating-point numbers. </a:t>
            </a:r>
          </a:p>
          <a:p>
            <a:pPr lvl="1" algn="just">
              <a:buNone/>
            </a:pPr>
            <a:r>
              <a:rPr lang="en-US" sz="2000" dirty="0" smtClean="0"/>
              <a:t>	Integers </a:t>
            </a:r>
            <a:r>
              <a:rPr lang="en-US" sz="2000" dirty="0"/>
              <a:t>can be positive, 0, or negative; </a:t>
            </a:r>
            <a:endParaRPr lang="en-US" sz="2000" dirty="0" smtClean="0"/>
          </a:p>
          <a:p>
            <a:pPr lvl="1" algn="just">
              <a:buNone/>
            </a:pPr>
            <a:r>
              <a:rPr lang="en-US" sz="2000" dirty="0"/>
              <a:t>	</a:t>
            </a:r>
            <a:r>
              <a:rPr lang="en-US" sz="2000" dirty="0" smtClean="0"/>
              <a:t>Integers </a:t>
            </a:r>
            <a:r>
              <a:rPr lang="en-US" sz="2000" dirty="0"/>
              <a:t>can be expressed </a:t>
            </a:r>
            <a:r>
              <a:rPr lang="en-US" sz="2000" dirty="0" smtClean="0"/>
              <a:t>in  decimal </a:t>
            </a:r>
            <a:r>
              <a:rPr lang="en-US" sz="2000" dirty="0"/>
              <a:t>(base 10), hexadecimal (base 16), and octal (base 8). </a:t>
            </a:r>
            <a:endParaRPr lang="en-US" sz="2000" dirty="0" smtClean="0"/>
          </a:p>
          <a:p>
            <a:pPr lvl="1" algn="just">
              <a:buNone/>
            </a:pPr>
            <a:r>
              <a:rPr lang="en-US" sz="2000" dirty="0"/>
              <a:t>	</a:t>
            </a:r>
            <a:r>
              <a:rPr lang="en-US" sz="2000" dirty="0" smtClean="0"/>
              <a:t>A </a:t>
            </a:r>
            <a:r>
              <a:rPr lang="en-US" sz="2000" dirty="0"/>
              <a:t>decimal integer literal consists of a sequence of digits without a leading 0 (zero). A leading 0 (zero) on an integer literal indicates it is in octal; a leading 0x (or 0X) indicates hexadecimal. </a:t>
            </a:r>
            <a:endParaRPr lang="en-US" sz="2000" dirty="0" smtClean="0"/>
          </a:p>
          <a:p>
            <a:pPr lvl="1" algn="just">
              <a:buNone/>
            </a:pPr>
            <a:r>
              <a:rPr lang="en-US" sz="2000" dirty="0"/>
              <a:t>	</a:t>
            </a:r>
            <a:r>
              <a:rPr lang="en-US" sz="2000" dirty="0" smtClean="0"/>
              <a:t>Hexadecimal </a:t>
            </a:r>
            <a:r>
              <a:rPr lang="en-US" sz="2000" dirty="0"/>
              <a:t>integers can include digits (0-9) and the letters a-f and A-F. Octal integers can include only the digits 0-7. </a:t>
            </a:r>
          </a:p>
          <a:p>
            <a:pPr lvl="1" algn="just">
              <a:buNone/>
            </a:pPr>
            <a:r>
              <a:rPr lang="en-US" sz="2000" dirty="0" smtClean="0"/>
              <a:t>	A </a:t>
            </a:r>
            <a:r>
              <a:rPr lang="en-US" sz="2000" dirty="0"/>
              <a:t>floating-point number can contain either a decimal fraction, an "e" (uppercase or lowercase), that is used to represent "ten to the power of" in scientific notation, or both. </a:t>
            </a:r>
            <a:endParaRPr lang="en-US" sz="2000" dirty="0" smtClean="0"/>
          </a:p>
          <a:p>
            <a:pPr lvl="1" algn="just">
              <a:buNone/>
            </a:pPr>
            <a:r>
              <a:rPr lang="en-US" sz="2000" dirty="0"/>
              <a:t>	</a:t>
            </a:r>
            <a:r>
              <a:rPr lang="en-US" sz="2000" dirty="0" smtClean="0"/>
              <a:t>The </a:t>
            </a:r>
            <a:r>
              <a:rPr lang="en-US" sz="2000" dirty="0"/>
              <a:t>exponent part is an "e" or "E" followed by an integer, which can be signed (preceded by "+" or "-"). A floating-point literal must have at least one digit and either a decimal point or "e" (or "E"). 	</a:t>
            </a:r>
          </a:p>
          <a:p>
            <a:pPr>
              <a:buNone/>
            </a:pPr>
            <a:endParaRPr lang="en-US" sz="1800" dirty="0"/>
          </a:p>
          <a:p>
            <a:pPr fontAlgn="t"/>
            <a:endParaRPr lang="en-US" sz="1800" dirty="0"/>
          </a:p>
          <a:p>
            <a:pPr fontAlgn="t"/>
            <a:endParaRPr lang="en-US" sz="1800" dirty="0"/>
          </a:p>
          <a:p>
            <a:pPr fontAlgn="t"/>
            <a:endParaRPr lang="en-US" sz="1800" dirty="0"/>
          </a:p>
          <a:p>
            <a:endParaRPr lang="en-US" sz="1800" dirty="0"/>
          </a:p>
        </p:txBody>
      </p:sp>
      <p:sp>
        <p:nvSpPr>
          <p:cNvPr id="6" name="Slide Number Placeholder 5"/>
          <p:cNvSpPr>
            <a:spLocks noGrp="1"/>
          </p:cNvSpPr>
          <p:nvPr>
            <p:ph type="sldNum" sz="quarter" idx="12"/>
          </p:nvPr>
        </p:nvSpPr>
        <p:spPr/>
        <p:txBody>
          <a:bodyPr/>
          <a:lstStyle/>
          <a:p>
            <a:fld id="{99B656C1-64EA-4BC4-92BC-14E4EDDDA8A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r>
              <a:rPr lang="en-US" b="1" dirty="0" smtClean="0"/>
              <a:t>Boolean </a:t>
            </a:r>
            <a:r>
              <a:rPr lang="en-US" b="1" dirty="0"/>
              <a:t>	</a:t>
            </a:r>
            <a:endParaRPr lang="en-US" b="1" dirty="0" smtClean="0"/>
          </a:p>
          <a:p>
            <a:pPr>
              <a:buNone/>
            </a:pPr>
            <a:r>
              <a:rPr lang="en-US" dirty="0" smtClean="0"/>
              <a:t>True </a:t>
            </a:r>
            <a:r>
              <a:rPr lang="en-US" dirty="0"/>
              <a:t>or False. The possible Boolean values </a:t>
            </a:r>
            <a:r>
              <a:rPr lang="en-US" dirty="0" smtClean="0"/>
              <a:t>are true </a:t>
            </a:r>
            <a:r>
              <a:rPr lang="en-US" dirty="0"/>
              <a:t>and false</a:t>
            </a:r>
            <a:r>
              <a:rPr lang="en-US" dirty="0" smtClean="0"/>
              <a:t>.</a:t>
            </a:r>
          </a:p>
          <a:p>
            <a:r>
              <a:rPr lang="en-US" b="1" dirty="0" smtClean="0"/>
              <a:t>String </a:t>
            </a:r>
            <a:r>
              <a:rPr lang="en-US" b="1" dirty="0"/>
              <a:t>	</a:t>
            </a:r>
            <a:endParaRPr lang="en-US" b="1" dirty="0" smtClean="0"/>
          </a:p>
          <a:p>
            <a:pPr>
              <a:buNone/>
            </a:pPr>
            <a:r>
              <a:rPr lang="en-US" dirty="0" smtClean="0"/>
              <a:t>	"</a:t>
            </a:r>
            <a:r>
              <a:rPr lang="en-US" dirty="0"/>
              <a:t>Hello World!” Strings are delineated by single or double quotation marks. </a:t>
            </a:r>
            <a:endParaRPr lang="en-US" dirty="0" smtClean="0"/>
          </a:p>
          <a:p>
            <a:r>
              <a:rPr lang="en-US" b="1" dirty="0" smtClean="0"/>
              <a:t>Object </a:t>
            </a:r>
            <a:r>
              <a:rPr lang="en-US" b="1" dirty="0"/>
              <a:t>	</a:t>
            </a:r>
            <a:endParaRPr lang="en-US" b="1" dirty="0" smtClean="0"/>
          </a:p>
          <a:p>
            <a:pPr>
              <a:buNone/>
            </a:pPr>
            <a:r>
              <a:rPr lang="en-US" dirty="0" smtClean="0"/>
              <a:t>	</a:t>
            </a:r>
            <a:r>
              <a:rPr lang="en-US" dirty="0" err="1" smtClean="0"/>
              <a:t>MyObj</a:t>
            </a:r>
            <a:r>
              <a:rPr lang="en-US" dirty="0" smtClean="0"/>
              <a:t> </a:t>
            </a:r>
            <a:r>
              <a:rPr lang="en-US" dirty="0"/>
              <a:t>= new Object() 	</a:t>
            </a:r>
            <a:endParaRPr lang="en-US" dirty="0" smtClean="0"/>
          </a:p>
          <a:p>
            <a:r>
              <a:rPr lang="en-US" b="1" dirty="0" smtClean="0"/>
              <a:t>Null </a:t>
            </a:r>
            <a:r>
              <a:rPr lang="en-US" b="1" dirty="0"/>
              <a:t>	</a:t>
            </a:r>
            <a:endParaRPr lang="en-US" b="1" dirty="0" smtClean="0"/>
          </a:p>
          <a:p>
            <a:pPr>
              <a:buNone/>
            </a:pPr>
            <a:r>
              <a:rPr lang="en-US" dirty="0" smtClean="0"/>
              <a:t>	Not </a:t>
            </a:r>
            <a:r>
              <a:rPr lang="en-US" dirty="0"/>
              <a:t>the same as zero – no value at all. A null </a:t>
            </a:r>
            <a:r>
              <a:rPr lang="en-US" dirty="0" smtClean="0"/>
              <a:t>value is </a:t>
            </a:r>
            <a:r>
              <a:rPr lang="en-US" dirty="0"/>
              <a:t>one that has no value and means nothing. 	</a:t>
            </a:r>
            <a:endParaRPr lang="en-US" dirty="0" smtClean="0"/>
          </a:p>
          <a:p>
            <a:r>
              <a:rPr lang="en-US" b="1" dirty="0" smtClean="0"/>
              <a:t>Undefined </a:t>
            </a:r>
            <a:r>
              <a:rPr lang="en-US" b="1" dirty="0"/>
              <a:t>	</a:t>
            </a:r>
            <a:endParaRPr lang="en-US" b="1" dirty="0" smtClean="0"/>
          </a:p>
          <a:p>
            <a:pPr>
              <a:buNone/>
            </a:pPr>
            <a:r>
              <a:rPr lang="en-US" smtClean="0"/>
              <a:t>	A </a:t>
            </a:r>
            <a:r>
              <a:rPr lang="en-US" dirty="0"/>
              <a:t>value that is undefined is a value held by a variable after </a:t>
            </a:r>
            <a:r>
              <a:rPr lang="en-US" dirty="0" smtClean="0"/>
              <a:t>it  has </a:t>
            </a:r>
            <a:r>
              <a:rPr lang="en-US" dirty="0"/>
              <a:t>been created, but before a value has been assigned to it. 	</a:t>
            </a:r>
          </a:p>
          <a:p>
            <a:endParaRPr lang="en-US" b="1" dirty="0" smtClean="0"/>
          </a:p>
          <a:p>
            <a:endParaRPr lang="en-US" b="1" dirty="0"/>
          </a:p>
          <a:p>
            <a:pPr>
              <a:buNone/>
            </a:pPr>
            <a:endParaRPr lang="en-US" dirty="0"/>
          </a:p>
          <a:p>
            <a:endParaRPr lang="en-US" b="1" dirty="0" smtClean="0"/>
          </a:p>
          <a:p>
            <a:endParaRPr lang="en-US" b="1" dirty="0"/>
          </a:p>
          <a:p>
            <a:pPr>
              <a:buNone/>
            </a:pPr>
            <a:endParaRPr lang="en-US" dirty="0"/>
          </a:p>
          <a:p>
            <a:endParaRPr lang="en-US" dirty="0"/>
          </a:p>
          <a:p>
            <a:pPr>
              <a:buNone/>
            </a:pPr>
            <a:endParaRPr lang="en-US" b="1" dirty="0"/>
          </a:p>
          <a:p>
            <a:endParaRPr lang="en-US" dirty="0"/>
          </a:p>
          <a:p>
            <a:endParaRPr lang="en-US" b="1" dirty="0"/>
          </a:p>
          <a:p>
            <a:endParaRPr lang="en-US" dirty="0"/>
          </a:p>
        </p:txBody>
      </p:sp>
      <p:sp>
        <p:nvSpPr>
          <p:cNvPr id="5" name="Slide Number Placeholder 4"/>
          <p:cNvSpPr>
            <a:spLocks noGrp="1"/>
          </p:cNvSpPr>
          <p:nvPr>
            <p:ph type="sldNum" sz="quarter" idx="12"/>
          </p:nvPr>
        </p:nvSpPr>
        <p:spPr/>
        <p:txBody>
          <a:bodyPr/>
          <a:lstStyle/>
          <a:p>
            <a:fld id="{99B656C1-64EA-4BC4-92BC-14E4EDDDA8A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26EC8F2-1C33-4E63-B2BD-3F15FAB69A0F}" type="slidenum">
              <a:rPr lang="en-US" smtClean="0"/>
              <a:pPr>
                <a:defRPr/>
              </a:pPr>
              <a:t>17</a:t>
            </a:fld>
            <a:endParaRPr lang="en-US"/>
          </a:p>
        </p:txBody>
      </p:sp>
      <p:sp>
        <p:nvSpPr>
          <p:cNvPr id="21507" name="TextBox 2"/>
          <p:cNvSpPr txBox="1">
            <a:spLocks noChangeArrowheads="1"/>
          </p:cNvSpPr>
          <p:nvPr/>
        </p:nvSpPr>
        <p:spPr bwMode="auto">
          <a:xfrm>
            <a:off x="304800" y="0"/>
            <a:ext cx="8382000" cy="7046595"/>
          </a:xfrm>
          <a:prstGeom prst="rect">
            <a:avLst/>
          </a:prstGeom>
          <a:noFill/>
          <a:ln w="9525">
            <a:noFill/>
            <a:miter lim="800000"/>
            <a:headEnd/>
            <a:tailEnd/>
          </a:ln>
        </p:spPr>
        <p:txBody>
          <a:bodyPr wrap="square">
            <a:spAutoFit/>
          </a:bodyPr>
          <a:lstStyle/>
          <a:p>
            <a:pPr algn="ctr">
              <a:spcBef>
                <a:spcPct val="0"/>
              </a:spcBef>
            </a:pPr>
            <a:r>
              <a:rPr lang="en-US" sz="4000" dirty="0" smtClean="0">
                <a:latin typeface="+mj-lt"/>
                <a:ea typeface="+mj-ea"/>
                <a:cs typeface="+mj-cs"/>
              </a:rPr>
              <a:t>Adding Comments :</a:t>
            </a:r>
          </a:p>
          <a:p>
            <a:pPr>
              <a:spcBef>
                <a:spcPct val="50000"/>
              </a:spcBef>
              <a:buFont typeface="Wingdings" pitchFamily="2" charset="2"/>
              <a:buChar char="q"/>
            </a:pPr>
            <a:r>
              <a:rPr lang="en-US" sz="2400" dirty="0"/>
              <a:t> Comments are useful for providing additional information for debugging and remembering what you did</a:t>
            </a:r>
          </a:p>
          <a:p>
            <a:pPr>
              <a:spcBef>
                <a:spcPct val="50000"/>
              </a:spcBef>
              <a:buFont typeface="Wingdings" pitchFamily="2" charset="2"/>
              <a:buChar char="q"/>
            </a:pPr>
            <a:r>
              <a:rPr lang="en-US" sz="2400" dirty="0"/>
              <a:t> </a:t>
            </a:r>
            <a:r>
              <a:rPr lang="en-US" sz="2800" b="1" dirty="0" smtClean="0">
                <a:latin typeface="+mj-lt"/>
                <a:ea typeface="+mj-ea"/>
                <a:cs typeface="+mj-cs"/>
              </a:rPr>
              <a:t>Single line comments  - (// )</a:t>
            </a:r>
            <a:endParaRPr lang="en-US" sz="4000" b="1" dirty="0" smtClean="0">
              <a:latin typeface="+mj-lt"/>
              <a:ea typeface="+mj-ea"/>
              <a:cs typeface="+mj-cs"/>
            </a:endParaRPr>
          </a:p>
          <a:p>
            <a:pPr>
              <a:spcBef>
                <a:spcPct val="50000"/>
              </a:spcBef>
            </a:pPr>
            <a:r>
              <a:rPr lang="en-US" sz="2400" dirty="0"/>
              <a:t>// comment text</a:t>
            </a:r>
          </a:p>
          <a:p>
            <a:pPr>
              <a:spcBef>
                <a:spcPct val="50000"/>
              </a:spcBef>
              <a:buFont typeface="Wingdings" pitchFamily="2" charset="2"/>
              <a:buChar char="q"/>
            </a:pPr>
            <a:r>
              <a:rPr lang="en-US" sz="2800" b="1" dirty="0" smtClean="0">
                <a:latin typeface="+mj-lt"/>
                <a:ea typeface="+mj-ea"/>
                <a:cs typeface="+mj-cs"/>
              </a:rPr>
              <a:t> Multi-line comments (/*    */)</a:t>
            </a:r>
          </a:p>
          <a:p>
            <a:pPr>
              <a:spcBef>
                <a:spcPct val="50000"/>
              </a:spcBef>
            </a:pPr>
            <a:r>
              <a:rPr lang="en-US" sz="2400" dirty="0"/>
              <a:t>/* comments</a:t>
            </a:r>
          </a:p>
          <a:p>
            <a:pPr>
              <a:spcBef>
                <a:spcPct val="50000"/>
              </a:spcBef>
            </a:pPr>
            <a:r>
              <a:rPr lang="en-US" sz="2400" dirty="0"/>
              <a:t>More comments */</a:t>
            </a:r>
          </a:p>
          <a:p>
            <a:pPr>
              <a:spcBef>
                <a:spcPct val="50000"/>
              </a:spcBef>
              <a:buFont typeface="Wingdings" pitchFamily="2" charset="2"/>
              <a:buChar char="q"/>
            </a:pPr>
            <a:r>
              <a:rPr lang="en-US" sz="2400" dirty="0"/>
              <a:t> </a:t>
            </a:r>
            <a:r>
              <a:rPr lang="en-US" sz="2800" b="1" dirty="0" smtClean="0">
                <a:latin typeface="+mj-lt"/>
                <a:ea typeface="+mj-ea"/>
                <a:cs typeface="+mj-cs"/>
              </a:rPr>
              <a:t>Hiding from older browsers</a:t>
            </a:r>
          </a:p>
          <a:p>
            <a:pPr>
              <a:spcBef>
                <a:spcPct val="50000"/>
              </a:spcBef>
            </a:pPr>
            <a:r>
              <a:rPr lang="en-US" sz="2400" dirty="0"/>
              <a:t>&lt;script type=“text/</a:t>
            </a:r>
            <a:r>
              <a:rPr lang="en-US" sz="2400" dirty="0" err="1"/>
              <a:t>javascript</a:t>
            </a:r>
            <a:r>
              <a:rPr lang="en-US" sz="2400" dirty="0"/>
              <a:t>”&gt;</a:t>
            </a:r>
          </a:p>
          <a:p>
            <a:pPr>
              <a:spcBef>
                <a:spcPct val="50000"/>
              </a:spcBef>
            </a:pPr>
            <a:r>
              <a:rPr lang="en-US" sz="2400" dirty="0"/>
              <a:t>&lt;!-- This will hide JavaScript from older browsers </a:t>
            </a:r>
            <a:r>
              <a:rPr lang="en-US" sz="2400" i="1" dirty="0">
                <a:latin typeface="Arial,Italic" charset="0"/>
              </a:rPr>
              <a:t>Script </a:t>
            </a:r>
            <a:r>
              <a:rPr lang="en-US" sz="2400" dirty="0"/>
              <a:t>--&gt;</a:t>
            </a:r>
          </a:p>
          <a:p>
            <a:pPr>
              <a:spcBef>
                <a:spcPct val="50000"/>
              </a:spcBef>
            </a:pPr>
            <a:r>
              <a:rPr lang="en-US" sz="2400" dirty="0"/>
              <a:t>&lt;/script&gt;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3245C3A-B99A-4C40-BB9E-4064F5830BF0}" type="slidenum">
              <a:rPr lang="en-US" smtClean="0"/>
              <a:pPr>
                <a:defRPr/>
              </a:pPr>
              <a:t>18</a:t>
            </a:fld>
            <a:endParaRPr lang="en-US"/>
          </a:p>
        </p:txBody>
      </p:sp>
      <p:sp>
        <p:nvSpPr>
          <p:cNvPr id="22531" name="TextBox 2"/>
          <p:cNvSpPr txBox="1">
            <a:spLocks noChangeArrowheads="1"/>
          </p:cNvSpPr>
          <p:nvPr/>
        </p:nvSpPr>
        <p:spPr bwMode="auto">
          <a:xfrm>
            <a:off x="304800" y="55563"/>
            <a:ext cx="8839200" cy="6247864"/>
          </a:xfrm>
          <a:prstGeom prst="rect">
            <a:avLst/>
          </a:prstGeom>
          <a:noFill/>
          <a:ln w="9525">
            <a:noFill/>
            <a:miter lim="800000"/>
            <a:headEnd/>
            <a:tailEnd/>
          </a:ln>
        </p:spPr>
        <p:txBody>
          <a:bodyPr>
            <a:spAutoFit/>
          </a:bodyPr>
          <a:lstStyle/>
          <a:p>
            <a:pPr algn="ctr">
              <a:spcBef>
                <a:spcPct val="0"/>
              </a:spcBef>
            </a:pPr>
            <a:r>
              <a:rPr lang="en-US" sz="4000" dirty="0" smtClean="0">
                <a:latin typeface="+mj-lt"/>
                <a:ea typeface="+mj-ea"/>
                <a:cs typeface="+mj-cs"/>
              </a:rPr>
              <a:t>Variables :</a:t>
            </a:r>
          </a:p>
          <a:p>
            <a:pPr algn="just"/>
            <a:r>
              <a:rPr lang="en-US" sz="2400" dirty="0">
                <a:solidFill>
                  <a:srgbClr val="0033CC"/>
                </a:solidFill>
              </a:rPr>
              <a:t>The names of the variables and functions must follow these simple rules</a:t>
            </a:r>
            <a:r>
              <a:rPr lang="en-US" sz="2400" dirty="0"/>
              <a:t>.</a:t>
            </a:r>
          </a:p>
          <a:p>
            <a:pPr lvl="1" algn="just">
              <a:buFont typeface="Wingdings" pitchFamily="2" charset="2"/>
              <a:buChar char="q"/>
            </a:pPr>
            <a:r>
              <a:rPr lang="en-US" sz="2400" dirty="0"/>
              <a:t> The first character must be a letter of the alphabet (lowercase or uppercase), an underscore (_) or a dollar sign ($). The dollar sign is not recommended as it is not supported prior to JavaScript </a:t>
            </a:r>
            <a:r>
              <a:rPr lang="en-US" sz="2400" dirty="0" err="1"/>
              <a:t>ver</a:t>
            </a:r>
            <a:r>
              <a:rPr lang="en-US" sz="2400" dirty="0"/>
              <a:t> 1.1. </a:t>
            </a:r>
          </a:p>
          <a:p>
            <a:pPr lvl="1" algn="just">
              <a:buFont typeface="Wingdings" pitchFamily="2" charset="2"/>
              <a:buChar char="q"/>
            </a:pPr>
            <a:r>
              <a:rPr lang="en-US" sz="2400" dirty="0"/>
              <a:t>You CANNOT use a number as the first character of the name. </a:t>
            </a:r>
          </a:p>
          <a:p>
            <a:pPr lvl="1" algn="just">
              <a:buFont typeface="Wingdings" pitchFamily="2" charset="2"/>
              <a:buChar char="q"/>
            </a:pPr>
            <a:r>
              <a:rPr lang="en-US" sz="2400" dirty="0"/>
              <a:t>Names CANNOT contain spaces. </a:t>
            </a:r>
          </a:p>
          <a:p>
            <a:pPr lvl="1" algn="just">
              <a:buFont typeface="Wingdings" pitchFamily="2" charset="2"/>
              <a:buChar char="q"/>
            </a:pPr>
            <a:r>
              <a:rPr lang="en-US" sz="2400" dirty="0"/>
              <a:t>Names CANNOT match any of the reserved words. </a:t>
            </a:r>
          </a:p>
          <a:p>
            <a:pPr algn="just"/>
            <a:r>
              <a:rPr lang="en-US" sz="2400" dirty="0">
                <a:solidFill>
                  <a:srgbClr val="0033CC"/>
                </a:solidFill>
              </a:rPr>
              <a:t>Examples of valid names:</a:t>
            </a:r>
          </a:p>
          <a:p>
            <a:pPr algn="just"/>
            <a:r>
              <a:rPr lang="en-US" sz="2400" b="1" dirty="0"/>
              <a:t>x</a:t>
            </a:r>
            <a:endParaRPr lang="en-US" sz="2400" dirty="0"/>
          </a:p>
          <a:p>
            <a:pPr algn="just"/>
            <a:r>
              <a:rPr lang="en-US" sz="2400" b="1" dirty="0" err="1"/>
              <a:t>add_two_num</a:t>
            </a:r>
            <a:endParaRPr lang="en-US" sz="2400" dirty="0"/>
          </a:p>
          <a:p>
            <a:pPr algn="just"/>
            <a:r>
              <a:rPr lang="en-US" sz="2400" b="1" dirty="0"/>
              <a:t>x13</a:t>
            </a:r>
            <a:endParaRPr lang="en-US" sz="2400" dirty="0"/>
          </a:p>
          <a:p>
            <a:pPr algn="just"/>
            <a:r>
              <a:rPr lang="en-US" sz="2400" b="1" dirty="0"/>
              <a:t>_whatever</a:t>
            </a:r>
            <a:endParaRPr lang="en-US" sz="2400" dirty="0"/>
          </a:p>
          <a:p>
            <a:pPr algn="just"/>
            <a:r>
              <a:rPr lang="en-US" sz="2400" b="1" dirty="0"/>
              <a:t>$</a:t>
            </a:r>
            <a:r>
              <a:rPr lang="en-US" sz="2400" b="1" dirty="0" err="1"/>
              <a:t>money_string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7388432-97F1-4664-8CDB-6AC20AE46D08}" type="slidenum">
              <a:rPr lang="en-US" smtClean="0"/>
              <a:pPr>
                <a:defRPr/>
              </a:pPr>
              <a:t>19</a:t>
            </a:fld>
            <a:endParaRPr lang="en-US"/>
          </a:p>
        </p:txBody>
      </p:sp>
      <p:sp>
        <p:nvSpPr>
          <p:cNvPr id="23555" name="TextBox 2"/>
          <p:cNvSpPr txBox="1">
            <a:spLocks noChangeArrowheads="1"/>
          </p:cNvSpPr>
          <p:nvPr/>
        </p:nvSpPr>
        <p:spPr bwMode="auto">
          <a:xfrm>
            <a:off x="533400" y="152400"/>
            <a:ext cx="8305800" cy="6063198"/>
          </a:xfrm>
          <a:prstGeom prst="rect">
            <a:avLst/>
          </a:prstGeom>
          <a:noFill/>
          <a:ln w="9525">
            <a:noFill/>
            <a:miter lim="800000"/>
            <a:headEnd/>
            <a:tailEnd/>
          </a:ln>
        </p:spPr>
        <p:txBody>
          <a:bodyPr wrap="square">
            <a:spAutoFit/>
          </a:bodyPr>
          <a:lstStyle/>
          <a:p>
            <a:pPr algn="ctr">
              <a:spcBef>
                <a:spcPct val="0"/>
              </a:spcBef>
            </a:pPr>
            <a:r>
              <a:rPr lang="en-US" sz="4000" dirty="0" smtClean="0">
                <a:latin typeface="+mj-lt"/>
                <a:ea typeface="+mj-ea"/>
                <a:cs typeface="+mj-cs"/>
              </a:rPr>
              <a:t>Reserved Words in JavaScript</a:t>
            </a:r>
          </a:p>
          <a:p>
            <a:r>
              <a:rPr lang="en-US" dirty="0"/>
              <a:t>       </a:t>
            </a:r>
            <a:r>
              <a:rPr lang="en-US" sz="2400" dirty="0"/>
              <a:t>There are a number of words that make up the components of the JavaScript language. These words cannot be used for variable or function names because the program interpreter would be unable to distinguish between a default JavaScript command and your variable or function name.</a:t>
            </a:r>
          </a:p>
          <a:p>
            <a:r>
              <a:rPr lang="en-US" sz="2400" dirty="0">
                <a:solidFill>
                  <a:srgbClr val="FF0000"/>
                </a:solidFill>
              </a:rPr>
              <a:t>Example: </a:t>
            </a:r>
          </a:p>
          <a:p>
            <a:pPr lvl="1"/>
            <a:r>
              <a:rPr lang="en-US" sz="2400" dirty="0" err="1" smtClean="0">
                <a:cs typeface="Arial" pitchFamily="34" charset="0"/>
              </a:rPr>
              <a:t>while,catch,else,if,this,with,class,enum,import</a:t>
            </a:r>
            <a:r>
              <a:rPr lang="en-US" sz="2400" dirty="0" smtClean="0">
                <a:cs typeface="Arial" pitchFamily="34" charset="0"/>
              </a:rPr>
              <a:t>,</a:t>
            </a:r>
          </a:p>
          <a:p>
            <a:pPr lvl="1"/>
            <a:r>
              <a:rPr lang="en-US" sz="2400" dirty="0" err="1" smtClean="0">
                <a:cs typeface="Arial" pitchFamily="34" charset="0"/>
              </a:rPr>
              <a:t>throw,const,export,in,true,continue</a:t>
            </a:r>
            <a:r>
              <a:rPr lang="en-US" sz="2400" dirty="0" smtClean="0">
                <a:cs typeface="Arial" pitchFamily="34" charset="0"/>
              </a:rPr>
              <a:t>,</a:t>
            </a:r>
          </a:p>
          <a:p>
            <a:pPr lvl="1"/>
            <a:r>
              <a:rPr lang="en-US" sz="2400" dirty="0" err="1" smtClean="0">
                <a:cs typeface="Arial" pitchFamily="34" charset="0"/>
              </a:rPr>
              <a:t>extends,new,try,debugger,false,null</a:t>
            </a:r>
            <a:r>
              <a:rPr lang="en-US" sz="2400" dirty="0" smtClean="0">
                <a:cs typeface="Arial" pitchFamily="34" charset="0"/>
              </a:rPr>
              <a:t>,</a:t>
            </a:r>
          </a:p>
          <a:p>
            <a:pPr lvl="1"/>
            <a:r>
              <a:rPr lang="en-US" sz="2400" dirty="0" err="1" smtClean="0">
                <a:cs typeface="Arial" pitchFamily="34" charset="0"/>
              </a:rPr>
              <a:t>typeof,default</a:t>
            </a:r>
            <a:r>
              <a:rPr lang="en-US" sz="2400" dirty="0" smtClean="0">
                <a:cs typeface="Arial" pitchFamily="34" charset="0"/>
              </a:rPr>
              <a:t> ,</a:t>
            </a:r>
            <a:r>
              <a:rPr lang="en-US" sz="2400" dirty="0" err="1" smtClean="0">
                <a:cs typeface="Arial" pitchFamily="34" charset="0"/>
              </a:rPr>
              <a:t>finally,return,var</a:t>
            </a:r>
            <a:r>
              <a:rPr lang="en-US" sz="2400" dirty="0" smtClean="0">
                <a:cs typeface="Arial" pitchFamily="34" charset="0"/>
              </a:rPr>
              <a:t>,</a:t>
            </a:r>
          </a:p>
          <a:p>
            <a:pPr lvl="1" algn="just"/>
            <a:r>
              <a:rPr lang="en-US" sz="2400" dirty="0" smtClean="0">
                <a:cs typeface="Arial" pitchFamily="34" charset="0"/>
              </a:rPr>
              <a:t>abstract </a:t>
            </a:r>
            <a:r>
              <a:rPr lang="en-US" sz="2400" dirty="0">
                <a:cs typeface="Arial" pitchFamily="34" charset="0"/>
              </a:rPr>
              <a:t>,delete ,</a:t>
            </a:r>
            <a:r>
              <a:rPr lang="en-US" sz="2400" dirty="0" err="1">
                <a:cs typeface="Arial" pitchFamily="34" charset="0"/>
              </a:rPr>
              <a:t>innerWidth</a:t>
            </a:r>
            <a:r>
              <a:rPr lang="en-US" sz="2400" dirty="0">
                <a:cs typeface="Arial" pitchFamily="34" charset="0"/>
              </a:rPr>
              <a:t> ,Packages ,status ,</a:t>
            </a:r>
          </a:p>
          <a:p>
            <a:pPr lvl="1"/>
            <a:r>
              <a:rPr lang="en-US" sz="2400" dirty="0">
                <a:cs typeface="Arial" pitchFamily="34" charset="0"/>
              </a:rPr>
              <a:t>alert ,do ,</a:t>
            </a:r>
            <a:r>
              <a:rPr lang="en-US" sz="2400" dirty="0" err="1">
                <a:cs typeface="Arial" pitchFamily="34" charset="0"/>
              </a:rPr>
              <a:t>instanceof</a:t>
            </a:r>
            <a:r>
              <a:rPr lang="en-US" sz="2400" dirty="0">
                <a:cs typeface="Arial" pitchFamily="34" charset="0"/>
              </a:rPr>
              <a:t> ,</a:t>
            </a:r>
            <a:r>
              <a:rPr lang="en-US" sz="2400" dirty="0" err="1">
                <a:cs typeface="Arial" pitchFamily="34" charset="0"/>
              </a:rPr>
              <a:t>pageXOffset</a:t>
            </a:r>
            <a:r>
              <a:rPr lang="en-US" sz="2400" dirty="0">
                <a:cs typeface="Arial" pitchFamily="34" charset="0"/>
              </a:rPr>
              <a:t> ,</a:t>
            </a:r>
            <a:r>
              <a:rPr lang="en-US" sz="2400" dirty="0" err="1">
                <a:cs typeface="Arial" pitchFamily="34" charset="0"/>
              </a:rPr>
              <a:t>statusbar</a:t>
            </a:r>
            <a:r>
              <a:rPr lang="en-US" sz="2400" dirty="0">
                <a:cs typeface="Arial" pitchFamily="34" charset="0"/>
              </a:rPr>
              <a:t> ,</a:t>
            </a:r>
          </a:p>
          <a:p>
            <a:pPr lvl="1"/>
            <a:r>
              <a:rPr lang="en-US" sz="2400" dirty="0" err="1">
                <a:cs typeface="Arial" pitchFamily="34" charset="0"/>
              </a:rPr>
              <a:t>break,for,super,void,case,function,switch</a:t>
            </a:r>
            <a:r>
              <a:rPr lang="en-US" sz="2400" dirty="0">
                <a:cs typeface="Arial" pitchFamily="34" charset="0"/>
              </a:rPr>
              <a:t>,</a:t>
            </a:r>
          </a:p>
          <a:p>
            <a:pPr lvl="1"/>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normAutofit lnSpcReduction="10000"/>
          </a:bodyPr>
          <a:lstStyle/>
          <a:p>
            <a:r>
              <a:rPr lang="en-US" dirty="0"/>
              <a:t>Designed to add interactivity to HTML pages</a:t>
            </a:r>
          </a:p>
          <a:p>
            <a:r>
              <a:rPr lang="en-US" dirty="0"/>
              <a:t> Scripting language (Lightweight programming</a:t>
            </a:r>
          </a:p>
          <a:p>
            <a:r>
              <a:rPr lang="en-US" dirty="0"/>
              <a:t>language)</a:t>
            </a:r>
          </a:p>
          <a:p>
            <a:r>
              <a:rPr lang="en-US" dirty="0" smtClean="0"/>
              <a:t>Embedded </a:t>
            </a:r>
            <a:r>
              <a:rPr lang="en-US" dirty="0"/>
              <a:t>directly in HTML pages</a:t>
            </a:r>
          </a:p>
          <a:p>
            <a:r>
              <a:rPr lang="en-US" dirty="0"/>
              <a:t> Interpreted language</a:t>
            </a:r>
          </a:p>
          <a:p>
            <a:r>
              <a:rPr lang="en-US" dirty="0"/>
              <a:t> Open software (Free)</a:t>
            </a:r>
          </a:p>
          <a:p>
            <a:r>
              <a:rPr lang="en-US" dirty="0"/>
              <a:t> Supported by all major browsers, like</a:t>
            </a:r>
          </a:p>
          <a:p>
            <a:r>
              <a:rPr lang="en-US" dirty="0"/>
              <a:t>Netscape and Internet Explorer</a:t>
            </a:r>
          </a:p>
        </p:txBody>
      </p:sp>
      <p:sp>
        <p:nvSpPr>
          <p:cNvPr id="5" name="Slide Number Placeholder 4"/>
          <p:cNvSpPr>
            <a:spLocks noGrp="1"/>
          </p:cNvSpPr>
          <p:nvPr>
            <p:ph type="sldNum" sz="quarter" idx="12"/>
          </p:nvPr>
        </p:nvSpPr>
        <p:spPr/>
        <p:txBody>
          <a:bodyPr/>
          <a:lstStyle/>
          <a:p>
            <a:fld id="{99B656C1-64EA-4BC4-92BC-14E4EDDDA8A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7388432-97F1-4664-8CDB-6AC20AE46D08}" type="slidenum">
              <a:rPr lang="en-US" smtClean="0"/>
              <a:pPr>
                <a:defRPr/>
              </a:pPr>
              <a:t>20</a:t>
            </a:fld>
            <a:endParaRPr lang="en-US"/>
          </a:p>
        </p:txBody>
      </p:sp>
      <p:sp>
        <p:nvSpPr>
          <p:cNvPr id="23555" name="TextBox 2"/>
          <p:cNvSpPr txBox="1">
            <a:spLocks noChangeArrowheads="1"/>
          </p:cNvSpPr>
          <p:nvPr/>
        </p:nvSpPr>
        <p:spPr bwMode="auto">
          <a:xfrm>
            <a:off x="533400" y="152400"/>
            <a:ext cx="8305800" cy="707886"/>
          </a:xfrm>
          <a:prstGeom prst="rect">
            <a:avLst/>
          </a:prstGeom>
          <a:noFill/>
          <a:ln w="9525">
            <a:noFill/>
            <a:miter lim="800000"/>
            <a:headEnd/>
            <a:tailEnd/>
          </a:ln>
        </p:spPr>
        <p:txBody>
          <a:bodyPr wrap="square">
            <a:spAutoFit/>
          </a:bodyPr>
          <a:lstStyle/>
          <a:p>
            <a:pPr algn="ctr">
              <a:spcBef>
                <a:spcPct val="0"/>
              </a:spcBef>
            </a:pPr>
            <a:r>
              <a:rPr lang="en-US" sz="4000" b="1" dirty="0" smtClean="0">
                <a:latin typeface="+mj-lt"/>
                <a:ea typeface="+mj-ea"/>
                <a:cs typeface="+mj-cs"/>
              </a:rPr>
              <a:t>Output Types in JavaScript</a:t>
            </a:r>
          </a:p>
        </p:txBody>
      </p:sp>
      <p:sp>
        <p:nvSpPr>
          <p:cNvPr id="4" name="TextBox 3"/>
          <p:cNvSpPr txBox="1"/>
          <p:nvPr/>
        </p:nvSpPr>
        <p:spPr>
          <a:xfrm>
            <a:off x="838200" y="1371600"/>
            <a:ext cx="7315200" cy="4062651"/>
          </a:xfrm>
          <a:prstGeom prst="rect">
            <a:avLst/>
          </a:prstGeom>
          <a:noFill/>
        </p:spPr>
        <p:txBody>
          <a:bodyPr wrap="square" rtlCol="0">
            <a:spAutoFit/>
          </a:bodyPr>
          <a:lstStyle/>
          <a:p>
            <a:pPr>
              <a:spcBef>
                <a:spcPct val="50000"/>
              </a:spcBef>
              <a:buFont typeface="Wingdings" pitchFamily="2" charset="2"/>
              <a:buChar char="q"/>
            </a:pPr>
            <a:r>
              <a:rPr lang="en-US" sz="2400" dirty="0" smtClean="0"/>
              <a:t>Alert Box: an alert box will display specified text in a box that contains an ok button.</a:t>
            </a:r>
          </a:p>
          <a:p>
            <a:pPr>
              <a:spcBef>
                <a:spcPct val="50000"/>
              </a:spcBef>
              <a:buFont typeface="Wingdings" pitchFamily="2" charset="2"/>
              <a:buChar char="q"/>
            </a:pPr>
            <a:r>
              <a:rPr lang="en-US" sz="2400" dirty="0" smtClean="0"/>
              <a:t> Are generally used for warnings.</a:t>
            </a:r>
          </a:p>
          <a:p>
            <a:pPr>
              <a:spcBef>
                <a:spcPct val="50000"/>
              </a:spcBef>
            </a:pPr>
            <a:r>
              <a:rPr lang="en-US" sz="2400" dirty="0" smtClean="0"/>
              <a:t>alert(“This is used to display the Answer!!!”);</a:t>
            </a:r>
          </a:p>
          <a:p>
            <a:pPr>
              <a:spcBef>
                <a:spcPct val="50000"/>
              </a:spcBef>
              <a:buFont typeface="Wingdings" pitchFamily="2" charset="2"/>
              <a:buChar char="q"/>
            </a:pPr>
            <a:r>
              <a:rPr lang="en-US" sz="2400" dirty="0" smtClean="0"/>
              <a:t> Confirm box: an alert box that contains text – usually in the form of a question – and an OK and Cancel button.</a:t>
            </a:r>
          </a:p>
          <a:p>
            <a:pPr>
              <a:spcBef>
                <a:spcPct val="50000"/>
              </a:spcBef>
            </a:pPr>
            <a:r>
              <a:rPr lang="en-US" sz="2400" dirty="0" smtClean="0"/>
              <a:t>confirm(“Type your question between the quotes – ok?”);</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457200"/>
            <a:ext cx="8610600" cy="612457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sz="2800"/>
              <a:t> </a:t>
            </a:r>
            <a:r>
              <a:rPr lang="en-US" sz="2800">
                <a:solidFill>
                  <a:srgbClr val="0033CC"/>
                </a:solidFill>
              </a:rPr>
              <a:t>Prompt Box</a:t>
            </a:r>
            <a:r>
              <a:rPr lang="en-US" sz="2800"/>
              <a:t>: an alert box that prompts the user</a:t>
            </a:r>
          </a:p>
          <a:p>
            <a:pPr>
              <a:spcBef>
                <a:spcPct val="50000"/>
              </a:spcBef>
            </a:pPr>
            <a:r>
              <a:rPr lang="en-US" sz="2800"/>
              <a:t>to input text.</a:t>
            </a:r>
          </a:p>
          <a:p>
            <a:pPr>
              <a:spcBef>
                <a:spcPct val="50000"/>
              </a:spcBef>
              <a:buFont typeface="Wingdings" pitchFamily="2" charset="2"/>
              <a:buChar char="q"/>
            </a:pPr>
            <a:r>
              <a:rPr lang="en-US" sz="2800"/>
              <a:t>Provide 2 pieces of information:</a:t>
            </a:r>
          </a:p>
          <a:p>
            <a:pPr>
              <a:spcBef>
                <a:spcPct val="50000"/>
              </a:spcBef>
            </a:pPr>
            <a:r>
              <a:rPr lang="en-US" sz="2800"/>
              <a:t>– </a:t>
            </a:r>
            <a:r>
              <a:rPr lang="en-US" sz="2800">
                <a:solidFill>
                  <a:srgbClr val="0033CC"/>
                </a:solidFill>
              </a:rPr>
              <a:t>Text to be displayed – usually a question</a:t>
            </a:r>
          </a:p>
          <a:p>
            <a:pPr>
              <a:spcBef>
                <a:spcPct val="50000"/>
              </a:spcBef>
            </a:pPr>
            <a:r>
              <a:rPr lang="en-US" sz="2800">
                <a:solidFill>
                  <a:srgbClr val="0033CC"/>
                </a:solidFill>
              </a:rPr>
              <a:t>– Initial value of the text box</a:t>
            </a:r>
          </a:p>
          <a:p>
            <a:pPr>
              <a:spcBef>
                <a:spcPct val="50000"/>
              </a:spcBef>
            </a:pPr>
            <a:r>
              <a:rPr lang="en-US" sz="2800" b="1">
                <a:latin typeface="Arial,Bold"/>
              </a:rPr>
              <a:t>prompt(“What is your name”, ”Enter your name</a:t>
            </a:r>
          </a:p>
          <a:p>
            <a:pPr>
              <a:spcBef>
                <a:spcPct val="50000"/>
              </a:spcBef>
            </a:pPr>
            <a:r>
              <a:rPr lang="en-US" sz="2800" b="1">
                <a:latin typeface="Arial,Bold"/>
              </a:rPr>
              <a:t>here”);</a:t>
            </a:r>
          </a:p>
          <a:p>
            <a:pPr>
              <a:spcBef>
                <a:spcPct val="50000"/>
              </a:spcBef>
            </a:pPr>
            <a:r>
              <a:rPr lang="en-US" sz="2800" b="1">
                <a:latin typeface="Arial,Bold"/>
              </a:rPr>
              <a:t>prompt(“What is your favorite school?”, “SICSR”)</a:t>
            </a:r>
            <a:endParaRPr lang="en-US" sz="2800"/>
          </a:p>
          <a:p>
            <a:pPr>
              <a:spcBef>
                <a:spcPct val="50000"/>
              </a:spcBef>
            </a:pPr>
            <a:endParaRPr lang="en-US" sz="2800"/>
          </a:p>
        </p:txBody>
      </p:sp>
      <p:sp>
        <p:nvSpPr>
          <p:cNvPr id="5" name="Slide Number Placeholder 4"/>
          <p:cNvSpPr>
            <a:spLocks noGrp="1"/>
          </p:cNvSpPr>
          <p:nvPr>
            <p:ph type="sldNum" sz="quarter" idx="12"/>
          </p:nvPr>
        </p:nvSpPr>
        <p:spPr/>
        <p:txBody>
          <a:bodyPr/>
          <a:lstStyle/>
          <a:p>
            <a:pPr>
              <a:defRPr/>
            </a:pPr>
            <a:fld id="{45A774E2-620A-42E4-AB8A-EBF68A6C4989}"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04800" y="304800"/>
            <a:ext cx="8229600" cy="4332288"/>
          </a:xfrm>
          <a:prstGeom prst="rect">
            <a:avLst/>
          </a:prstGeom>
          <a:noFill/>
          <a:ln w="9525">
            <a:noFill/>
            <a:miter lim="800000"/>
            <a:headEnd/>
            <a:tailEnd/>
          </a:ln>
        </p:spPr>
        <p:txBody>
          <a:bodyPr>
            <a:spAutoFit/>
          </a:bodyPr>
          <a:lstStyle/>
          <a:p>
            <a:pPr>
              <a:spcBef>
                <a:spcPct val="50000"/>
              </a:spcBef>
            </a:pPr>
            <a:r>
              <a:rPr lang="en-US" sz="3400">
                <a:solidFill>
                  <a:srgbClr val="006600"/>
                </a:solidFill>
              </a:rPr>
              <a:t>Operators :</a:t>
            </a:r>
          </a:p>
          <a:p>
            <a:pPr eaLnBrk="0" hangingPunct="0">
              <a:spcBef>
                <a:spcPct val="100000"/>
              </a:spcBef>
              <a:buFont typeface="Wingdings" pitchFamily="2" charset="2"/>
              <a:buChar char="q"/>
            </a:pPr>
            <a:r>
              <a:rPr lang="en-US" altLang="en-US" sz="2100"/>
              <a:t>Operators are used to handle variables. </a:t>
            </a:r>
          </a:p>
          <a:p>
            <a:pPr eaLnBrk="0" hangingPunct="0">
              <a:spcBef>
                <a:spcPct val="100000"/>
              </a:spcBef>
              <a:buFont typeface="Wingdings" pitchFamily="2" charset="2"/>
              <a:buChar char="q"/>
            </a:pPr>
            <a:r>
              <a:rPr lang="en-US" altLang="en-US" sz="2100"/>
              <a:t>Types of operators with examples:</a:t>
            </a:r>
          </a:p>
          <a:p>
            <a:pPr lvl="1" eaLnBrk="0" hangingPunct="0">
              <a:spcBef>
                <a:spcPct val="50000"/>
              </a:spcBef>
              <a:buClr>
                <a:srgbClr val="0033CC"/>
              </a:buClr>
              <a:buFont typeface="Wingdings" pitchFamily="2" charset="2"/>
              <a:buChar char="Ø"/>
            </a:pPr>
            <a:r>
              <a:rPr lang="en-US" altLang="en-US" sz="2100"/>
              <a:t> Arithmetic operators, such as plus.</a:t>
            </a:r>
          </a:p>
          <a:p>
            <a:pPr lvl="1" eaLnBrk="0" hangingPunct="0">
              <a:spcBef>
                <a:spcPct val="50000"/>
              </a:spcBef>
              <a:buClr>
                <a:srgbClr val="0033CC"/>
              </a:buClr>
              <a:buFont typeface="Wingdings" pitchFamily="2" charset="2"/>
              <a:buChar char="Ø"/>
            </a:pPr>
            <a:r>
              <a:rPr lang="en-US" altLang="en-US" sz="2100"/>
              <a:t> Comparisons operators, such as equals.</a:t>
            </a:r>
          </a:p>
          <a:p>
            <a:pPr lvl="1" eaLnBrk="0" hangingPunct="0">
              <a:spcBef>
                <a:spcPct val="50000"/>
              </a:spcBef>
              <a:buClr>
                <a:srgbClr val="0033CC"/>
              </a:buClr>
              <a:buFont typeface="Wingdings" pitchFamily="2" charset="2"/>
              <a:buChar char="Ø"/>
            </a:pPr>
            <a:r>
              <a:rPr lang="en-US" altLang="en-US" sz="2100"/>
              <a:t> Logical operators, such as and.</a:t>
            </a:r>
          </a:p>
          <a:p>
            <a:pPr lvl="1" eaLnBrk="0" hangingPunct="0">
              <a:spcBef>
                <a:spcPct val="50000"/>
              </a:spcBef>
              <a:buClr>
                <a:srgbClr val="0033CC"/>
              </a:buClr>
              <a:buFont typeface="Wingdings" pitchFamily="2" charset="2"/>
              <a:buChar char="Ø"/>
            </a:pPr>
            <a:r>
              <a:rPr lang="en-US" altLang="en-US" sz="2100"/>
              <a:t> Control operators, such as if.</a:t>
            </a:r>
          </a:p>
          <a:p>
            <a:pPr lvl="1" eaLnBrk="0" hangingPunct="0">
              <a:spcBef>
                <a:spcPct val="50000"/>
              </a:spcBef>
              <a:buClr>
                <a:srgbClr val="0033CC"/>
              </a:buClr>
              <a:buFont typeface="Wingdings" pitchFamily="2" charset="2"/>
              <a:buChar char="Ø"/>
            </a:pPr>
            <a:r>
              <a:rPr lang="en-US" altLang="en-US" sz="2100"/>
              <a:t> Assignment and String operators</a:t>
            </a:r>
            <a:endParaRPr lang="en-US" sz="2100"/>
          </a:p>
        </p:txBody>
      </p:sp>
      <p:sp>
        <p:nvSpPr>
          <p:cNvPr id="5" name="Slide Number Placeholder 4"/>
          <p:cNvSpPr>
            <a:spLocks noGrp="1"/>
          </p:cNvSpPr>
          <p:nvPr>
            <p:ph type="sldNum" sz="quarter" idx="12"/>
          </p:nvPr>
        </p:nvSpPr>
        <p:spPr/>
        <p:txBody>
          <a:bodyPr/>
          <a:lstStyle/>
          <a:p>
            <a:pPr>
              <a:defRPr/>
            </a:pPr>
            <a:fld id="{11341D34-1173-4583-9162-545E6450E4C3}"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381000"/>
            <a:ext cx="8458200" cy="6032500"/>
          </a:xfrm>
          <a:prstGeom prst="rect">
            <a:avLst/>
          </a:prstGeom>
          <a:noFill/>
          <a:ln w="9525">
            <a:noFill/>
            <a:miter lim="800000"/>
            <a:headEnd/>
            <a:tailEnd/>
          </a:ln>
        </p:spPr>
        <p:txBody>
          <a:bodyPr>
            <a:spAutoFit/>
          </a:bodyPr>
          <a:lstStyle/>
          <a:p>
            <a:pPr>
              <a:spcBef>
                <a:spcPct val="50000"/>
              </a:spcBef>
            </a:pPr>
            <a:r>
              <a:rPr lang="en-US" sz="3400">
                <a:solidFill>
                  <a:srgbClr val="006600"/>
                </a:solidFill>
                <a:cs typeface="Arial" pitchFamily="34" charset="0"/>
              </a:rPr>
              <a:t>JavaScript Operators :</a:t>
            </a:r>
          </a:p>
          <a:p>
            <a:pPr>
              <a:spcBef>
                <a:spcPct val="50000"/>
              </a:spcBef>
            </a:pPr>
            <a:endParaRPr lang="en-US">
              <a:cs typeface="Arial" pitchFamily="34" charset="0"/>
            </a:endParaRPr>
          </a:p>
          <a:p>
            <a:pPr>
              <a:lnSpc>
                <a:spcPct val="90000"/>
              </a:lnSpc>
              <a:spcBef>
                <a:spcPct val="20000"/>
              </a:spcBef>
              <a:buFont typeface="Wingdings" pitchFamily="2" charset="2"/>
              <a:buChar char="q"/>
            </a:pPr>
            <a:r>
              <a:rPr lang="en-US" sz="2600">
                <a:solidFill>
                  <a:srgbClr val="0033CC"/>
                </a:solidFill>
                <a:cs typeface="Arial" pitchFamily="34" charset="0"/>
              </a:rPr>
              <a:t> Arithmetic Operators</a:t>
            </a:r>
          </a:p>
          <a:p>
            <a:pPr lvl="1">
              <a:lnSpc>
                <a:spcPct val="90000"/>
              </a:lnSpc>
              <a:spcBef>
                <a:spcPct val="20000"/>
              </a:spcBef>
            </a:pPr>
            <a:r>
              <a:rPr lang="en-US" sz="2600">
                <a:solidFill>
                  <a:schemeClr val="accent2"/>
                </a:solidFill>
                <a:cs typeface="Arial" pitchFamily="34" charset="0"/>
              </a:rPr>
              <a:t>Eg. :</a:t>
            </a:r>
            <a:r>
              <a:rPr lang="en-US" sz="2600">
                <a:cs typeface="Arial" pitchFamily="34" charset="0"/>
              </a:rPr>
              <a:t> </a:t>
            </a:r>
            <a:r>
              <a:rPr lang="en-US" sz="2600" b="1">
                <a:cs typeface="Arial" pitchFamily="34" charset="0"/>
              </a:rPr>
              <a:t>+  -  *  /  %</a:t>
            </a:r>
          </a:p>
          <a:p>
            <a:pPr>
              <a:lnSpc>
                <a:spcPct val="90000"/>
              </a:lnSpc>
              <a:spcBef>
                <a:spcPct val="20000"/>
              </a:spcBef>
              <a:buFont typeface="Wingdings" pitchFamily="2" charset="2"/>
              <a:buChar char="q"/>
            </a:pPr>
            <a:r>
              <a:rPr lang="en-US" sz="2600">
                <a:solidFill>
                  <a:srgbClr val="0033CC"/>
                </a:solidFill>
                <a:cs typeface="Arial" pitchFamily="34" charset="0"/>
              </a:rPr>
              <a:t> Comparison Operators</a:t>
            </a:r>
          </a:p>
          <a:p>
            <a:pPr lvl="1">
              <a:lnSpc>
                <a:spcPct val="90000"/>
              </a:lnSpc>
              <a:spcBef>
                <a:spcPct val="20000"/>
              </a:spcBef>
            </a:pPr>
            <a:r>
              <a:rPr lang="en-US" sz="2600">
                <a:cs typeface="Arial" pitchFamily="34" charset="0"/>
              </a:rPr>
              <a:t> </a:t>
            </a:r>
            <a:r>
              <a:rPr lang="en-US" sz="2600">
                <a:solidFill>
                  <a:schemeClr val="accent2"/>
                </a:solidFill>
                <a:cs typeface="Arial" pitchFamily="34" charset="0"/>
              </a:rPr>
              <a:t>Eg. :</a:t>
            </a:r>
            <a:r>
              <a:rPr lang="en-US" sz="2600">
                <a:cs typeface="Arial" pitchFamily="34" charset="0"/>
              </a:rPr>
              <a:t> </a:t>
            </a:r>
            <a:r>
              <a:rPr lang="en-US" sz="2600" b="1">
                <a:cs typeface="Arial" pitchFamily="34" charset="0"/>
              </a:rPr>
              <a:t>==  !=  &lt;  &gt;  &lt;=  &gt;=</a:t>
            </a:r>
          </a:p>
          <a:p>
            <a:pPr>
              <a:lnSpc>
                <a:spcPct val="90000"/>
              </a:lnSpc>
              <a:spcBef>
                <a:spcPct val="20000"/>
              </a:spcBef>
              <a:buFont typeface="Wingdings" pitchFamily="2" charset="2"/>
              <a:buChar char="q"/>
            </a:pPr>
            <a:r>
              <a:rPr lang="en-US" sz="2600">
                <a:solidFill>
                  <a:srgbClr val="0033CC"/>
                </a:solidFill>
                <a:cs typeface="Arial" pitchFamily="34" charset="0"/>
              </a:rPr>
              <a:t> Logical Operators</a:t>
            </a:r>
          </a:p>
          <a:p>
            <a:pPr lvl="1">
              <a:lnSpc>
                <a:spcPct val="90000"/>
              </a:lnSpc>
              <a:spcBef>
                <a:spcPct val="20000"/>
              </a:spcBef>
            </a:pPr>
            <a:r>
              <a:rPr lang="en-US" sz="2600">
                <a:solidFill>
                  <a:schemeClr val="accent2"/>
                </a:solidFill>
                <a:cs typeface="Arial" pitchFamily="34" charset="0"/>
              </a:rPr>
              <a:t> Eg. :</a:t>
            </a:r>
            <a:r>
              <a:rPr lang="en-US" sz="2600">
                <a:cs typeface="Arial" pitchFamily="34" charset="0"/>
              </a:rPr>
              <a:t> </a:t>
            </a:r>
            <a:r>
              <a:rPr lang="en-US" sz="2600" b="1">
                <a:cs typeface="Arial" pitchFamily="34" charset="0"/>
              </a:rPr>
              <a:t>&amp;&amp;  ||  !</a:t>
            </a:r>
          </a:p>
          <a:p>
            <a:pPr>
              <a:lnSpc>
                <a:spcPct val="90000"/>
              </a:lnSpc>
              <a:spcBef>
                <a:spcPct val="20000"/>
              </a:spcBef>
              <a:buFont typeface="Wingdings" pitchFamily="2" charset="2"/>
              <a:buChar char="q"/>
            </a:pPr>
            <a:r>
              <a:rPr lang="en-US" sz="2600">
                <a:solidFill>
                  <a:srgbClr val="0033CC"/>
                </a:solidFill>
                <a:cs typeface="Arial" pitchFamily="34" charset="0"/>
              </a:rPr>
              <a:t> Bitwise Operators</a:t>
            </a:r>
          </a:p>
          <a:p>
            <a:pPr lvl="1">
              <a:lnSpc>
                <a:spcPct val="90000"/>
              </a:lnSpc>
              <a:spcBef>
                <a:spcPct val="20000"/>
              </a:spcBef>
            </a:pPr>
            <a:r>
              <a:rPr lang="en-US" sz="2600">
                <a:cs typeface="Arial" pitchFamily="34" charset="0"/>
              </a:rPr>
              <a:t> </a:t>
            </a:r>
            <a:r>
              <a:rPr lang="en-US" sz="2600">
                <a:solidFill>
                  <a:schemeClr val="accent2"/>
                </a:solidFill>
                <a:cs typeface="Arial" pitchFamily="34" charset="0"/>
              </a:rPr>
              <a:t>Eg. :</a:t>
            </a:r>
            <a:r>
              <a:rPr lang="en-US" sz="2600">
                <a:cs typeface="Arial" pitchFamily="34" charset="0"/>
              </a:rPr>
              <a:t> </a:t>
            </a:r>
            <a:r>
              <a:rPr lang="en-US" sz="2600" b="1">
                <a:cs typeface="Arial" pitchFamily="34" charset="0"/>
              </a:rPr>
              <a:t>&amp;  |  ^  &gt;&gt;  &gt;&gt;&gt;  &lt;&lt;</a:t>
            </a:r>
          </a:p>
          <a:p>
            <a:pPr>
              <a:lnSpc>
                <a:spcPct val="90000"/>
              </a:lnSpc>
              <a:spcBef>
                <a:spcPct val="20000"/>
              </a:spcBef>
              <a:buFont typeface="Wingdings" pitchFamily="2" charset="2"/>
              <a:buChar char="q"/>
            </a:pPr>
            <a:r>
              <a:rPr lang="en-US" sz="2600">
                <a:solidFill>
                  <a:srgbClr val="0033CC"/>
                </a:solidFill>
                <a:cs typeface="Arial" pitchFamily="34" charset="0"/>
              </a:rPr>
              <a:t> Ternary Operators</a:t>
            </a:r>
          </a:p>
          <a:p>
            <a:pPr lvl="1">
              <a:lnSpc>
                <a:spcPct val="90000"/>
              </a:lnSpc>
              <a:spcBef>
                <a:spcPct val="20000"/>
              </a:spcBef>
            </a:pPr>
            <a:r>
              <a:rPr lang="en-US" sz="2600">
                <a:cs typeface="Arial" pitchFamily="34" charset="0"/>
              </a:rPr>
              <a:t> </a:t>
            </a:r>
            <a:r>
              <a:rPr lang="en-US" sz="2600">
                <a:solidFill>
                  <a:schemeClr val="accent2"/>
                </a:solidFill>
                <a:cs typeface="Arial" pitchFamily="34" charset="0"/>
              </a:rPr>
              <a:t>Eg. : </a:t>
            </a:r>
            <a:r>
              <a:rPr lang="en-US" sz="2600" b="1">
                <a:cs typeface="Arial" pitchFamily="34" charset="0"/>
              </a:rPr>
              <a:t>?:</a:t>
            </a:r>
          </a:p>
          <a:p>
            <a:pPr>
              <a:spcBef>
                <a:spcPct val="50000"/>
              </a:spcBef>
            </a:pPr>
            <a:endParaRPr lang="en-US" sz="2600"/>
          </a:p>
        </p:txBody>
      </p:sp>
      <p:sp>
        <p:nvSpPr>
          <p:cNvPr id="5" name="Slide Number Placeholder 4"/>
          <p:cNvSpPr>
            <a:spLocks noGrp="1"/>
          </p:cNvSpPr>
          <p:nvPr>
            <p:ph type="sldNum" sz="quarter" idx="12"/>
          </p:nvPr>
        </p:nvSpPr>
        <p:spPr/>
        <p:txBody>
          <a:bodyPr/>
          <a:lstStyle/>
          <a:p>
            <a:pPr>
              <a:defRPr/>
            </a:pPr>
            <a:fld id="{2E668E89-AAEF-44BC-90DD-F5C3325C85FA}"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3400" y="381000"/>
            <a:ext cx="8077200" cy="615950"/>
          </a:xfrm>
          <a:prstGeom prst="rect">
            <a:avLst/>
          </a:prstGeom>
          <a:noFill/>
          <a:ln w="9525">
            <a:noFill/>
            <a:miter lim="800000"/>
            <a:headEnd/>
            <a:tailEnd/>
          </a:ln>
        </p:spPr>
        <p:txBody>
          <a:bodyPr>
            <a:spAutoFit/>
          </a:bodyPr>
          <a:lstStyle/>
          <a:p>
            <a:pPr>
              <a:spcBef>
                <a:spcPct val="50000"/>
              </a:spcBef>
            </a:pPr>
            <a:r>
              <a:rPr lang="en-US" sz="3400">
                <a:solidFill>
                  <a:srgbClr val="006600"/>
                </a:solidFill>
              </a:rPr>
              <a:t>Arithmetic Operators </a:t>
            </a:r>
            <a:r>
              <a:rPr lang="en-US"/>
              <a:t>:</a:t>
            </a:r>
          </a:p>
        </p:txBody>
      </p:sp>
      <p:graphicFrame>
        <p:nvGraphicFramePr>
          <p:cNvPr id="140291" name="Group 3"/>
          <p:cNvGraphicFramePr>
            <a:graphicFrameLocks noGrp="1"/>
          </p:cNvGraphicFramePr>
          <p:nvPr>
            <p:ph type="tbl" idx="4294967295"/>
          </p:nvPr>
        </p:nvGraphicFramePr>
        <p:xfrm>
          <a:off x="838200" y="1219200"/>
          <a:ext cx="7543800" cy="5029202"/>
        </p:xfrm>
        <a:graphic>
          <a:graphicData uri="http://schemas.openxmlformats.org/drawingml/2006/table">
            <a:tbl>
              <a:tblPr/>
              <a:tblGrid>
                <a:gridCol w="1576388"/>
                <a:gridCol w="2560637"/>
                <a:gridCol w="2252663"/>
                <a:gridCol w="1154112"/>
              </a:tblGrid>
              <a:tr h="39370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Result</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7175">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Addition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4</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876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57175">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Subtraction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3</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58763">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Multiplication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20</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y=4</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57175">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Division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15/5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3</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8763">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Modulus (division remainder)</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10%8</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10%2</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0</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7175">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Increment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876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57175">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Decrement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x=4</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5717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bl>
          </a:graphicData>
        </a:graphic>
      </p:graphicFrame>
      <p:sp>
        <p:nvSpPr>
          <p:cNvPr id="66" name="Slide Number Placeholder 65"/>
          <p:cNvSpPr>
            <a:spLocks noGrp="1"/>
          </p:cNvSpPr>
          <p:nvPr>
            <p:ph type="sldNum" sz="quarter" idx="12"/>
          </p:nvPr>
        </p:nvSpPr>
        <p:spPr/>
        <p:txBody>
          <a:bodyPr/>
          <a:lstStyle/>
          <a:p>
            <a:pPr>
              <a:defRPr/>
            </a:pPr>
            <a:fld id="{E926B030-A330-4D9D-B106-9930EAF8A536}"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85800" y="762000"/>
            <a:ext cx="7772400" cy="615950"/>
          </a:xfrm>
          <a:prstGeom prst="rect">
            <a:avLst/>
          </a:prstGeom>
          <a:noFill/>
          <a:ln w="9525">
            <a:noFill/>
            <a:miter lim="800000"/>
            <a:headEnd/>
            <a:tailEnd/>
          </a:ln>
        </p:spPr>
        <p:txBody>
          <a:bodyPr>
            <a:spAutoFit/>
          </a:bodyPr>
          <a:lstStyle/>
          <a:p>
            <a:pPr>
              <a:spcBef>
                <a:spcPct val="50000"/>
              </a:spcBef>
            </a:pPr>
            <a:r>
              <a:rPr lang="en-US" sz="3400">
                <a:solidFill>
                  <a:srgbClr val="006600"/>
                </a:solidFill>
              </a:rPr>
              <a:t>Assignment Operators : </a:t>
            </a:r>
          </a:p>
        </p:txBody>
      </p:sp>
      <p:graphicFrame>
        <p:nvGraphicFramePr>
          <p:cNvPr id="141315" name="Group 3"/>
          <p:cNvGraphicFramePr>
            <a:graphicFrameLocks noGrp="1"/>
          </p:cNvGraphicFramePr>
          <p:nvPr>
            <p:ph type="tbl" idx="4294967295"/>
          </p:nvPr>
        </p:nvGraphicFramePr>
        <p:xfrm>
          <a:off x="914400" y="1447800"/>
          <a:ext cx="7391400" cy="4498975"/>
        </p:xfrm>
        <a:graphic>
          <a:graphicData uri="http://schemas.openxmlformats.org/drawingml/2006/table">
            <a:tbl>
              <a:tblPr/>
              <a:tblGrid>
                <a:gridCol w="2085975"/>
                <a:gridCol w="1931988"/>
                <a:gridCol w="3373437"/>
              </a:tblGrid>
              <a:tr h="974725">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rgbClr val="000000"/>
                          </a:solidFill>
                          <a:effectLst/>
                          <a:latin typeface="Verdana" pitchFamily="34" charset="0"/>
                        </a:rPr>
                        <a:t>Operator</a:t>
                      </a:r>
                      <a:endParaRPr kumimoji="0" lang="tr-TR"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Verdana" pitchFamily="34" charset="0"/>
                        </a:rPr>
                        <a:t>Is The Same As</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dirty="0" smtClean="0">
                          <a:ln>
                            <a:noFill/>
                          </a:ln>
                          <a:solidFill>
                            <a:srgbClr val="000000"/>
                          </a:solidFill>
                          <a:effectLst/>
                          <a:latin typeface="Verdana" pitchFamily="34" charset="0"/>
                        </a:rPr>
                        <a:t>x=x-y</a:t>
                      </a:r>
                      <a:endParaRPr kumimoji="0" lang="tr-TR"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9" name="Slide Number Placeholder 38"/>
          <p:cNvSpPr>
            <a:spLocks noGrp="1"/>
          </p:cNvSpPr>
          <p:nvPr>
            <p:ph type="sldNum" sz="quarter" idx="12"/>
          </p:nvPr>
        </p:nvSpPr>
        <p:spPr/>
        <p:txBody>
          <a:bodyPr/>
          <a:lstStyle/>
          <a:p>
            <a:pPr>
              <a:defRPr/>
            </a:pPr>
            <a:fld id="{08F59F71-83A7-4A38-84BE-BEB0E210C4F9}"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914400" y="609600"/>
            <a:ext cx="8001000" cy="519113"/>
          </a:xfrm>
          <a:prstGeom prst="rect">
            <a:avLst/>
          </a:prstGeom>
          <a:noFill/>
          <a:ln w="9525">
            <a:noFill/>
            <a:miter lim="800000"/>
            <a:headEnd/>
            <a:tailEnd/>
          </a:ln>
        </p:spPr>
        <p:txBody>
          <a:bodyPr>
            <a:spAutoFit/>
          </a:bodyPr>
          <a:lstStyle/>
          <a:p>
            <a:pPr>
              <a:spcBef>
                <a:spcPct val="50000"/>
              </a:spcBef>
            </a:pPr>
            <a:endParaRPr lang="en-US"/>
          </a:p>
        </p:txBody>
      </p:sp>
      <p:sp>
        <p:nvSpPr>
          <p:cNvPr id="41987" name="Text Box 3"/>
          <p:cNvSpPr txBox="1">
            <a:spLocks noChangeArrowheads="1"/>
          </p:cNvSpPr>
          <p:nvPr/>
        </p:nvSpPr>
        <p:spPr bwMode="auto">
          <a:xfrm>
            <a:off x="457200" y="533400"/>
            <a:ext cx="8153400" cy="615950"/>
          </a:xfrm>
          <a:prstGeom prst="rect">
            <a:avLst/>
          </a:prstGeom>
          <a:noFill/>
          <a:ln w="9525">
            <a:noFill/>
            <a:miter lim="800000"/>
            <a:headEnd/>
            <a:tailEnd/>
          </a:ln>
        </p:spPr>
        <p:txBody>
          <a:bodyPr>
            <a:spAutoFit/>
          </a:bodyPr>
          <a:lstStyle/>
          <a:p>
            <a:pPr>
              <a:spcBef>
                <a:spcPct val="50000"/>
              </a:spcBef>
            </a:pPr>
            <a:r>
              <a:rPr lang="en-US" sz="3400">
                <a:solidFill>
                  <a:srgbClr val="006600"/>
                </a:solidFill>
              </a:rPr>
              <a:t>Comparison Operators :</a:t>
            </a:r>
          </a:p>
        </p:txBody>
      </p:sp>
      <p:graphicFrame>
        <p:nvGraphicFramePr>
          <p:cNvPr id="142340" name="Group 4"/>
          <p:cNvGraphicFramePr>
            <a:graphicFrameLocks noGrp="1"/>
          </p:cNvGraphicFramePr>
          <p:nvPr>
            <p:ph type="tbl" idx="4294967295"/>
          </p:nvPr>
        </p:nvGraphicFramePr>
        <p:xfrm>
          <a:off x="762000" y="1447800"/>
          <a:ext cx="7467600" cy="4572005"/>
        </p:xfrm>
        <a:graphic>
          <a:graphicData uri="http://schemas.openxmlformats.org/drawingml/2006/table">
            <a:tbl>
              <a:tblPr/>
              <a:tblGrid>
                <a:gridCol w="1658938"/>
                <a:gridCol w="3227387"/>
                <a:gridCol w="2581275"/>
              </a:tblGrid>
              <a:tr h="411163">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10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equal to</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5==8 returns false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equal to (checks for both value and type)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00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y="5"</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321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false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not equal</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5!=8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&gt;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greater than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5&gt;8 returns false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&lt;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less than</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5&lt;8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05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&gt;=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greater than or equal to</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5&gt;=8 returns false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05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&lt;=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less than or equal to</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5&lt;=8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48" name="Slide Number Placeholder 47"/>
          <p:cNvSpPr>
            <a:spLocks noGrp="1"/>
          </p:cNvSpPr>
          <p:nvPr>
            <p:ph type="sldNum" sz="quarter" idx="12"/>
          </p:nvPr>
        </p:nvSpPr>
        <p:spPr/>
        <p:txBody>
          <a:bodyPr/>
          <a:lstStyle/>
          <a:p>
            <a:pPr>
              <a:defRPr/>
            </a:pPr>
            <a:fld id="{E915D3E9-8359-47EB-9BB9-E320F26791D8}"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57200" y="533400"/>
            <a:ext cx="8382000" cy="615950"/>
          </a:xfrm>
          <a:prstGeom prst="rect">
            <a:avLst/>
          </a:prstGeom>
          <a:noFill/>
          <a:ln w="9525">
            <a:noFill/>
            <a:miter lim="800000"/>
            <a:headEnd/>
            <a:tailEnd/>
          </a:ln>
        </p:spPr>
        <p:txBody>
          <a:bodyPr>
            <a:spAutoFit/>
          </a:bodyPr>
          <a:lstStyle/>
          <a:p>
            <a:pPr>
              <a:spcBef>
                <a:spcPct val="50000"/>
              </a:spcBef>
            </a:pPr>
            <a:r>
              <a:rPr lang="en-US" sz="3400">
                <a:solidFill>
                  <a:srgbClr val="006600"/>
                </a:solidFill>
              </a:rPr>
              <a:t>Logical Operators :</a:t>
            </a:r>
          </a:p>
        </p:txBody>
      </p:sp>
      <p:graphicFrame>
        <p:nvGraphicFramePr>
          <p:cNvPr id="143363" name="Group 3"/>
          <p:cNvGraphicFramePr>
            <a:graphicFrameLocks noGrp="1"/>
          </p:cNvGraphicFramePr>
          <p:nvPr>
            <p:ph type="tbl" idx="4294967295"/>
          </p:nvPr>
        </p:nvGraphicFramePr>
        <p:xfrm>
          <a:off x="609600" y="1371600"/>
          <a:ext cx="7620000" cy="4498978"/>
        </p:xfrm>
        <a:graphic>
          <a:graphicData uri="http://schemas.openxmlformats.org/drawingml/2006/table">
            <a:tbl>
              <a:tblPr/>
              <a:tblGrid>
                <a:gridCol w="2590800"/>
                <a:gridCol w="2413000"/>
                <a:gridCol w="2616200"/>
              </a:tblGrid>
              <a:tr h="303213">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dirty="0" smtClean="0">
                          <a:ln>
                            <a:noFill/>
                          </a:ln>
                          <a:solidFill>
                            <a:srgbClr val="000000"/>
                          </a:solidFill>
                          <a:effectLst/>
                          <a:latin typeface="Verdana" pitchFamily="34" charset="0"/>
                        </a:rPr>
                        <a:t>Operator</a:t>
                      </a:r>
                      <a:endParaRPr kumimoji="0" lang="tr-TR"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&amp;&amp;</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and</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 &lt; 10 &amp;&amp; y &gt; 1)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rgbClr val="000000"/>
                          </a:solidFill>
                          <a:effectLst/>
                          <a:latin typeface="Verdana" pitchFamily="34" charset="0"/>
                        </a:rPr>
                        <a:t>or</a:t>
                      </a:r>
                      <a:endParaRPr kumimoji="0" lang="tr-TR"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 || y==5) returns false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not</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321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true</a:t>
                      </a:r>
                      <a:endParaRPr kumimoji="0" 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6" name="Slide Number Placeholder 35"/>
          <p:cNvSpPr>
            <a:spLocks noGrp="1"/>
          </p:cNvSpPr>
          <p:nvPr>
            <p:ph type="sldNum" sz="quarter" idx="12"/>
          </p:nvPr>
        </p:nvSpPr>
        <p:spPr/>
        <p:txBody>
          <a:bodyPr/>
          <a:lstStyle/>
          <a:p>
            <a:pPr>
              <a:defRPr/>
            </a:pPr>
            <a:fld id="{DCA2885E-2CE8-4CAB-95BF-74E588389BB5}"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533400"/>
            <a:ext cx="6781800" cy="5241925"/>
          </a:xfrm>
          <a:prstGeom prst="rect">
            <a:avLst/>
          </a:prstGeom>
          <a:noFill/>
          <a:ln w="9525">
            <a:noFill/>
            <a:miter lim="800000"/>
            <a:headEnd/>
            <a:tailEnd/>
          </a:ln>
        </p:spPr>
        <p:txBody>
          <a:bodyPr>
            <a:spAutoFit/>
          </a:bodyPr>
          <a:lstStyle/>
          <a:p>
            <a:pPr>
              <a:spcBef>
                <a:spcPct val="50000"/>
              </a:spcBef>
            </a:pPr>
            <a:r>
              <a:rPr lang="en-US" sz="3400">
                <a:solidFill>
                  <a:srgbClr val="006600"/>
                </a:solidFill>
              </a:rPr>
              <a:t>Statements :</a:t>
            </a:r>
          </a:p>
          <a:p>
            <a:pPr>
              <a:spcBef>
                <a:spcPct val="50000"/>
              </a:spcBef>
              <a:buFont typeface="Wingdings" pitchFamily="2" charset="2"/>
              <a:buChar char="q"/>
            </a:pPr>
            <a:r>
              <a:rPr lang="en-US" sz="2400" b="1" i="1"/>
              <a:t>expression</a:t>
            </a:r>
          </a:p>
          <a:p>
            <a:pPr>
              <a:lnSpc>
                <a:spcPct val="90000"/>
              </a:lnSpc>
              <a:spcBef>
                <a:spcPct val="20000"/>
              </a:spcBef>
              <a:buFont typeface="Wingdings" pitchFamily="2" charset="2"/>
              <a:buChar char="q"/>
            </a:pPr>
            <a:r>
              <a:rPr lang="en-US" sz="2400" b="1"/>
              <a:t>if</a:t>
            </a:r>
          </a:p>
          <a:p>
            <a:pPr>
              <a:lnSpc>
                <a:spcPct val="90000"/>
              </a:lnSpc>
              <a:spcBef>
                <a:spcPct val="20000"/>
              </a:spcBef>
              <a:buFont typeface="Wingdings" pitchFamily="2" charset="2"/>
              <a:buChar char="q"/>
            </a:pPr>
            <a:r>
              <a:rPr lang="en-US" sz="2400" b="1"/>
              <a:t>switch</a:t>
            </a:r>
          </a:p>
          <a:p>
            <a:pPr>
              <a:lnSpc>
                <a:spcPct val="90000"/>
              </a:lnSpc>
              <a:spcBef>
                <a:spcPct val="20000"/>
              </a:spcBef>
              <a:buFont typeface="Wingdings" pitchFamily="2" charset="2"/>
              <a:buChar char="q"/>
            </a:pPr>
            <a:r>
              <a:rPr lang="en-US" sz="2400" b="1"/>
              <a:t>while</a:t>
            </a:r>
          </a:p>
          <a:p>
            <a:pPr>
              <a:lnSpc>
                <a:spcPct val="90000"/>
              </a:lnSpc>
              <a:spcBef>
                <a:spcPct val="20000"/>
              </a:spcBef>
              <a:buFont typeface="Wingdings" pitchFamily="2" charset="2"/>
              <a:buChar char="q"/>
            </a:pPr>
            <a:r>
              <a:rPr lang="en-US" sz="2400" b="1"/>
              <a:t>do</a:t>
            </a:r>
          </a:p>
          <a:p>
            <a:pPr>
              <a:lnSpc>
                <a:spcPct val="90000"/>
              </a:lnSpc>
              <a:spcBef>
                <a:spcPct val="20000"/>
              </a:spcBef>
              <a:buFont typeface="Wingdings" pitchFamily="2" charset="2"/>
              <a:buChar char="q"/>
            </a:pPr>
            <a:r>
              <a:rPr lang="en-US" sz="2400" b="1"/>
              <a:t>for</a:t>
            </a:r>
          </a:p>
          <a:p>
            <a:pPr>
              <a:lnSpc>
                <a:spcPct val="90000"/>
              </a:lnSpc>
              <a:spcBef>
                <a:spcPct val="20000"/>
              </a:spcBef>
              <a:buFont typeface="Wingdings" pitchFamily="2" charset="2"/>
              <a:buChar char="q"/>
            </a:pPr>
            <a:r>
              <a:rPr lang="en-US" sz="2400" b="1"/>
              <a:t>break</a:t>
            </a:r>
          </a:p>
          <a:p>
            <a:pPr>
              <a:lnSpc>
                <a:spcPct val="90000"/>
              </a:lnSpc>
              <a:spcBef>
                <a:spcPct val="20000"/>
              </a:spcBef>
              <a:buFont typeface="Wingdings" pitchFamily="2" charset="2"/>
              <a:buChar char="q"/>
            </a:pPr>
            <a:r>
              <a:rPr lang="en-US" sz="2400" b="1"/>
              <a:t>continue</a:t>
            </a:r>
          </a:p>
          <a:p>
            <a:pPr>
              <a:lnSpc>
                <a:spcPct val="90000"/>
              </a:lnSpc>
              <a:spcBef>
                <a:spcPct val="20000"/>
              </a:spcBef>
              <a:buFont typeface="Wingdings" pitchFamily="2" charset="2"/>
              <a:buChar char="q"/>
            </a:pPr>
            <a:r>
              <a:rPr lang="en-US" sz="2400" b="1"/>
              <a:t>return</a:t>
            </a:r>
          </a:p>
          <a:p>
            <a:pPr>
              <a:lnSpc>
                <a:spcPct val="90000"/>
              </a:lnSpc>
              <a:spcBef>
                <a:spcPct val="20000"/>
              </a:spcBef>
              <a:buFont typeface="Wingdings" pitchFamily="2" charset="2"/>
              <a:buChar char="q"/>
            </a:pPr>
            <a:r>
              <a:rPr lang="en-US" sz="2400" b="1"/>
              <a:t>try/throw</a:t>
            </a:r>
          </a:p>
          <a:p>
            <a:pPr>
              <a:spcBef>
                <a:spcPct val="50000"/>
              </a:spcBef>
            </a:pPr>
            <a:endParaRPr lang="en-US"/>
          </a:p>
        </p:txBody>
      </p:sp>
      <p:sp>
        <p:nvSpPr>
          <p:cNvPr id="5" name="Slide Number Placeholder 4"/>
          <p:cNvSpPr>
            <a:spLocks noGrp="1"/>
          </p:cNvSpPr>
          <p:nvPr>
            <p:ph type="sldNum" sz="quarter" idx="12"/>
          </p:nvPr>
        </p:nvSpPr>
        <p:spPr/>
        <p:txBody>
          <a:bodyPr/>
          <a:lstStyle/>
          <a:p>
            <a:pPr>
              <a:defRPr/>
            </a:pPr>
            <a:fld id="{F2BF8F53-7983-4CA2-A951-C495016BA5E9}"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533400"/>
            <a:ext cx="8153400" cy="519113"/>
          </a:xfrm>
          <a:prstGeom prst="rect">
            <a:avLst/>
          </a:prstGeom>
          <a:noFill/>
          <a:ln w="9525">
            <a:noFill/>
            <a:miter lim="800000"/>
            <a:headEnd/>
            <a:tailEnd/>
          </a:ln>
        </p:spPr>
        <p:txBody>
          <a:bodyPr>
            <a:spAutoFit/>
          </a:bodyPr>
          <a:lstStyle/>
          <a:p>
            <a:pPr>
              <a:spcBef>
                <a:spcPct val="50000"/>
              </a:spcBef>
            </a:pPr>
            <a:endParaRPr lang="en-US"/>
          </a:p>
        </p:txBody>
      </p:sp>
      <p:sp>
        <p:nvSpPr>
          <p:cNvPr id="48131" name="Text Box 3"/>
          <p:cNvSpPr txBox="1">
            <a:spLocks noChangeArrowheads="1"/>
          </p:cNvSpPr>
          <p:nvPr/>
        </p:nvSpPr>
        <p:spPr bwMode="auto">
          <a:xfrm>
            <a:off x="533400" y="533400"/>
            <a:ext cx="8382000" cy="6192838"/>
          </a:xfrm>
          <a:prstGeom prst="rect">
            <a:avLst/>
          </a:prstGeom>
          <a:noFill/>
          <a:ln w="9525">
            <a:noFill/>
            <a:miter lim="800000"/>
            <a:headEnd/>
            <a:tailEnd/>
          </a:ln>
        </p:spPr>
        <p:txBody>
          <a:bodyPr>
            <a:spAutoFit/>
          </a:bodyPr>
          <a:lstStyle/>
          <a:p>
            <a:pPr>
              <a:spcBef>
                <a:spcPct val="50000"/>
              </a:spcBef>
            </a:pPr>
            <a:r>
              <a:rPr lang="en-US" sz="3400">
                <a:solidFill>
                  <a:srgbClr val="006600"/>
                </a:solidFill>
              </a:rPr>
              <a:t>Conditional Statements :</a:t>
            </a:r>
          </a:p>
          <a:p>
            <a:pPr>
              <a:spcBef>
                <a:spcPct val="50000"/>
              </a:spcBef>
            </a:pPr>
            <a:endParaRPr lang="en-US" sz="1600"/>
          </a:p>
          <a:p>
            <a:pPr>
              <a:lnSpc>
                <a:spcPct val="80000"/>
              </a:lnSpc>
              <a:spcBef>
                <a:spcPct val="20000"/>
              </a:spcBef>
              <a:buClr>
                <a:schemeClr val="hlink"/>
              </a:buClr>
              <a:buSzPct val="80000"/>
              <a:buFont typeface="Arial" pitchFamily="34" charset="0"/>
              <a:buChar char="►"/>
            </a:pPr>
            <a:r>
              <a:rPr lang="tr-TR" sz="2400"/>
              <a:t>Very often when you write code, you want to perform different actions for different decisions. You can use conditional statements in your code to do this.</a:t>
            </a:r>
          </a:p>
          <a:p>
            <a:pPr>
              <a:lnSpc>
                <a:spcPct val="80000"/>
              </a:lnSpc>
              <a:spcBef>
                <a:spcPct val="20000"/>
              </a:spcBef>
              <a:buClr>
                <a:schemeClr val="hlink"/>
              </a:buClr>
              <a:buSzPct val="80000"/>
              <a:buFont typeface="Arial" pitchFamily="34" charset="0"/>
              <a:buNone/>
            </a:pPr>
            <a:endParaRPr lang="en-US" sz="2400"/>
          </a:p>
          <a:p>
            <a:pPr>
              <a:lnSpc>
                <a:spcPct val="80000"/>
              </a:lnSpc>
              <a:spcBef>
                <a:spcPct val="20000"/>
              </a:spcBef>
              <a:buClr>
                <a:schemeClr val="hlink"/>
              </a:buClr>
              <a:buSzPct val="80000"/>
              <a:buFont typeface="Arial" pitchFamily="34" charset="0"/>
              <a:buNone/>
            </a:pPr>
            <a:r>
              <a:rPr lang="tr-TR" sz="2400"/>
              <a:t>In JavaScript we have the following conditional statements:</a:t>
            </a:r>
          </a:p>
          <a:p>
            <a:pPr>
              <a:lnSpc>
                <a:spcPct val="80000"/>
              </a:lnSpc>
              <a:spcBef>
                <a:spcPct val="20000"/>
              </a:spcBef>
              <a:buClr>
                <a:schemeClr val="hlink"/>
              </a:buClr>
              <a:buSzPct val="80000"/>
              <a:buFont typeface="Arial" pitchFamily="34" charset="0"/>
              <a:buChar char="►"/>
            </a:pPr>
            <a:r>
              <a:rPr lang="tr-TR" sz="2400" b="1"/>
              <a:t>if statement</a:t>
            </a:r>
            <a:r>
              <a:rPr lang="tr-TR" sz="2400"/>
              <a:t> - use this statement if you want to execute some code only if a specified condition is true </a:t>
            </a:r>
          </a:p>
          <a:p>
            <a:pPr>
              <a:lnSpc>
                <a:spcPct val="80000"/>
              </a:lnSpc>
              <a:spcBef>
                <a:spcPct val="20000"/>
              </a:spcBef>
              <a:buClr>
                <a:schemeClr val="hlink"/>
              </a:buClr>
              <a:buSzPct val="80000"/>
              <a:buFont typeface="Arial" pitchFamily="34" charset="0"/>
              <a:buChar char="►"/>
            </a:pPr>
            <a:r>
              <a:rPr lang="tr-TR" sz="2400" b="1"/>
              <a:t>if...else statement</a:t>
            </a:r>
            <a:r>
              <a:rPr lang="tr-TR" sz="2400"/>
              <a:t> - use this statement if you want to execute some code if the condition is true and another code if the condition is false </a:t>
            </a:r>
          </a:p>
          <a:p>
            <a:pPr>
              <a:lnSpc>
                <a:spcPct val="80000"/>
              </a:lnSpc>
              <a:spcBef>
                <a:spcPct val="20000"/>
              </a:spcBef>
              <a:buClr>
                <a:schemeClr val="hlink"/>
              </a:buClr>
              <a:buSzPct val="80000"/>
              <a:buFont typeface="Arial" pitchFamily="34" charset="0"/>
              <a:buChar char="►"/>
            </a:pPr>
            <a:r>
              <a:rPr lang="tr-TR" sz="2400" b="1"/>
              <a:t>if...else if....else statement</a:t>
            </a:r>
            <a:r>
              <a:rPr lang="tr-TR" sz="2400"/>
              <a:t> - use this statement if you want to select one of many blocks of code to be executed </a:t>
            </a:r>
          </a:p>
          <a:p>
            <a:pPr>
              <a:lnSpc>
                <a:spcPct val="80000"/>
              </a:lnSpc>
              <a:spcBef>
                <a:spcPct val="20000"/>
              </a:spcBef>
              <a:buClr>
                <a:schemeClr val="hlink"/>
              </a:buClr>
              <a:buSzPct val="80000"/>
              <a:buFont typeface="Arial" pitchFamily="34" charset="0"/>
              <a:buChar char="►"/>
            </a:pPr>
            <a:r>
              <a:rPr lang="tr-TR" sz="2400" b="1"/>
              <a:t>switch statement</a:t>
            </a:r>
            <a:r>
              <a:rPr lang="tr-TR" sz="2400"/>
              <a:t> - use this statement if you want to select one of many blocks of code to be executed </a:t>
            </a:r>
            <a:r>
              <a:rPr lang="en-US" sz="2400"/>
              <a:t>.</a:t>
            </a:r>
            <a:endParaRPr lang="tr-TR" sz="2400"/>
          </a:p>
          <a:p>
            <a:pPr>
              <a:spcBef>
                <a:spcPct val="50000"/>
              </a:spcBef>
            </a:pPr>
            <a:endParaRPr lang="en-US" sz="2400"/>
          </a:p>
        </p:txBody>
      </p:sp>
      <p:sp>
        <p:nvSpPr>
          <p:cNvPr id="6" name="Slide Number Placeholder 5"/>
          <p:cNvSpPr>
            <a:spLocks noGrp="1"/>
          </p:cNvSpPr>
          <p:nvPr>
            <p:ph type="sldNum" sz="quarter" idx="12"/>
          </p:nvPr>
        </p:nvSpPr>
        <p:spPr/>
        <p:txBody>
          <a:bodyPr/>
          <a:lstStyle/>
          <a:p>
            <a:pPr>
              <a:defRPr/>
            </a:pPr>
            <a:fld id="{66296B8C-C093-40A2-8F80-BE45ECE1491D}"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and JavaScript</a:t>
            </a:r>
          </a:p>
        </p:txBody>
      </p:sp>
      <p:sp>
        <p:nvSpPr>
          <p:cNvPr id="3" name="Content Placeholder 2"/>
          <p:cNvSpPr>
            <a:spLocks noGrp="1"/>
          </p:cNvSpPr>
          <p:nvPr>
            <p:ph idx="1"/>
          </p:nvPr>
        </p:nvSpPr>
        <p:spPr/>
        <p:txBody>
          <a:bodyPr>
            <a:normAutofit lnSpcReduction="10000"/>
          </a:bodyPr>
          <a:lstStyle/>
          <a:p>
            <a:r>
              <a:rPr lang="en-US" dirty="0"/>
              <a:t>Are Java and JavaScript the same?</a:t>
            </a:r>
          </a:p>
          <a:p>
            <a:pPr lvl="1"/>
            <a:r>
              <a:rPr lang="en-US" dirty="0"/>
              <a:t> NO!</a:t>
            </a:r>
          </a:p>
          <a:p>
            <a:r>
              <a:rPr lang="en-US" dirty="0"/>
              <a:t> Java and JavaScript are two completely</a:t>
            </a:r>
          </a:p>
          <a:p>
            <a:pPr lvl="1">
              <a:buNone/>
            </a:pPr>
            <a:r>
              <a:rPr lang="en-US" sz="3200" dirty="0"/>
              <a:t>different languages!</a:t>
            </a:r>
          </a:p>
          <a:p>
            <a:r>
              <a:rPr lang="en-US" dirty="0"/>
              <a:t> Java (developed by Sun Microsystems)</a:t>
            </a:r>
          </a:p>
          <a:p>
            <a:r>
              <a:rPr lang="en-US" dirty="0"/>
              <a:t>is a powerful and very complex</a:t>
            </a:r>
          </a:p>
          <a:p>
            <a:r>
              <a:rPr lang="en-US" dirty="0"/>
              <a:t>programming language - in the same</a:t>
            </a:r>
          </a:p>
          <a:p>
            <a:r>
              <a:rPr lang="en-US" dirty="0"/>
              <a:t>category as C and C++</a:t>
            </a:r>
          </a:p>
        </p:txBody>
      </p:sp>
      <p:sp>
        <p:nvSpPr>
          <p:cNvPr id="5" name="Slide Number Placeholder 4"/>
          <p:cNvSpPr>
            <a:spLocks noGrp="1"/>
          </p:cNvSpPr>
          <p:nvPr>
            <p:ph type="sldNum" sz="quarter" idx="12"/>
          </p:nvPr>
        </p:nvSpPr>
        <p:spPr/>
        <p:txBody>
          <a:bodyPr/>
          <a:lstStyle/>
          <a:p>
            <a:fld id="{99B656C1-64EA-4BC4-92BC-14E4EDDDA8A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304800" y="0"/>
            <a:ext cx="7315200" cy="6894513"/>
          </a:xfrm>
          <a:prstGeom prst="rect">
            <a:avLst/>
          </a:prstGeom>
          <a:noFill/>
          <a:ln w="9525">
            <a:noFill/>
            <a:miter lim="800000"/>
            <a:headEnd/>
            <a:tailEnd/>
          </a:ln>
          <a:effectLst/>
        </p:spPr>
        <p:txBody>
          <a:bodyPr>
            <a:spAutoFit/>
          </a:bodyPr>
          <a:lstStyle/>
          <a:p>
            <a:pPr>
              <a:spcBef>
                <a:spcPct val="50000"/>
              </a:spcBef>
              <a:defRPr/>
            </a:pPr>
            <a:r>
              <a:rPr lang="en-US" sz="2200" dirty="0">
                <a:solidFill>
                  <a:srgbClr val="006600"/>
                </a:solidFill>
              </a:rPr>
              <a:t>Syntax :</a:t>
            </a:r>
          </a:p>
          <a:p>
            <a:pPr>
              <a:lnSpc>
                <a:spcPct val="80000"/>
              </a:lnSpc>
              <a:spcBef>
                <a:spcPct val="20000"/>
              </a:spcBef>
              <a:buClr>
                <a:schemeClr val="hlink"/>
              </a:buClr>
              <a:buSzPct val="80000"/>
              <a:buFont typeface="Arial" pitchFamily="34" charset="0"/>
              <a:buNone/>
              <a:defRPr/>
            </a:pPr>
            <a:endParaRPr lang="en-US" sz="800" dirty="0">
              <a:effectLst>
                <a:outerShdw blurRad="38100" dist="38100" dir="2700000" algn="tl">
                  <a:srgbClr val="FFFFFF"/>
                </a:outerShdw>
              </a:effectLst>
            </a:endParaRPr>
          </a:p>
          <a:p>
            <a:pPr>
              <a:lnSpc>
                <a:spcPct val="80000"/>
              </a:lnSpc>
              <a:spcBef>
                <a:spcPct val="20000"/>
              </a:spcBef>
              <a:buClr>
                <a:schemeClr val="hlink"/>
              </a:buClr>
              <a:buSzPct val="80000"/>
              <a:buFont typeface="Arial" pitchFamily="34" charset="0"/>
              <a:buNone/>
              <a:defRPr/>
            </a:pPr>
            <a:r>
              <a:rPr lang="tr-TR" sz="2200" dirty="0"/>
              <a:t>if (</a:t>
            </a:r>
            <a:r>
              <a:rPr lang="tr-TR" sz="2200" i="1" dirty="0"/>
              <a:t>condition</a:t>
            </a:r>
            <a:r>
              <a:rPr lang="tr-TR" sz="2200" dirty="0"/>
              <a:t>)</a:t>
            </a:r>
          </a:p>
          <a:p>
            <a:pPr>
              <a:lnSpc>
                <a:spcPct val="80000"/>
              </a:lnSpc>
              <a:spcBef>
                <a:spcPct val="20000"/>
              </a:spcBef>
              <a:buClr>
                <a:schemeClr val="hlink"/>
              </a:buClr>
              <a:buSzPct val="80000"/>
              <a:buFont typeface="Arial" pitchFamily="34" charset="0"/>
              <a:buNone/>
              <a:defRPr/>
            </a:pPr>
            <a:r>
              <a:rPr lang="tr-TR" sz="2200" dirty="0"/>
              <a:t>{</a:t>
            </a:r>
          </a:p>
          <a:p>
            <a:pPr>
              <a:lnSpc>
                <a:spcPct val="80000"/>
              </a:lnSpc>
              <a:spcBef>
                <a:spcPct val="20000"/>
              </a:spcBef>
              <a:buClr>
                <a:schemeClr val="hlink"/>
              </a:buClr>
              <a:buSzPct val="80000"/>
              <a:buFont typeface="Arial" pitchFamily="34" charset="0"/>
              <a:buNone/>
              <a:defRPr/>
            </a:pPr>
            <a:r>
              <a:rPr lang="tr-TR" sz="2200" i="1" dirty="0"/>
              <a:t>code to be executed if condition is true</a:t>
            </a:r>
            <a:endParaRPr lang="tr-TR" sz="2200" dirty="0"/>
          </a:p>
          <a:p>
            <a:pPr>
              <a:lnSpc>
                <a:spcPct val="80000"/>
              </a:lnSpc>
              <a:spcBef>
                <a:spcPct val="20000"/>
              </a:spcBef>
              <a:buClr>
                <a:schemeClr val="hlink"/>
              </a:buClr>
              <a:buSzPct val="80000"/>
              <a:buFont typeface="Arial" pitchFamily="34" charset="0"/>
              <a:buNone/>
              <a:defRPr/>
            </a:pPr>
            <a:r>
              <a:rPr lang="tr-TR" sz="2200" dirty="0"/>
              <a:t>} </a:t>
            </a:r>
          </a:p>
          <a:p>
            <a:pPr>
              <a:lnSpc>
                <a:spcPct val="80000"/>
              </a:lnSpc>
              <a:spcBef>
                <a:spcPct val="20000"/>
              </a:spcBef>
              <a:buClr>
                <a:schemeClr val="hlink"/>
              </a:buClr>
              <a:buSzPct val="80000"/>
              <a:buFont typeface="Arial" pitchFamily="34" charset="0"/>
              <a:buNone/>
              <a:defRPr/>
            </a:pPr>
            <a:endParaRPr lang="tr-TR" sz="800" dirty="0"/>
          </a:p>
          <a:p>
            <a:pPr>
              <a:lnSpc>
                <a:spcPct val="80000"/>
              </a:lnSpc>
              <a:spcBef>
                <a:spcPct val="20000"/>
              </a:spcBef>
              <a:buClr>
                <a:schemeClr val="hlink"/>
              </a:buClr>
              <a:buSzPct val="80000"/>
              <a:buFont typeface="Arial" pitchFamily="34" charset="0"/>
              <a:buNone/>
              <a:defRPr/>
            </a:pPr>
            <a:r>
              <a:rPr lang="tr-TR" sz="2200" dirty="0"/>
              <a:t>if (</a:t>
            </a:r>
            <a:r>
              <a:rPr lang="tr-TR" sz="2200" i="1" dirty="0"/>
              <a:t>condition</a:t>
            </a:r>
            <a:r>
              <a:rPr lang="tr-TR" sz="2200" dirty="0"/>
              <a:t>)</a:t>
            </a:r>
          </a:p>
          <a:p>
            <a:pPr>
              <a:lnSpc>
                <a:spcPct val="80000"/>
              </a:lnSpc>
              <a:spcBef>
                <a:spcPct val="20000"/>
              </a:spcBef>
              <a:buClr>
                <a:schemeClr val="hlink"/>
              </a:buClr>
              <a:buSzPct val="80000"/>
              <a:buFont typeface="Arial" pitchFamily="34" charset="0"/>
              <a:buNone/>
              <a:defRPr/>
            </a:pPr>
            <a:r>
              <a:rPr lang="tr-TR" sz="2200" dirty="0"/>
              <a:t>{</a:t>
            </a:r>
            <a:r>
              <a:rPr lang="en-US" sz="2200" dirty="0"/>
              <a:t> </a:t>
            </a:r>
            <a:r>
              <a:rPr lang="tr-TR" sz="2200" i="1" dirty="0"/>
              <a:t>code to be executed if condition is true</a:t>
            </a:r>
            <a:r>
              <a:rPr lang="en-US" sz="2200" i="1" dirty="0"/>
              <a:t> </a:t>
            </a:r>
            <a:r>
              <a:rPr lang="tr-TR" sz="2200" dirty="0"/>
              <a:t>}</a:t>
            </a:r>
          </a:p>
          <a:p>
            <a:pPr>
              <a:lnSpc>
                <a:spcPct val="80000"/>
              </a:lnSpc>
              <a:spcBef>
                <a:spcPct val="20000"/>
              </a:spcBef>
              <a:buClr>
                <a:schemeClr val="hlink"/>
              </a:buClr>
              <a:buSzPct val="80000"/>
              <a:buFont typeface="Arial" pitchFamily="34" charset="0"/>
              <a:buNone/>
              <a:defRPr/>
            </a:pPr>
            <a:r>
              <a:rPr lang="tr-TR" sz="2200" dirty="0"/>
              <a:t>else</a:t>
            </a:r>
          </a:p>
          <a:p>
            <a:pPr>
              <a:lnSpc>
                <a:spcPct val="80000"/>
              </a:lnSpc>
              <a:spcBef>
                <a:spcPct val="20000"/>
              </a:spcBef>
              <a:buClr>
                <a:schemeClr val="hlink"/>
              </a:buClr>
              <a:buSzPct val="80000"/>
              <a:buFont typeface="Arial" pitchFamily="34" charset="0"/>
              <a:buNone/>
              <a:defRPr/>
            </a:pPr>
            <a:r>
              <a:rPr lang="tr-TR" sz="2200" dirty="0"/>
              <a:t>{</a:t>
            </a:r>
            <a:r>
              <a:rPr lang="en-US" sz="2200" dirty="0"/>
              <a:t> </a:t>
            </a:r>
            <a:r>
              <a:rPr lang="tr-TR" sz="2200" i="1" dirty="0"/>
              <a:t>code to be executed if condition is not true</a:t>
            </a:r>
            <a:r>
              <a:rPr lang="en-US" sz="2200" i="1" dirty="0"/>
              <a:t> </a:t>
            </a:r>
            <a:r>
              <a:rPr lang="tr-TR" sz="2200" dirty="0"/>
              <a:t>} </a:t>
            </a:r>
            <a:endParaRPr lang="en-US" sz="2200" dirty="0"/>
          </a:p>
          <a:p>
            <a:pPr>
              <a:lnSpc>
                <a:spcPct val="80000"/>
              </a:lnSpc>
              <a:spcBef>
                <a:spcPct val="20000"/>
              </a:spcBef>
              <a:buClr>
                <a:schemeClr val="hlink"/>
              </a:buClr>
              <a:buSzPct val="80000"/>
              <a:buFont typeface="Arial" pitchFamily="34" charset="0"/>
              <a:buNone/>
              <a:defRPr/>
            </a:pPr>
            <a:endParaRPr lang="en-US" sz="800" dirty="0"/>
          </a:p>
          <a:p>
            <a:pPr>
              <a:lnSpc>
                <a:spcPct val="80000"/>
              </a:lnSpc>
              <a:spcBef>
                <a:spcPct val="20000"/>
              </a:spcBef>
              <a:buClr>
                <a:schemeClr val="hlink"/>
              </a:buClr>
              <a:buSzPct val="80000"/>
              <a:buFont typeface="Arial" pitchFamily="34" charset="0"/>
              <a:buNone/>
              <a:defRPr/>
            </a:pPr>
            <a:r>
              <a:rPr lang="en-US" sz="2200" dirty="0"/>
              <a:t>Example : </a:t>
            </a:r>
            <a:endParaRPr lang="tr-TR" sz="2200" dirty="0"/>
          </a:p>
          <a:p>
            <a:pPr>
              <a:lnSpc>
                <a:spcPct val="80000"/>
              </a:lnSpc>
              <a:spcBef>
                <a:spcPct val="20000"/>
              </a:spcBef>
              <a:buClr>
                <a:schemeClr val="hlink"/>
              </a:buClr>
              <a:buSzPct val="80000"/>
              <a:buFont typeface="Arial" pitchFamily="34" charset="0"/>
              <a:buNone/>
              <a:defRPr/>
            </a:pPr>
            <a:r>
              <a:rPr lang="tr-TR" sz="2200" dirty="0">
                <a:solidFill>
                  <a:schemeClr val="accent2"/>
                </a:solidFill>
              </a:rPr>
              <a:t>&lt;script</a:t>
            </a:r>
            <a:r>
              <a:rPr lang="en-US" sz="2200" dirty="0">
                <a:solidFill>
                  <a:schemeClr val="accent2"/>
                </a:solidFill>
              </a:rPr>
              <a:t> language=“</a:t>
            </a:r>
            <a:r>
              <a:rPr lang="en-US" sz="2200" dirty="0" err="1">
                <a:solidFill>
                  <a:schemeClr val="accent2"/>
                </a:solidFill>
              </a:rPr>
              <a:t>Javascript</a:t>
            </a:r>
            <a:r>
              <a:rPr lang="en-US" sz="2200" dirty="0">
                <a:solidFill>
                  <a:schemeClr val="accent2"/>
                </a:solidFill>
              </a:rPr>
              <a:t>”</a:t>
            </a:r>
            <a:r>
              <a:rPr lang="tr-TR" sz="2200" dirty="0">
                <a:solidFill>
                  <a:schemeClr val="accent2"/>
                </a:solidFill>
              </a:rPr>
              <a:t>&gt;</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x=3</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if(x&lt;0)</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a:t>
            </a:r>
            <a:r>
              <a:rPr lang="en-US" sz="2200" dirty="0">
                <a:solidFill>
                  <a:schemeClr val="accent2"/>
                </a:solidFill>
              </a:rPr>
              <a:t>  </a:t>
            </a:r>
            <a:r>
              <a:rPr lang="tr-TR" sz="2200" dirty="0">
                <a:solidFill>
                  <a:schemeClr val="accent2"/>
                </a:solidFill>
              </a:rPr>
              <a:t>alert (“negati</a:t>
            </a:r>
            <a:r>
              <a:rPr lang="en-US" sz="2200" dirty="0" err="1">
                <a:solidFill>
                  <a:schemeClr val="accent2"/>
                </a:solidFill>
              </a:rPr>
              <a:t>ve</a:t>
            </a:r>
            <a:r>
              <a:rPr lang="tr-TR" sz="2200" dirty="0">
                <a:solidFill>
                  <a:schemeClr val="accent2"/>
                </a:solidFill>
              </a:rPr>
              <a:t>”)</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else</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a:t>
            </a:r>
            <a:r>
              <a:rPr lang="en-US" sz="2200" dirty="0">
                <a:solidFill>
                  <a:schemeClr val="accent2"/>
                </a:solidFill>
              </a:rPr>
              <a:t> </a:t>
            </a:r>
            <a:r>
              <a:rPr lang="tr-TR" sz="2200" dirty="0">
                <a:solidFill>
                  <a:schemeClr val="accent2"/>
                </a:solidFill>
              </a:rPr>
              <a:t>alert (“po</a:t>
            </a:r>
            <a:r>
              <a:rPr lang="en-US" sz="2200" dirty="0" err="1">
                <a:solidFill>
                  <a:schemeClr val="accent2"/>
                </a:solidFill>
              </a:rPr>
              <a:t>sitive</a:t>
            </a:r>
            <a:r>
              <a:rPr lang="tr-TR" sz="2200" dirty="0">
                <a:solidFill>
                  <a:schemeClr val="accent2"/>
                </a:solidFill>
              </a:rPr>
              <a:t>”)</a:t>
            </a:r>
          </a:p>
          <a:p>
            <a:pPr>
              <a:lnSpc>
                <a:spcPct val="80000"/>
              </a:lnSpc>
              <a:spcBef>
                <a:spcPct val="20000"/>
              </a:spcBef>
              <a:buClr>
                <a:schemeClr val="hlink"/>
              </a:buClr>
              <a:buSzPct val="80000"/>
              <a:buFont typeface="Arial" pitchFamily="34" charset="0"/>
              <a:buNone/>
              <a:defRPr/>
            </a:pPr>
            <a:r>
              <a:rPr lang="tr-TR" sz="2200" dirty="0">
                <a:solidFill>
                  <a:schemeClr val="accent2"/>
                </a:solidFill>
              </a:rPr>
              <a:t>}</a:t>
            </a:r>
            <a:endParaRPr lang="en-US" sz="2200" dirty="0">
              <a:solidFill>
                <a:schemeClr val="accent2"/>
              </a:solidFill>
            </a:endParaRPr>
          </a:p>
          <a:p>
            <a:pPr>
              <a:lnSpc>
                <a:spcPct val="80000"/>
              </a:lnSpc>
              <a:spcBef>
                <a:spcPct val="20000"/>
              </a:spcBef>
              <a:buClr>
                <a:schemeClr val="hlink"/>
              </a:buClr>
              <a:buSzPct val="80000"/>
              <a:buFont typeface="Arial" pitchFamily="34" charset="0"/>
              <a:buNone/>
              <a:defRPr/>
            </a:pPr>
            <a:r>
              <a:rPr lang="en-US" sz="2200" dirty="0">
                <a:solidFill>
                  <a:schemeClr val="accent2"/>
                </a:solidFill>
              </a:rPr>
              <a:t>&lt;</a:t>
            </a:r>
            <a:r>
              <a:rPr lang="tr-TR" sz="2200" dirty="0">
                <a:solidFill>
                  <a:schemeClr val="accent2"/>
                </a:solidFill>
              </a:rPr>
              <a:t>/script&gt;</a:t>
            </a:r>
            <a:endParaRPr lang="en-US" sz="2200" dirty="0">
              <a:solidFill>
                <a:schemeClr val="accent2"/>
              </a:solidFill>
            </a:endParaRPr>
          </a:p>
        </p:txBody>
      </p:sp>
      <p:sp>
        <p:nvSpPr>
          <p:cNvPr id="5" name="Slide Number Placeholder 4"/>
          <p:cNvSpPr>
            <a:spLocks noGrp="1"/>
          </p:cNvSpPr>
          <p:nvPr>
            <p:ph type="sldNum" sz="quarter" idx="12"/>
          </p:nvPr>
        </p:nvSpPr>
        <p:spPr/>
        <p:txBody>
          <a:bodyPr/>
          <a:lstStyle/>
          <a:p>
            <a:pPr>
              <a:defRPr/>
            </a:pPr>
            <a:fld id="{06499F6C-84CE-4214-9EB3-92D93AC02B3F}"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381000"/>
            <a:ext cx="8229600" cy="6405563"/>
          </a:xfrm>
          <a:prstGeom prst="rect">
            <a:avLst/>
          </a:prstGeom>
          <a:noFill/>
          <a:ln w="9525">
            <a:noFill/>
            <a:miter lim="800000"/>
            <a:headEnd/>
            <a:tailEnd/>
          </a:ln>
        </p:spPr>
        <p:txBody>
          <a:bodyPr>
            <a:spAutoFit/>
          </a:bodyPr>
          <a:lstStyle/>
          <a:p>
            <a:pPr>
              <a:spcBef>
                <a:spcPct val="50000"/>
              </a:spcBef>
            </a:pPr>
            <a:r>
              <a:rPr lang="en-US" sz="3400">
                <a:solidFill>
                  <a:srgbClr val="006600"/>
                </a:solidFill>
              </a:rPr>
              <a:t>Switch Statement :</a:t>
            </a:r>
          </a:p>
          <a:p>
            <a:pPr>
              <a:spcBef>
                <a:spcPct val="20000"/>
              </a:spcBef>
              <a:buFontTx/>
              <a:buChar char="•"/>
            </a:pPr>
            <a:r>
              <a:rPr lang="en-US" sz="2400"/>
              <a:t>Multiway branch</a:t>
            </a:r>
          </a:p>
          <a:p>
            <a:pPr>
              <a:spcBef>
                <a:spcPct val="20000"/>
              </a:spcBef>
            </a:pPr>
            <a:endParaRPr lang="en-US" sz="800"/>
          </a:p>
          <a:p>
            <a:pPr>
              <a:spcBef>
                <a:spcPct val="20000"/>
              </a:spcBef>
              <a:buFontTx/>
              <a:buChar char="•"/>
            </a:pPr>
            <a:r>
              <a:rPr lang="en-US" sz="2400"/>
              <a:t>The switch value does not need to a number. It can be a string.</a:t>
            </a:r>
          </a:p>
          <a:p>
            <a:pPr>
              <a:spcBef>
                <a:spcPct val="20000"/>
              </a:spcBef>
              <a:buFontTx/>
              <a:buChar char="•"/>
            </a:pPr>
            <a:endParaRPr lang="en-US" sz="800"/>
          </a:p>
          <a:p>
            <a:pPr>
              <a:spcBef>
                <a:spcPct val="20000"/>
              </a:spcBef>
              <a:buFontTx/>
              <a:buChar char="•"/>
            </a:pPr>
            <a:r>
              <a:rPr lang="en-US" sz="2400"/>
              <a:t>The case values can be expressions.</a:t>
            </a:r>
          </a:p>
          <a:p>
            <a:pPr>
              <a:spcBef>
                <a:spcPct val="20000"/>
              </a:spcBef>
            </a:pPr>
            <a:r>
              <a:rPr lang="en-US" sz="2400" b="1"/>
              <a:t>Syntax :</a:t>
            </a:r>
          </a:p>
          <a:p>
            <a:pPr>
              <a:lnSpc>
                <a:spcPct val="90000"/>
              </a:lnSpc>
              <a:spcBef>
                <a:spcPct val="20000"/>
              </a:spcBef>
            </a:pPr>
            <a:r>
              <a:rPr lang="en-US" sz="2200" b="1"/>
              <a:t>switch (</a:t>
            </a:r>
            <a:r>
              <a:rPr lang="en-US" sz="2200"/>
              <a:t>expression</a:t>
            </a:r>
            <a:r>
              <a:rPr lang="en-US" sz="2200" b="1"/>
              <a:t>) {</a:t>
            </a:r>
          </a:p>
          <a:p>
            <a:pPr>
              <a:lnSpc>
                <a:spcPct val="90000"/>
              </a:lnSpc>
              <a:spcBef>
                <a:spcPct val="20000"/>
              </a:spcBef>
            </a:pPr>
            <a:r>
              <a:rPr lang="en-US" sz="2200" b="1"/>
              <a:t>case ';':</a:t>
            </a:r>
          </a:p>
          <a:p>
            <a:pPr>
              <a:lnSpc>
                <a:spcPct val="90000"/>
              </a:lnSpc>
              <a:spcBef>
                <a:spcPct val="20000"/>
              </a:spcBef>
            </a:pPr>
            <a:r>
              <a:rPr lang="en-US" sz="2200" b="1"/>
              <a:t>case ',':</a:t>
            </a:r>
          </a:p>
          <a:p>
            <a:pPr>
              <a:lnSpc>
                <a:spcPct val="90000"/>
              </a:lnSpc>
              <a:spcBef>
                <a:spcPct val="20000"/>
              </a:spcBef>
            </a:pPr>
            <a:r>
              <a:rPr lang="en-US" sz="2200" b="1"/>
              <a:t>case '.':</a:t>
            </a:r>
          </a:p>
          <a:p>
            <a:pPr>
              <a:lnSpc>
                <a:spcPct val="90000"/>
              </a:lnSpc>
              <a:spcBef>
                <a:spcPct val="20000"/>
              </a:spcBef>
            </a:pPr>
            <a:r>
              <a:rPr lang="en-US" sz="2200" b="1"/>
              <a:t>    punctuation();</a:t>
            </a:r>
          </a:p>
          <a:p>
            <a:pPr>
              <a:lnSpc>
                <a:spcPct val="90000"/>
              </a:lnSpc>
              <a:spcBef>
                <a:spcPct val="20000"/>
              </a:spcBef>
            </a:pPr>
            <a:r>
              <a:rPr lang="en-US" sz="2200" b="1"/>
              <a:t>    break;</a:t>
            </a:r>
          </a:p>
          <a:p>
            <a:pPr>
              <a:lnSpc>
                <a:spcPct val="90000"/>
              </a:lnSpc>
              <a:spcBef>
                <a:spcPct val="20000"/>
              </a:spcBef>
            </a:pPr>
            <a:r>
              <a:rPr lang="en-US" sz="2200" b="1"/>
              <a:t>default:</a:t>
            </a:r>
          </a:p>
          <a:p>
            <a:pPr>
              <a:lnSpc>
                <a:spcPct val="90000"/>
              </a:lnSpc>
              <a:spcBef>
                <a:spcPct val="20000"/>
              </a:spcBef>
            </a:pPr>
            <a:r>
              <a:rPr lang="en-US" sz="2200" b="1"/>
              <a:t>    noneOfTheAbove( );</a:t>
            </a:r>
          </a:p>
          <a:p>
            <a:pPr>
              <a:lnSpc>
                <a:spcPct val="90000"/>
              </a:lnSpc>
              <a:spcBef>
                <a:spcPct val="20000"/>
              </a:spcBef>
            </a:pPr>
            <a:r>
              <a:rPr lang="en-US" sz="2200" b="1"/>
              <a:t>}</a:t>
            </a:r>
            <a:endParaRPr lang="en-US" sz="2200"/>
          </a:p>
        </p:txBody>
      </p:sp>
      <p:sp>
        <p:nvSpPr>
          <p:cNvPr id="5" name="Slide Number Placeholder 4"/>
          <p:cNvSpPr>
            <a:spLocks noGrp="1"/>
          </p:cNvSpPr>
          <p:nvPr>
            <p:ph type="sldNum" sz="quarter" idx="12"/>
          </p:nvPr>
        </p:nvSpPr>
        <p:spPr/>
        <p:txBody>
          <a:bodyPr/>
          <a:lstStyle/>
          <a:p>
            <a:pPr>
              <a:defRPr/>
            </a:pPr>
            <a:fld id="{5BCCA7FD-4893-425D-A7CD-A02A593BC85F}"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09600" y="304800"/>
            <a:ext cx="8153400" cy="5091113"/>
          </a:xfrm>
          <a:prstGeom prst="rect">
            <a:avLst/>
          </a:prstGeom>
          <a:noFill/>
          <a:ln w="9525">
            <a:noFill/>
            <a:miter lim="800000"/>
            <a:headEnd/>
            <a:tailEnd/>
          </a:ln>
        </p:spPr>
        <p:txBody>
          <a:bodyPr>
            <a:spAutoFit/>
          </a:bodyPr>
          <a:lstStyle/>
          <a:p>
            <a:pPr>
              <a:spcBef>
                <a:spcPct val="50000"/>
              </a:spcBef>
            </a:pPr>
            <a:r>
              <a:rPr lang="en-US"/>
              <a:t>Break  &amp; Continue Statement :</a:t>
            </a:r>
          </a:p>
          <a:p>
            <a:pPr>
              <a:spcBef>
                <a:spcPct val="50000"/>
              </a:spcBef>
            </a:pPr>
            <a:r>
              <a:rPr lang="en-US"/>
              <a:t>  - </a:t>
            </a:r>
            <a:r>
              <a:rPr lang="en-US">
                <a:ea typeface="PMingLiU" pitchFamily="18" charset="-120"/>
              </a:rPr>
              <a:t>Alter flow of control</a:t>
            </a:r>
          </a:p>
          <a:p>
            <a:pPr eaLnBrk="0" hangingPunct="0">
              <a:spcBef>
                <a:spcPct val="20000"/>
              </a:spcBef>
              <a:buClr>
                <a:schemeClr val="accent2"/>
              </a:buClr>
              <a:buSzPct val="85000"/>
              <a:buFont typeface="Wingdings" pitchFamily="2" charset="2"/>
              <a:buChar char="Ø"/>
            </a:pPr>
            <a:r>
              <a:rPr lang="en-US" b="1">
                <a:solidFill>
                  <a:srgbClr val="FF3300"/>
                </a:solidFill>
                <a:ea typeface="PMingLiU" pitchFamily="18" charset="-120"/>
              </a:rPr>
              <a:t>break</a:t>
            </a:r>
            <a:r>
              <a:rPr lang="en-US" b="1">
                <a:ea typeface="PMingLiU" pitchFamily="18" charset="-120"/>
              </a:rPr>
              <a:t>;</a:t>
            </a:r>
          </a:p>
          <a:p>
            <a:pPr lvl="1" eaLnBrk="0" hangingPunct="0">
              <a:spcBef>
                <a:spcPct val="20000"/>
              </a:spcBef>
              <a:buClr>
                <a:schemeClr val="accent2"/>
              </a:buClr>
              <a:buSzPct val="75000"/>
              <a:buFont typeface="ZapfDingbats"/>
              <a:buChar char="m"/>
            </a:pPr>
            <a:r>
              <a:rPr lang="en-US">
                <a:ea typeface="PMingLiU" pitchFamily="18" charset="-120"/>
              </a:rPr>
              <a:t>Exits structure</a:t>
            </a:r>
          </a:p>
          <a:p>
            <a:pPr eaLnBrk="0" hangingPunct="0">
              <a:spcBef>
                <a:spcPct val="20000"/>
              </a:spcBef>
              <a:buClr>
                <a:schemeClr val="accent2"/>
              </a:buClr>
              <a:buSzPct val="85000"/>
              <a:buFont typeface="Wingdings" pitchFamily="2" charset="2"/>
              <a:buChar char="Ø"/>
            </a:pPr>
            <a:r>
              <a:rPr lang="en-US" b="1">
                <a:solidFill>
                  <a:srgbClr val="FF3300"/>
                </a:solidFill>
                <a:ea typeface="PMingLiU" pitchFamily="18" charset="-120"/>
              </a:rPr>
              <a:t>continue</a:t>
            </a:r>
            <a:r>
              <a:rPr lang="en-US" b="1">
                <a:ea typeface="PMingLiU" pitchFamily="18" charset="-120"/>
              </a:rPr>
              <a:t>;</a:t>
            </a:r>
          </a:p>
          <a:p>
            <a:pPr lvl="1" eaLnBrk="0" hangingPunct="0">
              <a:spcBef>
                <a:spcPct val="20000"/>
              </a:spcBef>
              <a:buClr>
                <a:schemeClr val="accent2"/>
              </a:buClr>
              <a:buSzPct val="75000"/>
              <a:buFont typeface="ZapfDingbats"/>
              <a:buChar char="m"/>
            </a:pPr>
            <a:r>
              <a:rPr lang="en-US">
                <a:ea typeface="PMingLiU" pitchFamily="18" charset="-120"/>
              </a:rPr>
              <a:t>Skips remaining statements in structure; continues with next loop iteration</a:t>
            </a:r>
          </a:p>
          <a:p>
            <a:pPr eaLnBrk="0" hangingPunct="0">
              <a:spcBef>
                <a:spcPct val="20000"/>
              </a:spcBef>
              <a:buClr>
                <a:schemeClr val="accent2"/>
              </a:buClr>
              <a:buSzPct val="85000"/>
              <a:buFont typeface="Wingdings" pitchFamily="2" charset="2"/>
              <a:buChar char="Ø"/>
            </a:pPr>
            <a:r>
              <a:rPr lang="en-US">
                <a:ea typeface="PMingLiU" pitchFamily="18" charset="-120"/>
              </a:rPr>
              <a:t>When used properly</a:t>
            </a:r>
          </a:p>
          <a:p>
            <a:pPr lvl="1" eaLnBrk="0" hangingPunct="0">
              <a:spcBef>
                <a:spcPct val="20000"/>
              </a:spcBef>
              <a:buClr>
                <a:schemeClr val="accent2"/>
              </a:buClr>
              <a:buSzPct val="75000"/>
              <a:buFont typeface="ZapfDingbats"/>
              <a:buChar char="m"/>
            </a:pPr>
            <a:r>
              <a:rPr lang="en-US">
                <a:ea typeface="PMingLiU" pitchFamily="18" charset="-120"/>
              </a:rPr>
              <a:t>Performs faster than the corresponding structured techniques</a:t>
            </a:r>
          </a:p>
        </p:txBody>
      </p:sp>
      <p:sp>
        <p:nvSpPr>
          <p:cNvPr id="5" name="Slide Number Placeholder 4"/>
          <p:cNvSpPr>
            <a:spLocks noGrp="1"/>
          </p:cNvSpPr>
          <p:nvPr>
            <p:ph type="sldNum" sz="quarter" idx="12"/>
          </p:nvPr>
        </p:nvSpPr>
        <p:spPr/>
        <p:txBody>
          <a:bodyPr/>
          <a:lstStyle/>
          <a:p>
            <a:pPr>
              <a:defRPr/>
            </a:pPr>
            <a:fld id="{4B0D4D8F-0ABF-4921-A9D5-1F942B7D187A}"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3400" y="457200"/>
            <a:ext cx="8153400" cy="4511675"/>
          </a:xfrm>
          <a:prstGeom prst="rect">
            <a:avLst/>
          </a:prstGeom>
          <a:noFill/>
          <a:ln w="9525">
            <a:noFill/>
            <a:miter lim="800000"/>
            <a:headEnd/>
            <a:tailEnd/>
          </a:ln>
        </p:spPr>
        <p:txBody>
          <a:bodyPr>
            <a:spAutoFit/>
          </a:bodyPr>
          <a:lstStyle/>
          <a:p>
            <a:pPr>
              <a:spcBef>
                <a:spcPct val="50000"/>
              </a:spcBef>
            </a:pPr>
            <a:r>
              <a:rPr lang="en-US" sz="3400">
                <a:solidFill>
                  <a:srgbClr val="006600"/>
                </a:solidFill>
              </a:rPr>
              <a:t>Looping :</a:t>
            </a:r>
          </a:p>
          <a:p>
            <a:pPr>
              <a:spcBef>
                <a:spcPct val="50000"/>
              </a:spcBef>
            </a:pPr>
            <a:endParaRPr lang="en-US" altLang="ko-KR" sz="1000">
              <a:ea typeface="Gulim" pitchFamily="34" charset="-127"/>
            </a:endParaRPr>
          </a:p>
          <a:p>
            <a:pPr latinLnBrk="1">
              <a:lnSpc>
                <a:spcPct val="90000"/>
              </a:lnSpc>
              <a:spcBef>
                <a:spcPct val="20000"/>
              </a:spcBef>
              <a:buSzPct val="85000"/>
            </a:pPr>
            <a:r>
              <a:rPr kumimoji="1" lang="en-US" altLang="ko-KR" sz="2400">
                <a:ea typeface="휴먼태새내기체"/>
                <a:cs typeface="Arial" pitchFamily="34" charset="0"/>
              </a:rPr>
              <a:t>   Very often when you write code, you want the same block of code to run a number of times. You can use looping statements in your code to do this.</a:t>
            </a:r>
          </a:p>
          <a:p>
            <a:pPr latinLnBrk="1">
              <a:lnSpc>
                <a:spcPct val="90000"/>
              </a:lnSpc>
              <a:spcBef>
                <a:spcPct val="20000"/>
              </a:spcBef>
              <a:buSzPct val="85000"/>
            </a:pPr>
            <a:r>
              <a:rPr kumimoji="1" lang="en-US" altLang="ko-KR" sz="2400">
                <a:ea typeface="휴먼태새내기체"/>
                <a:cs typeface="Arial" pitchFamily="34" charset="0"/>
              </a:rPr>
              <a:t>   In JavaScript we have the following looping statements: </a:t>
            </a:r>
          </a:p>
          <a:p>
            <a:pPr latinLnBrk="1">
              <a:lnSpc>
                <a:spcPct val="90000"/>
              </a:lnSpc>
              <a:spcBef>
                <a:spcPct val="20000"/>
              </a:spcBef>
              <a:buSzPct val="85000"/>
              <a:buFont typeface="Wingdings" pitchFamily="2" charset="2"/>
              <a:buChar char="q"/>
            </a:pPr>
            <a:r>
              <a:rPr kumimoji="1" lang="en-US" altLang="ko-KR" sz="2400" b="1">
                <a:ea typeface="휴먼태새내기체"/>
                <a:cs typeface="Arial" pitchFamily="34" charset="0"/>
              </a:rPr>
              <a:t>   </a:t>
            </a:r>
            <a:r>
              <a:rPr kumimoji="1" lang="en-US" altLang="ko-KR" sz="2400" b="1">
                <a:solidFill>
                  <a:schemeClr val="accent2"/>
                </a:solidFill>
                <a:ea typeface="휴먼태새내기체"/>
                <a:cs typeface="Arial" pitchFamily="34" charset="0"/>
              </a:rPr>
              <a:t>while </a:t>
            </a:r>
            <a:r>
              <a:rPr kumimoji="1" lang="en-US" altLang="ko-KR" sz="2400">
                <a:ea typeface="휴먼태새내기체"/>
                <a:cs typeface="Arial" pitchFamily="34" charset="0"/>
              </a:rPr>
              <a:t>- loops through a block of code while a condition is true </a:t>
            </a:r>
          </a:p>
          <a:p>
            <a:pPr latinLnBrk="1">
              <a:lnSpc>
                <a:spcPct val="90000"/>
              </a:lnSpc>
              <a:spcBef>
                <a:spcPct val="20000"/>
              </a:spcBef>
              <a:buSzPct val="85000"/>
              <a:buFont typeface="Wingdings" pitchFamily="2" charset="2"/>
              <a:buChar char="q"/>
            </a:pPr>
            <a:r>
              <a:rPr kumimoji="1" lang="en-US" altLang="ko-KR" sz="2400" b="1">
                <a:ea typeface="휴먼태새내기체"/>
                <a:cs typeface="Arial" pitchFamily="34" charset="0"/>
              </a:rPr>
              <a:t>   </a:t>
            </a:r>
            <a:r>
              <a:rPr kumimoji="1" lang="en-US" altLang="ko-KR" sz="2400" b="1">
                <a:solidFill>
                  <a:schemeClr val="accent2"/>
                </a:solidFill>
                <a:ea typeface="휴먼태새내기체"/>
                <a:cs typeface="Arial" pitchFamily="34" charset="0"/>
              </a:rPr>
              <a:t>do...while</a:t>
            </a:r>
            <a:r>
              <a:rPr kumimoji="1" lang="en-US" altLang="ko-KR" sz="2400">
                <a:ea typeface="휴먼태새내기체"/>
                <a:cs typeface="Arial" pitchFamily="34" charset="0"/>
              </a:rPr>
              <a:t> - loops through a block of code once, and then repeats the loop while a condition is true </a:t>
            </a:r>
          </a:p>
          <a:p>
            <a:pPr latinLnBrk="1">
              <a:lnSpc>
                <a:spcPct val="90000"/>
              </a:lnSpc>
              <a:spcBef>
                <a:spcPct val="20000"/>
              </a:spcBef>
              <a:buSzPct val="85000"/>
              <a:buFont typeface="Wingdings" pitchFamily="2" charset="2"/>
              <a:buChar char="q"/>
            </a:pPr>
            <a:r>
              <a:rPr kumimoji="1" lang="en-US" altLang="ko-KR" sz="2400" b="1">
                <a:ea typeface="휴먼태새내기체"/>
                <a:cs typeface="Arial" pitchFamily="34" charset="0"/>
              </a:rPr>
              <a:t>   </a:t>
            </a:r>
            <a:r>
              <a:rPr kumimoji="1" lang="en-US" altLang="ko-KR" sz="2400" b="1">
                <a:solidFill>
                  <a:schemeClr val="accent2"/>
                </a:solidFill>
                <a:ea typeface="휴먼태새내기체"/>
                <a:cs typeface="Arial" pitchFamily="34" charset="0"/>
              </a:rPr>
              <a:t>for</a:t>
            </a:r>
            <a:r>
              <a:rPr kumimoji="1" lang="en-US" altLang="ko-KR" sz="2400" b="1">
                <a:ea typeface="휴먼태새내기체"/>
                <a:cs typeface="Arial" pitchFamily="34" charset="0"/>
              </a:rPr>
              <a:t> </a:t>
            </a:r>
            <a:r>
              <a:rPr kumimoji="1" lang="en-US" altLang="ko-KR" sz="2400">
                <a:ea typeface="휴먼태새내기체"/>
                <a:cs typeface="Arial" pitchFamily="34" charset="0"/>
              </a:rPr>
              <a:t>- run statements a specified number of times </a:t>
            </a:r>
          </a:p>
          <a:p>
            <a:pPr latinLnBrk="1">
              <a:lnSpc>
                <a:spcPct val="90000"/>
              </a:lnSpc>
              <a:spcBef>
                <a:spcPct val="20000"/>
              </a:spcBef>
              <a:buSzPct val="85000"/>
            </a:pPr>
            <a:endParaRPr lang="en-US"/>
          </a:p>
        </p:txBody>
      </p:sp>
      <p:sp>
        <p:nvSpPr>
          <p:cNvPr id="5" name="Slide Number Placeholder 4"/>
          <p:cNvSpPr>
            <a:spLocks noGrp="1"/>
          </p:cNvSpPr>
          <p:nvPr>
            <p:ph type="sldNum" sz="quarter" idx="12"/>
          </p:nvPr>
        </p:nvSpPr>
        <p:spPr/>
        <p:txBody>
          <a:bodyPr/>
          <a:lstStyle/>
          <a:p>
            <a:pPr>
              <a:defRPr/>
            </a:pPr>
            <a:fld id="{ADFE592B-BD64-49B2-9ACB-18EECABE591B}"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228600"/>
            <a:ext cx="8077200" cy="6437313"/>
          </a:xfrm>
          <a:prstGeom prst="rect">
            <a:avLst/>
          </a:prstGeom>
          <a:noFill/>
          <a:ln w="9525">
            <a:noFill/>
            <a:miter lim="800000"/>
            <a:headEnd/>
            <a:tailEnd/>
          </a:ln>
        </p:spPr>
        <p:txBody>
          <a:bodyPr>
            <a:spAutoFit/>
          </a:bodyPr>
          <a:lstStyle/>
          <a:p>
            <a:pPr>
              <a:spcBef>
                <a:spcPct val="50000"/>
              </a:spcBef>
            </a:pPr>
            <a:r>
              <a:rPr lang="en-US" sz="2800">
                <a:solidFill>
                  <a:srgbClr val="006600"/>
                </a:solidFill>
              </a:rPr>
              <a:t>Syntax :</a:t>
            </a:r>
          </a:p>
          <a:p>
            <a:pPr>
              <a:spcBef>
                <a:spcPct val="50000"/>
              </a:spcBef>
            </a:pPr>
            <a:endParaRPr lang="en-US" sz="800"/>
          </a:p>
          <a:p>
            <a:pPr>
              <a:spcBef>
                <a:spcPct val="20000"/>
              </a:spcBef>
              <a:buClr>
                <a:schemeClr val="hlink"/>
              </a:buClr>
              <a:buSzPct val="110000"/>
              <a:buFont typeface="Wingdings" pitchFamily="2" charset="2"/>
              <a:buBlip>
                <a:blip r:embed="rId2"/>
              </a:buBlip>
            </a:pPr>
            <a:r>
              <a:rPr lang="en-US">
                <a:latin typeface="Tahoma" pitchFamily="34" charset="0"/>
              </a:rPr>
              <a:t> </a:t>
            </a:r>
            <a:r>
              <a:rPr lang="en-US" sz="2200"/>
              <a:t>While</a:t>
            </a:r>
          </a:p>
          <a:p>
            <a:pPr lvl="1">
              <a:spcBef>
                <a:spcPct val="20000"/>
              </a:spcBef>
              <a:buClr>
                <a:schemeClr val="tx1"/>
              </a:buClr>
              <a:buSzPct val="60000"/>
              <a:buFont typeface="Wingdings" pitchFamily="2" charset="2"/>
              <a:buChar char="n"/>
            </a:pPr>
            <a:r>
              <a:rPr lang="en-US" sz="2200">
                <a:solidFill>
                  <a:schemeClr val="accent2"/>
                </a:solidFill>
              </a:rPr>
              <a:t>Syntax:</a:t>
            </a:r>
            <a:r>
              <a:rPr lang="en-US" sz="2200"/>
              <a:t> while (</a:t>
            </a:r>
            <a:r>
              <a:rPr lang="en-US" sz="2200" i="1"/>
              <a:t>condition</a:t>
            </a:r>
            <a:r>
              <a:rPr lang="en-US" sz="2200"/>
              <a:t>)</a:t>
            </a:r>
          </a:p>
          <a:p>
            <a:pPr lvl="1">
              <a:spcBef>
                <a:spcPct val="20000"/>
              </a:spcBef>
              <a:buClr>
                <a:schemeClr val="tx1"/>
              </a:buClr>
              <a:buSzPct val="60000"/>
              <a:buFont typeface="Wingdings" pitchFamily="2" charset="2"/>
              <a:buNone/>
            </a:pPr>
            <a:r>
              <a:rPr lang="en-US" sz="2200"/>
              <a:t> {</a:t>
            </a:r>
          </a:p>
          <a:p>
            <a:pPr lvl="1">
              <a:spcBef>
                <a:spcPct val="20000"/>
              </a:spcBef>
              <a:buClr>
                <a:schemeClr val="tx1"/>
              </a:buClr>
              <a:buSzPct val="60000"/>
              <a:buFont typeface="Wingdings" pitchFamily="2" charset="2"/>
              <a:buNone/>
            </a:pPr>
            <a:r>
              <a:rPr lang="en-US" sz="2200"/>
              <a:t> </a:t>
            </a:r>
            <a:r>
              <a:rPr lang="en-US" sz="2200" i="1"/>
              <a:t>code to be executed</a:t>
            </a:r>
            <a:r>
              <a:rPr lang="en-US" sz="2200"/>
              <a:t> </a:t>
            </a:r>
          </a:p>
          <a:p>
            <a:pPr lvl="1">
              <a:spcBef>
                <a:spcPct val="20000"/>
              </a:spcBef>
              <a:buClr>
                <a:schemeClr val="tx1"/>
              </a:buClr>
              <a:buSzPct val="60000"/>
              <a:buFont typeface="Wingdings" pitchFamily="2" charset="2"/>
              <a:buNone/>
            </a:pPr>
            <a:r>
              <a:rPr lang="en-US" sz="2200"/>
              <a:t>} </a:t>
            </a:r>
          </a:p>
          <a:p>
            <a:pPr>
              <a:spcBef>
                <a:spcPct val="20000"/>
              </a:spcBef>
              <a:buClr>
                <a:schemeClr val="hlink"/>
              </a:buClr>
              <a:buSzPct val="110000"/>
              <a:buFont typeface="Wingdings" pitchFamily="2" charset="2"/>
              <a:buBlip>
                <a:blip r:embed="rId2"/>
              </a:buBlip>
            </a:pPr>
            <a:r>
              <a:rPr lang="en-US" sz="2200"/>
              <a:t> do...while</a:t>
            </a:r>
          </a:p>
          <a:p>
            <a:pPr lvl="1">
              <a:spcBef>
                <a:spcPct val="20000"/>
              </a:spcBef>
              <a:buClr>
                <a:schemeClr val="tx1"/>
              </a:buClr>
              <a:buSzPct val="60000"/>
              <a:buFont typeface="Wingdings" pitchFamily="2" charset="2"/>
              <a:buChar char="n"/>
            </a:pPr>
            <a:r>
              <a:rPr lang="en-US" sz="2200">
                <a:solidFill>
                  <a:schemeClr val="accent2"/>
                </a:solidFill>
              </a:rPr>
              <a:t>Syntax:</a:t>
            </a:r>
            <a:r>
              <a:rPr lang="en-US" sz="2200"/>
              <a:t>  do {</a:t>
            </a:r>
          </a:p>
          <a:p>
            <a:pPr lvl="1">
              <a:spcBef>
                <a:spcPct val="20000"/>
              </a:spcBef>
              <a:buClr>
                <a:schemeClr val="tx1"/>
              </a:buClr>
              <a:buSzPct val="60000"/>
              <a:buFont typeface="Wingdings" pitchFamily="2" charset="2"/>
              <a:buNone/>
            </a:pPr>
            <a:r>
              <a:rPr lang="en-US" sz="2200"/>
              <a:t> </a:t>
            </a:r>
            <a:r>
              <a:rPr lang="en-US" sz="2200" i="1"/>
              <a:t>code to be executed </a:t>
            </a:r>
          </a:p>
          <a:p>
            <a:pPr lvl="1">
              <a:spcBef>
                <a:spcPct val="20000"/>
              </a:spcBef>
              <a:buClr>
                <a:schemeClr val="tx1"/>
              </a:buClr>
              <a:buSzPct val="60000"/>
              <a:buFont typeface="Wingdings" pitchFamily="2" charset="2"/>
              <a:buNone/>
            </a:pPr>
            <a:r>
              <a:rPr lang="en-US" sz="2200"/>
              <a:t>} while (</a:t>
            </a:r>
            <a:r>
              <a:rPr lang="en-US" sz="2200" i="1"/>
              <a:t>condition</a:t>
            </a:r>
            <a:r>
              <a:rPr lang="en-US" sz="2200"/>
              <a:t>) </a:t>
            </a:r>
          </a:p>
          <a:p>
            <a:pPr>
              <a:spcBef>
                <a:spcPct val="20000"/>
              </a:spcBef>
              <a:buClr>
                <a:schemeClr val="hlink"/>
              </a:buClr>
              <a:buSzPct val="110000"/>
              <a:buFont typeface="Wingdings" pitchFamily="2" charset="2"/>
              <a:buBlip>
                <a:blip r:embed="rId2"/>
              </a:buBlip>
            </a:pPr>
            <a:r>
              <a:rPr lang="en-US" sz="2200"/>
              <a:t> For</a:t>
            </a:r>
          </a:p>
          <a:p>
            <a:pPr lvl="1">
              <a:spcBef>
                <a:spcPct val="20000"/>
              </a:spcBef>
              <a:buClr>
                <a:schemeClr val="tx1"/>
              </a:buClr>
              <a:buSzPct val="60000"/>
              <a:buFont typeface="Wingdings" pitchFamily="2" charset="2"/>
              <a:buChar char="n"/>
            </a:pPr>
            <a:r>
              <a:rPr lang="en-US" sz="2200">
                <a:solidFill>
                  <a:schemeClr val="accent2"/>
                </a:solidFill>
              </a:rPr>
              <a:t>Syntax:</a:t>
            </a:r>
            <a:r>
              <a:rPr lang="en-US" sz="2200"/>
              <a:t> for (</a:t>
            </a:r>
            <a:r>
              <a:rPr lang="en-US" sz="2200" i="1"/>
              <a:t>initialization</a:t>
            </a:r>
            <a:r>
              <a:rPr lang="en-US" sz="2200"/>
              <a:t>; </a:t>
            </a:r>
            <a:r>
              <a:rPr lang="en-US" sz="2200" i="1"/>
              <a:t>condition</a:t>
            </a:r>
            <a:r>
              <a:rPr lang="en-US" sz="2200"/>
              <a:t>; </a:t>
            </a:r>
            <a:r>
              <a:rPr lang="en-US" sz="2200" i="1"/>
              <a:t>increment</a:t>
            </a:r>
            <a:r>
              <a:rPr lang="en-US" sz="2200"/>
              <a:t>) </a:t>
            </a:r>
          </a:p>
          <a:p>
            <a:pPr lvl="1">
              <a:spcBef>
                <a:spcPct val="20000"/>
              </a:spcBef>
              <a:buClr>
                <a:schemeClr val="tx1"/>
              </a:buClr>
              <a:buSzPct val="60000"/>
              <a:buFont typeface="Wingdings" pitchFamily="2" charset="2"/>
              <a:buNone/>
            </a:pPr>
            <a:r>
              <a:rPr lang="en-US" sz="2200"/>
              <a:t> {</a:t>
            </a:r>
          </a:p>
          <a:p>
            <a:pPr lvl="1">
              <a:spcBef>
                <a:spcPct val="20000"/>
              </a:spcBef>
              <a:buClr>
                <a:schemeClr val="tx1"/>
              </a:buClr>
              <a:buSzPct val="60000"/>
              <a:buFont typeface="Wingdings" pitchFamily="2" charset="2"/>
              <a:buNone/>
            </a:pPr>
            <a:r>
              <a:rPr lang="en-US" sz="2200"/>
              <a:t>     </a:t>
            </a:r>
            <a:r>
              <a:rPr lang="en-US" sz="2200" i="1"/>
              <a:t>code to be executed</a:t>
            </a:r>
            <a:r>
              <a:rPr lang="en-US" sz="2200"/>
              <a:t> </a:t>
            </a:r>
          </a:p>
          <a:p>
            <a:pPr lvl="1">
              <a:spcBef>
                <a:spcPct val="20000"/>
              </a:spcBef>
              <a:buClr>
                <a:schemeClr val="tx1"/>
              </a:buClr>
              <a:buSzPct val="60000"/>
              <a:buFont typeface="Wingdings" pitchFamily="2" charset="2"/>
              <a:buNone/>
            </a:pPr>
            <a:r>
              <a:rPr lang="en-US" sz="2200"/>
              <a:t>}</a:t>
            </a:r>
          </a:p>
        </p:txBody>
      </p:sp>
      <p:sp>
        <p:nvSpPr>
          <p:cNvPr id="5" name="Slide Number Placeholder 4"/>
          <p:cNvSpPr>
            <a:spLocks noGrp="1"/>
          </p:cNvSpPr>
          <p:nvPr>
            <p:ph type="sldNum" sz="quarter" idx="12"/>
          </p:nvPr>
        </p:nvSpPr>
        <p:spPr/>
        <p:txBody>
          <a:bodyPr/>
          <a:lstStyle/>
          <a:p>
            <a:pPr>
              <a:defRPr/>
            </a:pPr>
            <a:fld id="{62D97F57-6CAC-43D4-BFB9-9C9E01486403}"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57200" y="381000"/>
            <a:ext cx="7772400" cy="5876925"/>
          </a:xfrm>
          <a:prstGeom prst="rect">
            <a:avLst/>
          </a:prstGeom>
          <a:noFill/>
          <a:ln w="9525">
            <a:noFill/>
            <a:miter lim="800000"/>
            <a:headEnd/>
            <a:tailEnd/>
          </a:ln>
        </p:spPr>
        <p:txBody>
          <a:bodyPr>
            <a:spAutoFit/>
          </a:bodyPr>
          <a:lstStyle/>
          <a:p>
            <a:pPr>
              <a:spcBef>
                <a:spcPct val="50000"/>
              </a:spcBef>
            </a:pPr>
            <a:r>
              <a:rPr lang="en-US"/>
              <a:t>Example of for loop :</a:t>
            </a:r>
          </a:p>
          <a:p>
            <a:pPr>
              <a:spcBef>
                <a:spcPct val="50000"/>
              </a:spcBef>
            </a:pPr>
            <a:r>
              <a:rPr lang="en-US" sz="2600">
                <a:solidFill>
                  <a:schemeClr val="accent2"/>
                </a:solidFill>
              </a:rPr>
              <a:t>&lt;html&gt;</a:t>
            </a:r>
          </a:p>
          <a:p>
            <a:pPr>
              <a:spcBef>
                <a:spcPct val="50000"/>
              </a:spcBef>
            </a:pPr>
            <a:r>
              <a:rPr lang="en-US" sz="2600">
                <a:solidFill>
                  <a:schemeClr val="accent2"/>
                </a:solidFill>
              </a:rPr>
              <a:t>&lt;body&gt;</a:t>
            </a:r>
          </a:p>
          <a:p>
            <a:pPr>
              <a:spcBef>
                <a:spcPct val="50000"/>
              </a:spcBef>
            </a:pPr>
            <a:r>
              <a:rPr lang="en-US" sz="2600">
                <a:solidFill>
                  <a:schemeClr val="accent2"/>
                </a:solidFill>
              </a:rPr>
              <a:t>&lt;script type="text/javascript"&gt;</a:t>
            </a:r>
          </a:p>
          <a:p>
            <a:pPr>
              <a:spcBef>
                <a:spcPct val="50000"/>
              </a:spcBef>
            </a:pPr>
            <a:r>
              <a:rPr lang="en-US" sz="2600">
                <a:solidFill>
                  <a:schemeClr val="accent2"/>
                </a:solidFill>
              </a:rPr>
              <a:t>for (i = 1; i &lt;= 6; i++)</a:t>
            </a:r>
          </a:p>
          <a:p>
            <a:pPr>
              <a:spcBef>
                <a:spcPct val="50000"/>
              </a:spcBef>
            </a:pPr>
            <a:r>
              <a:rPr lang="en-US" sz="2600">
                <a:solidFill>
                  <a:schemeClr val="accent2"/>
                </a:solidFill>
              </a:rPr>
              <a:t>{</a:t>
            </a:r>
          </a:p>
          <a:p>
            <a:pPr>
              <a:spcBef>
                <a:spcPct val="50000"/>
              </a:spcBef>
            </a:pPr>
            <a:r>
              <a:rPr lang="en-US" sz="2600">
                <a:solidFill>
                  <a:schemeClr val="accent2"/>
                </a:solidFill>
              </a:rPr>
              <a:t>document.write("&lt;h" + i + "&gt;This is header " + i)</a:t>
            </a:r>
          </a:p>
          <a:p>
            <a:pPr>
              <a:spcBef>
                <a:spcPct val="50000"/>
              </a:spcBef>
            </a:pPr>
            <a:r>
              <a:rPr lang="en-US" sz="2600">
                <a:solidFill>
                  <a:schemeClr val="accent2"/>
                </a:solidFill>
              </a:rPr>
              <a:t>document.write("&lt;/h" + i + "&gt;")</a:t>
            </a:r>
          </a:p>
          <a:p>
            <a:pPr>
              <a:spcBef>
                <a:spcPct val="50000"/>
              </a:spcBef>
            </a:pPr>
            <a:r>
              <a:rPr lang="en-US" sz="2600">
                <a:solidFill>
                  <a:schemeClr val="accent2"/>
                </a:solidFill>
              </a:rPr>
              <a:t>}</a:t>
            </a:r>
          </a:p>
          <a:p>
            <a:pPr>
              <a:spcBef>
                <a:spcPct val="50000"/>
              </a:spcBef>
            </a:pPr>
            <a:r>
              <a:rPr lang="en-US" sz="2600">
                <a:solidFill>
                  <a:schemeClr val="accent2"/>
                </a:solidFill>
              </a:rPr>
              <a:t>&lt;/script&gt;&lt;/body&gt;&lt;/html&gt;</a:t>
            </a:r>
          </a:p>
        </p:txBody>
      </p:sp>
      <p:sp>
        <p:nvSpPr>
          <p:cNvPr id="5" name="Slide Number Placeholder 4"/>
          <p:cNvSpPr>
            <a:spLocks noGrp="1"/>
          </p:cNvSpPr>
          <p:nvPr>
            <p:ph type="sldNum" sz="quarter" idx="12"/>
          </p:nvPr>
        </p:nvSpPr>
        <p:spPr/>
        <p:txBody>
          <a:bodyPr/>
          <a:lstStyle/>
          <a:p>
            <a:pPr>
              <a:defRPr/>
            </a:pPr>
            <a:fld id="{79A78273-5DD4-4782-820F-717EC2EEFE43}"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8600" y="228600"/>
            <a:ext cx="8458200" cy="6543675"/>
          </a:xfrm>
          <a:prstGeom prst="rect">
            <a:avLst/>
          </a:prstGeom>
          <a:noFill/>
          <a:ln w="9525">
            <a:noFill/>
            <a:miter lim="800000"/>
            <a:headEnd/>
            <a:tailEnd/>
          </a:ln>
        </p:spPr>
        <p:txBody>
          <a:bodyPr>
            <a:spAutoFit/>
          </a:bodyPr>
          <a:lstStyle/>
          <a:p>
            <a:pPr>
              <a:spcBef>
                <a:spcPct val="50000"/>
              </a:spcBef>
            </a:pPr>
            <a:r>
              <a:rPr lang="en-US"/>
              <a:t>Example of do – while loop :</a:t>
            </a:r>
          </a:p>
          <a:p>
            <a:pPr>
              <a:spcBef>
                <a:spcPct val="50000"/>
              </a:spcBef>
            </a:pPr>
            <a:r>
              <a:rPr lang="en-US" sz="2400">
                <a:solidFill>
                  <a:schemeClr val="accent2"/>
                </a:solidFill>
              </a:rPr>
              <a:t>&lt;html&gt;</a:t>
            </a:r>
          </a:p>
          <a:p>
            <a:pPr>
              <a:spcBef>
                <a:spcPct val="50000"/>
              </a:spcBef>
            </a:pPr>
            <a:r>
              <a:rPr lang="en-US" sz="2400">
                <a:solidFill>
                  <a:schemeClr val="accent2"/>
                </a:solidFill>
              </a:rPr>
              <a:t>&lt;body&gt;</a:t>
            </a:r>
          </a:p>
          <a:p>
            <a:pPr>
              <a:spcBef>
                <a:spcPct val="50000"/>
              </a:spcBef>
            </a:pPr>
            <a:r>
              <a:rPr lang="en-US" sz="2400">
                <a:solidFill>
                  <a:schemeClr val="accent2"/>
                </a:solidFill>
              </a:rPr>
              <a:t>&lt;script type="text/javascript"&gt;</a:t>
            </a:r>
          </a:p>
          <a:p>
            <a:pPr>
              <a:spcBef>
                <a:spcPct val="50000"/>
              </a:spcBef>
            </a:pPr>
            <a:r>
              <a:rPr lang="en-US" sz="2400">
                <a:solidFill>
                  <a:schemeClr val="accent2"/>
                </a:solidFill>
              </a:rPr>
              <a:t>i = 1</a:t>
            </a:r>
          </a:p>
          <a:p>
            <a:pPr>
              <a:spcBef>
                <a:spcPct val="50000"/>
              </a:spcBef>
            </a:pPr>
            <a:r>
              <a:rPr lang="en-US" sz="2400">
                <a:solidFill>
                  <a:schemeClr val="accent2"/>
                </a:solidFill>
              </a:rPr>
              <a:t>do</a:t>
            </a:r>
          </a:p>
          <a:p>
            <a:pPr>
              <a:spcBef>
                <a:spcPct val="50000"/>
              </a:spcBef>
            </a:pPr>
            <a:r>
              <a:rPr lang="en-US" sz="2400">
                <a:solidFill>
                  <a:schemeClr val="accent2"/>
                </a:solidFill>
              </a:rPr>
              <a:t>{ document.write("&lt;h" + i + "&gt;This is header " + i)</a:t>
            </a:r>
          </a:p>
          <a:p>
            <a:pPr>
              <a:spcBef>
                <a:spcPct val="50000"/>
              </a:spcBef>
            </a:pPr>
            <a:r>
              <a:rPr lang="en-US" sz="2400">
                <a:solidFill>
                  <a:schemeClr val="accent2"/>
                </a:solidFill>
              </a:rPr>
              <a:t>document.write("&lt;/h" + i + "&gt;")</a:t>
            </a:r>
          </a:p>
          <a:p>
            <a:pPr>
              <a:spcBef>
                <a:spcPct val="50000"/>
              </a:spcBef>
            </a:pPr>
            <a:r>
              <a:rPr lang="en-US" sz="2400">
                <a:solidFill>
                  <a:schemeClr val="accent2"/>
                </a:solidFill>
              </a:rPr>
              <a:t>i++</a:t>
            </a:r>
          </a:p>
          <a:p>
            <a:pPr>
              <a:spcBef>
                <a:spcPct val="50000"/>
              </a:spcBef>
            </a:pPr>
            <a:r>
              <a:rPr lang="en-US" sz="2400">
                <a:solidFill>
                  <a:schemeClr val="accent2"/>
                </a:solidFill>
              </a:rPr>
              <a:t>}</a:t>
            </a:r>
          </a:p>
          <a:p>
            <a:pPr>
              <a:spcBef>
                <a:spcPct val="50000"/>
              </a:spcBef>
            </a:pPr>
            <a:r>
              <a:rPr lang="en-US" sz="2400">
                <a:solidFill>
                  <a:schemeClr val="accent2"/>
                </a:solidFill>
              </a:rPr>
              <a:t>while (i &lt;= 6)</a:t>
            </a:r>
          </a:p>
          <a:p>
            <a:pPr>
              <a:spcBef>
                <a:spcPct val="50000"/>
              </a:spcBef>
            </a:pPr>
            <a:r>
              <a:rPr lang="en-US" sz="2400">
                <a:solidFill>
                  <a:schemeClr val="accent2"/>
                </a:solidFill>
              </a:rPr>
              <a:t>&lt;/script&gt;&lt;/body&gt;&lt;/html&gt;</a:t>
            </a:r>
          </a:p>
        </p:txBody>
      </p:sp>
      <p:sp>
        <p:nvSpPr>
          <p:cNvPr id="5" name="Slide Number Placeholder 4"/>
          <p:cNvSpPr>
            <a:spLocks noGrp="1"/>
          </p:cNvSpPr>
          <p:nvPr>
            <p:ph type="sldNum" sz="quarter" idx="12"/>
          </p:nvPr>
        </p:nvSpPr>
        <p:spPr/>
        <p:txBody>
          <a:bodyPr/>
          <a:lstStyle/>
          <a:p>
            <a:pPr>
              <a:defRPr/>
            </a:pPr>
            <a:fld id="{77C5EA7E-99F9-4B59-A5AA-CC6639677663}"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304800"/>
            <a:ext cx="8610600" cy="5755422"/>
          </a:xfrm>
          <a:prstGeom prst="rect">
            <a:avLst/>
          </a:prstGeom>
          <a:noFill/>
          <a:ln w="9525">
            <a:noFill/>
            <a:miter lim="800000"/>
            <a:headEnd/>
            <a:tailEnd/>
          </a:ln>
        </p:spPr>
        <p:txBody>
          <a:bodyPr>
            <a:spAutoFit/>
          </a:bodyPr>
          <a:lstStyle/>
          <a:p>
            <a:pPr>
              <a:spcBef>
                <a:spcPct val="50000"/>
              </a:spcBef>
            </a:pPr>
            <a:r>
              <a:rPr lang="en-US" sz="3200" b="1" dirty="0"/>
              <a:t>Functions In JavaScript :</a:t>
            </a:r>
          </a:p>
          <a:p>
            <a:pPr>
              <a:spcBef>
                <a:spcPct val="50000"/>
              </a:spcBef>
            </a:pPr>
            <a:r>
              <a:rPr lang="en-US" sz="2800" dirty="0"/>
              <a:t>Enables modularization</a:t>
            </a:r>
          </a:p>
          <a:p>
            <a:pPr>
              <a:spcBef>
                <a:spcPct val="50000"/>
              </a:spcBef>
              <a:buClr>
                <a:srgbClr val="FF6600"/>
              </a:buClr>
              <a:buFont typeface="Wingdings" pitchFamily="2" charset="2"/>
              <a:buNone/>
            </a:pPr>
            <a:r>
              <a:rPr lang="en-US" sz="2000" dirty="0">
                <a:latin typeface="Wingdings" pitchFamily="2" charset="2"/>
              </a:rPr>
              <a:t></a:t>
            </a:r>
            <a:r>
              <a:rPr lang="en-US" sz="2800" dirty="0"/>
              <a:t> Makes code reusable</a:t>
            </a:r>
          </a:p>
          <a:p>
            <a:pPr>
              <a:spcBef>
                <a:spcPct val="50000"/>
              </a:spcBef>
              <a:buClr>
                <a:srgbClr val="FF6600"/>
              </a:buClr>
              <a:buFont typeface="Wingdings" pitchFamily="2" charset="2"/>
              <a:buNone/>
            </a:pPr>
            <a:r>
              <a:rPr lang="en-US" sz="2000" dirty="0">
                <a:latin typeface="Wingdings" pitchFamily="2" charset="2"/>
              </a:rPr>
              <a:t></a:t>
            </a:r>
            <a:r>
              <a:rPr lang="en-US" sz="2800" dirty="0"/>
              <a:t> Reduce size and complexity of code</a:t>
            </a:r>
          </a:p>
          <a:p>
            <a:pPr lvl="1">
              <a:spcBef>
                <a:spcPct val="50000"/>
              </a:spcBef>
              <a:buClr>
                <a:srgbClr val="006600"/>
              </a:buClr>
              <a:buFont typeface="Wingdings" pitchFamily="2" charset="2"/>
              <a:buChar char="§"/>
            </a:pPr>
            <a:r>
              <a:rPr lang="en-US" sz="2800" dirty="0"/>
              <a:t> Efficiency by avoiding repetition</a:t>
            </a:r>
          </a:p>
          <a:p>
            <a:pPr lvl="1">
              <a:spcBef>
                <a:spcPct val="50000"/>
              </a:spcBef>
              <a:buClr>
                <a:srgbClr val="006600"/>
              </a:buClr>
              <a:buFont typeface="Wingdings" pitchFamily="2" charset="2"/>
              <a:buChar char="§"/>
            </a:pPr>
            <a:r>
              <a:rPr lang="en-US" sz="2800" dirty="0"/>
              <a:t> Limits details needed to be remembered</a:t>
            </a:r>
          </a:p>
          <a:p>
            <a:pPr>
              <a:spcBef>
                <a:spcPct val="50000"/>
              </a:spcBef>
              <a:buClr>
                <a:srgbClr val="FF6600"/>
              </a:buClr>
              <a:buFont typeface="Wingdings" pitchFamily="2" charset="2"/>
              <a:buNone/>
            </a:pPr>
            <a:r>
              <a:rPr lang="en-US" sz="2000" dirty="0">
                <a:latin typeface="Wingdings" pitchFamily="2" charset="2"/>
              </a:rPr>
              <a:t></a:t>
            </a:r>
            <a:r>
              <a:rPr lang="en-US" sz="2800" dirty="0"/>
              <a:t> Ensures consistency</a:t>
            </a:r>
          </a:p>
          <a:p>
            <a:pPr lvl="1">
              <a:spcBef>
                <a:spcPct val="50000"/>
              </a:spcBef>
              <a:buClr>
                <a:srgbClr val="006600"/>
              </a:buClr>
              <a:buFont typeface="Wingdings" pitchFamily="2" charset="2"/>
              <a:buChar char="§"/>
            </a:pPr>
            <a:r>
              <a:rPr lang="en-US" sz="2800" dirty="0"/>
              <a:t> Modifications are only made once</a:t>
            </a:r>
          </a:p>
          <a:p>
            <a:pPr>
              <a:spcBef>
                <a:spcPct val="50000"/>
              </a:spcBef>
            </a:pPr>
            <a:endParaRPr lang="en-US" sz="2800" dirty="0"/>
          </a:p>
        </p:txBody>
      </p:sp>
      <p:sp>
        <p:nvSpPr>
          <p:cNvPr id="5" name="Slide Number Placeholder 4"/>
          <p:cNvSpPr>
            <a:spLocks noGrp="1"/>
          </p:cNvSpPr>
          <p:nvPr>
            <p:ph type="sldNum" sz="quarter" idx="12"/>
          </p:nvPr>
        </p:nvSpPr>
        <p:spPr/>
        <p:txBody>
          <a:bodyPr/>
          <a:lstStyle/>
          <a:p>
            <a:pPr>
              <a:defRPr/>
            </a:pPr>
            <a:fld id="{6CE2513F-200D-42EA-B55F-809658D6D2CA}"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04800" y="304800"/>
            <a:ext cx="8382000" cy="519113"/>
          </a:xfrm>
          <a:prstGeom prst="rect">
            <a:avLst/>
          </a:prstGeom>
          <a:noFill/>
          <a:ln w="9525">
            <a:noFill/>
            <a:miter lim="800000"/>
            <a:headEnd/>
            <a:tailEnd/>
          </a:ln>
        </p:spPr>
        <p:txBody>
          <a:bodyPr>
            <a:spAutoFit/>
          </a:bodyPr>
          <a:lstStyle/>
          <a:p>
            <a:pPr>
              <a:spcBef>
                <a:spcPct val="50000"/>
              </a:spcBef>
            </a:pPr>
            <a:endParaRPr lang="en-US"/>
          </a:p>
        </p:txBody>
      </p:sp>
      <p:sp>
        <p:nvSpPr>
          <p:cNvPr id="17411" name="Text Box 4"/>
          <p:cNvSpPr txBox="1">
            <a:spLocks noChangeArrowheads="1"/>
          </p:cNvSpPr>
          <p:nvPr/>
        </p:nvSpPr>
        <p:spPr bwMode="auto">
          <a:xfrm>
            <a:off x="228600" y="228600"/>
            <a:ext cx="8686800" cy="6340197"/>
          </a:xfrm>
          <a:prstGeom prst="rect">
            <a:avLst/>
          </a:prstGeom>
          <a:noFill/>
          <a:ln w="9525">
            <a:noFill/>
            <a:miter lim="800000"/>
            <a:headEnd/>
            <a:tailEnd/>
          </a:ln>
        </p:spPr>
        <p:txBody>
          <a:bodyPr>
            <a:spAutoFit/>
          </a:bodyPr>
          <a:lstStyle/>
          <a:p>
            <a:pPr>
              <a:spcBef>
                <a:spcPct val="50000"/>
              </a:spcBef>
            </a:pPr>
            <a:r>
              <a:rPr lang="en-US" sz="2800" dirty="0"/>
              <a:t>Functions : </a:t>
            </a:r>
          </a:p>
          <a:p>
            <a:pPr>
              <a:spcBef>
                <a:spcPct val="50000"/>
              </a:spcBef>
            </a:pPr>
            <a:r>
              <a:rPr lang="en-US" sz="2800" dirty="0"/>
              <a:t>A module of code that performs a specific task</a:t>
            </a:r>
          </a:p>
          <a:p>
            <a:pPr>
              <a:spcBef>
                <a:spcPct val="50000"/>
              </a:spcBef>
            </a:pPr>
            <a:r>
              <a:rPr lang="en-US" sz="2800" dirty="0">
                <a:latin typeface="Wingdings" pitchFamily="2" charset="2"/>
              </a:rPr>
              <a:t></a:t>
            </a:r>
            <a:r>
              <a:rPr lang="en-US" sz="2800" dirty="0"/>
              <a:t> Types of functions</a:t>
            </a:r>
          </a:p>
          <a:p>
            <a:pPr lvl="1">
              <a:spcBef>
                <a:spcPct val="50000"/>
              </a:spcBef>
              <a:buFont typeface="Wingdings" pitchFamily="2" charset="2"/>
              <a:buChar char="§"/>
            </a:pPr>
            <a:r>
              <a:rPr lang="en-US" sz="2800" dirty="0"/>
              <a:t> Pre-defined in JavaScript</a:t>
            </a:r>
          </a:p>
          <a:p>
            <a:pPr lvl="1">
              <a:spcBef>
                <a:spcPct val="50000"/>
              </a:spcBef>
              <a:buFont typeface="Wingdings" pitchFamily="2" charset="2"/>
              <a:buChar char="§"/>
            </a:pPr>
            <a:r>
              <a:rPr lang="en-US" sz="2800" dirty="0"/>
              <a:t> User-defined</a:t>
            </a:r>
          </a:p>
          <a:p>
            <a:pPr>
              <a:spcBef>
                <a:spcPct val="50000"/>
              </a:spcBef>
            </a:pPr>
            <a:r>
              <a:rPr lang="en-US" sz="2800" dirty="0">
                <a:latin typeface="Wingdings" pitchFamily="2" charset="2"/>
              </a:rPr>
              <a:t></a:t>
            </a:r>
            <a:r>
              <a:rPr lang="en-US" sz="2800" dirty="0"/>
              <a:t> Functions may:</a:t>
            </a:r>
          </a:p>
          <a:p>
            <a:pPr lvl="1">
              <a:spcBef>
                <a:spcPct val="50000"/>
              </a:spcBef>
              <a:buClr>
                <a:srgbClr val="006600"/>
              </a:buClr>
              <a:buFont typeface="Wingdings" pitchFamily="2" charset="2"/>
              <a:buChar char="§"/>
            </a:pPr>
            <a:r>
              <a:rPr lang="en-US" sz="2800" dirty="0"/>
              <a:t>  Accept data</a:t>
            </a:r>
          </a:p>
          <a:p>
            <a:pPr lvl="1">
              <a:spcBef>
                <a:spcPct val="50000"/>
              </a:spcBef>
              <a:buClr>
                <a:srgbClr val="006600"/>
              </a:buClr>
              <a:buFont typeface="Wingdings" pitchFamily="2" charset="2"/>
              <a:buChar char="§"/>
            </a:pPr>
            <a:r>
              <a:rPr lang="en-US" sz="2800" dirty="0"/>
              <a:t>  Return a value</a:t>
            </a:r>
          </a:p>
          <a:p>
            <a:pPr lvl="1">
              <a:spcBef>
                <a:spcPct val="50000"/>
              </a:spcBef>
              <a:buClr>
                <a:srgbClr val="006600"/>
              </a:buClr>
              <a:buFont typeface="Wingdings" pitchFamily="2" charset="2"/>
              <a:buChar char="§"/>
            </a:pPr>
            <a:r>
              <a:rPr lang="en-US" sz="2800" dirty="0"/>
              <a:t>  Do something else</a:t>
            </a:r>
          </a:p>
          <a:p>
            <a:pPr lvl="1">
              <a:spcBef>
                <a:spcPct val="50000"/>
              </a:spcBef>
              <a:buClr>
                <a:srgbClr val="006600"/>
              </a:buClr>
              <a:buFont typeface="Wingdings" pitchFamily="2" charset="2"/>
              <a:buChar char="§"/>
            </a:pPr>
            <a:r>
              <a:rPr lang="en-US" sz="2800" dirty="0"/>
              <a:t>  Or any combination of the three</a:t>
            </a:r>
          </a:p>
        </p:txBody>
      </p:sp>
      <p:sp>
        <p:nvSpPr>
          <p:cNvPr id="6" name="Slide Number Placeholder 5"/>
          <p:cNvSpPr>
            <a:spLocks noGrp="1"/>
          </p:cNvSpPr>
          <p:nvPr>
            <p:ph type="sldNum" sz="quarter" idx="12"/>
          </p:nvPr>
        </p:nvSpPr>
        <p:spPr/>
        <p:txBody>
          <a:bodyPr/>
          <a:lstStyle/>
          <a:p>
            <a:pPr>
              <a:defRPr/>
            </a:pPr>
            <a:fld id="{B84B2863-CBE8-4F83-80FD-7A28D0C2CD8C}"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8600" y="304800"/>
            <a:ext cx="8763000" cy="4832092"/>
          </a:xfrm>
          <a:prstGeom prst="rect">
            <a:avLst/>
          </a:prstGeom>
          <a:noFill/>
          <a:ln w="9525">
            <a:noFill/>
            <a:miter lim="800000"/>
            <a:headEnd/>
            <a:tailEnd/>
          </a:ln>
        </p:spPr>
        <p:txBody>
          <a:bodyPr>
            <a:spAutoFit/>
          </a:bodyPr>
          <a:lstStyle/>
          <a:p>
            <a:pPr>
              <a:spcBef>
                <a:spcPct val="50000"/>
              </a:spcBef>
            </a:pPr>
            <a:r>
              <a:rPr lang="en-US" sz="2800" dirty="0"/>
              <a:t>Functions : </a:t>
            </a:r>
          </a:p>
          <a:p>
            <a:pPr>
              <a:spcBef>
                <a:spcPct val="50000"/>
              </a:spcBef>
            </a:pPr>
            <a:r>
              <a:rPr lang="en-US" sz="2800" dirty="0">
                <a:latin typeface="Wingdings" pitchFamily="2" charset="2"/>
              </a:rPr>
              <a:t></a:t>
            </a:r>
            <a:r>
              <a:rPr lang="en-US" sz="2800" dirty="0"/>
              <a:t> Define the functions in the </a:t>
            </a:r>
            <a:r>
              <a:rPr lang="en-US" sz="2800" b="1" dirty="0"/>
              <a:t>&lt;head&gt; &lt;/head&gt;</a:t>
            </a:r>
          </a:p>
          <a:p>
            <a:pPr>
              <a:spcBef>
                <a:spcPct val="50000"/>
              </a:spcBef>
            </a:pPr>
            <a:r>
              <a:rPr lang="en-US" sz="2800" dirty="0"/>
              <a:t>section of an HTML page inside </a:t>
            </a:r>
            <a:r>
              <a:rPr lang="en-US" sz="2800" b="1" dirty="0"/>
              <a:t>&lt;script&gt; &lt;/script&gt; </a:t>
            </a:r>
            <a:r>
              <a:rPr lang="en-US" sz="2800" dirty="0"/>
              <a:t>tags.</a:t>
            </a:r>
          </a:p>
          <a:p>
            <a:pPr>
              <a:spcBef>
                <a:spcPct val="50000"/>
              </a:spcBef>
            </a:pPr>
            <a:r>
              <a:rPr lang="en-US" sz="2800" dirty="0">
                <a:latin typeface="Wingdings" pitchFamily="2" charset="2"/>
              </a:rPr>
              <a:t></a:t>
            </a:r>
            <a:r>
              <a:rPr lang="en-US" sz="2800" dirty="0"/>
              <a:t> Function names become reserved once used</a:t>
            </a:r>
          </a:p>
          <a:p>
            <a:pPr>
              <a:spcBef>
                <a:spcPct val="50000"/>
              </a:spcBef>
            </a:pPr>
            <a:r>
              <a:rPr lang="en-US" sz="2800" dirty="0">
                <a:latin typeface="Wingdings" pitchFamily="2" charset="2"/>
              </a:rPr>
              <a:t></a:t>
            </a:r>
            <a:r>
              <a:rPr lang="en-US" sz="2800" dirty="0"/>
              <a:t> We call functions within the </a:t>
            </a:r>
            <a:r>
              <a:rPr lang="en-US" sz="2800" b="1" dirty="0"/>
              <a:t>&lt;body&gt; &lt;/body&gt;</a:t>
            </a:r>
          </a:p>
          <a:p>
            <a:pPr>
              <a:spcBef>
                <a:spcPct val="50000"/>
              </a:spcBef>
            </a:pPr>
            <a:r>
              <a:rPr lang="en-US" sz="2800" dirty="0"/>
              <a:t>portion of an HTML page.</a:t>
            </a:r>
          </a:p>
          <a:p>
            <a:pPr>
              <a:spcBef>
                <a:spcPct val="50000"/>
              </a:spcBef>
            </a:pPr>
            <a:r>
              <a:rPr lang="en-US" sz="2800" dirty="0">
                <a:latin typeface="Wingdings" pitchFamily="2" charset="2"/>
              </a:rPr>
              <a:t></a:t>
            </a:r>
            <a:r>
              <a:rPr lang="en-US" sz="2800" dirty="0"/>
              <a:t> Functions are not executed until they are called in the </a:t>
            </a:r>
            <a:r>
              <a:rPr lang="en-US" sz="2800" b="1" dirty="0"/>
              <a:t>&lt;/body&gt; </a:t>
            </a:r>
            <a:r>
              <a:rPr lang="en-US" sz="2800" dirty="0"/>
              <a:t>portion of an HTML page.</a:t>
            </a:r>
          </a:p>
        </p:txBody>
      </p:sp>
      <p:sp>
        <p:nvSpPr>
          <p:cNvPr id="5" name="Slide Number Placeholder 4"/>
          <p:cNvSpPr>
            <a:spLocks noGrp="1"/>
          </p:cNvSpPr>
          <p:nvPr>
            <p:ph type="sldNum" sz="quarter" idx="12"/>
          </p:nvPr>
        </p:nvSpPr>
        <p:spPr/>
        <p:txBody>
          <a:bodyPr/>
          <a:lstStyle/>
          <a:p>
            <a:pPr>
              <a:defRPr/>
            </a:pPr>
            <a:fld id="{966F03D0-3032-4533-8ED6-EA694493FDCD}"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JavaScript Capabilities</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Programming tool </a:t>
            </a:r>
            <a:r>
              <a:rPr lang="en-US" b="1" dirty="0"/>
              <a:t>- Scripting language with a very</a:t>
            </a:r>
          </a:p>
          <a:p>
            <a:pPr>
              <a:buNone/>
            </a:pPr>
            <a:r>
              <a:rPr lang="en-US" dirty="0" smtClean="0"/>
              <a:t>	simple </a:t>
            </a:r>
            <a:r>
              <a:rPr lang="en-US" dirty="0"/>
              <a:t>syntax</a:t>
            </a:r>
          </a:p>
          <a:p>
            <a:r>
              <a:rPr lang="en-US" dirty="0"/>
              <a:t> Dynamic text into an HTML page </a:t>
            </a:r>
            <a:r>
              <a:rPr lang="en-US" b="1" dirty="0"/>
              <a:t>- Example:</a:t>
            </a:r>
          </a:p>
          <a:p>
            <a:pPr>
              <a:buNone/>
            </a:pPr>
            <a:r>
              <a:rPr lang="en-US" dirty="0" smtClean="0"/>
              <a:t>	</a:t>
            </a:r>
            <a:r>
              <a:rPr lang="en-US" dirty="0" err="1" smtClean="0"/>
              <a:t>document.write</a:t>
            </a:r>
            <a:r>
              <a:rPr lang="en-US" dirty="0"/>
              <a:t>("&lt;h1&gt;" + name + "&lt;/h1&gt;")</a:t>
            </a:r>
          </a:p>
          <a:p>
            <a:r>
              <a:rPr lang="en-US" dirty="0"/>
              <a:t>Reacting to events </a:t>
            </a:r>
            <a:r>
              <a:rPr lang="en-US" b="1" dirty="0"/>
              <a:t>- Execute when something</a:t>
            </a:r>
          </a:p>
          <a:p>
            <a:pPr>
              <a:buNone/>
            </a:pPr>
            <a:r>
              <a:rPr lang="en-US" dirty="0" smtClean="0"/>
              <a:t>	happens</a:t>
            </a:r>
            <a:r>
              <a:rPr lang="en-US" dirty="0"/>
              <a:t>, like when a page has finished loading or</a:t>
            </a:r>
          </a:p>
          <a:p>
            <a:r>
              <a:rPr lang="en-US" dirty="0"/>
              <a:t>when a user clicks on an HTML element</a:t>
            </a:r>
          </a:p>
          <a:p>
            <a:r>
              <a:rPr lang="en-US" dirty="0"/>
              <a:t> Read and write HTML elements </a:t>
            </a:r>
            <a:r>
              <a:rPr lang="en-US" b="1" dirty="0"/>
              <a:t>- A JavaScript can</a:t>
            </a:r>
          </a:p>
          <a:p>
            <a:pPr>
              <a:buNone/>
            </a:pPr>
            <a:r>
              <a:rPr lang="en-US" dirty="0" smtClean="0"/>
              <a:t>	read </a:t>
            </a:r>
            <a:r>
              <a:rPr lang="en-US" dirty="0"/>
              <a:t>and change the content of an HTML element</a:t>
            </a:r>
          </a:p>
          <a:p>
            <a:r>
              <a:rPr lang="en-US" dirty="0"/>
              <a:t> Validate data </a:t>
            </a:r>
            <a:r>
              <a:rPr lang="en-US" b="1" dirty="0"/>
              <a:t>- A JavaScript can be used to validate</a:t>
            </a:r>
          </a:p>
          <a:p>
            <a:pPr>
              <a:buNone/>
            </a:pPr>
            <a:r>
              <a:rPr lang="en-US" dirty="0" smtClean="0"/>
              <a:t>	form </a:t>
            </a:r>
            <a:r>
              <a:rPr lang="en-US" dirty="0"/>
              <a:t>data before it is submitted to a server, this will</a:t>
            </a:r>
          </a:p>
          <a:p>
            <a:pPr>
              <a:buNone/>
            </a:pPr>
            <a:r>
              <a:rPr lang="en-US" dirty="0" smtClean="0"/>
              <a:t>	save </a:t>
            </a:r>
            <a:r>
              <a:rPr lang="en-US" dirty="0"/>
              <a:t>the server from extra processing</a:t>
            </a:r>
          </a:p>
        </p:txBody>
      </p:sp>
      <p:sp>
        <p:nvSpPr>
          <p:cNvPr id="5" name="Slide Number Placeholder 4"/>
          <p:cNvSpPr>
            <a:spLocks noGrp="1"/>
          </p:cNvSpPr>
          <p:nvPr>
            <p:ph type="sldNum" sz="quarter" idx="12"/>
          </p:nvPr>
        </p:nvSpPr>
        <p:spPr/>
        <p:txBody>
          <a:bodyPr/>
          <a:lstStyle/>
          <a:p>
            <a:fld id="{99B656C1-64EA-4BC4-92BC-14E4EDDDA8A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04800" y="533400"/>
            <a:ext cx="8534400" cy="5693866"/>
          </a:xfrm>
          <a:prstGeom prst="rect">
            <a:avLst/>
          </a:prstGeom>
          <a:noFill/>
          <a:ln w="9525">
            <a:noFill/>
            <a:miter lim="800000"/>
            <a:headEnd/>
            <a:tailEnd/>
          </a:ln>
        </p:spPr>
        <p:txBody>
          <a:bodyPr>
            <a:spAutoFit/>
          </a:bodyPr>
          <a:lstStyle/>
          <a:p>
            <a:pPr>
              <a:spcBef>
                <a:spcPct val="50000"/>
              </a:spcBef>
            </a:pPr>
            <a:r>
              <a:rPr lang="en-US" sz="2800" dirty="0">
                <a:solidFill>
                  <a:srgbClr val="006633"/>
                </a:solidFill>
              </a:rPr>
              <a:t>Functions :</a:t>
            </a:r>
          </a:p>
          <a:p>
            <a:pPr>
              <a:spcBef>
                <a:spcPct val="50000"/>
              </a:spcBef>
            </a:pPr>
            <a:r>
              <a:rPr lang="en-US" sz="2800" dirty="0">
                <a:solidFill>
                  <a:srgbClr val="CD9A00"/>
                </a:solidFill>
                <a:latin typeface="Wingdings" pitchFamily="2" charset="2"/>
              </a:rPr>
              <a:t></a:t>
            </a:r>
            <a:r>
              <a:rPr lang="en-US" sz="2800" dirty="0">
                <a:solidFill>
                  <a:srgbClr val="CD9A00"/>
                </a:solidFill>
              </a:rPr>
              <a:t> </a:t>
            </a:r>
            <a:r>
              <a:rPr lang="en-US" sz="2800" dirty="0">
                <a:solidFill>
                  <a:srgbClr val="000000"/>
                </a:solidFill>
              </a:rPr>
              <a:t>When the browser encounters a call to a</a:t>
            </a:r>
          </a:p>
          <a:p>
            <a:pPr>
              <a:spcBef>
                <a:spcPct val="50000"/>
              </a:spcBef>
            </a:pPr>
            <a:r>
              <a:rPr lang="en-US" sz="2800" dirty="0">
                <a:solidFill>
                  <a:srgbClr val="000000"/>
                </a:solidFill>
              </a:rPr>
              <a:t>function, it passes control to that function and</a:t>
            </a:r>
          </a:p>
          <a:p>
            <a:pPr>
              <a:spcBef>
                <a:spcPct val="50000"/>
              </a:spcBef>
            </a:pPr>
            <a:r>
              <a:rPr lang="en-US" sz="2800" dirty="0">
                <a:solidFill>
                  <a:srgbClr val="000000"/>
                </a:solidFill>
              </a:rPr>
              <a:t>executes it.</a:t>
            </a:r>
          </a:p>
          <a:p>
            <a:pPr>
              <a:spcBef>
                <a:spcPct val="50000"/>
              </a:spcBef>
            </a:pPr>
            <a:r>
              <a:rPr lang="en-US" sz="2800" dirty="0">
                <a:solidFill>
                  <a:srgbClr val="CD9A00"/>
                </a:solidFill>
                <a:latin typeface="Wingdings" pitchFamily="2" charset="2"/>
              </a:rPr>
              <a:t></a:t>
            </a:r>
            <a:r>
              <a:rPr lang="en-US" sz="2800" dirty="0">
                <a:solidFill>
                  <a:srgbClr val="CD9A00"/>
                </a:solidFill>
              </a:rPr>
              <a:t> </a:t>
            </a:r>
            <a:r>
              <a:rPr lang="en-US" sz="2800" dirty="0">
                <a:solidFill>
                  <a:srgbClr val="000000"/>
                </a:solidFill>
              </a:rPr>
              <a:t>When it finishes executing the function,</a:t>
            </a:r>
          </a:p>
          <a:p>
            <a:pPr>
              <a:spcBef>
                <a:spcPct val="50000"/>
              </a:spcBef>
            </a:pPr>
            <a:r>
              <a:rPr lang="en-US" sz="2800" dirty="0">
                <a:solidFill>
                  <a:srgbClr val="000000"/>
                </a:solidFill>
              </a:rPr>
              <a:t>control is passed back to where the function</a:t>
            </a:r>
          </a:p>
          <a:p>
            <a:pPr>
              <a:spcBef>
                <a:spcPct val="50000"/>
              </a:spcBef>
            </a:pPr>
            <a:r>
              <a:rPr lang="en-US" sz="2800" dirty="0">
                <a:solidFill>
                  <a:srgbClr val="000000"/>
                </a:solidFill>
              </a:rPr>
              <a:t>was called from and proceeds to whatever is</a:t>
            </a:r>
          </a:p>
          <a:p>
            <a:pPr>
              <a:spcBef>
                <a:spcPct val="50000"/>
              </a:spcBef>
            </a:pPr>
            <a:r>
              <a:rPr lang="en-US" sz="2800" dirty="0">
                <a:solidFill>
                  <a:srgbClr val="000000"/>
                </a:solidFill>
              </a:rPr>
              <a:t>next.</a:t>
            </a:r>
          </a:p>
          <a:p>
            <a:pPr>
              <a:spcBef>
                <a:spcPct val="50000"/>
              </a:spcBef>
            </a:pPr>
            <a:endParaRPr lang="en-US" sz="2800" dirty="0"/>
          </a:p>
        </p:txBody>
      </p:sp>
      <p:sp>
        <p:nvSpPr>
          <p:cNvPr id="5" name="Slide Number Placeholder 4"/>
          <p:cNvSpPr>
            <a:spLocks noGrp="1"/>
          </p:cNvSpPr>
          <p:nvPr>
            <p:ph type="sldNum" sz="quarter" idx="12"/>
          </p:nvPr>
        </p:nvSpPr>
        <p:spPr/>
        <p:txBody>
          <a:bodyPr/>
          <a:lstStyle/>
          <a:p>
            <a:pPr>
              <a:defRPr/>
            </a:pPr>
            <a:fld id="{2C730281-7169-4616-88FF-2F1804C770EC}"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228600"/>
            <a:ext cx="8915400" cy="5170646"/>
          </a:xfrm>
          <a:prstGeom prst="rect">
            <a:avLst/>
          </a:prstGeom>
          <a:noFill/>
          <a:ln w="9525">
            <a:noFill/>
            <a:miter lim="800000"/>
            <a:headEnd/>
            <a:tailEnd/>
          </a:ln>
        </p:spPr>
        <p:txBody>
          <a:bodyPr>
            <a:spAutoFit/>
          </a:bodyPr>
          <a:lstStyle/>
          <a:p>
            <a:pPr>
              <a:spcBef>
                <a:spcPct val="50000"/>
              </a:spcBef>
            </a:pPr>
            <a:r>
              <a:rPr lang="en-US" sz="2400" dirty="0"/>
              <a:t>Defining Functions :</a:t>
            </a:r>
          </a:p>
          <a:p>
            <a:pPr>
              <a:spcBef>
                <a:spcPct val="50000"/>
              </a:spcBef>
            </a:pPr>
            <a:r>
              <a:rPr lang="en-US" sz="2400" b="1" dirty="0"/>
              <a:t>function </a:t>
            </a:r>
            <a:r>
              <a:rPr lang="en-US" sz="2400" i="1" dirty="0" err="1"/>
              <a:t>FunctionName</a:t>
            </a:r>
            <a:r>
              <a:rPr lang="en-US" sz="2400" i="1" dirty="0"/>
              <a:t> </a:t>
            </a:r>
            <a:r>
              <a:rPr lang="en-US" sz="2400" dirty="0"/>
              <a:t>(</a:t>
            </a:r>
            <a:r>
              <a:rPr lang="en-US" sz="2400" i="1" dirty="0"/>
              <a:t>parameters</a:t>
            </a:r>
            <a:r>
              <a:rPr lang="en-US" sz="2400" dirty="0"/>
              <a:t>)</a:t>
            </a:r>
          </a:p>
          <a:p>
            <a:pPr>
              <a:spcBef>
                <a:spcPct val="50000"/>
              </a:spcBef>
            </a:pPr>
            <a:r>
              <a:rPr lang="en-US" sz="2400" dirty="0"/>
              <a:t>{</a:t>
            </a:r>
          </a:p>
          <a:p>
            <a:pPr>
              <a:spcBef>
                <a:spcPct val="50000"/>
              </a:spcBef>
            </a:pPr>
            <a:r>
              <a:rPr lang="en-US" sz="2400" i="1" dirty="0"/>
              <a:t>Do something with arguments    </a:t>
            </a:r>
            <a:r>
              <a:rPr lang="en-US" sz="2800" i="1" dirty="0"/>
              <a:t>Define the function here…</a:t>
            </a:r>
          </a:p>
          <a:p>
            <a:pPr>
              <a:spcBef>
                <a:spcPct val="50000"/>
              </a:spcBef>
            </a:pPr>
            <a:r>
              <a:rPr lang="en-US" sz="2400" dirty="0"/>
              <a:t>return </a:t>
            </a:r>
            <a:r>
              <a:rPr lang="en-US" sz="2400" i="1" dirty="0"/>
              <a:t>something</a:t>
            </a:r>
            <a:r>
              <a:rPr lang="en-US" sz="2400" dirty="0"/>
              <a:t>;                        </a:t>
            </a:r>
            <a:r>
              <a:rPr lang="en-US" sz="2800" i="1" dirty="0"/>
              <a:t>Optional</a:t>
            </a:r>
          </a:p>
          <a:p>
            <a:pPr>
              <a:spcBef>
                <a:spcPct val="50000"/>
              </a:spcBef>
            </a:pPr>
            <a:r>
              <a:rPr lang="en-US" sz="2400" dirty="0"/>
              <a:t>}</a:t>
            </a:r>
          </a:p>
          <a:p>
            <a:pPr>
              <a:spcBef>
                <a:spcPct val="50000"/>
              </a:spcBef>
            </a:pPr>
            <a:r>
              <a:rPr lang="en-US" sz="2400" dirty="0"/>
              <a:t>...                                              </a:t>
            </a:r>
            <a:r>
              <a:rPr lang="en-US" sz="2800" i="1" dirty="0"/>
              <a:t>...and later we use it</a:t>
            </a:r>
          </a:p>
          <a:p>
            <a:pPr>
              <a:spcBef>
                <a:spcPct val="50000"/>
              </a:spcBef>
            </a:pPr>
            <a:r>
              <a:rPr lang="en-US" sz="2400" dirty="0"/>
              <a:t>variable = </a:t>
            </a:r>
            <a:r>
              <a:rPr lang="en-US" sz="2400" dirty="0" err="1"/>
              <a:t>FunctionName</a:t>
            </a:r>
            <a:r>
              <a:rPr lang="en-US" sz="2400" dirty="0"/>
              <a:t> (arguments);</a:t>
            </a:r>
          </a:p>
          <a:p>
            <a:pPr>
              <a:spcBef>
                <a:spcPct val="50000"/>
              </a:spcBef>
            </a:pPr>
            <a:endParaRPr lang="en-US" sz="2400" dirty="0"/>
          </a:p>
        </p:txBody>
      </p:sp>
      <p:sp>
        <p:nvSpPr>
          <p:cNvPr id="5" name="Slide Number Placeholder 4"/>
          <p:cNvSpPr>
            <a:spLocks noGrp="1"/>
          </p:cNvSpPr>
          <p:nvPr>
            <p:ph type="sldNum" sz="quarter" idx="12"/>
          </p:nvPr>
        </p:nvSpPr>
        <p:spPr/>
        <p:txBody>
          <a:bodyPr/>
          <a:lstStyle/>
          <a:p>
            <a:pPr>
              <a:defRPr/>
            </a:pPr>
            <a:fld id="{D8D8777A-10DA-4091-A888-8972A46BB233}"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533400"/>
            <a:ext cx="8305800" cy="5047536"/>
          </a:xfrm>
          <a:prstGeom prst="rect">
            <a:avLst/>
          </a:prstGeom>
          <a:noFill/>
          <a:ln w="9525">
            <a:noFill/>
            <a:miter lim="800000"/>
            <a:headEnd/>
            <a:tailEnd/>
          </a:ln>
        </p:spPr>
        <p:txBody>
          <a:bodyPr>
            <a:spAutoFit/>
          </a:bodyPr>
          <a:lstStyle/>
          <a:p>
            <a:pPr algn="just">
              <a:spcBef>
                <a:spcPct val="50000"/>
              </a:spcBef>
            </a:pPr>
            <a:r>
              <a:rPr lang="en-US" sz="2800" dirty="0"/>
              <a:t>Rules For Naming The Function :</a:t>
            </a:r>
          </a:p>
          <a:p>
            <a:pPr algn="just">
              <a:spcBef>
                <a:spcPct val="50000"/>
              </a:spcBef>
            </a:pPr>
            <a:r>
              <a:rPr lang="en-US" sz="2800" dirty="0">
                <a:latin typeface="Verdana" pitchFamily="34" charset="0"/>
              </a:rPr>
              <a:t>The name of the function: </a:t>
            </a:r>
          </a:p>
          <a:p>
            <a:pPr>
              <a:spcBef>
                <a:spcPct val="50000"/>
              </a:spcBef>
            </a:pPr>
            <a:r>
              <a:rPr lang="en-US" sz="2800" dirty="0">
                <a:latin typeface="Wingdings" pitchFamily="2" charset="2"/>
              </a:rPr>
              <a:t></a:t>
            </a:r>
            <a:r>
              <a:rPr lang="en-US" sz="2800" dirty="0"/>
              <a:t> Must start with a letter or an underscore </a:t>
            </a:r>
          </a:p>
          <a:p>
            <a:pPr>
              <a:spcBef>
                <a:spcPct val="50000"/>
              </a:spcBef>
            </a:pPr>
            <a:r>
              <a:rPr lang="en-US" sz="2800" dirty="0">
                <a:latin typeface="Wingdings" pitchFamily="2" charset="2"/>
              </a:rPr>
              <a:t></a:t>
            </a:r>
            <a:r>
              <a:rPr lang="en-US" sz="2800" dirty="0"/>
              <a:t> Can contain letters, digits, and</a:t>
            </a:r>
          </a:p>
          <a:p>
            <a:pPr>
              <a:spcBef>
                <a:spcPct val="50000"/>
              </a:spcBef>
            </a:pPr>
            <a:r>
              <a:rPr lang="en-US" sz="2800" dirty="0"/>
              <a:t>   underscores in any combination </a:t>
            </a:r>
          </a:p>
          <a:p>
            <a:pPr>
              <a:spcBef>
                <a:spcPct val="50000"/>
              </a:spcBef>
            </a:pPr>
            <a:r>
              <a:rPr lang="en-US" sz="2800" dirty="0">
                <a:latin typeface="Wingdings" pitchFamily="2" charset="2"/>
              </a:rPr>
              <a:t></a:t>
            </a:r>
            <a:r>
              <a:rPr lang="en-US" sz="2800" dirty="0"/>
              <a:t> Cannot contain space </a:t>
            </a:r>
          </a:p>
          <a:p>
            <a:pPr>
              <a:spcBef>
                <a:spcPct val="50000"/>
              </a:spcBef>
            </a:pPr>
            <a:r>
              <a:rPr lang="en-US" sz="2800" dirty="0">
                <a:latin typeface="Wingdings" pitchFamily="2" charset="2"/>
              </a:rPr>
              <a:t></a:t>
            </a:r>
            <a:r>
              <a:rPr lang="en-US" sz="2800" dirty="0"/>
              <a:t> Cannot contain special characters</a:t>
            </a:r>
            <a:r>
              <a:rPr lang="en-US" sz="2800" dirty="0">
                <a:latin typeface="Verdana" pitchFamily="34" charset="0"/>
              </a:rPr>
              <a:t> </a:t>
            </a:r>
          </a:p>
          <a:p>
            <a:pPr>
              <a:spcBef>
                <a:spcPct val="50000"/>
              </a:spcBef>
            </a:pPr>
            <a:endParaRPr lang="en-US" sz="2800" dirty="0"/>
          </a:p>
        </p:txBody>
      </p:sp>
      <p:sp>
        <p:nvSpPr>
          <p:cNvPr id="5" name="Slide Number Placeholder 4"/>
          <p:cNvSpPr>
            <a:spLocks noGrp="1"/>
          </p:cNvSpPr>
          <p:nvPr>
            <p:ph type="sldNum" sz="quarter" idx="12"/>
          </p:nvPr>
        </p:nvSpPr>
        <p:spPr/>
        <p:txBody>
          <a:bodyPr/>
          <a:lstStyle/>
          <a:p>
            <a:pPr>
              <a:defRPr/>
            </a:pPr>
            <a:fld id="{E4ABDCA9-F965-4A09-B101-B0DBB8C8DAD4}"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28600" y="228600"/>
            <a:ext cx="8686800" cy="6340197"/>
          </a:xfrm>
          <a:prstGeom prst="rect">
            <a:avLst/>
          </a:prstGeom>
          <a:noFill/>
          <a:ln w="9525">
            <a:noFill/>
            <a:miter lim="800000"/>
            <a:headEnd/>
            <a:tailEnd/>
          </a:ln>
        </p:spPr>
        <p:txBody>
          <a:bodyPr>
            <a:spAutoFit/>
          </a:bodyPr>
          <a:lstStyle/>
          <a:p>
            <a:pPr>
              <a:spcBef>
                <a:spcPct val="50000"/>
              </a:spcBef>
            </a:pPr>
            <a:r>
              <a:rPr lang="en-US" sz="2800" dirty="0"/>
              <a:t>Functions : </a:t>
            </a:r>
          </a:p>
          <a:p>
            <a:pPr>
              <a:spcBef>
                <a:spcPct val="50000"/>
              </a:spcBef>
            </a:pPr>
            <a:r>
              <a:rPr lang="en-US" sz="2800" dirty="0">
                <a:latin typeface="Wingdings" pitchFamily="2" charset="2"/>
              </a:rPr>
              <a:t></a:t>
            </a:r>
            <a:r>
              <a:rPr lang="en-US" sz="2800" dirty="0"/>
              <a:t> Parameters represent the inputs in the</a:t>
            </a:r>
          </a:p>
          <a:p>
            <a:pPr>
              <a:spcBef>
                <a:spcPct val="50000"/>
              </a:spcBef>
            </a:pPr>
            <a:r>
              <a:rPr lang="en-US" sz="2800" dirty="0"/>
              <a:t>function header</a:t>
            </a:r>
          </a:p>
          <a:p>
            <a:pPr lvl="1">
              <a:spcBef>
                <a:spcPct val="50000"/>
              </a:spcBef>
              <a:buClr>
                <a:srgbClr val="006600"/>
              </a:buClr>
              <a:buFont typeface="Wingdings" pitchFamily="2" charset="2"/>
              <a:buChar char="§"/>
            </a:pPr>
            <a:r>
              <a:rPr lang="en-US" sz="2800" dirty="0"/>
              <a:t>Data needed by the function</a:t>
            </a:r>
          </a:p>
          <a:p>
            <a:pPr>
              <a:spcBef>
                <a:spcPct val="50000"/>
              </a:spcBef>
            </a:pPr>
            <a:r>
              <a:rPr lang="en-US" sz="2800" dirty="0">
                <a:latin typeface="Wingdings" pitchFamily="2" charset="2"/>
              </a:rPr>
              <a:t></a:t>
            </a:r>
            <a:r>
              <a:rPr lang="en-US" sz="2800" dirty="0"/>
              <a:t> Arguments represent the inputs specified in</a:t>
            </a:r>
          </a:p>
          <a:p>
            <a:pPr>
              <a:spcBef>
                <a:spcPct val="50000"/>
              </a:spcBef>
            </a:pPr>
            <a:r>
              <a:rPr lang="en-US" sz="2800" dirty="0"/>
              <a:t>the function call</a:t>
            </a:r>
          </a:p>
          <a:p>
            <a:pPr lvl="1">
              <a:spcBef>
                <a:spcPct val="50000"/>
              </a:spcBef>
              <a:buClr>
                <a:srgbClr val="006600"/>
              </a:buClr>
              <a:buFont typeface="Wingdings" pitchFamily="2" charset="2"/>
              <a:buChar char="§"/>
            </a:pPr>
            <a:r>
              <a:rPr lang="en-US" sz="2800" dirty="0"/>
              <a:t> Data provided to the function</a:t>
            </a:r>
          </a:p>
          <a:p>
            <a:pPr>
              <a:spcBef>
                <a:spcPct val="50000"/>
              </a:spcBef>
            </a:pPr>
            <a:r>
              <a:rPr lang="en-US" sz="2800" dirty="0">
                <a:latin typeface="Wingdings" pitchFamily="2" charset="2"/>
              </a:rPr>
              <a:t></a:t>
            </a:r>
            <a:r>
              <a:rPr lang="en-US" sz="2800" dirty="0"/>
              <a:t> Arguments and parameters are mapped</a:t>
            </a:r>
          </a:p>
          <a:p>
            <a:pPr>
              <a:spcBef>
                <a:spcPct val="50000"/>
              </a:spcBef>
            </a:pPr>
            <a:r>
              <a:rPr lang="en-US" sz="2800" dirty="0"/>
              <a:t>according to their order</a:t>
            </a:r>
          </a:p>
          <a:p>
            <a:pPr lvl="1">
              <a:spcBef>
                <a:spcPct val="50000"/>
              </a:spcBef>
              <a:buFont typeface="Wingdings" pitchFamily="2" charset="2"/>
              <a:buChar char="§"/>
            </a:pPr>
            <a:r>
              <a:rPr lang="en-US" sz="2800" dirty="0"/>
              <a:t> Needs to be a 1-to-1 mapping</a:t>
            </a:r>
          </a:p>
        </p:txBody>
      </p:sp>
      <p:sp>
        <p:nvSpPr>
          <p:cNvPr id="5" name="Slide Number Placeholder 4"/>
          <p:cNvSpPr>
            <a:spLocks noGrp="1"/>
          </p:cNvSpPr>
          <p:nvPr>
            <p:ph type="sldNum" sz="quarter" idx="12"/>
          </p:nvPr>
        </p:nvSpPr>
        <p:spPr/>
        <p:txBody>
          <a:bodyPr/>
          <a:lstStyle/>
          <a:p>
            <a:pPr>
              <a:defRPr/>
            </a:pPr>
            <a:fld id="{6A10CE67-4447-4CDF-ACFE-AA32640E96AC}"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28600" y="152400"/>
            <a:ext cx="8686800" cy="5909310"/>
          </a:xfrm>
          <a:prstGeom prst="rect">
            <a:avLst/>
          </a:prstGeom>
          <a:noFill/>
          <a:ln w="9525">
            <a:noFill/>
            <a:miter lim="800000"/>
            <a:headEnd/>
            <a:tailEnd/>
          </a:ln>
        </p:spPr>
        <p:txBody>
          <a:bodyPr>
            <a:spAutoFit/>
          </a:bodyPr>
          <a:lstStyle/>
          <a:p>
            <a:pPr>
              <a:spcBef>
                <a:spcPct val="50000"/>
              </a:spcBef>
            </a:pPr>
            <a:r>
              <a:rPr lang="en-US" sz="2800" dirty="0"/>
              <a:t>Return Values : </a:t>
            </a:r>
          </a:p>
          <a:p>
            <a:pPr>
              <a:spcBef>
                <a:spcPct val="50000"/>
              </a:spcBef>
            </a:pPr>
            <a:r>
              <a:rPr lang="en-US" sz="2800" dirty="0">
                <a:latin typeface="Wingdings" pitchFamily="2" charset="2"/>
              </a:rPr>
              <a:t></a:t>
            </a:r>
            <a:r>
              <a:rPr lang="en-US" sz="2800" dirty="0"/>
              <a:t> A function can return a value but it is not required</a:t>
            </a:r>
          </a:p>
          <a:p>
            <a:pPr>
              <a:spcBef>
                <a:spcPct val="50000"/>
              </a:spcBef>
            </a:pPr>
            <a:r>
              <a:rPr lang="en-US" sz="2800" dirty="0">
                <a:latin typeface="Wingdings" pitchFamily="2" charset="2"/>
              </a:rPr>
              <a:t></a:t>
            </a:r>
            <a:r>
              <a:rPr lang="en-US" sz="2800" dirty="0"/>
              <a:t> Return statements return a single value</a:t>
            </a:r>
          </a:p>
          <a:p>
            <a:pPr lvl="1">
              <a:spcBef>
                <a:spcPct val="50000"/>
              </a:spcBef>
              <a:buClr>
                <a:srgbClr val="006600"/>
              </a:buClr>
              <a:buFont typeface="Wingdings" pitchFamily="2" charset="2"/>
              <a:buChar char="§"/>
            </a:pPr>
            <a:r>
              <a:rPr lang="en-US" sz="2800" dirty="0"/>
              <a:t> The calling program must be set to accept that value either by assigning it to a variable, or having it part of output</a:t>
            </a:r>
          </a:p>
          <a:p>
            <a:pPr>
              <a:spcBef>
                <a:spcPct val="50000"/>
              </a:spcBef>
            </a:pPr>
            <a:r>
              <a:rPr lang="en-US" sz="2800" dirty="0">
                <a:latin typeface="Wingdings" pitchFamily="2" charset="2"/>
              </a:rPr>
              <a:t></a:t>
            </a:r>
            <a:r>
              <a:rPr lang="en-US" sz="2800" dirty="0"/>
              <a:t> Functions without a return statement have a</a:t>
            </a:r>
          </a:p>
          <a:p>
            <a:pPr>
              <a:spcBef>
                <a:spcPct val="50000"/>
              </a:spcBef>
            </a:pPr>
            <a:r>
              <a:rPr lang="en-US" sz="2800" dirty="0"/>
              <a:t>specific purpose that does not require a value</a:t>
            </a:r>
          </a:p>
          <a:p>
            <a:pPr>
              <a:spcBef>
                <a:spcPct val="50000"/>
              </a:spcBef>
            </a:pPr>
            <a:r>
              <a:rPr lang="en-US" sz="2800" dirty="0"/>
              <a:t>to be sent back to the calling program</a:t>
            </a:r>
          </a:p>
          <a:p>
            <a:pPr lvl="1">
              <a:spcBef>
                <a:spcPct val="50000"/>
              </a:spcBef>
              <a:buClr>
                <a:srgbClr val="006600"/>
              </a:buClr>
              <a:buFont typeface="Wingdings" pitchFamily="2" charset="2"/>
              <a:buChar char="§"/>
            </a:pPr>
            <a:r>
              <a:rPr lang="en-US" sz="2800" dirty="0"/>
              <a:t> Output</a:t>
            </a:r>
          </a:p>
        </p:txBody>
      </p:sp>
      <p:sp>
        <p:nvSpPr>
          <p:cNvPr id="5" name="Slide Number Placeholder 4"/>
          <p:cNvSpPr>
            <a:spLocks noGrp="1"/>
          </p:cNvSpPr>
          <p:nvPr>
            <p:ph type="sldNum" sz="quarter" idx="12"/>
          </p:nvPr>
        </p:nvSpPr>
        <p:spPr/>
        <p:txBody>
          <a:bodyPr/>
          <a:lstStyle/>
          <a:p>
            <a:pPr>
              <a:defRPr/>
            </a:pPr>
            <a:fld id="{469BF1F1-11D1-45D8-AB37-70AEEF556F0A}" type="slidenum">
              <a:rPr lang="en-US"/>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381000"/>
            <a:ext cx="8763000" cy="6549485"/>
          </a:xfrm>
          <a:prstGeom prst="rect">
            <a:avLst/>
          </a:prstGeom>
          <a:noFill/>
          <a:ln w="9525">
            <a:noFill/>
            <a:miter lim="800000"/>
            <a:headEnd/>
            <a:tailEnd/>
          </a:ln>
        </p:spPr>
        <p:txBody>
          <a:bodyPr>
            <a:spAutoFit/>
          </a:bodyPr>
          <a:lstStyle/>
          <a:p>
            <a:pPr>
              <a:spcBef>
                <a:spcPct val="50000"/>
              </a:spcBef>
            </a:pPr>
            <a:r>
              <a:rPr lang="en-US" sz="2000" dirty="0"/>
              <a:t>Example Of simple Function :</a:t>
            </a:r>
          </a:p>
          <a:p>
            <a:pPr latinLnBrk="1">
              <a:spcBef>
                <a:spcPct val="20000"/>
              </a:spcBef>
              <a:buSzPct val="85000"/>
            </a:pPr>
            <a:r>
              <a:rPr kumimoji="1" lang="en-US" altLang="ko-KR" sz="2400" dirty="0">
                <a:ea typeface="휴먼태새내기체"/>
                <a:cs typeface="휴먼태새내기체"/>
              </a:rPr>
              <a:t>&lt;html&gt;&lt;head&gt;</a:t>
            </a:r>
          </a:p>
          <a:p>
            <a:pPr latinLnBrk="1">
              <a:spcBef>
                <a:spcPct val="20000"/>
              </a:spcBef>
              <a:buSzPct val="85000"/>
            </a:pPr>
            <a:r>
              <a:rPr kumimoji="1" lang="en-US" altLang="ko-KR" sz="2400" dirty="0">
                <a:ea typeface="휴먼태새내기체"/>
                <a:cs typeface="휴먼태새내기체"/>
              </a:rPr>
              <a:t>&lt;script type="text/</a:t>
            </a:r>
            <a:r>
              <a:rPr kumimoji="1" lang="en-US" altLang="ko-KR" sz="2400" dirty="0" err="1">
                <a:ea typeface="휴먼태새내기체"/>
                <a:cs typeface="휴먼태새내기체"/>
              </a:rPr>
              <a:t>javascript</a:t>
            </a:r>
            <a:r>
              <a:rPr kumimoji="1" lang="en-US" altLang="ko-KR" sz="2400" dirty="0">
                <a:ea typeface="휴먼태새내기체"/>
                <a:cs typeface="휴먼태새내기체"/>
              </a:rPr>
              <a:t>"&gt;</a:t>
            </a:r>
          </a:p>
          <a:p>
            <a:pPr latinLnBrk="1">
              <a:spcBef>
                <a:spcPct val="20000"/>
              </a:spcBef>
              <a:buSzPct val="85000"/>
            </a:pPr>
            <a:r>
              <a:rPr kumimoji="1" lang="en-US" altLang="ko-KR" sz="2400" dirty="0">
                <a:ea typeface="휴먼태새내기체"/>
                <a:cs typeface="휴먼태새내기체"/>
              </a:rPr>
              <a:t>function </a:t>
            </a:r>
            <a:r>
              <a:rPr kumimoji="1" lang="en-US" altLang="ko-KR" sz="2400" dirty="0" err="1">
                <a:ea typeface="휴먼태새내기체"/>
                <a:cs typeface="휴먼태새내기체"/>
              </a:rPr>
              <a:t>myfunction</a:t>
            </a:r>
            <a:r>
              <a:rPr kumimoji="1" lang="en-US" altLang="ko-KR" sz="2400" dirty="0">
                <a:ea typeface="휴먼태새내기체"/>
                <a:cs typeface="휴먼태새내기체"/>
              </a:rPr>
              <a:t>()</a:t>
            </a:r>
          </a:p>
          <a:p>
            <a:pPr latinLnBrk="1">
              <a:spcBef>
                <a:spcPct val="20000"/>
              </a:spcBef>
              <a:buSzPct val="85000"/>
            </a:pPr>
            <a:r>
              <a:rPr kumimoji="1" lang="en-US" altLang="ko-KR" sz="2400" dirty="0">
                <a:ea typeface="휴먼태새내기체"/>
                <a:cs typeface="휴먼태새내기체"/>
              </a:rPr>
              <a:t>{</a:t>
            </a:r>
          </a:p>
          <a:p>
            <a:pPr latinLnBrk="1">
              <a:spcBef>
                <a:spcPct val="20000"/>
              </a:spcBef>
              <a:buSzPct val="85000"/>
            </a:pPr>
            <a:r>
              <a:rPr kumimoji="1" lang="en-US" altLang="ko-KR" sz="2400" dirty="0">
                <a:ea typeface="휴먼태새내기체"/>
                <a:cs typeface="휴먼태새내기체"/>
              </a:rPr>
              <a:t>alert("HELLO")</a:t>
            </a:r>
          </a:p>
          <a:p>
            <a:pPr latinLnBrk="1">
              <a:spcBef>
                <a:spcPct val="20000"/>
              </a:spcBef>
              <a:buSzPct val="85000"/>
            </a:pPr>
            <a:r>
              <a:rPr kumimoji="1" lang="en-US" altLang="ko-KR" sz="2400" dirty="0">
                <a:ea typeface="휴먼태새내기체"/>
                <a:cs typeface="휴먼태새내기체"/>
              </a:rPr>
              <a:t>}</a:t>
            </a:r>
          </a:p>
          <a:p>
            <a:pPr latinLnBrk="1">
              <a:spcBef>
                <a:spcPct val="20000"/>
              </a:spcBef>
              <a:buSzPct val="85000"/>
            </a:pPr>
            <a:r>
              <a:rPr kumimoji="1" lang="en-US" altLang="ko-KR" sz="2400" dirty="0">
                <a:ea typeface="휴먼태새내기체"/>
                <a:cs typeface="휴먼태새내기체"/>
              </a:rPr>
              <a:t>&lt;/script&gt;&lt;/head&gt;</a:t>
            </a:r>
          </a:p>
          <a:p>
            <a:pPr latinLnBrk="1">
              <a:spcBef>
                <a:spcPct val="20000"/>
              </a:spcBef>
              <a:buSzPct val="85000"/>
            </a:pPr>
            <a:r>
              <a:rPr kumimoji="1" lang="en-US" altLang="ko-KR" sz="2400" dirty="0">
                <a:ea typeface="휴먼태새내기체"/>
                <a:cs typeface="휴먼태새내기체"/>
              </a:rPr>
              <a:t>&lt;body&gt;&lt;form&gt;</a:t>
            </a:r>
          </a:p>
          <a:p>
            <a:pPr latinLnBrk="1">
              <a:spcBef>
                <a:spcPct val="20000"/>
              </a:spcBef>
              <a:buSzPct val="85000"/>
            </a:pPr>
            <a:r>
              <a:rPr kumimoji="1" lang="en-US" altLang="ko-KR" sz="2400" dirty="0">
                <a:ea typeface="휴먼태새내기체"/>
                <a:cs typeface="휴먼태새내기체"/>
              </a:rPr>
              <a:t>&lt;input type="button"  </a:t>
            </a:r>
            <a:r>
              <a:rPr kumimoji="1" lang="en-US" altLang="ko-KR" sz="2400" dirty="0" err="1">
                <a:ea typeface="휴먼태새내기체"/>
                <a:cs typeface="휴먼태새내기체"/>
              </a:rPr>
              <a:t>onclick</a:t>
            </a:r>
            <a:r>
              <a:rPr kumimoji="1" lang="en-US" altLang="ko-KR" sz="2400" dirty="0">
                <a:ea typeface="휴먼태새내기체"/>
                <a:cs typeface="휴먼태새내기체"/>
              </a:rPr>
              <a:t>="</a:t>
            </a:r>
            <a:r>
              <a:rPr kumimoji="1" lang="en-US" altLang="ko-KR" sz="2400" dirty="0" err="1">
                <a:ea typeface="휴먼태새내기체"/>
                <a:cs typeface="휴먼태새내기체"/>
              </a:rPr>
              <a:t>myfunction</a:t>
            </a:r>
            <a:r>
              <a:rPr kumimoji="1" lang="en-US" altLang="ko-KR" sz="2400" dirty="0">
                <a:ea typeface="휴먼태새내기체"/>
                <a:cs typeface="휴먼태새내기체"/>
              </a:rPr>
              <a:t>()"  value="Call function"&gt;</a:t>
            </a:r>
          </a:p>
          <a:p>
            <a:pPr latinLnBrk="1">
              <a:spcBef>
                <a:spcPct val="20000"/>
              </a:spcBef>
              <a:buSzPct val="85000"/>
            </a:pPr>
            <a:r>
              <a:rPr kumimoji="1" lang="en-US" altLang="ko-KR" sz="2400" dirty="0">
                <a:ea typeface="휴먼태새내기체"/>
                <a:cs typeface="휴먼태새내기체"/>
              </a:rPr>
              <a:t>&lt;/form&gt;</a:t>
            </a:r>
          </a:p>
          <a:p>
            <a:pPr latinLnBrk="1">
              <a:spcBef>
                <a:spcPct val="20000"/>
              </a:spcBef>
              <a:buSzPct val="85000"/>
            </a:pPr>
            <a:r>
              <a:rPr kumimoji="1" lang="en-US" altLang="ko-KR" sz="2400" dirty="0">
                <a:ea typeface="휴먼태새내기체"/>
                <a:cs typeface="휴먼태새내기체"/>
              </a:rPr>
              <a:t>&lt;p&gt;By pressing the button, a function will be called. The function will alert a message.&lt;/p&gt;</a:t>
            </a:r>
          </a:p>
          <a:p>
            <a:pPr latinLnBrk="1">
              <a:spcBef>
                <a:spcPct val="20000"/>
              </a:spcBef>
              <a:buSzPct val="85000"/>
            </a:pPr>
            <a:r>
              <a:rPr kumimoji="1" lang="en-US" altLang="ko-KR" sz="2400" dirty="0">
                <a:ea typeface="휴먼태새내기체"/>
                <a:cs typeface="휴먼태새내기체"/>
              </a:rPr>
              <a:t>&lt;/body&gt;&lt;/html&gt;</a:t>
            </a:r>
          </a:p>
          <a:p>
            <a:pPr>
              <a:spcBef>
                <a:spcPct val="50000"/>
              </a:spcBef>
            </a:pPr>
            <a:endParaRPr lang="en-US" sz="2000" dirty="0"/>
          </a:p>
        </p:txBody>
      </p:sp>
      <p:sp>
        <p:nvSpPr>
          <p:cNvPr id="5" name="Slide Number Placeholder 4"/>
          <p:cNvSpPr>
            <a:spLocks noGrp="1"/>
          </p:cNvSpPr>
          <p:nvPr>
            <p:ph type="sldNum" sz="quarter" idx="12"/>
          </p:nvPr>
        </p:nvSpPr>
        <p:spPr/>
        <p:txBody>
          <a:bodyPr/>
          <a:lstStyle/>
          <a:p>
            <a:pPr>
              <a:defRPr/>
            </a:pPr>
            <a:fld id="{60443C9D-AB66-4998-A1DB-D658E9215438}"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Event Handling In JavaScript</a:t>
            </a:r>
            <a:endParaRPr lang="en-US" dirty="0"/>
          </a:p>
        </p:txBody>
      </p:sp>
      <p:sp>
        <p:nvSpPr>
          <p:cNvPr id="4" name="Slide Number Placeholder 3"/>
          <p:cNvSpPr>
            <a:spLocks noGrp="1"/>
          </p:cNvSpPr>
          <p:nvPr>
            <p:ph type="sldNum" sz="quarter" idx="12"/>
          </p:nvPr>
        </p:nvSpPr>
        <p:spPr/>
        <p:txBody>
          <a:bodyPr/>
          <a:lstStyle/>
          <a:p>
            <a:fld id="{99B656C1-64EA-4BC4-92BC-14E4EDDDA8A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305800" cy="6299200"/>
          </a:xfrm>
          <a:prstGeom prst="rect">
            <a:avLst/>
          </a:prstGeom>
          <a:noFill/>
          <a:ln w="9525">
            <a:noFill/>
            <a:miter lim="800000"/>
            <a:headEnd/>
            <a:tailEnd/>
          </a:ln>
        </p:spPr>
        <p:txBody>
          <a:bodyPr>
            <a:spAutoFit/>
          </a:bodyPr>
          <a:lstStyle/>
          <a:p>
            <a:pPr algn="ctr"/>
            <a:r>
              <a:rPr lang="en-US" sz="2400" b="1" u="sng"/>
              <a:t>Events</a:t>
            </a:r>
          </a:p>
          <a:p>
            <a:pPr eaLnBrk="0" hangingPunct="0"/>
            <a:r>
              <a:rPr lang="en-US" sz="2400" i="1">
                <a:solidFill>
                  <a:srgbClr val="FF0000"/>
                </a:solidFill>
              </a:rPr>
              <a:t>Events are actions that trigger when user does something.</a:t>
            </a:r>
            <a:r>
              <a:rPr lang="en-US" sz="2400">
                <a:solidFill>
                  <a:schemeClr val="tx1"/>
                </a:solidFill>
              </a:rPr>
              <a:t>Every element on a web page has certain events which can trigger JavaScript functions.For ex.A form event is the clicking on a button. </a:t>
            </a:r>
            <a:r>
              <a:rPr lang="en-US" sz="2400" i="1" u="sng">
                <a:solidFill>
                  <a:schemeClr val="tx1"/>
                </a:solidFill>
              </a:rPr>
              <a:t>Events are objects with properties. </a:t>
            </a:r>
          </a:p>
          <a:p>
            <a:pPr eaLnBrk="0" hangingPunct="0"/>
            <a:endParaRPr lang="en-US" sz="2400">
              <a:solidFill>
                <a:schemeClr val="tx1"/>
              </a:solidFill>
            </a:endParaRPr>
          </a:p>
          <a:p>
            <a:pPr eaLnBrk="0" hangingPunct="0"/>
            <a:r>
              <a:rPr lang="en-US" sz="2400">
                <a:solidFill>
                  <a:schemeClr val="tx1"/>
                </a:solidFill>
              </a:rPr>
              <a:t>JavaScript defines </a:t>
            </a:r>
            <a:r>
              <a:rPr lang="en-US" sz="2400" u="sng">
                <a:solidFill>
                  <a:schemeClr val="tx1"/>
                </a:solidFill>
              </a:rPr>
              <a:t>five types</a:t>
            </a:r>
            <a:r>
              <a:rPr lang="en-US" sz="2400">
                <a:solidFill>
                  <a:schemeClr val="tx1"/>
                </a:solidFill>
              </a:rPr>
              <a:t> of events which are form, image, image map, link, and window events. Events are associated with HTML tags. </a:t>
            </a:r>
          </a:p>
          <a:p>
            <a:pPr eaLnBrk="0" hangingPunct="0"/>
            <a:r>
              <a:rPr lang="en-US" sz="2400" b="1" i="1" u="sng">
                <a:solidFill>
                  <a:srgbClr val="800080"/>
                </a:solidFill>
              </a:rPr>
              <a:t>Examples of events</a:t>
            </a:r>
            <a:r>
              <a:rPr lang="en-US" sz="2400">
                <a:solidFill>
                  <a:schemeClr val="tx1"/>
                </a:solidFill>
              </a:rPr>
              <a:t>:</a:t>
            </a:r>
          </a:p>
          <a:p>
            <a:pPr lvl="1" eaLnBrk="0" hangingPunct="0">
              <a:buFontTx/>
              <a:buChar char="•"/>
            </a:pPr>
            <a:r>
              <a:rPr lang="en-US" sz="2400">
                <a:solidFill>
                  <a:schemeClr val="tx1"/>
                </a:solidFill>
              </a:rPr>
              <a:t>A mouse click </a:t>
            </a:r>
          </a:p>
          <a:p>
            <a:pPr lvl="1" eaLnBrk="0" hangingPunct="0">
              <a:buFontTx/>
              <a:buChar char="•"/>
            </a:pPr>
            <a:r>
              <a:rPr lang="en-US" sz="2400">
                <a:solidFill>
                  <a:schemeClr val="tx1"/>
                </a:solidFill>
              </a:rPr>
              <a:t>A web page or an image loading </a:t>
            </a:r>
          </a:p>
          <a:p>
            <a:pPr lvl="1" eaLnBrk="0" hangingPunct="0">
              <a:buFontTx/>
              <a:buChar char="•"/>
            </a:pPr>
            <a:r>
              <a:rPr lang="en-US" sz="2400">
                <a:solidFill>
                  <a:schemeClr val="tx1"/>
                </a:solidFill>
              </a:rPr>
              <a:t>Mousing over a hot spot on the web page </a:t>
            </a:r>
          </a:p>
          <a:p>
            <a:pPr lvl="1" eaLnBrk="0" hangingPunct="0">
              <a:buFontTx/>
              <a:buChar char="•"/>
            </a:pPr>
            <a:r>
              <a:rPr lang="en-US" sz="2400">
                <a:solidFill>
                  <a:schemeClr val="tx1"/>
                </a:solidFill>
              </a:rPr>
              <a:t>Selecting an input box in an HTML form </a:t>
            </a:r>
          </a:p>
          <a:p>
            <a:pPr lvl="1" eaLnBrk="0" hangingPunct="0">
              <a:buFontTx/>
              <a:buChar char="•"/>
            </a:pPr>
            <a:r>
              <a:rPr lang="en-US" sz="2400">
                <a:solidFill>
                  <a:schemeClr val="tx1"/>
                </a:solidFill>
              </a:rPr>
              <a:t>Submitting an HTML form </a:t>
            </a:r>
          </a:p>
          <a:p>
            <a:pPr lvl="1" eaLnBrk="0" hangingPunct="0">
              <a:buFontTx/>
              <a:buChar char="•"/>
            </a:pPr>
            <a:r>
              <a:rPr lang="en-US" sz="2400">
                <a:solidFill>
                  <a:schemeClr val="tx1"/>
                </a:solidFill>
              </a:rPr>
              <a:t>A keystroke </a:t>
            </a:r>
            <a:endParaRPr lang="en-US" sz="2400"/>
          </a:p>
        </p:txBody>
      </p:sp>
      <p:sp>
        <p:nvSpPr>
          <p:cNvPr id="5" name="Slide Number Placeholder 4"/>
          <p:cNvSpPr>
            <a:spLocks noGrp="1"/>
          </p:cNvSpPr>
          <p:nvPr>
            <p:ph type="sldNum" sz="quarter" idx="12"/>
          </p:nvPr>
        </p:nvSpPr>
        <p:spPr/>
        <p:txBody>
          <a:bodyPr/>
          <a:lstStyle/>
          <a:p>
            <a:pPr>
              <a:defRPr/>
            </a:pPr>
            <a:fld id="{04053DF4-73EA-4A45-AED5-C15DDFECD989}"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57200" y="304800"/>
            <a:ext cx="8458200" cy="6181725"/>
          </a:xfrm>
          <a:prstGeom prst="rect">
            <a:avLst/>
          </a:prstGeom>
          <a:noFill/>
          <a:ln w="9525">
            <a:noFill/>
            <a:miter lim="800000"/>
            <a:headEnd/>
            <a:tailEnd/>
          </a:ln>
        </p:spPr>
        <p:txBody>
          <a:bodyPr>
            <a:spAutoFit/>
          </a:bodyPr>
          <a:lstStyle/>
          <a:p>
            <a:r>
              <a:rPr lang="en-US" b="1">
                <a:solidFill>
                  <a:srgbClr val="800080"/>
                </a:solidFill>
              </a:rPr>
              <a:t>     </a:t>
            </a:r>
            <a:r>
              <a:rPr lang="en-US" b="1"/>
              <a:t>Form Events</a:t>
            </a:r>
          </a:p>
          <a:p>
            <a:pPr lvl="1">
              <a:buFontTx/>
              <a:buChar char="•"/>
            </a:pPr>
            <a:r>
              <a:rPr lang="en-US" sz="2400">
                <a:solidFill>
                  <a:schemeClr val="tx1"/>
                </a:solidFill>
              </a:rPr>
              <a:t>blur - The input focus was lost. </a:t>
            </a:r>
          </a:p>
          <a:p>
            <a:pPr lvl="1" eaLnBrk="0" hangingPunct="0">
              <a:buFontTx/>
              <a:buChar char="•"/>
            </a:pPr>
            <a:r>
              <a:rPr lang="en-US" sz="2400">
                <a:solidFill>
                  <a:schemeClr val="tx1"/>
                </a:solidFill>
              </a:rPr>
              <a:t>change - An element lost the focus since it was changed. </a:t>
            </a:r>
          </a:p>
          <a:p>
            <a:pPr lvl="1" eaLnBrk="0" hangingPunct="0">
              <a:buFontTx/>
              <a:buChar char="•"/>
            </a:pPr>
            <a:r>
              <a:rPr lang="en-US" sz="2400">
                <a:solidFill>
                  <a:schemeClr val="tx1"/>
                </a:solidFill>
              </a:rPr>
              <a:t>focus - The input focus was obtained. </a:t>
            </a:r>
          </a:p>
          <a:p>
            <a:pPr lvl="1" eaLnBrk="0" hangingPunct="0">
              <a:buFontTx/>
              <a:buChar char="•"/>
            </a:pPr>
            <a:r>
              <a:rPr lang="en-US" sz="2400">
                <a:solidFill>
                  <a:schemeClr val="tx1"/>
                </a:solidFill>
              </a:rPr>
              <a:t>reset - The user reset the object, usually a form. </a:t>
            </a:r>
          </a:p>
          <a:p>
            <a:pPr lvl="1" eaLnBrk="0" hangingPunct="0">
              <a:buFontTx/>
              <a:buChar char="•"/>
            </a:pPr>
            <a:r>
              <a:rPr lang="en-US" sz="2400">
                <a:solidFill>
                  <a:schemeClr val="tx1"/>
                </a:solidFill>
              </a:rPr>
              <a:t>select - Some text is selected </a:t>
            </a:r>
          </a:p>
          <a:p>
            <a:pPr lvl="1" eaLnBrk="0" hangingPunct="0">
              <a:buFontTx/>
              <a:buChar char="•"/>
            </a:pPr>
            <a:r>
              <a:rPr lang="en-US" sz="2400">
                <a:solidFill>
                  <a:schemeClr val="tx1"/>
                </a:solidFill>
              </a:rPr>
              <a:t>submit - The user submitted an object, usually a form.</a:t>
            </a:r>
          </a:p>
          <a:p>
            <a:pPr lvl="1" eaLnBrk="0" hangingPunct="0"/>
            <a:r>
              <a:rPr lang="en-US" b="1">
                <a:solidFill>
                  <a:srgbClr val="800080"/>
                </a:solidFill>
              </a:rPr>
              <a:t> </a:t>
            </a:r>
          </a:p>
          <a:p>
            <a:pPr lvl="1" eaLnBrk="0" hangingPunct="0"/>
            <a:r>
              <a:rPr lang="en-US" b="1"/>
              <a:t>Image Events</a:t>
            </a:r>
          </a:p>
          <a:p>
            <a:pPr lvl="1" eaLnBrk="0" hangingPunct="0"/>
            <a:r>
              <a:rPr lang="en-US" sz="2400">
                <a:solidFill>
                  <a:schemeClr val="tx1"/>
                </a:solidFill>
              </a:rPr>
              <a:t>abort - A user action caused an abort. </a:t>
            </a:r>
          </a:p>
          <a:p>
            <a:pPr lvl="1" eaLnBrk="0" hangingPunct="0">
              <a:buFontTx/>
              <a:buChar char="•"/>
            </a:pPr>
            <a:r>
              <a:rPr lang="en-US" sz="2400">
                <a:solidFill>
                  <a:schemeClr val="tx1"/>
                </a:solidFill>
              </a:rPr>
              <a:t>error - An error occurred. </a:t>
            </a:r>
          </a:p>
          <a:p>
            <a:pPr lvl="1" eaLnBrk="0" hangingPunct="0">
              <a:buFontTx/>
              <a:buChar char="•"/>
            </a:pPr>
            <a:r>
              <a:rPr lang="en-US" sz="2400">
                <a:solidFill>
                  <a:schemeClr val="tx1"/>
                </a:solidFill>
              </a:rPr>
              <a:t>load - The object was loaded.</a:t>
            </a:r>
          </a:p>
          <a:p>
            <a:pPr lvl="1" eaLnBrk="0" hangingPunct="0"/>
            <a:endParaRPr lang="en-US" sz="2400">
              <a:solidFill>
                <a:schemeClr val="tx1"/>
              </a:solidFill>
            </a:endParaRPr>
          </a:p>
          <a:p>
            <a:pPr lvl="1" eaLnBrk="0" hangingPunct="0"/>
            <a:r>
              <a:rPr lang="en-US" b="1"/>
              <a:t>Image Map Events</a:t>
            </a:r>
          </a:p>
          <a:p>
            <a:pPr lvl="1" eaLnBrk="0" hangingPunct="0">
              <a:buFontTx/>
              <a:buChar char="•"/>
            </a:pPr>
            <a:r>
              <a:rPr lang="en-US" sz="2400">
                <a:solidFill>
                  <a:schemeClr val="tx1"/>
                </a:solidFill>
              </a:rPr>
              <a:t>mouseOut - The mouse is moved from on top a link. </a:t>
            </a:r>
          </a:p>
          <a:p>
            <a:pPr lvl="1" eaLnBrk="0" hangingPunct="0">
              <a:buFontTx/>
              <a:buChar char="•"/>
            </a:pPr>
            <a:r>
              <a:rPr lang="en-US" sz="2400">
                <a:solidFill>
                  <a:schemeClr val="tx1"/>
                </a:solidFill>
              </a:rPr>
              <a:t>mouseOver - The mouse is moved over a link. </a:t>
            </a:r>
            <a:endParaRPr lang="en-US"/>
          </a:p>
        </p:txBody>
      </p:sp>
      <p:sp>
        <p:nvSpPr>
          <p:cNvPr id="5" name="Slide Number Placeholder 4"/>
          <p:cNvSpPr>
            <a:spLocks noGrp="1"/>
          </p:cNvSpPr>
          <p:nvPr>
            <p:ph type="sldNum" sz="quarter" idx="12"/>
          </p:nvPr>
        </p:nvSpPr>
        <p:spPr/>
        <p:txBody>
          <a:bodyPr/>
          <a:lstStyle/>
          <a:p>
            <a:pPr>
              <a:defRPr/>
            </a:pPr>
            <a:fld id="{2390CF48-760F-49CC-AFFB-B860EC4EF55B}"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228600"/>
            <a:ext cx="8382000" cy="4873625"/>
          </a:xfrm>
          <a:prstGeom prst="rect">
            <a:avLst/>
          </a:prstGeom>
          <a:noFill/>
          <a:ln w="9525">
            <a:noFill/>
            <a:miter lim="800000"/>
            <a:headEnd/>
            <a:tailEnd/>
          </a:ln>
        </p:spPr>
        <p:txBody>
          <a:bodyPr>
            <a:spAutoFit/>
          </a:bodyPr>
          <a:lstStyle/>
          <a:p>
            <a:r>
              <a:rPr lang="en-US" b="1"/>
              <a:t>Link Events</a:t>
            </a:r>
          </a:p>
          <a:p>
            <a:pPr lvl="1">
              <a:buFontTx/>
              <a:buChar char="•"/>
            </a:pPr>
            <a:r>
              <a:rPr lang="en-US" sz="2400">
                <a:solidFill>
                  <a:schemeClr val="tx1"/>
                </a:solidFill>
              </a:rPr>
              <a:t>click - An object was clicked. </a:t>
            </a:r>
          </a:p>
          <a:p>
            <a:pPr lvl="1" eaLnBrk="0" hangingPunct="0">
              <a:buFontTx/>
              <a:buChar char="•"/>
            </a:pPr>
            <a:r>
              <a:rPr lang="en-US" sz="2400">
                <a:solidFill>
                  <a:schemeClr val="tx1"/>
                </a:solidFill>
              </a:rPr>
              <a:t>mouseOut - The mouse is moved from on top a link. </a:t>
            </a:r>
          </a:p>
          <a:p>
            <a:pPr lvl="1" eaLnBrk="0" hangingPunct="0">
              <a:buFontTx/>
              <a:buChar char="•"/>
            </a:pPr>
            <a:r>
              <a:rPr lang="en-US" sz="2400">
                <a:solidFill>
                  <a:schemeClr val="tx1"/>
                </a:solidFill>
              </a:rPr>
              <a:t>mouseOver - The mouse is moved over a link. </a:t>
            </a:r>
          </a:p>
          <a:p>
            <a:pPr eaLnBrk="0" hangingPunct="0"/>
            <a:endParaRPr lang="en-US" sz="2400" b="1">
              <a:solidFill>
                <a:srgbClr val="800080"/>
              </a:solidFill>
            </a:endParaRPr>
          </a:p>
          <a:p>
            <a:pPr eaLnBrk="0" hangingPunct="0"/>
            <a:r>
              <a:rPr lang="en-US" b="1"/>
              <a:t>Window Events</a:t>
            </a:r>
          </a:p>
          <a:p>
            <a:pPr lvl="1" eaLnBrk="0" hangingPunct="0">
              <a:buFontTx/>
              <a:buChar char="•"/>
            </a:pPr>
            <a:r>
              <a:rPr lang="en-US" sz="2400">
                <a:solidFill>
                  <a:schemeClr val="tx1"/>
                </a:solidFill>
              </a:rPr>
              <a:t>blur - The input focus was lost. </a:t>
            </a:r>
          </a:p>
          <a:p>
            <a:pPr lvl="1" eaLnBrk="0" hangingPunct="0">
              <a:buFontTx/>
              <a:buChar char="•"/>
            </a:pPr>
            <a:r>
              <a:rPr lang="en-US" sz="2400">
                <a:solidFill>
                  <a:schemeClr val="tx1"/>
                </a:solidFill>
              </a:rPr>
              <a:t>error - An error occurred. </a:t>
            </a:r>
          </a:p>
          <a:p>
            <a:pPr lvl="1" eaLnBrk="0" hangingPunct="0">
              <a:buFontTx/>
              <a:buChar char="•"/>
            </a:pPr>
            <a:r>
              <a:rPr lang="en-US" sz="2400">
                <a:solidFill>
                  <a:schemeClr val="tx1"/>
                </a:solidFill>
              </a:rPr>
              <a:t>focus - The input focus was obtained. </a:t>
            </a:r>
          </a:p>
          <a:p>
            <a:pPr lvl="1" eaLnBrk="0" hangingPunct="0">
              <a:buFontTx/>
              <a:buChar char="•"/>
            </a:pPr>
            <a:r>
              <a:rPr lang="en-US" sz="2400">
                <a:solidFill>
                  <a:schemeClr val="tx1"/>
                </a:solidFill>
              </a:rPr>
              <a:t>load - The object was loaded. </a:t>
            </a:r>
          </a:p>
          <a:p>
            <a:pPr lvl="1" eaLnBrk="0" hangingPunct="0">
              <a:buFontTx/>
              <a:buChar char="•"/>
            </a:pPr>
            <a:r>
              <a:rPr lang="en-US" sz="2400">
                <a:solidFill>
                  <a:schemeClr val="tx1"/>
                </a:solidFill>
              </a:rPr>
              <a:t>unload - The object was exited. </a:t>
            </a:r>
          </a:p>
          <a:p>
            <a:pPr>
              <a:spcBef>
                <a:spcPct val="50000"/>
              </a:spcBef>
            </a:pPr>
            <a:endParaRPr lang="en-US"/>
          </a:p>
        </p:txBody>
      </p:sp>
      <p:sp>
        <p:nvSpPr>
          <p:cNvPr id="5" name="Slide Number Placeholder 4"/>
          <p:cNvSpPr>
            <a:spLocks noGrp="1"/>
          </p:cNvSpPr>
          <p:nvPr>
            <p:ph type="sldNum" sz="quarter" idx="12"/>
          </p:nvPr>
        </p:nvSpPr>
        <p:spPr/>
        <p:txBody>
          <a:bodyPr/>
          <a:lstStyle/>
          <a:p>
            <a:pPr>
              <a:defRPr/>
            </a:pPr>
            <a:fld id="{304E6ED5-E819-4AF8-9419-5A56AEDE7EB3}"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3" name="Content Placeholder 2"/>
          <p:cNvSpPr>
            <a:spLocks noGrp="1"/>
          </p:cNvSpPr>
          <p:nvPr>
            <p:ph idx="1"/>
          </p:nvPr>
        </p:nvSpPr>
        <p:spPr>
          <a:xfrm>
            <a:off x="1066800" y="1905000"/>
            <a:ext cx="8229600" cy="4389120"/>
          </a:xfrm>
        </p:spPr>
        <p:txBody>
          <a:bodyPr>
            <a:normAutofit/>
          </a:bodyPr>
          <a:lstStyle/>
          <a:p>
            <a:pPr>
              <a:buNone/>
            </a:pPr>
            <a:r>
              <a:rPr lang="en-US" dirty="0"/>
              <a:t>&lt;html&gt;</a:t>
            </a:r>
          </a:p>
          <a:p>
            <a:pPr>
              <a:buNone/>
            </a:pPr>
            <a:r>
              <a:rPr lang="en-US" dirty="0"/>
              <a:t>&lt;body&gt;</a:t>
            </a:r>
          </a:p>
          <a:p>
            <a:pPr>
              <a:buNone/>
            </a:pPr>
            <a:r>
              <a:rPr lang="en-US" dirty="0"/>
              <a:t>&lt;script type="text/</a:t>
            </a:r>
            <a:r>
              <a:rPr lang="en-US" dirty="0" err="1"/>
              <a:t>javascript</a:t>
            </a:r>
            <a:r>
              <a:rPr lang="en-US" dirty="0"/>
              <a:t>"&gt;</a:t>
            </a:r>
          </a:p>
          <a:p>
            <a:pPr>
              <a:buNone/>
            </a:pPr>
            <a:r>
              <a:rPr lang="en-US" dirty="0" err="1" smtClean="0"/>
              <a:t>document.write</a:t>
            </a:r>
            <a:r>
              <a:rPr lang="en-US" dirty="0"/>
              <a:t>("Hello World!")</a:t>
            </a:r>
          </a:p>
          <a:p>
            <a:pPr>
              <a:buNone/>
            </a:pPr>
            <a:r>
              <a:rPr lang="en-US" dirty="0"/>
              <a:t>&lt;/script&gt;</a:t>
            </a:r>
          </a:p>
          <a:p>
            <a:pPr>
              <a:buNone/>
            </a:pPr>
            <a:r>
              <a:rPr lang="en-US" dirty="0"/>
              <a:t>&lt;/body&gt;</a:t>
            </a:r>
          </a:p>
          <a:p>
            <a:pPr>
              <a:buNone/>
            </a:pPr>
            <a:r>
              <a:rPr lang="en-US" dirty="0"/>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28600" y="0"/>
            <a:ext cx="8534400" cy="6870700"/>
          </a:xfrm>
          <a:prstGeom prst="rect">
            <a:avLst/>
          </a:prstGeom>
          <a:noFill/>
          <a:ln w="9525">
            <a:noFill/>
            <a:miter lim="800000"/>
            <a:headEnd/>
            <a:tailEnd/>
          </a:ln>
        </p:spPr>
        <p:txBody>
          <a:bodyPr>
            <a:spAutoFit/>
          </a:bodyPr>
          <a:lstStyle/>
          <a:p>
            <a:pPr>
              <a:spcBef>
                <a:spcPct val="50000"/>
              </a:spcBef>
            </a:pPr>
            <a:r>
              <a:rPr lang="en-US" sz="2400"/>
              <a:t>Meaning of Event :</a:t>
            </a:r>
          </a:p>
          <a:p>
            <a:pPr lvl="1" eaLnBrk="0" hangingPunct="0">
              <a:buFontTx/>
              <a:buChar char="•"/>
            </a:pPr>
            <a:r>
              <a:rPr lang="en-US" sz="2100" b="1">
                <a:solidFill>
                  <a:schemeClr val="tx1"/>
                </a:solidFill>
              </a:rPr>
              <a:t>abort</a:t>
            </a:r>
            <a:r>
              <a:rPr lang="en-US" sz="2100">
                <a:solidFill>
                  <a:schemeClr val="tx1"/>
                </a:solidFill>
              </a:rPr>
              <a:t> - A user action caused an abort of an image or document load. </a:t>
            </a:r>
          </a:p>
          <a:p>
            <a:pPr lvl="1" eaLnBrk="0" hangingPunct="0">
              <a:buFontTx/>
              <a:buChar char="•"/>
            </a:pPr>
            <a:r>
              <a:rPr lang="en-US" sz="2100" b="1">
                <a:solidFill>
                  <a:schemeClr val="tx1"/>
                </a:solidFill>
              </a:rPr>
              <a:t>blur</a:t>
            </a:r>
            <a:r>
              <a:rPr lang="en-US" sz="2100">
                <a:solidFill>
                  <a:schemeClr val="tx1"/>
                </a:solidFill>
              </a:rPr>
              <a:t> - A frame set, document, or form object such as a text field loses the focus for input. </a:t>
            </a:r>
          </a:p>
          <a:p>
            <a:pPr lvl="1" eaLnBrk="0" hangingPunct="0">
              <a:buFontTx/>
              <a:buChar char="•"/>
            </a:pPr>
            <a:r>
              <a:rPr lang="en-US" sz="2100" b="1">
                <a:solidFill>
                  <a:schemeClr val="tx1"/>
                </a:solidFill>
              </a:rPr>
              <a:t>click</a:t>
            </a:r>
            <a:r>
              <a:rPr lang="en-US" sz="2100">
                <a:solidFill>
                  <a:schemeClr val="tx1"/>
                </a:solidFill>
              </a:rPr>
              <a:t> - Happens when a link or image map is clicked on </a:t>
            </a:r>
          </a:p>
          <a:p>
            <a:pPr lvl="1" eaLnBrk="0" hangingPunct="0">
              <a:buFontTx/>
              <a:buChar char="•"/>
            </a:pPr>
            <a:r>
              <a:rPr lang="en-US" sz="2100">
                <a:solidFill>
                  <a:schemeClr val="tx1"/>
                </a:solidFill>
              </a:rPr>
              <a:t>change - Happens when a form field is changed by the user and it loses the focus. </a:t>
            </a:r>
          </a:p>
          <a:p>
            <a:pPr lvl="1" eaLnBrk="0" hangingPunct="0">
              <a:buFontTx/>
              <a:buChar char="•"/>
            </a:pPr>
            <a:r>
              <a:rPr lang="en-US" sz="2100" b="1">
                <a:solidFill>
                  <a:schemeClr val="tx1"/>
                </a:solidFill>
              </a:rPr>
              <a:t>error</a:t>
            </a:r>
            <a:r>
              <a:rPr lang="en-US" sz="2100">
                <a:solidFill>
                  <a:schemeClr val="tx1"/>
                </a:solidFill>
              </a:rPr>
              <a:t> - An error happened loading a image or document. </a:t>
            </a:r>
          </a:p>
          <a:p>
            <a:pPr lvl="1" eaLnBrk="0" hangingPunct="0">
              <a:buFontTx/>
              <a:buChar char="•"/>
            </a:pPr>
            <a:r>
              <a:rPr lang="en-US" sz="2100" b="1">
                <a:solidFill>
                  <a:schemeClr val="tx1"/>
                </a:solidFill>
              </a:rPr>
              <a:t>focus</a:t>
            </a:r>
            <a:r>
              <a:rPr lang="en-US" sz="2100">
                <a:solidFill>
                  <a:schemeClr val="tx1"/>
                </a:solidFill>
              </a:rPr>
              <a:t> - A frame set, document, or form object such as a text field gets the focus for input. </a:t>
            </a:r>
          </a:p>
          <a:p>
            <a:pPr lvl="1" eaLnBrk="0" hangingPunct="0">
              <a:buFontTx/>
              <a:buChar char="•"/>
            </a:pPr>
            <a:r>
              <a:rPr lang="en-US" sz="2100" b="1">
                <a:solidFill>
                  <a:schemeClr val="tx1"/>
                </a:solidFill>
              </a:rPr>
              <a:t>load</a:t>
            </a:r>
            <a:r>
              <a:rPr lang="en-US" sz="2100">
                <a:solidFill>
                  <a:schemeClr val="tx1"/>
                </a:solidFill>
              </a:rPr>
              <a:t> - The event happens when an image or HTML page has completed the load process in the browser.</a:t>
            </a:r>
            <a:r>
              <a:rPr lang="en-US" sz="2100" b="1">
                <a:solidFill>
                  <a:schemeClr val="tx1"/>
                </a:solidFill>
              </a:rPr>
              <a:t> </a:t>
            </a:r>
          </a:p>
          <a:p>
            <a:pPr lvl="1" eaLnBrk="0" hangingPunct="0">
              <a:buFontTx/>
              <a:buChar char="•"/>
            </a:pPr>
            <a:r>
              <a:rPr lang="en-US" sz="2100" b="1">
                <a:solidFill>
                  <a:schemeClr val="tx1"/>
                </a:solidFill>
              </a:rPr>
              <a:t>mouseOut</a:t>
            </a:r>
            <a:r>
              <a:rPr lang="en-US" sz="2100">
                <a:solidFill>
                  <a:schemeClr val="tx1"/>
                </a:solidFill>
              </a:rPr>
              <a:t> - The event happens when the mouse is moved from on top of a link or image map </a:t>
            </a:r>
          </a:p>
          <a:p>
            <a:pPr lvl="1" eaLnBrk="0" hangingPunct="0">
              <a:buFontTx/>
              <a:buChar char="•"/>
            </a:pPr>
            <a:r>
              <a:rPr lang="en-US" sz="2100" b="1">
                <a:solidFill>
                  <a:schemeClr val="tx1"/>
                </a:solidFill>
              </a:rPr>
              <a:t>mouseOver</a:t>
            </a:r>
            <a:r>
              <a:rPr lang="en-US" sz="2100">
                <a:solidFill>
                  <a:schemeClr val="tx1"/>
                </a:solidFill>
              </a:rPr>
              <a:t> - The event happens when the mouse is placed on a link or image map</a:t>
            </a:r>
            <a:r>
              <a:rPr lang="en-US" sz="2100" b="1">
                <a:solidFill>
                  <a:schemeClr val="tx1"/>
                </a:solidFill>
              </a:rPr>
              <a:t>. </a:t>
            </a:r>
          </a:p>
          <a:p>
            <a:pPr lvl="1" eaLnBrk="0" hangingPunct="0">
              <a:buFontTx/>
              <a:buChar char="•"/>
            </a:pPr>
            <a:r>
              <a:rPr lang="en-US" sz="2100" b="1">
                <a:solidFill>
                  <a:schemeClr val="tx1"/>
                </a:solidFill>
              </a:rPr>
              <a:t>reset</a:t>
            </a:r>
            <a:r>
              <a:rPr lang="en-US" sz="2100">
                <a:solidFill>
                  <a:schemeClr val="tx1"/>
                </a:solidFill>
              </a:rPr>
              <a:t> - The user reset the object which is usually a form. </a:t>
            </a:r>
          </a:p>
          <a:p>
            <a:pPr lvl="1" eaLnBrk="0" hangingPunct="0">
              <a:buFontTx/>
              <a:buChar char="•"/>
            </a:pPr>
            <a:r>
              <a:rPr lang="en-US" sz="2100" b="1">
                <a:solidFill>
                  <a:schemeClr val="tx1"/>
                </a:solidFill>
              </a:rPr>
              <a:t>submit</a:t>
            </a:r>
            <a:r>
              <a:rPr lang="en-US" sz="2100">
                <a:solidFill>
                  <a:schemeClr val="tx1"/>
                </a:solidFill>
              </a:rPr>
              <a:t> - The user submitted an object which is usually a form. </a:t>
            </a:r>
          </a:p>
          <a:p>
            <a:pPr lvl="1" eaLnBrk="0" hangingPunct="0">
              <a:buFontTx/>
              <a:buChar char="•"/>
            </a:pPr>
            <a:r>
              <a:rPr lang="en-US" sz="2100" b="1">
                <a:solidFill>
                  <a:schemeClr val="tx1"/>
                </a:solidFill>
              </a:rPr>
              <a:t>unload</a:t>
            </a:r>
            <a:r>
              <a:rPr lang="en-US" sz="2100">
                <a:solidFill>
                  <a:schemeClr val="tx1"/>
                </a:solidFill>
              </a:rPr>
              <a:t> - The object such as a frameset or HTML document was exited by the user</a:t>
            </a:r>
            <a:endParaRPr lang="en-US" sz="2200"/>
          </a:p>
        </p:txBody>
      </p:sp>
      <p:sp>
        <p:nvSpPr>
          <p:cNvPr id="5" name="Slide Number Placeholder 4"/>
          <p:cNvSpPr>
            <a:spLocks noGrp="1"/>
          </p:cNvSpPr>
          <p:nvPr>
            <p:ph type="sldNum" sz="quarter" idx="12"/>
          </p:nvPr>
        </p:nvSpPr>
        <p:spPr/>
        <p:txBody>
          <a:bodyPr/>
          <a:lstStyle/>
          <a:p>
            <a:pPr>
              <a:defRPr/>
            </a:pPr>
            <a:fld id="{09F2975B-2414-44B7-A158-2481207F3FBE}" type="slidenum">
              <a:rPr lang="en-US"/>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304800"/>
            <a:ext cx="8305800" cy="519113"/>
          </a:xfrm>
          <a:prstGeom prst="rect">
            <a:avLst/>
          </a:prstGeom>
          <a:noFill/>
          <a:ln w="9525">
            <a:noFill/>
            <a:miter lim="800000"/>
            <a:headEnd/>
            <a:tailEnd/>
          </a:ln>
        </p:spPr>
        <p:txBody>
          <a:bodyPr>
            <a:spAutoFit/>
          </a:bodyPr>
          <a:lstStyle/>
          <a:p>
            <a:pPr>
              <a:spcBef>
                <a:spcPct val="50000"/>
              </a:spcBef>
            </a:pPr>
            <a:endParaRPr lang="en-US"/>
          </a:p>
        </p:txBody>
      </p:sp>
      <p:sp>
        <p:nvSpPr>
          <p:cNvPr id="6147" name="Text Box 3"/>
          <p:cNvSpPr txBox="1">
            <a:spLocks noChangeArrowheads="1"/>
          </p:cNvSpPr>
          <p:nvPr/>
        </p:nvSpPr>
        <p:spPr bwMode="auto">
          <a:xfrm>
            <a:off x="381000" y="228600"/>
            <a:ext cx="5105400" cy="5791200"/>
          </a:xfrm>
          <a:prstGeom prst="rect">
            <a:avLst/>
          </a:prstGeom>
          <a:noFill/>
          <a:ln w="9525">
            <a:noFill/>
            <a:miter lim="800000"/>
            <a:headEnd/>
            <a:tailEnd/>
          </a:ln>
        </p:spPr>
        <p:txBody>
          <a:bodyPr>
            <a:spAutoFit/>
          </a:bodyPr>
          <a:lstStyle/>
          <a:p>
            <a:pPr>
              <a:spcBef>
                <a:spcPct val="50000"/>
              </a:spcBef>
            </a:pPr>
            <a:r>
              <a:rPr lang="en-US" sz="2400" dirty="0"/>
              <a:t>Common Events for HTML TAGS :</a:t>
            </a:r>
          </a:p>
          <a:p>
            <a:pPr>
              <a:spcBef>
                <a:spcPct val="50000"/>
              </a:spcBef>
            </a:pPr>
            <a:r>
              <a:rPr lang="en-US" sz="2000" dirty="0">
                <a:solidFill>
                  <a:schemeClr val="tx1"/>
                </a:solidFill>
                <a:latin typeface="Times New Roman" pitchFamily="18" charset="0"/>
              </a:rPr>
              <a:t>              </a:t>
            </a:r>
            <a:r>
              <a:rPr lang="en-US" sz="2000" dirty="0">
                <a:solidFill>
                  <a:srgbClr val="6600CC"/>
                </a:solidFill>
              </a:rPr>
              <a:t>1) &lt;</a:t>
            </a:r>
            <a:r>
              <a:rPr lang="en-US" sz="2000" dirty="0"/>
              <a:t>A&gt; </a:t>
            </a:r>
          </a:p>
          <a:p>
            <a:pPr lvl="2" eaLnBrk="0" hangingPunct="0">
              <a:buFontTx/>
              <a:buChar char="•"/>
            </a:pPr>
            <a:r>
              <a:rPr lang="en-US" sz="2000" dirty="0"/>
              <a:t>click (</a:t>
            </a:r>
            <a:r>
              <a:rPr lang="en-US" sz="2000" dirty="0" err="1"/>
              <a:t>onClick</a:t>
            </a:r>
            <a:r>
              <a:rPr lang="en-US" sz="2000" dirty="0"/>
              <a:t>) </a:t>
            </a:r>
          </a:p>
          <a:p>
            <a:pPr lvl="2" eaLnBrk="0" hangingPunct="0">
              <a:buFontTx/>
              <a:buChar char="•"/>
            </a:pPr>
            <a:r>
              <a:rPr lang="en-US" sz="2000" dirty="0" err="1"/>
              <a:t>mouseOver</a:t>
            </a:r>
            <a:r>
              <a:rPr lang="en-US" sz="2000" dirty="0"/>
              <a:t> (</a:t>
            </a:r>
            <a:r>
              <a:rPr lang="en-US" sz="2000" dirty="0" err="1"/>
              <a:t>onMouseOver</a:t>
            </a:r>
            <a:r>
              <a:rPr lang="en-US" sz="2000" dirty="0"/>
              <a:t>) </a:t>
            </a:r>
          </a:p>
          <a:p>
            <a:pPr lvl="2" eaLnBrk="0" hangingPunct="0">
              <a:buFontTx/>
              <a:buChar char="•"/>
            </a:pPr>
            <a:r>
              <a:rPr lang="en-US" sz="2000" dirty="0" err="1"/>
              <a:t>mouseOut</a:t>
            </a:r>
            <a:r>
              <a:rPr lang="en-US" sz="2000" dirty="0"/>
              <a:t> (</a:t>
            </a:r>
            <a:r>
              <a:rPr lang="en-US" sz="2000" dirty="0" err="1"/>
              <a:t>onMouseOut</a:t>
            </a:r>
            <a:r>
              <a:rPr lang="en-US" sz="2000" dirty="0"/>
              <a:t>) </a:t>
            </a:r>
          </a:p>
          <a:p>
            <a:pPr lvl="2" eaLnBrk="0" hangingPunct="0"/>
            <a:r>
              <a:rPr lang="en-US" sz="2000" dirty="0"/>
              <a:t>2) &lt;BODY&gt; </a:t>
            </a:r>
          </a:p>
          <a:p>
            <a:pPr lvl="2" eaLnBrk="0" hangingPunct="0">
              <a:buFontTx/>
              <a:buChar char="•"/>
            </a:pPr>
            <a:r>
              <a:rPr lang="en-US" sz="2000" dirty="0"/>
              <a:t>blur (</a:t>
            </a:r>
            <a:r>
              <a:rPr lang="en-US" sz="2000" dirty="0" err="1"/>
              <a:t>onBlur</a:t>
            </a:r>
            <a:r>
              <a:rPr lang="en-US" sz="2000" dirty="0"/>
              <a:t>) </a:t>
            </a:r>
          </a:p>
          <a:p>
            <a:pPr lvl="2" eaLnBrk="0" hangingPunct="0">
              <a:buFontTx/>
              <a:buChar char="•"/>
            </a:pPr>
            <a:r>
              <a:rPr lang="en-US" sz="2000" dirty="0"/>
              <a:t>error (</a:t>
            </a:r>
            <a:r>
              <a:rPr lang="en-US" sz="2000" dirty="0" err="1"/>
              <a:t>onError</a:t>
            </a:r>
            <a:r>
              <a:rPr lang="en-US" sz="2000" dirty="0"/>
              <a:t>) </a:t>
            </a:r>
          </a:p>
          <a:p>
            <a:pPr lvl="2" eaLnBrk="0" hangingPunct="0">
              <a:buFontTx/>
              <a:buChar char="•"/>
            </a:pPr>
            <a:r>
              <a:rPr lang="en-US" sz="2000" dirty="0"/>
              <a:t>focus (</a:t>
            </a:r>
            <a:r>
              <a:rPr lang="en-US" sz="2000" dirty="0" err="1"/>
              <a:t>onFocus</a:t>
            </a:r>
            <a:r>
              <a:rPr lang="en-US" sz="2000" dirty="0"/>
              <a:t>) </a:t>
            </a:r>
          </a:p>
          <a:p>
            <a:pPr lvl="2" eaLnBrk="0" hangingPunct="0">
              <a:buFontTx/>
              <a:buChar char="•"/>
            </a:pPr>
            <a:r>
              <a:rPr lang="en-US" sz="2000" dirty="0"/>
              <a:t>load (</a:t>
            </a:r>
            <a:r>
              <a:rPr lang="en-US" sz="2000" dirty="0" err="1"/>
              <a:t>onLoad</a:t>
            </a:r>
            <a:r>
              <a:rPr lang="en-US" sz="2000" dirty="0"/>
              <a:t>) </a:t>
            </a:r>
          </a:p>
          <a:p>
            <a:pPr lvl="2" eaLnBrk="0" hangingPunct="0">
              <a:buFontTx/>
              <a:buChar char="•"/>
            </a:pPr>
            <a:r>
              <a:rPr lang="en-US" sz="2000" dirty="0"/>
              <a:t>unload (</a:t>
            </a:r>
            <a:r>
              <a:rPr lang="en-US" sz="2000" dirty="0" err="1"/>
              <a:t>onUnload</a:t>
            </a:r>
            <a:r>
              <a:rPr lang="en-US" sz="2000" dirty="0"/>
              <a:t>)  </a:t>
            </a:r>
          </a:p>
          <a:p>
            <a:pPr lvl="1" eaLnBrk="0" hangingPunct="0"/>
            <a:r>
              <a:rPr lang="en-US" sz="2000" dirty="0"/>
              <a:t>        3) &lt;FORM&gt; </a:t>
            </a:r>
          </a:p>
          <a:p>
            <a:pPr lvl="2" eaLnBrk="0" hangingPunct="0">
              <a:buFontTx/>
              <a:buChar char="•"/>
            </a:pPr>
            <a:r>
              <a:rPr lang="en-US" sz="2000" dirty="0"/>
              <a:t>submit (</a:t>
            </a:r>
            <a:r>
              <a:rPr lang="en-US" sz="2000" dirty="0" err="1"/>
              <a:t>onSubmit</a:t>
            </a:r>
            <a:r>
              <a:rPr lang="en-US" sz="2000" dirty="0"/>
              <a:t>) </a:t>
            </a:r>
          </a:p>
          <a:p>
            <a:pPr lvl="2" eaLnBrk="0" hangingPunct="0">
              <a:buFontTx/>
              <a:buChar char="•"/>
            </a:pPr>
            <a:r>
              <a:rPr lang="en-US" sz="2000" dirty="0"/>
              <a:t>reset (</a:t>
            </a:r>
            <a:r>
              <a:rPr lang="en-US" sz="2000" dirty="0" err="1"/>
              <a:t>onReset</a:t>
            </a:r>
            <a:r>
              <a:rPr lang="en-US" sz="2000" dirty="0"/>
              <a:t>)</a:t>
            </a:r>
          </a:p>
          <a:p>
            <a:pPr lvl="2" eaLnBrk="0" hangingPunct="0"/>
            <a:r>
              <a:rPr lang="en-US" sz="2000" dirty="0"/>
              <a:t>4) &lt;IMG&gt; </a:t>
            </a:r>
          </a:p>
          <a:p>
            <a:pPr lvl="2" eaLnBrk="0" hangingPunct="0">
              <a:buFontTx/>
              <a:buChar char="•"/>
            </a:pPr>
            <a:r>
              <a:rPr lang="en-US" sz="2000" dirty="0"/>
              <a:t>abort (</a:t>
            </a:r>
            <a:r>
              <a:rPr lang="en-US" sz="2000" dirty="0" err="1"/>
              <a:t>onAbort</a:t>
            </a:r>
            <a:r>
              <a:rPr lang="en-US" sz="2000" dirty="0"/>
              <a:t>) </a:t>
            </a:r>
          </a:p>
          <a:p>
            <a:pPr lvl="2" eaLnBrk="0" hangingPunct="0">
              <a:buFontTx/>
              <a:buChar char="•"/>
            </a:pPr>
            <a:r>
              <a:rPr lang="en-US" sz="2000" dirty="0"/>
              <a:t>error (</a:t>
            </a:r>
            <a:r>
              <a:rPr lang="en-US" sz="2000" dirty="0" err="1"/>
              <a:t>onError</a:t>
            </a:r>
            <a:r>
              <a:rPr lang="en-US" sz="2000" dirty="0"/>
              <a:t>) </a:t>
            </a:r>
          </a:p>
          <a:p>
            <a:pPr lvl="2" eaLnBrk="0" hangingPunct="0">
              <a:buFontTx/>
              <a:buChar char="•"/>
            </a:pPr>
            <a:r>
              <a:rPr lang="en-US" sz="2000" dirty="0"/>
              <a:t>load (</a:t>
            </a:r>
            <a:r>
              <a:rPr lang="en-US" sz="2000" dirty="0" err="1"/>
              <a:t>onLoad</a:t>
            </a:r>
            <a:r>
              <a:rPr lang="en-US" sz="2000" dirty="0"/>
              <a:t>) </a:t>
            </a:r>
            <a:endParaRPr lang="en-US" dirty="0"/>
          </a:p>
        </p:txBody>
      </p:sp>
      <p:sp>
        <p:nvSpPr>
          <p:cNvPr id="6148" name="Text Box 4"/>
          <p:cNvSpPr txBox="1">
            <a:spLocks noChangeArrowheads="1"/>
          </p:cNvSpPr>
          <p:nvPr/>
        </p:nvSpPr>
        <p:spPr bwMode="auto">
          <a:xfrm>
            <a:off x="5105400" y="609600"/>
            <a:ext cx="3886200" cy="4054475"/>
          </a:xfrm>
          <a:prstGeom prst="rect">
            <a:avLst/>
          </a:prstGeom>
          <a:noFill/>
          <a:ln w="9525">
            <a:noFill/>
            <a:miter lim="800000"/>
            <a:headEnd/>
            <a:tailEnd/>
          </a:ln>
        </p:spPr>
        <p:txBody>
          <a:bodyPr>
            <a:spAutoFit/>
          </a:bodyPr>
          <a:lstStyle/>
          <a:p>
            <a:pPr lvl="1" eaLnBrk="0" hangingPunct="0">
              <a:spcBef>
                <a:spcPct val="50000"/>
              </a:spcBef>
            </a:pPr>
            <a:r>
              <a:rPr lang="en-US" sz="2000" dirty="0">
                <a:solidFill>
                  <a:srgbClr val="6600CC"/>
                </a:solidFill>
              </a:rPr>
              <a:t>5 </a:t>
            </a:r>
            <a:r>
              <a:rPr lang="en-US" sz="2000" dirty="0"/>
              <a:t>) &lt;FRAME&gt; </a:t>
            </a:r>
          </a:p>
          <a:p>
            <a:pPr lvl="2" eaLnBrk="0" hangingPunct="0">
              <a:spcBef>
                <a:spcPct val="50000"/>
              </a:spcBef>
              <a:buFontTx/>
              <a:buChar char="•"/>
            </a:pPr>
            <a:r>
              <a:rPr lang="en-US" sz="2000" dirty="0"/>
              <a:t>blur (</a:t>
            </a:r>
            <a:r>
              <a:rPr lang="en-US" sz="2000" dirty="0" err="1"/>
              <a:t>onBlur</a:t>
            </a:r>
            <a:r>
              <a:rPr lang="en-US" sz="2000" dirty="0"/>
              <a:t>) </a:t>
            </a:r>
          </a:p>
          <a:p>
            <a:pPr lvl="2" eaLnBrk="0" hangingPunct="0">
              <a:spcBef>
                <a:spcPct val="50000"/>
              </a:spcBef>
              <a:buFontTx/>
              <a:buChar char="•"/>
            </a:pPr>
            <a:r>
              <a:rPr lang="en-US" sz="2000" dirty="0"/>
              <a:t>focus (</a:t>
            </a:r>
            <a:r>
              <a:rPr lang="en-US" sz="2000" dirty="0" err="1"/>
              <a:t>onFocus</a:t>
            </a:r>
            <a:r>
              <a:rPr lang="en-US" sz="2000" dirty="0"/>
              <a:t>) </a:t>
            </a:r>
          </a:p>
          <a:p>
            <a:pPr lvl="1" eaLnBrk="0" hangingPunct="0">
              <a:spcBef>
                <a:spcPct val="50000"/>
              </a:spcBef>
            </a:pPr>
            <a:r>
              <a:rPr lang="en-US" sz="2000" dirty="0"/>
              <a:t>6) &lt;FRAMESET&gt; </a:t>
            </a:r>
          </a:p>
          <a:p>
            <a:pPr lvl="2" eaLnBrk="0" hangingPunct="0">
              <a:spcBef>
                <a:spcPct val="50000"/>
              </a:spcBef>
              <a:buFontTx/>
              <a:buChar char="•"/>
            </a:pPr>
            <a:r>
              <a:rPr lang="en-US" sz="2000" dirty="0"/>
              <a:t>blur (</a:t>
            </a:r>
            <a:r>
              <a:rPr lang="en-US" sz="2000" dirty="0" err="1"/>
              <a:t>onBlur</a:t>
            </a:r>
            <a:r>
              <a:rPr lang="en-US" sz="2000" dirty="0"/>
              <a:t>) </a:t>
            </a:r>
          </a:p>
          <a:p>
            <a:pPr lvl="2" eaLnBrk="0" hangingPunct="0">
              <a:spcBef>
                <a:spcPct val="50000"/>
              </a:spcBef>
              <a:buFontTx/>
              <a:buChar char="•"/>
            </a:pPr>
            <a:r>
              <a:rPr lang="en-US" sz="2000" dirty="0"/>
              <a:t>error (</a:t>
            </a:r>
            <a:r>
              <a:rPr lang="en-US" sz="2000" dirty="0" err="1"/>
              <a:t>onError</a:t>
            </a:r>
            <a:r>
              <a:rPr lang="en-US" sz="2000" dirty="0"/>
              <a:t>) </a:t>
            </a:r>
          </a:p>
          <a:p>
            <a:pPr lvl="2" eaLnBrk="0" hangingPunct="0">
              <a:spcBef>
                <a:spcPct val="50000"/>
              </a:spcBef>
              <a:buFontTx/>
              <a:buChar char="•"/>
            </a:pPr>
            <a:r>
              <a:rPr lang="en-US" sz="2000" dirty="0"/>
              <a:t>focus (</a:t>
            </a:r>
            <a:r>
              <a:rPr lang="en-US" sz="2000" dirty="0" err="1"/>
              <a:t>onFocus</a:t>
            </a:r>
            <a:r>
              <a:rPr lang="en-US" sz="2000" dirty="0"/>
              <a:t>) </a:t>
            </a:r>
          </a:p>
          <a:p>
            <a:pPr lvl="2" eaLnBrk="0" hangingPunct="0">
              <a:spcBef>
                <a:spcPct val="50000"/>
              </a:spcBef>
              <a:buFontTx/>
              <a:buChar char="•"/>
            </a:pPr>
            <a:r>
              <a:rPr lang="en-US" sz="2000" dirty="0"/>
              <a:t>load (</a:t>
            </a:r>
            <a:r>
              <a:rPr lang="en-US" sz="2000" dirty="0" err="1"/>
              <a:t>onLoad</a:t>
            </a:r>
            <a:r>
              <a:rPr lang="en-US" sz="2000" dirty="0"/>
              <a:t>) </a:t>
            </a:r>
          </a:p>
          <a:p>
            <a:pPr lvl="2" eaLnBrk="0" hangingPunct="0">
              <a:spcBef>
                <a:spcPct val="50000"/>
              </a:spcBef>
              <a:buFontTx/>
              <a:buChar char="•"/>
            </a:pPr>
            <a:r>
              <a:rPr lang="en-US" sz="2000" dirty="0"/>
              <a:t>unload (</a:t>
            </a:r>
            <a:r>
              <a:rPr lang="en-US" sz="2000" dirty="0" err="1"/>
              <a:t>onUnload</a:t>
            </a:r>
            <a:r>
              <a:rPr lang="en-US" sz="2000" dirty="0"/>
              <a:t>)</a:t>
            </a:r>
          </a:p>
        </p:txBody>
      </p:sp>
      <p:sp>
        <p:nvSpPr>
          <p:cNvPr id="7" name="Slide Number Placeholder 6"/>
          <p:cNvSpPr>
            <a:spLocks noGrp="1"/>
          </p:cNvSpPr>
          <p:nvPr>
            <p:ph type="sldNum" sz="quarter" idx="12"/>
          </p:nvPr>
        </p:nvSpPr>
        <p:spPr/>
        <p:txBody>
          <a:bodyPr/>
          <a:lstStyle/>
          <a:p>
            <a:pPr>
              <a:defRPr/>
            </a:pPr>
            <a:fld id="{8107B0FC-A418-466D-B52E-310C47D94F97}" type="slidenum">
              <a:rPr lang="en-US"/>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228600"/>
            <a:ext cx="8534400" cy="6188075"/>
          </a:xfrm>
          <a:prstGeom prst="rect">
            <a:avLst/>
          </a:prstGeom>
          <a:noFill/>
          <a:ln w="9525">
            <a:noFill/>
            <a:miter lim="800000"/>
            <a:headEnd/>
            <a:tailEnd/>
          </a:ln>
        </p:spPr>
        <p:txBody>
          <a:bodyPr>
            <a:spAutoFit/>
          </a:bodyPr>
          <a:lstStyle/>
          <a:p>
            <a:pPr lvl="1"/>
            <a:r>
              <a:rPr lang="en-US" sz="2000" dirty="0">
                <a:solidFill>
                  <a:schemeClr val="tx1"/>
                </a:solidFill>
              </a:rPr>
              <a:t>8) </a:t>
            </a:r>
            <a:r>
              <a:rPr lang="en-US" sz="2000" dirty="0"/>
              <a:t>&lt;INPUT TYPE = "button"&gt; </a:t>
            </a:r>
          </a:p>
          <a:p>
            <a:pPr lvl="2" eaLnBrk="0" hangingPunct="0">
              <a:buFontTx/>
              <a:buChar char="•"/>
            </a:pPr>
            <a:r>
              <a:rPr lang="en-US" sz="2000" dirty="0"/>
              <a:t>click (</a:t>
            </a:r>
            <a:r>
              <a:rPr lang="en-US" sz="2000" dirty="0" err="1"/>
              <a:t>onClick</a:t>
            </a:r>
            <a:r>
              <a:rPr lang="en-US" sz="2000" dirty="0"/>
              <a:t>) </a:t>
            </a:r>
          </a:p>
          <a:p>
            <a:pPr lvl="1" eaLnBrk="0" hangingPunct="0"/>
            <a:r>
              <a:rPr lang="en-US" sz="2000" dirty="0"/>
              <a:t>9) &lt;INPUT TYPE = "checkbox"&gt; </a:t>
            </a:r>
          </a:p>
          <a:p>
            <a:pPr lvl="2" eaLnBrk="0" hangingPunct="0">
              <a:buFontTx/>
              <a:buChar char="•"/>
            </a:pPr>
            <a:r>
              <a:rPr lang="en-US" sz="2000" dirty="0"/>
              <a:t>click (</a:t>
            </a:r>
            <a:r>
              <a:rPr lang="en-US" sz="2000" dirty="0" err="1"/>
              <a:t>onClick</a:t>
            </a:r>
            <a:r>
              <a:rPr lang="en-US" sz="2000" dirty="0"/>
              <a:t>) </a:t>
            </a:r>
          </a:p>
          <a:p>
            <a:pPr lvl="1" eaLnBrk="0" hangingPunct="0"/>
            <a:r>
              <a:rPr lang="en-US" sz="2000" dirty="0"/>
              <a:t>10 ) &lt;INPUT TYPE = "reset"&gt;  / &lt;INPUT TYPE = "submit"&gt; </a:t>
            </a:r>
          </a:p>
          <a:p>
            <a:pPr lvl="2" eaLnBrk="0" hangingPunct="0">
              <a:buFontTx/>
              <a:buChar char="•"/>
            </a:pPr>
            <a:r>
              <a:rPr lang="en-US" sz="2000" dirty="0"/>
              <a:t>click (</a:t>
            </a:r>
            <a:r>
              <a:rPr lang="en-US" sz="2000" dirty="0" err="1"/>
              <a:t>onClick</a:t>
            </a:r>
            <a:r>
              <a:rPr lang="en-US" sz="2000" dirty="0"/>
              <a:t>) </a:t>
            </a:r>
          </a:p>
          <a:p>
            <a:pPr lvl="1" eaLnBrk="0" hangingPunct="0"/>
            <a:r>
              <a:rPr lang="en-US" sz="2000" dirty="0"/>
              <a:t>11) &lt;INPUT TYPE = "text"&gt; </a:t>
            </a:r>
          </a:p>
          <a:p>
            <a:pPr lvl="2" eaLnBrk="0" hangingPunct="0">
              <a:buFontTx/>
              <a:buChar char="•"/>
            </a:pPr>
            <a:r>
              <a:rPr lang="en-US" sz="2000" dirty="0"/>
              <a:t>blur (</a:t>
            </a:r>
            <a:r>
              <a:rPr lang="en-US" sz="2000" dirty="0" err="1"/>
              <a:t>onBlur</a:t>
            </a:r>
            <a:r>
              <a:rPr lang="en-US" sz="2000" dirty="0"/>
              <a:t>) </a:t>
            </a:r>
          </a:p>
          <a:p>
            <a:pPr lvl="2" eaLnBrk="0" hangingPunct="0">
              <a:buFontTx/>
              <a:buChar char="•"/>
            </a:pPr>
            <a:r>
              <a:rPr lang="en-US" sz="2000" dirty="0"/>
              <a:t>focus (</a:t>
            </a:r>
            <a:r>
              <a:rPr lang="en-US" sz="2000" dirty="0" err="1"/>
              <a:t>onFocus</a:t>
            </a:r>
            <a:r>
              <a:rPr lang="en-US" sz="2000" dirty="0"/>
              <a:t>) </a:t>
            </a:r>
          </a:p>
          <a:p>
            <a:pPr lvl="2" eaLnBrk="0" hangingPunct="0">
              <a:buFontTx/>
              <a:buChar char="•"/>
            </a:pPr>
            <a:r>
              <a:rPr lang="en-US" sz="2000" dirty="0"/>
              <a:t>change (</a:t>
            </a:r>
            <a:r>
              <a:rPr lang="en-US" sz="2000" dirty="0" err="1"/>
              <a:t>onChange</a:t>
            </a:r>
            <a:r>
              <a:rPr lang="en-US" sz="2000" dirty="0"/>
              <a:t>) </a:t>
            </a:r>
          </a:p>
          <a:p>
            <a:pPr lvl="2" eaLnBrk="0" hangingPunct="0">
              <a:buFontTx/>
              <a:buChar char="•"/>
            </a:pPr>
            <a:r>
              <a:rPr lang="en-US" sz="2000" dirty="0"/>
              <a:t>select (</a:t>
            </a:r>
            <a:r>
              <a:rPr lang="en-US" sz="2000" dirty="0" err="1"/>
              <a:t>onSelect</a:t>
            </a:r>
            <a:r>
              <a:rPr lang="en-US" sz="2000" dirty="0"/>
              <a:t>) </a:t>
            </a:r>
          </a:p>
          <a:p>
            <a:pPr lvl="1" eaLnBrk="0" hangingPunct="0"/>
            <a:r>
              <a:rPr lang="en-US" sz="2000" dirty="0"/>
              <a:t> 12) &lt;SELECT&gt; </a:t>
            </a:r>
          </a:p>
          <a:p>
            <a:pPr lvl="2" eaLnBrk="0" hangingPunct="0">
              <a:buFontTx/>
              <a:buChar char="•"/>
            </a:pPr>
            <a:r>
              <a:rPr lang="en-US" sz="2000" dirty="0"/>
              <a:t>blur (</a:t>
            </a:r>
            <a:r>
              <a:rPr lang="en-US" sz="2000" dirty="0" err="1"/>
              <a:t>onBlur</a:t>
            </a:r>
            <a:r>
              <a:rPr lang="en-US" sz="2000" dirty="0"/>
              <a:t>) </a:t>
            </a:r>
          </a:p>
          <a:p>
            <a:pPr lvl="2" eaLnBrk="0" hangingPunct="0">
              <a:buFontTx/>
              <a:buChar char="•"/>
            </a:pPr>
            <a:r>
              <a:rPr lang="en-US" sz="2000" dirty="0"/>
              <a:t>focus (</a:t>
            </a:r>
            <a:r>
              <a:rPr lang="en-US" sz="2000" dirty="0" err="1"/>
              <a:t>onFocus</a:t>
            </a:r>
            <a:r>
              <a:rPr lang="en-US" sz="2000" dirty="0"/>
              <a:t>) </a:t>
            </a:r>
          </a:p>
          <a:p>
            <a:pPr lvl="2" eaLnBrk="0" hangingPunct="0">
              <a:buFontTx/>
              <a:buChar char="•"/>
            </a:pPr>
            <a:r>
              <a:rPr lang="en-US" sz="2000" dirty="0"/>
              <a:t>change (</a:t>
            </a:r>
            <a:r>
              <a:rPr lang="en-US" sz="2000" dirty="0" err="1"/>
              <a:t>onChange</a:t>
            </a:r>
            <a:r>
              <a:rPr lang="en-US" sz="2000" dirty="0"/>
              <a:t>) </a:t>
            </a:r>
          </a:p>
          <a:p>
            <a:pPr lvl="1" eaLnBrk="0" hangingPunct="0"/>
            <a:r>
              <a:rPr lang="en-US" sz="2000" dirty="0"/>
              <a:t>  13) &lt;TEXTAREA&gt; </a:t>
            </a:r>
          </a:p>
          <a:p>
            <a:pPr lvl="2" eaLnBrk="0" hangingPunct="0">
              <a:buFontTx/>
              <a:buChar char="•"/>
            </a:pPr>
            <a:r>
              <a:rPr lang="en-US" sz="2000" dirty="0"/>
              <a:t>blur (</a:t>
            </a:r>
            <a:r>
              <a:rPr lang="en-US" sz="2000" dirty="0" err="1"/>
              <a:t>onBlur</a:t>
            </a:r>
            <a:r>
              <a:rPr lang="en-US" sz="2000" dirty="0"/>
              <a:t>) </a:t>
            </a:r>
          </a:p>
          <a:p>
            <a:pPr lvl="2" eaLnBrk="0" hangingPunct="0">
              <a:buFontTx/>
              <a:buChar char="•"/>
            </a:pPr>
            <a:r>
              <a:rPr lang="en-US" sz="2000" dirty="0"/>
              <a:t>focus (</a:t>
            </a:r>
            <a:r>
              <a:rPr lang="en-US" sz="2000" dirty="0" err="1"/>
              <a:t>onFocus</a:t>
            </a:r>
            <a:r>
              <a:rPr lang="en-US" sz="2000" dirty="0"/>
              <a:t>) </a:t>
            </a:r>
          </a:p>
          <a:p>
            <a:pPr lvl="2" eaLnBrk="0" hangingPunct="0">
              <a:buFontTx/>
              <a:buChar char="•"/>
            </a:pPr>
            <a:r>
              <a:rPr lang="en-US" sz="2000" dirty="0"/>
              <a:t>change (</a:t>
            </a:r>
            <a:r>
              <a:rPr lang="en-US" sz="2000" dirty="0" err="1"/>
              <a:t>onChange</a:t>
            </a:r>
            <a:r>
              <a:rPr lang="en-US" sz="2000" dirty="0"/>
              <a:t>) </a:t>
            </a:r>
          </a:p>
          <a:p>
            <a:pPr lvl="2" eaLnBrk="0" hangingPunct="0">
              <a:buFontTx/>
              <a:buChar char="•"/>
            </a:pPr>
            <a:r>
              <a:rPr lang="en-US" sz="2000" dirty="0"/>
              <a:t>select (</a:t>
            </a:r>
            <a:r>
              <a:rPr lang="en-US" sz="2000" dirty="0" err="1"/>
              <a:t>onSelect</a:t>
            </a:r>
            <a:r>
              <a:rPr lang="en-US" sz="2000" dirty="0"/>
              <a:t>)</a:t>
            </a:r>
            <a:endParaRPr lang="en-US" dirty="0"/>
          </a:p>
        </p:txBody>
      </p:sp>
      <p:sp>
        <p:nvSpPr>
          <p:cNvPr id="5" name="Slide Number Placeholder 4"/>
          <p:cNvSpPr>
            <a:spLocks noGrp="1"/>
          </p:cNvSpPr>
          <p:nvPr>
            <p:ph type="sldNum" sz="quarter" idx="12"/>
          </p:nvPr>
        </p:nvSpPr>
        <p:spPr/>
        <p:txBody>
          <a:bodyPr/>
          <a:lstStyle/>
          <a:p>
            <a:pPr>
              <a:defRPr/>
            </a:pPr>
            <a:fld id="{747E6443-8EE1-4537-AA99-DE4A2254C101}" type="slidenum">
              <a:rPr lang="en-US"/>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457200"/>
            <a:ext cx="7772400" cy="5509200"/>
          </a:xfrm>
          <a:prstGeom prst="rect">
            <a:avLst/>
          </a:prstGeom>
          <a:noFill/>
          <a:ln w="9525">
            <a:noFill/>
            <a:miter lim="800000"/>
            <a:headEnd/>
            <a:tailEnd/>
          </a:ln>
        </p:spPr>
        <p:txBody>
          <a:bodyPr>
            <a:spAutoFit/>
          </a:bodyPr>
          <a:lstStyle/>
          <a:p>
            <a:r>
              <a:rPr lang="en-US" sz="3200" b="1" u="sng" dirty="0"/>
              <a:t>Event Handlers : </a:t>
            </a:r>
          </a:p>
          <a:p>
            <a:pPr algn="ctr"/>
            <a:endParaRPr lang="en-US" sz="3200" b="1" dirty="0"/>
          </a:p>
          <a:p>
            <a:pPr eaLnBrk="0" hangingPunct="0"/>
            <a:r>
              <a:rPr lang="en-US" sz="4000" dirty="0"/>
              <a:t>Event handlers are created as follows:</a:t>
            </a:r>
            <a:r>
              <a:rPr lang="en-US" sz="3200" dirty="0"/>
              <a:t> </a:t>
            </a:r>
          </a:p>
          <a:p>
            <a:pPr eaLnBrk="0" hangingPunct="0"/>
            <a:endParaRPr lang="en-US" sz="3200" dirty="0"/>
          </a:p>
          <a:p>
            <a:r>
              <a:rPr lang="en-US" sz="3200" dirty="0" err="1"/>
              <a:t>onEvent</a:t>
            </a:r>
            <a:r>
              <a:rPr lang="en-US" sz="3200" dirty="0"/>
              <a:t> = "Code to handle the event" </a:t>
            </a:r>
          </a:p>
          <a:p>
            <a:endParaRPr lang="en-US" sz="3200" dirty="0"/>
          </a:p>
          <a:p>
            <a:r>
              <a:rPr lang="en-US" sz="3200" dirty="0"/>
              <a:t>For Ex. </a:t>
            </a:r>
            <a:r>
              <a:rPr lang="en-US" sz="3200" dirty="0" err="1"/>
              <a:t>Onload</a:t>
            </a:r>
            <a:r>
              <a:rPr lang="en-US" sz="3200" dirty="0"/>
              <a:t>=add( )</a:t>
            </a:r>
          </a:p>
          <a:p>
            <a:endParaRPr lang="en-US" sz="3200" dirty="0"/>
          </a:p>
          <a:p>
            <a:pPr>
              <a:spcBef>
                <a:spcPct val="50000"/>
              </a:spcBef>
            </a:pPr>
            <a:endParaRPr lang="en-US" sz="3200" dirty="0"/>
          </a:p>
        </p:txBody>
      </p:sp>
      <p:sp>
        <p:nvSpPr>
          <p:cNvPr id="5" name="Slide Number Placeholder 4"/>
          <p:cNvSpPr>
            <a:spLocks noGrp="1"/>
          </p:cNvSpPr>
          <p:nvPr>
            <p:ph type="sldNum" sz="quarter" idx="12"/>
          </p:nvPr>
        </p:nvSpPr>
        <p:spPr/>
        <p:txBody>
          <a:bodyPr/>
          <a:lstStyle/>
          <a:p>
            <a:pPr>
              <a:defRPr/>
            </a:pPr>
            <a:fld id="{EB8672A5-2A53-44F1-B7CE-D23F104E649F}" type="slidenum">
              <a:rPr lang="en-US"/>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457200"/>
            <a:ext cx="8534400" cy="5116513"/>
          </a:xfrm>
          <a:prstGeom prst="rect">
            <a:avLst/>
          </a:prstGeom>
          <a:noFill/>
          <a:ln w="9525">
            <a:noFill/>
            <a:miter lim="800000"/>
            <a:headEnd/>
            <a:tailEnd/>
          </a:ln>
        </p:spPr>
        <p:txBody>
          <a:bodyPr>
            <a:spAutoFit/>
          </a:bodyPr>
          <a:lstStyle/>
          <a:p>
            <a:r>
              <a:rPr lang="en-US" b="1"/>
              <a:t>onload and onUnload</a:t>
            </a:r>
          </a:p>
          <a:p>
            <a:endParaRPr lang="en-US" sz="2000" b="1"/>
          </a:p>
          <a:p>
            <a:pPr eaLnBrk="0" hangingPunct="0"/>
            <a:r>
              <a:rPr lang="en-US" sz="2400">
                <a:solidFill>
                  <a:schemeClr val="tx1"/>
                </a:solidFill>
              </a:rPr>
              <a:t>The </a:t>
            </a:r>
            <a:r>
              <a:rPr lang="en-US" sz="2400" b="1"/>
              <a:t>onload</a:t>
            </a:r>
            <a:r>
              <a:rPr lang="en-US" sz="2400" b="1">
                <a:solidFill>
                  <a:schemeClr val="tx1"/>
                </a:solidFill>
              </a:rPr>
              <a:t> </a:t>
            </a:r>
            <a:r>
              <a:rPr lang="en-US" sz="2400">
                <a:solidFill>
                  <a:schemeClr val="tx1"/>
                </a:solidFill>
              </a:rPr>
              <a:t>event is triggered when the </a:t>
            </a:r>
            <a:r>
              <a:rPr lang="en-US" sz="2400" i="1">
                <a:solidFill>
                  <a:srgbClr val="FF0000"/>
                </a:solidFill>
              </a:rPr>
              <a:t>user enters</a:t>
            </a:r>
            <a:r>
              <a:rPr lang="en-US" sz="2400">
                <a:solidFill>
                  <a:schemeClr val="tx1"/>
                </a:solidFill>
              </a:rPr>
              <a:t> the page. The onload event is often used to check the visitor's browser type and browser version, and load the proper version of the web page based on the information.</a:t>
            </a:r>
          </a:p>
          <a:p>
            <a:pPr eaLnBrk="0" hangingPunct="0"/>
            <a:endParaRPr lang="en-US" sz="2400">
              <a:solidFill>
                <a:schemeClr val="tx1"/>
              </a:solidFill>
            </a:endParaRPr>
          </a:p>
          <a:p>
            <a:pPr eaLnBrk="0" hangingPunct="0"/>
            <a:r>
              <a:rPr lang="en-US" sz="2400" b="1"/>
              <a:t>onUnload</a:t>
            </a:r>
            <a:r>
              <a:rPr lang="en-US" sz="2400">
                <a:solidFill>
                  <a:schemeClr val="tx1"/>
                </a:solidFill>
              </a:rPr>
              <a:t> event is triggered when the user </a:t>
            </a:r>
            <a:r>
              <a:rPr lang="en-US" sz="2400" i="1">
                <a:solidFill>
                  <a:srgbClr val="FF0000"/>
                </a:solidFill>
              </a:rPr>
              <a:t>leaves </a:t>
            </a:r>
            <a:r>
              <a:rPr lang="en-US" sz="2400">
                <a:solidFill>
                  <a:schemeClr val="tx1"/>
                </a:solidFill>
              </a:rPr>
              <a:t>the page.</a:t>
            </a:r>
          </a:p>
          <a:p>
            <a:pPr eaLnBrk="0" hangingPunct="0"/>
            <a:r>
              <a:rPr lang="en-US" sz="2400">
                <a:solidFill>
                  <a:schemeClr val="tx1"/>
                </a:solidFill>
              </a:rPr>
              <a:t>Both the onload and onUnload events are also often used to deal with cookies that should be set when a user enters or leaves a page.</a:t>
            </a:r>
            <a:r>
              <a:rPr lang="en-US" sz="2400">
                <a:solidFill>
                  <a:schemeClr val="tx1"/>
                </a:solidFill>
                <a:latin typeface="Verdana" pitchFamily="34" charset="0"/>
              </a:rPr>
              <a:t> </a:t>
            </a:r>
          </a:p>
          <a:p>
            <a:pPr eaLnBrk="0" hangingPunct="0"/>
            <a:endParaRPr lang="en-US" sz="2400">
              <a:solidFill>
                <a:schemeClr val="tx1"/>
              </a:solidFill>
              <a:latin typeface="Times New Roman" pitchFamily="18" charset="0"/>
            </a:endParaRPr>
          </a:p>
          <a:p>
            <a:pPr>
              <a:spcBef>
                <a:spcPct val="50000"/>
              </a:spcBef>
            </a:pPr>
            <a:endParaRPr lang="en-US"/>
          </a:p>
        </p:txBody>
      </p:sp>
      <p:sp>
        <p:nvSpPr>
          <p:cNvPr id="5" name="Slide Number Placeholder 4"/>
          <p:cNvSpPr>
            <a:spLocks noGrp="1"/>
          </p:cNvSpPr>
          <p:nvPr>
            <p:ph type="sldNum" sz="quarter" idx="12"/>
          </p:nvPr>
        </p:nvSpPr>
        <p:spPr/>
        <p:txBody>
          <a:bodyPr/>
          <a:lstStyle/>
          <a:p>
            <a:pPr>
              <a:defRPr/>
            </a:pPr>
            <a:fld id="{D203C5EC-0A5F-4B7B-93D7-4DB889EA7BCF}" type="slidenum">
              <a:rPr lang="en-US"/>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28600" y="228600"/>
            <a:ext cx="8610600" cy="6462713"/>
          </a:xfrm>
          <a:prstGeom prst="rect">
            <a:avLst/>
          </a:prstGeom>
          <a:noFill/>
          <a:ln w="9525">
            <a:noFill/>
            <a:miter lim="800000"/>
            <a:headEnd/>
            <a:tailEnd/>
          </a:ln>
        </p:spPr>
        <p:txBody>
          <a:bodyPr>
            <a:spAutoFit/>
          </a:bodyPr>
          <a:lstStyle/>
          <a:p>
            <a:pPr>
              <a:spcBef>
                <a:spcPct val="50000"/>
              </a:spcBef>
            </a:pPr>
            <a:r>
              <a:rPr lang="en-US" b="1" dirty="0"/>
              <a:t>Example Of Event Handling :</a:t>
            </a:r>
          </a:p>
          <a:p>
            <a:pPr>
              <a:spcBef>
                <a:spcPct val="50000"/>
              </a:spcBef>
            </a:pPr>
            <a:r>
              <a:rPr lang="en-US" sz="2000" b="1" dirty="0"/>
              <a:t>&lt;html&gt;</a:t>
            </a:r>
          </a:p>
          <a:p>
            <a:pPr>
              <a:spcBef>
                <a:spcPct val="50000"/>
              </a:spcBef>
            </a:pPr>
            <a:r>
              <a:rPr lang="en-US" sz="2000" b="1" dirty="0"/>
              <a:t>&lt;head&gt; &lt;script&gt;</a:t>
            </a:r>
          </a:p>
          <a:p>
            <a:pPr>
              <a:spcBef>
                <a:spcPct val="50000"/>
              </a:spcBef>
            </a:pPr>
            <a:r>
              <a:rPr lang="en-US" sz="2000" b="1" dirty="0"/>
              <a:t>function </a:t>
            </a:r>
            <a:r>
              <a:rPr lang="en-US" sz="2000" b="1" dirty="0" err="1"/>
              <a:t>myfunction</a:t>
            </a:r>
            <a:r>
              <a:rPr lang="en-US" sz="2000" b="1" dirty="0"/>
              <a:t>()</a:t>
            </a:r>
          </a:p>
          <a:p>
            <a:pPr>
              <a:spcBef>
                <a:spcPct val="50000"/>
              </a:spcBef>
            </a:pPr>
            <a:r>
              <a:rPr lang="en-US" sz="2000" b="1" dirty="0"/>
              <a:t>{ </a:t>
            </a:r>
          </a:p>
          <a:p>
            <a:pPr>
              <a:spcBef>
                <a:spcPct val="50000"/>
              </a:spcBef>
            </a:pPr>
            <a:r>
              <a:rPr lang="en-US" sz="2000" b="1" dirty="0"/>
              <a:t>alert("Welcome to my world!!");</a:t>
            </a:r>
          </a:p>
          <a:p>
            <a:pPr>
              <a:spcBef>
                <a:spcPct val="50000"/>
              </a:spcBef>
            </a:pPr>
            <a:r>
              <a:rPr lang="en-US" sz="2000" b="1" dirty="0"/>
              <a:t>}</a:t>
            </a:r>
          </a:p>
          <a:p>
            <a:pPr>
              <a:spcBef>
                <a:spcPct val="50000"/>
              </a:spcBef>
            </a:pPr>
            <a:r>
              <a:rPr lang="en-US" sz="2000" b="1" dirty="0"/>
              <a:t>&lt;/script&gt;&lt;/head&gt;</a:t>
            </a:r>
          </a:p>
          <a:p>
            <a:pPr>
              <a:spcBef>
                <a:spcPct val="50000"/>
              </a:spcBef>
            </a:pPr>
            <a:r>
              <a:rPr lang="en-US" sz="2000" b="1" dirty="0"/>
              <a:t>&lt;body&gt;</a:t>
            </a:r>
          </a:p>
          <a:p>
            <a:pPr>
              <a:spcBef>
                <a:spcPct val="50000"/>
              </a:spcBef>
            </a:pPr>
            <a:r>
              <a:rPr lang="en-US" sz="2000" b="1" dirty="0"/>
              <a:t>&lt;form name="</a:t>
            </a:r>
            <a:r>
              <a:rPr lang="en-US" sz="2000" b="1" dirty="0" err="1"/>
              <a:t>myform</a:t>
            </a:r>
            <a:r>
              <a:rPr lang="en-US" sz="2000" b="1" dirty="0"/>
              <a:t>"&gt;</a:t>
            </a:r>
          </a:p>
          <a:p>
            <a:pPr>
              <a:spcBef>
                <a:spcPct val="50000"/>
              </a:spcBef>
            </a:pPr>
            <a:r>
              <a:rPr lang="en-US" sz="2000" b="1" dirty="0"/>
              <a:t>&lt;input type="button" value="click me" </a:t>
            </a:r>
            <a:r>
              <a:rPr lang="en-US" sz="2000" b="1" dirty="0" err="1"/>
              <a:t>onclick</a:t>
            </a:r>
            <a:r>
              <a:rPr lang="en-US" sz="2000" b="1" dirty="0"/>
              <a:t>="</a:t>
            </a:r>
            <a:r>
              <a:rPr lang="en-US" sz="2000" b="1" dirty="0" err="1"/>
              <a:t>myfunction</a:t>
            </a:r>
            <a:r>
              <a:rPr lang="en-US" sz="2000" b="1" dirty="0"/>
              <a:t>()"&gt;</a:t>
            </a:r>
          </a:p>
          <a:p>
            <a:pPr>
              <a:spcBef>
                <a:spcPct val="50000"/>
              </a:spcBef>
            </a:pPr>
            <a:r>
              <a:rPr lang="en-US" sz="2000" b="1" dirty="0"/>
              <a:t>&lt;/form&gt;</a:t>
            </a:r>
          </a:p>
          <a:p>
            <a:pPr>
              <a:spcBef>
                <a:spcPct val="50000"/>
              </a:spcBef>
            </a:pPr>
            <a:r>
              <a:rPr lang="en-US" sz="2000" b="1" dirty="0"/>
              <a:t>&lt;/body&gt;</a:t>
            </a:r>
          </a:p>
          <a:p>
            <a:pPr>
              <a:spcBef>
                <a:spcPct val="50000"/>
              </a:spcBef>
            </a:pPr>
            <a:r>
              <a:rPr lang="en-US" sz="2000" b="1" dirty="0"/>
              <a:t>&lt;/html&gt; </a:t>
            </a:r>
          </a:p>
        </p:txBody>
      </p:sp>
      <p:sp>
        <p:nvSpPr>
          <p:cNvPr id="5" name="Slide Number Placeholder 4"/>
          <p:cNvSpPr>
            <a:spLocks noGrp="1"/>
          </p:cNvSpPr>
          <p:nvPr>
            <p:ph type="sldNum" sz="quarter" idx="12"/>
          </p:nvPr>
        </p:nvSpPr>
        <p:spPr/>
        <p:txBody>
          <a:bodyPr/>
          <a:lstStyle/>
          <a:p>
            <a:pPr>
              <a:defRPr/>
            </a:pPr>
            <a:fld id="{8C6CC66D-2FA3-4307-979F-0B9DCAA0C5AA}" type="slidenum">
              <a:rPr lang="en-US"/>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057400"/>
            <a:ext cx="7772400" cy="1362075"/>
          </a:xfrm>
        </p:spPr>
        <p:txBody>
          <a:bodyPr>
            <a:normAutofit/>
          </a:bodyPr>
          <a:lstStyle/>
          <a:p>
            <a:pPr algn="ctr"/>
            <a:r>
              <a:rPr lang="en-US" sz="4800" b="1" dirty="0" smtClean="0"/>
              <a:t>Objects In JavaScript</a:t>
            </a:r>
            <a:endParaRPr lang="en-US" sz="4800" b="1" dirty="0"/>
          </a:p>
        </p:txBody>
      </p:sp>
      <p:sp>
        <p:nvSpPr>
          <p:cNvPr id="2" name="Slide Number Placeholder 1"/>
          <p:cNvSpPr>
            <a:spLocks noGrp="1"/>
          </p:cNvSpPr>
          <p:nvPr>
            <p:ph type="sldNum" sz="quarter" idx="12"/>
          </p:nvPr>
        </p:nvSpPr>
        <p:spPr/>
        <p:txBody>
          <a:bodyPr/>
          <a:lstStyle/>
          <a:p>
            <a:pPr>
              <a:defRPr/>
            </a:pPr>
            <a:fld id="{489E42B3-6666-4FE8-ADC1-934E18740FC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Objects</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C3CA199A-CB35-4AE7-A514-E98230E76401}" type="slidenum">
              <a:rPr lang="en-US" smtClean="0"/>
              <a:pPr>
                <a:defRPr/>
              </a:pPr>
              <a:t>57</a:t>
            </a:fld>
            <a:endParaRPr lang="en-US"/>
          </a:p>
        </p:txBody>
      </p:sp>
      <p:sp>
        <p:nvSpPr>
          <p:cNvPr id="6" name="Content Placeholder 5"/>
          <p:cNvSpPr>
            <a:spLocks noGrp="1"/>
          </p:cNvSpPr>
          <p:nvPr>
            <p:ph sz="quarter" idx="1"/>
          </p:nvPr>
        </p:nvSpPr>
        <p:spPr/>
        <p:txBody>
          <a:bodyPr/>
          <a:lstStyle/>
          <a:p>
            <a:pPr lvl="1"/>
            <a:r>
              <a:rPr lang="en-US" dirty="0" smtClean="0"/>
              <a:t>Attributes</a:t>
            </a:r>
          </a:p>
          <a:p>
            <a:pPr lvl="1"/>
            <a:r>
              <a:rPr lang="en-US" dirty="0" smtClean="0"/>
              <a:t>Behaviors</a:t>
            </a:r>
          </a:p>
          <a:p>
            <a:pPr lvl="1"/>
            <a:r>
              <a:rPr lang="en-US" dirty="0" smtClean="0"/>
              <a:t>Encapsulate date and methods</a:t>
            </a:r>
          </a:p>
          <a:p>
            <a:pPr lvl="1"/>
            <a:r>
              <a:rPr lang="en-US" dirty="0" smtClean="0"/>
              <a:t>Property of information hiding</a:t>
            </a:r>
          </a:p>
          <a:p>
            <a:pPr lvl="1"/>
            <a:r>
              <a:rPr lang="en-US" dirty="0" smtClean="0"/>
              <a:t>Details hidden within the objects themselves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b="1" dirty="0" smtClean="0"/>
              <a:t>Built In Objects </a:t>
            </a:r>
            <a:br>
              <a:rPr lang="en-US" b="1" dirty="0" smtClean="0"/>
            </a:br>
            <a:r>
              <a:rPr lang="en-US" b="1" dirty="0" smtClean="0"/>
              <a:t>JavaScript</a:t>
            </a:r>
            <a:endParaRPr lang="en-US" b="1" dirty="0"/>
          </a:p>
        </p:txBody>
      </p:sp>
      <p:sp>
        <p:nvSpPr>
          <p:cNvPr id="4" name="Slide Number Placeholder 3"/>
          <p:cNvSpPr>
            <a:spLocks noGrp="1"/>
          </p:cNvSpPr>
          <p:nvPr>
            <p:ph type="sldNum" sz="quarter" idx="12"/>
          </p:nvPr>
        </p:nvSpPr>
        <p:spPr/>
        <p:txBody>
          <a:bodyPr/>
          <a:lstStyle/>
          <a:p>
            <a:fld id="{99B656C1-64EA-4BC4-92BC-14E4EDDDA8A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533400" y="228600"/>
            <a:ext cx="7772400" cy="838200"/>
          </a:xfrm>
        </p:spPr>
        <p:txBody>
          <a:bodyPr>
            <a:normAutofit/>
          </a:bodyPr>
          <a:lstStyle/>
          <a:p>
            <a:r>
              <a:rPr lang="en-US"/>
              <a:t>Array </a:t>
            </a:r>
          </a:p>
        </p:txBody>
      </p:sp>
      <p:sp>
        <p:nvSpPr>
          <p:cNvPr id="70659" name="Rectangle 3"/>
          <p:cNvSpPr>
            <a:spLocks noGrp="1" noChangeArrowheads="1"/>
          </p:cNvSpPr>
          <p:nvPr>
            <p:ph type="subTitle" idx="1"/>
          </p:nvPr>
        </p:nvSpPr>
        <p:spPr>
          <a:xfrm>
            <a:off x="381000" y="1295400"/>
            <a:ext cx="8229600" cy="5181600"/>
          </a:xfrm>
        </p:spPr>
        <p:txBody>
          <a:bodyPr>
            <a:normAutofit fontScale="70000" lnSpcReduction="20000"/>
          </a:bodyPr>
          <a:lstStyle/>
          <a:p>
            <a:pPr algn="l">
              <a:lnSpc>
                <a:spcPct val="80000"/>
              </a:lnSpc>
            </a:pPr>
            <a:endParaRPr lang="en-US" sz="800" dirty="0"/>
          </a:p>
          <a:p>
            <a:pPr marL="342900" indent="-342900" algn="l">
              <a:lnSpc>
                <a:spcPct val="80000"/>
              </a:lnSpc>
            </a:pPr>
            <a:r>
              <a:rPr lang="en-US" dirty="0">
                <a:solidFill>
                  <a:schemeClr val="tx1"/>
                </a:solidFill>
              </a:rPr>
              <a:t>&lt;html&gt;</a:t>
            </a:r>
          </a:p>
          <a:p>
            <a:pPr marL="342900" indent="-342900" algn="l">
              <a:lnSpc>
                <a:spcPct val="80000"/>
              </a:lnSpc>
            </a:pPr>
            <a:r>
              <a:rPr lang="en-US" dirty="0">
                <a:solidFill>
                  <a:schemeClr val="tx1"/>
                </a:solidFill>
              </a:rPr>
              <a:t>&lt;script&gt;</a:t>
            </a:r>
          </a:p>
          <a:p>
            <a:pPr marL="342900" indent="-342900" algn="l">
              <a:lnSpc>
                <a:spcPct val="80000"/>
              </a:lnSpc>
            </a:pPr>
            <a:r>
              <a:rPr lang="en-US" dirty="0">
                <a:solidFill>
                  <a:schemeClr val="tx1"/>
                </a:solidFill>
              </a:rPr>
              <a:t>	a= Array(12,112,3)</a:t>
            </a:r>
          </a:p>
          <a:p>
            <a:pPr marL="342900" indent="-342900" algn="l">
              <a:lnSpc>
                <a:spcPct val="80000"/>
              </a:lnSpc>
            </a:pPr>
            <a:r>
              <a:rPr lang="en-US" dirty="0">
                <a:solidFill>
                  <a:schemeClr val="tx1"/>
                </a:solidFill>
              </a:rPr>
              <a:t>	b=Array(11,a)</a:t>
            </a:r>
          </a:p>
          <a:p>
            <a:pPr marL="342900" indent="-342900" algn="l">
              <a:lnSpc>
                <a:spcPct val="80000"/>
              </a:lnSpc>
            </a:pPr>
            <a:r>
              <a:rPr lang="en-US" dirty="0">
                <a:solidFill>
                  <a:schemeClr val="tx1"/>
                </a:solidFill>
              </a:rPr>
              <a:t>	</a:t>
            </a:r>
          </a:p>
          <a:p>
            <a:pPr marL="342900" indent="-342900" algn="l">
              <a:lnSpc>
                <a:spcPct val="80000"/>
              </a:lnSpc>
            </a:pPr>
            <a:r>
              <a:rPr lang="en-US" dirty="0">
                <a:solidFill>
                  <a:schemeClr val="tx1"/>
                </a:solidFill>
              </a:rPr>
              <a:t>	</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a:t>
            </a:r>
            <a:r>
              <a:rPr lang="en-US" dirty="0" err="1">
                <a:solidFill>
                  <a:schemeClr val="tx1"/>
                </a:solidFill>
              </a:rPr>
              <a:t>b.toString</a:t>
            </a:r>
            <a:r>
              <a:rPr lang="en-US" dirty="0">
                <a:solidFill>
                  <a:schemeClr val="tx1"/>
                </a:solidFill>
              </a:rPr>
              <a:t>())</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("&lt;</a:t>
            </a:r>
            <a:r>
              <a:rPr lang="en-US" dirty="0" err="1">
                <a:solidFill>
                  <a:schemeClr val="tx1"/>
                </a:solidFill>
              </a:rPr>
              <a:t>br</a:t>
            </a:r>
            <a:r>
              <a:rPr lang="en-US" dirty="0">
                <a:solidFill>
                  <a:schemeClr val="tx1"/>
                </a:solidFill>
              </a:rPr>
              <a:t>&gt;"+a[0] )</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("&lt;</a:t>
            </a:r>
            <a:r>
              <a:rPr lang="en-US" dirty="0" err="1">
                <a:solidFill>
                  <a:schemeClr val="tx1"/>
                </a:solidFill>
              </a:rPr>
              <a:t>br</a:t>
            </a:r>
            <a:r>
              <a:rPr lang="en-US" dirty="0">
                <a:solidFill>
                  <a:schemeClr val="tx1"/>
                </a:solidFill>
              </a:rPr>
              <a:t>&gt;"+</a:t>
            </a:r>
            <a:r>
              <a:rPr lang="en-US" dirty="0" err="1">
                <a:solidFill>
                  <a:schemeClr val="tx1"/>
                </a:solidFill>
              </a:rPr>
              <a:t>b.length</a:t>
            </a:r>
            <a:r>
              <a:rPr lang="en-US" dirty="0">
                <a:solidFill>
                  <a:schemeClr val="tx1"/>
                </a:solidFill>
              </a:rPr>
              <a:t> + "&lt;</a:t>
            </a:r>
            <a:r>
              <a:rPr lang="en-US" dirty="0" err="1">
                <a:solidFill>
                  <a:schemeClr val="tx1"/>
                </a:solidFill>
              </a:rPr>
              <a:t>br</a:t>
            </a:r>
            <a:r>
              <a:rPr lang="en-US" dirty="0">
                <a:solidFill>
                  <a:schemeClr val="tx1"/>
                </a:solidFill>
              </a:rPr>
              <a:t>&gt;")</a:t>
            </a:r>
          </a:p>
          <a:p>
            <a:pPr marL="342900" indent="-342900" algn="l">
              <a:lnSpc>
                <a:spcPct val="80000"/>
              </a:lnSpc>
            </a:pPr>
            <a:r>
              <a:rPr lang="en-US" dirty="0">
                <a:solidFill>
                  <a:schemeClr val="tx1"/>
                </a:solidFill>
              </a:rPr>
              <a:t>	c=</a:t>
            </a:r>
            <a:r>
              <a:rPr lang="en-US" dirty="0" err="1">
                <a:solidFill>
                  <a:schemeClr val="tx1"/>
                </a:solidFill>
              </a:rPr>
              <a:t>b.concat</a:t>
            </a:r>
            <a:r>
              <a:rPr lang="en-US" dirty="0">
                <a:solidFill>
                  <a:schemeClr val="tx1"/>
                </a:solidFill>
              </a:rPr>
              <a:t>(a)</a:t>
            </a:r>
          </a:p>
          <a:p>
            <a:pPr marL="342900" indent="-342900" algn="l">
              <a:lnSpc>
                <a:spcPct val="80000"/>
              </a:lnSpc>
            </a:pPr>
            <a:r>
              <a:rPr lang="en-US" dirty="0">
                <a:solidFill>
                  <a:schemeClr val="tx1"/>
                </a:solidFill>
              </a:rPr>
              <a:t>	c=</a:t>
            </a:r>
            <a:r>
              <a:rPr lang="en-US" dirty="0" err="1">
                <a:solidFill>
                  <a:schemeClr val="tx1"/>
                </a:solidFill>
              </a:rPr>
              <a:t>a.join</a:t>
            </a:r>
            <a:r>
              <a:rPr lang="en-US" dirty="0">
                <a:solidFill>
                  <a:schemeClr val="tx1"/>
                </a:solidFill>
              </a:rPr>
              <a:t>('Hello')</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("&lt;</a:t>
            </a:r>
            <a:r>
              <a:rPr lang="en-US" dirty="0" err="1">
                <a:solidFill>
                  <a:schemeClr val="tx1"/>
                </a:solidFill>
              </a:rPr>
              <a:t>br</a:t>
            </a:r>
            <a:r>
              <a:rPr lang="en-US" dirty="0">
                <a:solidFill>
                  <a:schemeClr val="tx1"/>
                </a:solidFill>
              </a:rPr>
              <a:t>&gt;"+c )</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("&lt;</a:t>
            </a:r>
            <a:r>
              <a:rPr lang="en-US" dirty="0" err="1">
                <a:solidFill>
                  <a:schemeClr val="tx1"/>
                </a:solidFill>
              </a:rPr>
              <a:t>br</a:t>
            </a:r>
            <a:r>
              <a:rPr lang="en-US" dirty="0">
                <a:solidFill>
                  <a:schemeClr val="tx1"/>
                </a:solidFill>
              </a:rPr>
              <a:t>&gt;"+</a:t>
            </a:r>
            <a:r>
              <a:rPr lang="en-US" dirty="0" err="1">
                <a:solidFill>
                  <a:schemeClr val="tx1"/>
                </a:solidFill>
              </a:rPr>
              <a:t>a.reverse</a:t>
            </a:r>
            <a:r>
              <a:rPr lang="en-US" dirty="0">
                <a:solidFill>
                  <a:schemeClr val="tx1"/>
                </a:solidFill>
              </a:rPr>
              <a:t>() )</a:t>
            </a:r>
          </a:p>
          <a:p>
            <a:pPr marL="342900" indent="-342900" algn="l">
              <a:lnSpc>
                <a:spcPct val="80000"/>
              </a:lnSpc>
            </a:pPr>
            <a:r>
              <a:rPr lang="en-US" dirty="0">
                <a:solidFill>
                  <a:schemeClr val="tx1"/>
                </a:solidFill>
              </a:rPr>
              <a:t>	</a:t>
            </a:r>
            <a:r>
              <a:rPr lang="en-US" dirty="0" err="1">
                <a:solidFill>
                  <a:schemeClr val="tx1"/>
                </a:solidFill>
              </a:rPr>
              <a:t>document.write</a:t>
            </a:r>
            <a:r>
              <a:rPr lang="en-US" dirty="0">
                <a:solidFill>
                  <a:schemeClr val="tx1"/>
                </a:solidFill>
              </a:rPr>
              <a:t>("&lt;</a:t>
            </a:r>
            <a:r>
              <a:rPr lang="en-US" dirty="0" err="1">
                <a:solidFill>
                  <a:schemeClr val="tx1"/>
                </a:solidFill>
              </a:rPr>
              <a:t>br</a:t>
            </a:r>
            <a:r>
              <a:rPr lang="en-US" dirty="0">
                <a:solidFill>
                  <a:schemeClr val="tx1"/>
                </a:solidFill>
              </a:rPr>
              <a:t>&gt;"+</a:t>
            </a:r>
            <a:r>
              <a:rPr lang="en-US" dirty="0" err="1">
                <a:solidFill>
                  <a:schemeClr val="tx1"/>
                </a:solidFill>
              </a:rPr>
              <a:t>a.sort</a:t>
            </a:r>
            <a:r>
              <a:rPr lang="en-US" dirty="0">
                <a:solidFill>
                  <a:schemeClr val="tx1"/>
                </a:solidFill>
              </a:rPr>
              <a:t>() )</a:t>
            </a:r>
          </a:p>
          <a:p>
            <a:pPr marL="342900" indent="-342900" algn="l">
              <a:lnSpc>
                <a:spcPct val="80000"/>
              </a:lnSpc>
            </a:pPr>
            <a:endParaRPr lang="en-US" dirty="0">
              <a:solidFill>
                <a:schemeClr val="tx1"/>
              </a:solidFill>
            </a:endParaRPr>
          </a:p>
          <a:p>
            <a:pPr marL="342900" indent="-342900" algn="l">
              <a:lnSpc>
                <a:spcPct val="80000"/>
              </a:lnSpc>
            </a:pPr>
            <a:r>
              <a:rPr lang="en-US" dirty="0">
                <a:solidFill>
                  <a:schemeClr val="tx1"/>
                </a:solidFill>
              </a:rPr>
              <a:t>&lt;/script&gt;</a:t>
            </a:r>
          </a:p>
          <a:p>
            <a:pPr marL="342900" indent="-342900" algn="l">
              <a:lnSpc>
                <a:spcPct val="80000"/>
              </a:lnSpc>
            </a:pPr>
            <a:r>
              <a:rPr lang="en-US" dirty="0">
                <a:solidFill>
                  <a:schemeClr val="tx1"/>
                </a:solidFill>
              </a:rPr>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a Header</a:t>
            </a:r>
          </a:p>
        </p:txBody>
      </p:sp>
      <p:sp>
        <p:nvSpPr>
          <p:cNvPr id="3" name="Content Placeholder 2"/>
          <p:cNvSpPr>
            <a:spLocks noGrp="1"/>
          </p:cNvSpPr>
          <p:nvPr>
            <p:ph idx="1"/>
          </p:nvPr>
        </p:nvSpPr>
        <p:spPr/>
        <p:txBody>
          <a:bodyPr>
            <a:normAutofit lnSpcReduction="10000"/>
          </a:bodyPr>
          <a:lstStyle/>
          <a:p>
            <a:pPr>
              <a:buNone/>
            </a:pPr>
            <a:r>
              <a:rPr lang="en-US" dirty="0"/>
              <a:t>&lt;html&gt;</a:t>
            </a:r>
          </a:p>
          <a:p>
            <a:pPr>
              <a:buNone/>
            </a:pPr>
            <a:r>
              <a:rPr lang="en-US" dirty="0"/>
              <a:t>&lt;body&gt;</a:t>
            </a:r>
          </a:p>
          <a:p>
            <a:pPr>
              <a:buNone/>
            </a:pPr>
            <a:r>
              <a:rPr lang="en-US" dirty="0"/>
              <a:t>&lt;script type="text/</a:t>
            </a:r>
            <a:r>
              <a:rPr lang="en-US" dirty="0" err="1"/>
              <a:t>javascript</a:t>
            </a:r>
            <a:r>
              <a:rPr lang="en-US" dirty="0"/>
              <a:t>"&gt;</a:t>
            </a:r>
          </a:p>
          <a:p>
            <a:pPr>
              <a:buNone/>
            </a:pPr>
            <a:r>
              <a:rPr lang="en-US" dirty="0"/>
              <a:t>JavaScript | </a:t>
            </a:r>
            <a:r>
              <a:rPr lang="en-US" dirty="0" err="1"/>
              <a:t>Atul</a:t>
            </a:r>
            <a:r>
              <a:rPr lang="en-US" dirty="0"/>
              <a:t> </a:t>
            </a:r>
            <a:r>
              <a:rPr lang="en-US" dirty="0" err="1"/>
              <a:t>Kahate</a:t>
            </a:r>
            <a:r>
              <a:rPr lang="en-US" dirty="0"/>
              <a:t> 6</a:t>
            </a:r>
          </a:p>
          <a:p>
            <a:pPr>
              <a:buNone/>
            </a:pPr>
            <a:r>
              <a:rPr lang="en-US" dirty="0" err="1"/>
              <a:t>document.write</a:t>
            </a:r>
            <a:r>
              <a:rPr lang="en-US" dirty="0"/>
              <a:t>("&lt;h1&gt;Hello World!&lt;/h1&gt;")</a:t>
            </a:r>
          </a:p>
          <a:p>
            <a:pPr>
              <a:buNone/>
            </a:pPr>
            <a:r>
              <a:rPr lang="en-US" dirty="0"/>
              <a:t>&lt;/script&gt;</a:t>
            </a:r>
          </a:p>
          <a:p>
            <a:pPr>
              <a:buNone/>
            </a:pPr>
            <a:r>
              <a:rPr lang="en-US" dirty="0"/>
              <a:t>&lt;/body&gt;</a:t>
            </a:r>
          </a:p>
          <a:p>
            <a:pPr>
              <a:buNone/>
            </a:pPr>
            <a:r>
              <a:rPr lang="en-US" dirty="0"/>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533400" y="228600"/>
            <a:ext cx="7772400" cy="838200"/>
          </a:xfrm>
        </p:spPr>
        <p:txBody>
          <a:bodyPr>
            <a:normAutofit/>
          </a:bodyPr>
          <a:lstStyle/>
          <a:p>
            <a:r>
              <a:rPr lang="en-US"/>
              <a:t>String</a:t>
            </a:r>
          </a:p>
        </p:txBody>
      </p:sp>
      <p:sp>
        <p:nvSpPr>
          <p:cNvPr id="72707" name="Rectangle 3"/>
          <p:cNvSpPr>
            <a:spLocks noGrp="1" noChangeArrowheads="1"/>
          </p:cNvSpPr>
          <p:nvPr>
            <p:ph type="subTitle" idx="1"/>
          </p:nvPr>
        </p:nvSpPr>
        <p:spPr>
          <a:xfrm>
            <a:off x="533400" y="1295400"/>
            <a:ext cx="8229600" cy="5334000"/>
          </a:xfrm>
        </p:spPr>
        <p:txBody>
          <a:bodyPr/>
          <a:lstStyle/>
          <a:p>
            <a:pPr marL="342900" indent="-342900" algn="l">
              <a:lnSpc>
                <a:spcPct val="60000"/>
              </a:lnSpc>
            </a:pPr>
            <a:r>
              <a:rPr lang="en-US" sz="2200" dirty="0">
                <a:solidFill>
                  <a:schemeClr val="tx1"/>
                </a:solidFill>
              </a:rPr>
              <a:t>&lt;html&gt;</a:t>
            </a:r>
          </a:p>
          <a:p>
            <a:pPr marL="342900" indent="-342900" algn="l">
              <a:lnSpc>
                <a:spcPct val="60000"/>
              </a:lnSpc>
            </a:pPr>
            <a:r>
              <a:rPr lang="en-US" sz="2200" dirty="0">
                <a:solidFill>
                  <a:schemeClr val="tx1"/>
                </a:solidFill>
              </a:rPr>
              <a:t>&lt;script&gt;</a:t>
            </a:r>
          </a:p>
          <a:p>
            <a:pPr marL="342900" indent="-342900" algn="l">
              <a:lnSpc>
                <a:spcPct val="60000"/>
              </a:lnSpc>
            </a:pPr>
            <a:r>
              <a:rPr lang="en-US" sz="2200" dirty="0">
                <a:solidFill>
                  <a:schemeClr val="tx1"/>
                </a:solidFill>
              </a:rPr>
              <a:t>	</a:t>
            </a:r>
            <a:r>
              <a:rPr lang="en-US" sz="2200" dirty="0" smtClean="0">
                <a:solidFill>
                  <a:schemeClr val="tx1"/>
                </a:solidFill>
              </a:rPr>
              <a:t>/*********   </a:t>
            </a:r>
            <a:r>
              <a:rPr lang="en-US" sz="2200" dirty="0">
                <a:solidFill>
                  <a:schemeClr val="tx1"/>
                </a:solidFill>
              </a:rPr>
              <a:t>String  object  (Methods , Properties )********/</a:t>
            </a:r>
          </a:p>
          <a:p>
            <a:pPr marL="342900" indent="-342900" algn="l">
              <a:lnSpc>
                <a:spcPct val="60000"/>
              </a:lnSpc>
            </a:pPr>
            <a:r>
              <a:rPr lang="en-US" sz="2200" dirty="0" smtClean="0">
                <a:solidFill>
                  <a:schemeClr val="tx1"/>
                </a:solidFill>
              </a:rPr>
              <a:t>	</a:t>
            </a:r>
            <a:r>
              <a:rPr lang="en-US" sz="2200" dirty="0" err="1" smtClean="0">
                <a:solidFill>
                  <a:schemeClr val="tx1"/>
                </a:solidFill>
              </a:rPr>
              <a:t>str</a:t>
            </a:r>
            <a:r>
              <a:rPr lang="en-US" sz="2200" dirty="0">
                <a:solidFill>
                  <a:schemeClr val="tx1"/>
                </a:solidFill>
              </a:rPr>
              <a:t>="hello"</a:t>
            </a: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str.big</a:t>
            </a:r>
            <a:r>
              <a:rPr lang="en-US" sz="2200" dirty="0">
                <a:solidFill>
                  <a:schemeClr val="tx1"/>
                </a:solidFill>
              </a:rPr>
              <a:t>())</a:t>
            </a: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str.blink</a:t>
            </a:r>
            <a:r>
              <a:rPr lang="en-US" sz="2200" dirty="0">
                <a:solidFill>
                  <a:schemeClr val="tx1"/>
                </a:solidFill>
              </a:rPr>
              <a:t>())</a:t>
            </a: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str.bold</a:t>
            </a:r>
            <a:r>
              <a:rPr lang="en-US" sz="2200" dirty="0">
                <a:solidFill>
                  <a:schemeClr val="tx1"/>
                </a:solidFill>
              </a:rPr>
              <a:t>())</a:t>
            </a: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str.charAt</a:t>
            </a:r>
            <a:r>
              <a:rPr lang="en-US" sz="2200" dirty="0">
                <a:solidFill>
                  <a:schemeClr val="tx1"/>
                </a:solidFill>
              </a:rPr>
              <a:t>(4).bold())</a:t>
            </a:r>
          </a:p>
          <a:p>
            <a:pPr marL="342900" indent="-342900" algn="l">
              <a:lnSpc>
                <a:spcPct val="60000"/>
              </a:lnSpc>
            </a:pPr>
            <a:endParaRPr lang="en-US" sz="2200" dirty="0">
              <a:solidFill>
                <a:schemeClr val="tx1"/>
              </a:solidFill>
            </a:endParaRP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str.charCodeAt</a:t>
            </a:r>
            <a:r>
              <a:rPr lang="en-US" sz="2200" dirty="0">
                <a:solidFill>
                  <a:schemeClr val="tx1"/>
                </a:solidFill>
              </a:rPr>
              <a:t>(0))	</a:t>
            </a: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str.concat</a:t>
            </a:r>
            <a:r>
              <a:rPr lang="en-US" sz="2200" dirty="0">
                <a:solidFill>
                  <a:schemeClr val="tx1"/>
                </a:solidFill>
              </a:rPr>
              <a:t>("    Everybody"))</a:t>
            </a:r>
          </a:p>
          <a:p>
            <a:pPr marL="342900" indent="-342900" algn="l">
              <a:lnSpc>
                <a:spcPct val="60000"/>
              </a:lnSpc>
            </a:pPr>
            <a:endParaRPr lang="en-US" sz="2200" dirty="0">
              <a:solidFill>
                <a:schemeClr val="tx1"/>
              </a:solidFill>
            </a:endParaRP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str.fontcolor</a:t>
            </a:r>
            <a:r>
              <a:rPr lang="en-US" sz="2200" dirty="0">
                <a:solidFill>
                  <a:schemeClr val="tx1"/>
                </a:solidFill>
              </a:rPr>
              <a:t>("blue").</a:t>
            </a:r>
            <a:r>
              <a:rPr lang="en-US" sz="2200" dirty="0" err="1">
                <a:solidFill>
                  <a:schemeClr val="tx1"/>
                </a:solidFill>
              </a:rPr>
              <a:t>fontsize</a:t>
            </a:r>
            <a:r>
              <a:rPr lang="en-US" sz="2200" dirty="0">
                <a:solidFill>
                  <a:schemeClr val="tx1"/>
                </a:solidFill>
              </a:rPr>
              <a:t>(40))</a:t>
            </a:r>
          </a:p>
          <a:p>
            <a:pPr marL="342900" indent="-342900" algn="l">
              <a:lnSpc>
                <a:spcPct val="60000"/>
              </a:lnSpc>
            </a:pPr>
            <a:endParaRPr lang="en-US" sz="2200" dirty="0">
              <a:solidFill>
                <a:schemeClr val="tx1"/>
              </a:solidFill>
            </a:endParaRPr>
          </a:p>
          <a:p>
            <a:pPr marL="342900" indent="-342900" algn="l">
              <a:lnSpc>
                <a:spcPct val="60000"/>
              </a:lnSpc>
            </a:pPr>
            <a:r>
              <a:rPr lang="en-US" sz="2200" dirty="0">
                <a:solidFill>
                  <a:schemeClr val="tx1"/>
                </a:solidFill>
              </a:rPr>
              <a:t>     </a:t>
            </a:r>
            <a:r>
              <a:rPr lang="en-US" sz="2200" dirty="0" smtClean="0">
                <a:solidFill>
                  <a:schemeClr val="tx1"/>
                </a:solidFill>
              </a:rPr>
              <a:t>  </a:t>
            </a:r>
            <a:r>
              <a:rPr lang="en-US" sz="2200" dirty="0">
                <a:solidFill>
                  <a:schemeClr val="tx1"/>
                </a:solidFill>
              </a:rPr>
              <a:t>s=</a:t>
            </a:r>
            <a:r>
              <a:rPr lang="en-US" sz="2200" dirty="0" err="1">
                <a:solidFill>
                  <a:schemeClr val="tx1"/>
                </a:solidFill>
              </a:rPr>
              <a:t>str.fromCharCode</a:t>
            </a:r>
            <a:r>
              <a:rPr lang="en-US" sz="2200" dirty="0">
                <a:solidFill>
                  <a:schemeClr val="tx1"/>
                </a:solidFill>
              </a:rPr>
              <a:t>(34,7,7)</a:t>
            </a:r>
          </a:p>
          <a:p>
            <a:pPr marL="342900" indent="-342900" algn="l">
              <a:lnSpc>
                <a:spcPct val="60000"/>
              </a:lnSpc>
            </a:pPr>
            <a:endParaRPr lang="en-US" sz="2200" dirty="0">
              <a:solidFill>
                <a:schemeClr val="tx1"/>
              </a:solidFill>
            </a:endParaRPr>
          </a:p>
          <a:p>
            <a:pPr marL="342900" indent="-342900" algn="l">
              <a:lnSpc>
                <a:spcPct val="6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str.indexOf</a:t>
            </a:r>
            <a:r>
              <a:rPr lang="en-US" sz="2200" dirty="0">
                <a:solidFill>
                  <a:schemeClr val="tx1"/>
                </a:solidFill>
              </a:rPr>
              <a:t>('l'))	</a:t>
            </a:r>
          </a:p>
          <a:p>
            <a:pPr marL="342900" indent="-342900" algn="l">
              <a:lnSpc>
                <a:spcPct val="60000"/>
              </a:lnSpc>
            </a:pPr>
            <a:endParaRPr lang="en-US" sz="2200" dirty="0">
              <a:solidFill>
                <a:schemeClr val="tx1"/>
              </a:solidFill>
            </a:endParaRPr>
          </a:p>
          <a:p>
            <a:pPr algn="r">
              <a:lnSpc>
                <a:spcPct val="80000"/>
              </a:lnSpc>
            </a:pPr>
            <a:r>
              <a:rPr lang="en-US" sz="1600" dirty="0"/>
              <a:t>	CONTD.</a:t>
            </a:r>
          </a:p>
        </p:txBody>
      </p:sp>
      <p:sp>
        <p:nvSpPr>
          <p:cNvPr id="5" name="Slide Number Placeholder 4"/>
          <p:cNvSpPr>
            <a:spLocks noGrp="1"/>
          </p:cNvSpPr>
          <p:nvPr>
            <p:ph type="sldNum" sz="quarter" idx="12"/>
          </p:nvPr>
        </p:nvSpPr>
        <p:spPr/>
        <p:txBody>
          <a:bodyPr/>
          <a:lstStyle/>
          <a:p>
            <a:fld id="{99B656C1-64EA-4BC4-92BC-14E4EDDDA8A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457200" y="152400"/>
            <a:ext cx="7772400" cy="457200"/>
          </a:xfrm>
        </p:spPr>
        <p:txBody>
          <a:bodyPr>
            <a:normAutofit fontScale="90000"/>
          </a:bodyPr>
          <a:lstStyle/>
          <a:p>
            <a:pPr algn="l"/>
            <a:r>
              <a:rPr lang="en-US" sz="4000" dirty="0" smtClean="0"/>
              <a:t>Continued…..</a:t>
            </a:r>
            <a:endParaRPr lang="en-US" sz="4000" dirty="0"/>
          </a:p>
        </p:txBody>
      </p:sp>
      <p:sp>
        <p:nvSpPr>
          <p:cNvPr id="73731" name="Rectangle 3"/>
          <p:cNvSpPr>
            <a:spLocks noGrp="1" noChangeArrowheads="1"/>
          </p:cNvSpPr>
          <p:nvPr>
            <p:ph type="subTitle" idx="1"/>
          </p:nvPr>
        </p:nvSpPr>
        <p:spPr>
          <a:xfrm>
            <a:off x="457200" y="762000"/>
            <a:ext cx="8229600" cy="5867400"/>
          </a:xfrm>
        </p:spPr>
        <p:txBody>
          <a:bodyPr>
            <a:normAutofit fontScale="92500" lnSpcReduction="10000"/>
          </a:bodyPr>
          <a:lstStyle/>
          <a:p>
            <a:pPr marL="342900" indent="-342900" algn="l">
              <a:lnSpc>
                <a:spcPct val="70000"/>
              </a:lnSpc>
            </a:pPr>
            <a:r>
              <a:rPr lang="en-US" sz="2200" dirty="0" smtClean="0">
                <a:solidFill>
                  <a:schemeClr val="tx1"/>
                </a:solidFill>
              </a:rPr>
              <a:t>	</a:t>
            </a:r>
            <a:r>
              <a:rPr lang="en-US" sz="2200" dirty="0" err="1" smtClean="0">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str.lastIndexOf</a:t>
            </a:r>
            <a:r>
              <a:rPr lang="en-US" sz="2200" dirty="0">
                <a:solidFill>
                  <a:schemeClr val="tx1"/>
                </a:solidFill>
              </a:rPr>
              <a:t>("l"))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str.italics</a:t>
            </a:r>
            <a:r>
              <a:rPr lang="en-US" sz="2200" dirty="0">
                <a:solidFill>
                  <a:schemeClr val="tx1"/>
                </a:solidFill>
              </a:rPr>
              <a:t>().bold())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str.length</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str.link</a:t>
            </a:r>
            <a:r>
              <a:rPr lang="en-US" sz="2200" dirty="0">
                <a:solidFill>
                  <a:schemeClr val="tx1"/>
                </a:solidFill>
              </a:rPr>
              <a:t>("math.htm"))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str.replace</a:t>
            </a:r>
            <a:r>
              <a:rPr lang="en-US" sz="2200" dirty="0">
                <a:solidFill>
                  <a:schemeClr val="tx1"/>
                </a:solidFill>
              </a:rPr>
              <a:t>("</a:t>
            </a:r>
            <a:r>
              <a:rPr lang="en-US" sz="2200" dirty="0" err="1">
                <a:solidFill>
                  <a:schemeClr val="tx1"/>
                </a:solidFill>
              </a:rPr>
              <a:t>ll","LL</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str.search</a:t>
            </a:r>
            <a:r>
              <a:rPr lang="en-US" sz="2200" dirty="0">
                <a:solidFill>
                  <a:schemeClr val="tx1"/>
                </a:solidFill>
              </a:rPr>
              <a:t>("</a:t>
            </a:r>
            <a:r>
              <a:rPr lang="en-US" sz="2200" dirty="0" err="1">
                <a:solidFill>
                  <a:schemeClr val="tx1"/>
                </a:solidFill>
              </a:rPr>
              <a:t>ll</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str.small</a:t>
            </a:r>
            <a:r>
              <a:rPr lang="en-US" sz="2200" dirty="0">
                <a:solidFill>
                  <a:schemeClr val="tx1"/>
                </a:solidFill>
              </a:rPr>
              <a:t>())	</a:t>
            </a:r>
          </a:p>
          <a:p>
            <a:pPr marL="342900" indent="-342900" algn="l">
              <a:lnSpc>
                <a:spcPct val="70000"/>
              </a:lnSpc>
            </a:pPr>
            <a:endParaRPr lang="en-US" sz="2200" dirty="0">
              <a:solidFill>
                <a:schemeClr val="tx1"/>
              </a:solidFill>
            </a:endParaRP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str.slice</a:t>
            </a:r>
            <a:r>
              <a:rPr lang="en-US" sz="2200" dirty="0">
                <a:solidFill>
                  <a:schemeClr val="tx1"/>
                </a:solidFill>
              </a:rPr>
              <a:t>(2))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str.split</a:t>
            </a:r>
            <a:r>
              <a:rPr lang="en-US" sz="2200" dirty="0">
                <a:solidFill>
                  <a:schemeClr val="tx1"/>
                </a:solidFill>
              </a:rPr>
              <a:t>("e"))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str.strike</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"Hi"+str.sub())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"Hi"+str.sup())	</a:t>
            </a:r>
          </a:p>
          <a:p>
            <a:pPr marL="342900" indent="-342900" algn="l">
              <a:lnSpc>
                <a:spcPct val="70000"/>
              </a:lnSpc>
            </a:pPr>
            <a:endParaRPr lang="en-US" sz="2200" dirty="0">
              <a:solidFill>
                <a:schemeClr val="tx1"/>
              </a:solidFill>
            </a:endParaRP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str.substring</a:t>
            </a:r>
            <a:r>
              <a:rPr lang="en-US" sz="2200" dirty="0">
                <a:solidFill>
                  <a:schemeClr val="tx1"/>
                </a:solidFill>
              </a:rPr>
              <a:t>(2))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str.substring</a:t>
            </a:r>
            <a:r>
              <a:rPr lang="en-US" sz="2200" dirty="0">
                <a:solidFill>
                  <a:schemeClr val="tx1"/>
                </a:solidFill>
              </a:rPr>
              <a:t>(1,2))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str.toLowerCase</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str.toUpperCase</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String.toString</a:t>
            </a:r>
            <a:r>
              <a:rPr lang="en-US" sz="2200" dirty="0">
                <a:solidFill>
                  <a:schemeClr val="tx1"/>
                </a:solidFill>
              </a:rPr>
              <a:t>(""))	</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("&lt;</a:t>
            </a:r>
            <a:r>
              <a:rPr lang="en-US" sz="2200" dirty="0" err="1">
                <a:solidFill>
                  <a:schemeClr val="tx1"/>
                </a:solidFill>
              </a:rPr>
              <a:t>br</a:t>
            </a:r>
            <a:r>
              <a:rPr lang="en-US" sz="2200" dirty="0">
                <a:solidFill>
                  <a:schemeClr val="tx1"/>
                </a:solidFill>
              </a:rPr>
              <a:t>&gt;"+ </a:t>
            </a:r>
            <a:r>
              <a:rPr lang="en-US" sz="2200" dirty="0" err="1">
                <a:solidFill>
                  <a:schemeClr val="tx1"/>
                </a:solidFill>
              </a:rPr>
              <a:t>str.valueOf</a:t>
            </a:r>
            <a:r>
              <a:rPr lang="en-US" sz="2200" dirty="0">
                <a:solidFill>
                  <a:schemeClr val="tx1"/>
                </a:solidFill>
              </a:rPr>
              <a:t>())	</a:t>
            </a:r>
          </a:p>
          <a:p>
            <a:pPr marL="342900" indent="-342900" algn="l">
              <a:lnSpc>
                <a:spcPct val="70000"/>
              </a:lnSpc>
            </a:pPr>
            <a:r>
              <a:rPr lang="en-US" sz="2200" dirty="0">
                <a:solidFill>
                  <a:schemeClr val="tx1"/>
                </a:solidFill>
              </a:rPr>
              <a:t>&lt;/script&gt;</a:t>
            </a:r>
          </a:p>
          <a:p>
            <a:pPr marL="342900" indent="-342900" algn="l">
              <a:lnSpc>
                <a:spcPct val="70000"/>
              </a:lnSpc>
            </a:pPr>
            <a:r>
              <a:rPr lang="en-US" sz="2200" dirty="0">
                <a:solidFill>
                  <a:schemeClr val="tx1"/>
                </a:solidFill>
              </a:rPr>
              <a:t>&lt;/html&gt;</a:t>
            </a:r>
          </a:p>
          <a:p>
            <a:pPr algn="r">
              <a:lnSpc>
                <a:spcPct val="80000"/>
              </a:lnSpc>
            </a:pPr>
            <a:r>
              <a:rPr lang="en-US" sz="1600" dirty="0"/>
              <a:t>	CONTD.</a:t>
            </a:r>
          </a:p>
        </p:txBody>
      </p:sp>
      <p:sp>
        <p:nvSpPr>
          <p:cNvPr id="5" name="Slide Number Placeholder 4"/>
          <p:cNvSpPr>
            <a:spLocks noGrp="1"/>
          </p:cNvSpPr>
          <p:nvPr>
            <p:ph type="sldNum" sz="quarter" idx="12"/>
          </p:nvPr>
        </p:nvSpPr>
        <p:spPr/>
        <p:txBody>
          <a:bodyPr/>
          <a:lstStyle/>
          <a:p>
            <a:fld id="{99B656C1-64EA-4BC4-92BC-14E4EDDDA8A8}"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533400" y="228600"/>
            <a:ext cx="7772400" cy="838200"/>
          </a:xfrm>
        </p:spPr>
        <p:txBody>
          <a:bodyPr>
            <a:normAutofit/>
          </a:bodyPr>
          <a:lstStyle/>
          <a:p>
            <a:r>
              <a:rPr lang="en-US"/>
              <a:t>Date	</a:t>
            </a:r>
          </a:p>
        </p:txBody>
      </p:sp>
      <p:sp>
        <p:nvSpPr>
          <p:cNvPr id="74755" name="Rectangle 3"/>
          <p:cNvSpPr>
            <a:spLocks noGrp="1" noChangeArrowheads="1"/>
          </p:cNvSpPr>
          <p:nvPr>
            <p:ph type="subTitle" idx="1"/>
          </p:nvPr>
        </p:nvSpPr>
        <p:spPr>
          <a:xfrm>
            <a:off x="304800" y="1219200"/>
            <a:ext cx="8305800" cy="4648200"/>
          </a:xfrm>
        </p:spPr>
        <p:txBody>
          <a:bodyPr>
            <a:normAutofit/>
          </a:bodyPr>
          <a:lstStyle/>
          <a:p>
            <a:pPr marL="342900" indent="-342900" algn="l">
              <a:lnSpc>
                <a:spcPct val="70000"/>
              </a:lnSpc>
            </a:pPr>
            <a:r>
              <a:rPr lang="en-US" sz="2200" dirty="0">
                <a:solidFill>
                  <a:schemeClr val="tx1"/>
                </a:solidFill>
              </a:rPr>
              <a:t>&lt;html&gt;</a:t>
            </a:r>
          </a:p>
          <a:p>
            <a:pPr marL="342900" indent="-342900" algn="l">
              <a:lnSpc>
                <a:spcPct val="70000"/>
              </a:lnSpc>
            </a:pPr>
            <a:r>
              <a:rPr lang="en-US" sz="2200" dirty="0">
                <a:solidFill>
                  <a:schemeClr val="tx1"/>
                </a:solidFill>
              </a:rPr>
              <a:t>&lt;script&gt;</a:t>
            </a:r>
          </a:p>
          <a:p>
            <a:pPr marL="342900" indent="-342900" algn="l">
              <a:lnSpc>
                <a:spcPct val="70000"/>
              </a:lnSpc>
            </a:pPr>
            <a:r>
              <a:rPr lang="en-US" sz="2200" dirty="0">
                <a:solidFill>
                  <a:schemeClr val="tx1"/>
                </a:solidFill>
              </a:rPr>
              <a:t>	d=new Date()</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a:t>
            </a:r>
            <a:r>
              <a:rPr lang="en-US" sz="2200" dirty="0" err="1">
                <a:solidFill>
                  <a:schemeClr val="tx1"/>
                </a:solidFill>
              </a:rPr>
              <a:t>d.getDate</a:t>
            </a:r>
            <a:r>
              <a:rPr lang="en-US" sz="2200" dirty="0">
                <a:solidFill>
                  <a:schemeClr val="tx1"/>
                </a:solidFill>
              </a:rPr>
              <a:t>()+"&lt;</a:t>
            </a:r>
            <a:r>
              <a:rPr lang="en-US" sz="2200" dirty="0" err="1">
                <a:solidFill>
                  <a:schemeClr val="tx1"/>
                </a:solidFill>
              </a:rPr>
              <a:t>br</a:t>
            </a:r>
            <a:r>
              <a:rPr lang="en-US" sz="2200" dirty="0">
                <a:solidFill>
                  <a:schemeClr val="tx1"/>
                </a:solidFill>
              </a:rPr>
              <a:t>&gt;")</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a:t>
            </a:r>
            <a:r>
              <a:rPr lang="en-US" sz="2200" dirty="0" err="1">
                <a:solidFill>
                  <a:schemeClr val="tx1"/>
                </a:solidFill>
              </a:rPr>
              <a:t>d.getHours</a:t>
            </a:r>
            <a:r>
              <a:rPr lang="en-US" sz="2200" dirty="0">
                <a:solidFill>
                  <a:schemeClr val="tx1"/>
                </a:solidFill>
              </a:rPr>
              <a:t>()+"&lt;</a:t>
            </a:r>
            <a:r>
              <a:rPr lang="en-US" sz="2200" dirty="0" err="1">
                <a:solidFill>
                  <a:schemeClr val="tx1"/>
                </a:solidFill>
              </a:rPr>
              <a:t>br</a:t>
            </a:r>
            <a:r>
              <a:rPr lang="en-US" sz="2200" dirty="0">
                <a:solidFill>
                  <a:schemeClr val="tx1"/>
                </a:solidFill>
              </a:rPr>
              <a:t>&gt;")</a:t>
            </a:r>
          </a:p>
          <a:p>
            <a:pPr marL="342900" indent="-342900" algn="l">
              <a:lnSpc>
                <a:spcPct val="70000"/>
              </a:lnSpc>
            </a:pPr>
            <a:r>
              <a:rPr lang="en-US" sz="2200" dirty="0">
                <a:solidFill>
                  <a:schemeClr val="tx1"/>
                </a:solidFill>
              </a:rPr>
              <a:t>	</a:t>
            </a:r>
            <a:r>
              <a:rPr lang="en-US" sz="2200" dirty="0" err="1">
                <a:solidFill>
                  <a:schemeClr val="tx1"/>
                </a:solidFill>
              </a:rPr>
              <a:t>document.write</a:t>
            </a:r>
            <a:r>
              <a:rPr lang="en-US" sz="2200" dirty="0">
                <a:solidFill>
                  <a:schemeClr val="tx1"/>
                </a:solidFill>
              </a:rPr>
              <a:t>(</a:t>
            </a:r>
            <a:r>
              <a:rPr lang="en-US" sz="2200" dirty="0" err="1">
                <a:solidFill>
                  <a:schemeClr val="tx1"/>
                </a:solidFill>
              </a:rPr>
              <a:t>d.getTime</a:t>
            </a:r>
            <a:r>
              <a:rPr lang="en-US" sz="2200" dirty="0">
                <a:solidFill>
                  <a:schemeClr val="tx1"/>
                </a:solidFill>
              </a:rPr>
              <a:t>()+"&lt;</a:t>
            </a:r>
            <a:r>
              <a:rPr lang="en-US" sz="2200" dirty="0" err="1">
                <a:solidFill>
                  <a:schemeClr val="tx1"/>
                </a:solidFill>
              </a:rPr>
              <a:t>br</a:t>
            </a:r>
            <a:r>
              <a:rPr lang="en-US" sz="2200" dirty="0">
                <a:solidFill>
                  <a:schemeClr val="tx1"/>
                </a:solidFill>
              </a:rPr>
              <a:t>&gt;")</a:t>
            </a:r>
          </a:p>
          <a:p>
            <a:pPr marL="342900" indent="-342900" algn="l">
              <a:lnSpc>
                <a:spcPct val="70000"/>
              </a:lnSpc>
            </a:pPr>
            <a:r>
              <a:rPr lang="en-US" sz="2200" dirty="0">
                <a:solidFill>
                  <a:schemeClr val="tx1"/>
                </a:solidFill>
              </a:rPr>
              <a:t>/*******************************************/</a:t>
            </a:r>
          </a:p>
          <a:p>
            <a:pPr marL="342900" indent="-342900" algn="l">
              <a:lnSpc>
                <a:spcPct val="70000"/>
              </a:lnSpc>
            </a:pPr>
            <a:r>
              <a:rPr lang="en-US" sz="2200" dirty="0">
                <a:solidFill>
                  <a:schemeClr val="tx1"/>
                </a:solidFill>
              </a:rPr>
              <a:t>/*</a:t>
            </a:r>
          </a:p>
          <a:p>
            <a:pPr marL="342900" indent="-342900" algn="l">
              <a:lnSpc>
                <a:spcPct val="70000"/>
              </a:lnSpc>
            </a:pPr>
            <a:r>
              <a:rPr lang="en-US" sz="2200" dirty="0" err="1">
                <a:solidFill>
                  <a:schemeClr val="tx1"/>
                </a:solidFill>
              </a:rPr>
              <a:t>d.setDate</a:t>
            </a:r>
            <a:r>
              <a:rPr lang="en-US" sz="2200" dirty="0">
                <a:solidFill>
                  <a:schemeClr val="tx1"/>
                </a:solidFill>
              </a:rPr>
              <a:t>()</a:t>
            </a:r>
          </a:p>
          <a:p>
            <a:pPr marL="342900" indent="-342900" algn="l">
              <a:lnSpc>
                <a:spcPct val="70000"/>
              </a:lnSpc>
            </a:pPr>
            <a:r>
              <a:rPr lang="en-US" sz="2200" dirty="0" err="1">
                <a:solidFill>
                  <a:schemeClr val="tx1"/>
                </a:solidFill>
              </a:rPr>
              <a:t>d.setHours</a:t>
            </a:r>
            <a:r>
              <a:rPr lang="en-US" sz="2200" dirty="0">
                <a:solidFill>
                  <a:schemeClr val="tx1"/>
                </a:solidFill>
              </a:rPr>
              <a:t>()</a:t>
            </a:r>
          </a:p>
          <a:p>
            <a:pPr marL="342900" indent="-342900" algn="l">
              <a:lnSpc>
                <a:spcPct val="70000"/>
              </a:lnSpc>
            </a:pPr>
            <a:r>
              <a:rPr lang="en-US" sz="2200" dirty="0" err="1">
                <a:solidFill>
                  <a:schemeClr val="tx1"/>
                </a:solidFill>
              </a:rPr>
              <a:t>d.setTime</a:t>
            </a:r>
            <a:r>
              <a:rPr lang="en-US" sz="2200" dirty="0">
                <a:solidFill>
                  <a:schemeClr val="tx1"/>
                </a:solidFill>
              </a:rPr>
              <a:t>()</a:t>
            </a:r>
          </a:p>
          <a:p>
            <a:pPr marL="342900" indent="-342900" algn="l">
              <a:lnSpc>
                <a:spcPct val="70000"/>
              </a:lnSpc>
            </a:pPr>
            <a:r>
              <a:rPr lang="en-US" sz="2200" dirty="0">
                <a:solidFill>
                  <a:schemeClr val="tx1"/>
                </a:solidFill>
              </a:rPr>
              <a:t>*/</a:t>
            </a:r>
          </a:p>
          <a:p>
            <a:pPr marL="342900" indent="-342900" algn="l">
              <a:lnSpc>
                <a:spcPct val="70000"/>
              </a:lnSpc>
            </a:pPr>
            <a:r>
              <a:rPr lang="en-US" sz="2200" dirty="0">
                <a:solidFill>
                  <a:schemeClr val="tx1"/>
                </a:solidFill>
              </a:rPr>
              <a:t>/******************************************/</a:t>
            </a:r>
          </a:p>
          <a:p>
            <a:pPr marL="342900" indent="-342900" algn="l">
              <a:lnSpc>
                <a:spcPct val="70000"/>
              </a:lnSpc>
            </a:pPr>
            <a:r>
              <a:rPr lang="en-US" sz="2200" dirty="0">
                <a:solidFill>
                  <a:schemeClr val="tx1"/>
                </a:solidFill>
              </a:rPr>
              <a:t>&lt;/script&gt;</a:t>
            </a:r>
          </a:p>
          <a:p>
            <a:pPr marL="342900" indent="-342900" algn="l">
              <a:lnSpc>
                <a:spcPct val="70000"/>
              </a:lnSpc>
            </a:pPr>
            <a:r>
              <a:rPr lang="en-US" sz="2200" dirty="0">
                <a:solidFill>
                  <a:schemeClr val="tx1"/>
                </a:solidFill>
              </a:rPr>
              <a:t>&lt;/html&gt;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533400" y="0"/>
            <a:ext cx="7772400" cy="533400"/>
          </a:xfrm>
        </p:spPr>
        <p:txBody>
          <a:bodyPr/>
          <a:lstStyle/>
          <a:p>
            <a:r>
              <a:rPr lang="en-US" sz="2800"/>
              <a:t>Math</a:t>
            </a:r>
          </a:p>
        </p:txBody>
      </p:sp>
      <p:sp>
        <p:nvSpPr>
          <p:cNvPr id="75779" name="Rectangle 3"/>
          <p:cNvSpPr>
            <a:spLocks noGrp="1" noChangeArrowheads="1"/>
          </p:cNvSpPr>
          <p:nvPr>
            <p:ph type="subTitle" idx="1"/>
          </p:nvPr>
        </p:nvSpPr>
        <p:spPr>
          <a:xfrm>
            <a:off x="304800" y="533400"/>
            <a:ext cx="8839200" cy="6324600"/>
          </a:xfrm>
        </p:spPr>
        <p:txBody>
          <a:bodyPr>
            <a:noAutofit/>
          </a:bodyPr>
          <a:lstStyle/>
          <a:p>
            <a:pPr marL="342900" indent="-342900" algn="l">
              <a:lnSpc>
                <a:spcPct val="80000"/>
              </a:lnSpc>
            </a:pPr>
            <a:r>
              <a:rPr lang="en-US" sz="2200" dirty="0">
                <a:solidFill>
                  <a:schemeClr val="tx1"/>
                </a:solidFill>
              </a:rPr>
              <a:t>&lt;script&gt; </a:t>
            </a:r>
          </a:p>
          <a:p>
            <a:pPr marL="342900" lvl="1" indent="-342900" algn="l">
              <a:lnSpc>
                <a:spcPct val="80000"/>
              </a:lnSpc>
            </a:pPr>
            <a:r>
              <a:rPr lang="en-US" sz="2200" dirty="0" err="1">
                <a:solidFill>
                  <a:schemeClr val="tx1"/>
                </a:solidFill>
              </a:rPr>
              <a:t>document.writeln</a:t>
            </a:r>
            <a:r>
              <a:rPr lang="en-US" sz="2200" dirty="0">
                <a:solidFill>
                  <a:schemeClr val="tx1"/>
                </a:solidFill>
              </a:rPr>
              <a:t>(Math.sin(90)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(Math.cos(90)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(Math.abs(-90)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Math.ceil</a:t>
            </a:r>
            <a:r>
              <a:rPr lang="en-US" sz="2200" dirty="0">
                <a:solidFill>
                  <a:schemeClr val="tx1"/>
                </a:solidFill>
              </a:rPr>
              <a:t>(90.7878)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(Math.tan(90)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Math.floor</a:t>
            </a:r>
            <a:r>
              <a:rPr lang="en-US" sz="2200" dirty="0">
                <a:solidFill>
                  <a:schemeClr val="tx1"/>
                </a:solidFill>
              </a:rPr>
              <a:t>(90.235)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(Math.pow(2,3)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Math.random</a:t>
            </a:r>
            <a:r>
              <a:rPr lang="en-US" sz="2200" dirty="0">
                <a:solidFill>
                  <a:schemeClr val="tx1"/>
                </a:solidFill>
              </a:rPr>
              <a:t>()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Math.sqrt</a:t>
            </a:r>
            <a:r>
              <a:rPr lang="en-US" sz="2200" dirty="0">
                <a:solidFill>
                  <a:schemeClr val="tx1"/>
                </a:solidFill>
              </a:rPr>
              <a:t>(25)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Math.asin</a:t>
            </a:r>
            <a:r>
              <a:rPr lang="en-US" sz="2200" dirty="0">
                <a:solidFill>
                  <a:schemeClr val="tx1"/>
                </a:solidFill>
              </a:rPr>
              <a:t>(30 * 3.14/180)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Math.acos</a:t>
            </a:r>
            <a:r>
              <a:rPr lang="en-US" sz="2200" dirty="0">
                <a:solidFill>
                  <a:schemeClr val="tx1"/>
                </a:solidFill>
              </a:rPr>
              <a:t>(30 * 3.14/180)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a:t>
            </a:r>
            <a:r>
              <a:rPr lang="en-US" sz="2200" dirty="0" err="1">
                <a:solidFill>
                  <a:schemeClr val="tx1"/>
                </a:solidFill>
              </a:rPr>
              <a:t>Math.atan</a:t>
            </a:r>
            <a:r>
              <a:rPr lang="en-US" sz="2200" dirty="0">
                <a:solidFill>
                  <a:schemeClr val="tx1"/>
                </a:solidFill>
              </a:rPr>
              <a:t>(30 * 3.14/180)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(Math.exp(2)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(Math.log(2)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(Math.max(2,40) + " &lt;</a:t>
            </a:r>
            <a:r>
              <a:rPr lang="en-US" sz="2200" dirty="0" err="1">
                <a:solidFill>
                  <a:schemeClr val="tx1"/>
                </a:solidFill>
              </a:rPr>
              <a:t>br</a:t>
            </a:r>
            <a:r>
              <a:rPr lang="en-US" sz="2200" dirty="0">
                <a:solidFill>
                  <a:schemeClr val="tx1"/>
                </a:solidFill>
              </a:rPr>
              <a:t>&gt;")</a:t>
            </a:r>
          </a:p>
          <a:p>
            <a:pPr marL="342900" lvl="1" indent="-342900" algn="l">
              <a:lnSpc>
                <a:spcPct val="80000"/>
              </a:lnSpc>
            </a:pPr>
            <a:r>
              <a:rPr lang="en-US" sz="2200" dirty="0" err="1">
                <a:solidFill>
                  <a:schemeClr val="tx1"/>
                </a:solidFill>
              </a:rPr>
              <a:t>document.writeln</a:t>
            </a:r>
            <a:r>
              <a:rPr lang="en-US" sz="2200" dirty="0">
                <a:solidFill>
                  <a:schemeClr val="tx1"/>
                </a:solidFill>
              </a:rPr>
              <a:t>(Math.min(2,40) + " &lt;</a:t>
            </a:r>
            <a:r>
              <a:rPr lang="en-US" sz="2200" dirty="0" err="1">
                <a:solidFill>
                  <a:schemeClr val="tx1"/>
                </a:solidFill>
              </a:rPr>
              <a:t>br</a:t>
            </a:r>
            <a:r>
              <a:rPr lang="en-US" sz="2200" dirty="0">
                <a:solidFill>
                  <a:schemeClr val="tx1"/>
                </a:solidFill>
              </a:rPr>
              <a:t>&gt;")</a:t>
            </a:r>
          </a:p>
          <a:p>
            <a:pPr marL="342900" indent="-342900" algn="l">
              <a:lnSpc>
                <a:spcPct val="80000"/>
              </a:lnSpc>
            </a:pPr>
            <a:r>
              <a:rPr lang="en-US" sz="2200" dirty="0" smtClean="0">
                <a:solidFill>
                  <a:schemeClr val="tx1"/>
                </a:solidFill>
              </a:rPr>
              <a:t>&lt;/</a:t>
            </a:r>
            <a:r>
              <a:rPr lang="en-US" sz="2200" dirty="0">
                <a:solidFill>
                  <a:schemeClr val="tx1"/>
                </a:solidFill>
              </a:rPr>
              <a:t>script&gt; </a:t>
            </a:r>
          </a:p>
        </p:txBody>
      </p:sp>
      <p:sp>
        <p:nvSpPr>
          <p:cNvPr id="5" name="Slide Number Placeholder 4"/>
          <p:cNvSpPr>
            <a:spLocks noGrp="1"/>
          </p:cNvSpPr>
          <p:nvPr>
            <p:ph type="sldNum" sz="quarter" idx="12"/>
          </p:nvPr>
        </p:nvSpPr>
        <p:spPr/>
        <p:txBody>
          <a:bodyPr/>
          <a:lstStyle/>
          <a:p>
            <a:fld id="{99B656C1-64EA-4BC4-92BC-14E4EDDDA8A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C93339-9CFE-4809-9055-226AA8FE666E}" type="slidenum">
              <a:rPr lang="en-US" altLang="zh-TW"/>
              <a:pPr/>
              <a:t>64</a:t>
            </a:fld>
            <a:endParaRPr lang="en-US" altLang="zh-TW"/>
          </a:p>
        </p:txBody>
      </p:sp>
      <p:sp>
        <p:nvSpPr>
          <p:cNvPr id="374786" name="Rectangle 2"/>
          <p:cNvSpPr>
            <a:spLocks noGrp="1" noChangeArrowheads="1"/>
          </p:cNvSpPr>
          <p:nvPr>
            <p:ph type="title"/>
          </p:nvPr>
        </p:nvSpPr>
        <p:spPr/>
        <p:txBody>
          <a:bodyPr/>
          <a:lstStyle/>
          <a:p>
            <a:r>
              <a:rPr lang="en-US"/>
              <a:t>Using Browser Objects</a:t>
            </a:r>
          </a:p>
        </p:txBody>
      </p:sp>
      <p:sp>
        <p:nvSpPr>
          <p:cNvPr id="374787" name="Rectangle 3"/>
          <p:cNvSpPr>
            <a:spLocks noGrp="1" noChangeArrowheads="1"/>
          </p:cNvSpPr>
          <p:nvPr>
            <p:ph type="body" idx="1"/>
          </p:nvPr>
        </p:nvSpPr>
        <p:spPr/>
        <p:txBody>
          <a:bodyPr/>
          <a:lstStyle/>
          <a:p>
            <a:r>
              <a:rPr lang="en-US" sz="2800"/>
              <a:t>In the previous lectures, you were introduced to predefined objects in JavaScript</a:t>
            </a:r>
          </a:p>
          <a:p>
            <a:pPr lvl="1"/>
            <a:r>
              <a:rPr lang="en-US" sz="2400"/>
              <a:t>Math, String, Object, Boolean, Date, </a:t>
            </a:r>
            <a:r>
              <a:rPr lang="en-US" sz="2400">
                <a:latin typeface="Arial"/>
              </a:rPr>
              <a:t>…</a:t>
            </a:r>
            <a:endParaRPr lang="en-US" sz="2400"/>
          </a:p>
          <a:p>
            <a:r>
              <a:rPr lang="en-US" sz="2800"/>
              <a:t>JavaScript also provides you with objects that can control and manipulate the displays of browsers.</a:t>
            </a:r>
          </a:p>
          <a:p>
            <a:pPr lvl="1"/>
            <a:r>
              <a:rPr lang="en-US" sz="2400"/>
              <a:t>More dynamic and interactive.</a:t>
            </a:r>
          </a:p>
          <a:p>
            <a:r>
              <a:rPr lang="en-US" sz="2800"/>
              <a:t>When a browser loads a webpage, it creates a number of JavaScript objects.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Slide Number Placeholder 2"/>
          <p:cNvSpPr>
            <a:spLocks noGrp="1"/>
          </p:cNvSpPr>
          <p:nvPr>
            <p:ph type="sldNum" sz="quarter" idx="12"/>
          </p:nvPr>
        </p:nvSpPr>
        <p:spPr/>
        <p:txBody>
          <a:bodyPr/>
          <a:lstStyle/>
          <a:p>
            <a:pPr>
              <a:defRPr/>
            </a:pPr>
            <a:fld id="{0B9F4B68-9BC8-4545-A9C1-E3AC015F8976}" type="slidenum">
              <a:rPr lang="en-US" smtClean="0"/>
              <a:pPr>
                <a:defRPr/>
              </a:pPr>
              <a:t>65</a:t>
            </a:fld>
            <a:endParaRPr lang="en-US"/>
          </a:p>
        </p:txBody>
      </p:sp>
      <p:sp>
        <p:nvSpPr>
          <p:cNvPr id="4" name="Content Placeholder 3"/>
          <p:cNvSpPr>
            <a:spLocks noGrp="1"/>
          </p:cNvSpPr>
          <p:nvPr>
            <p:ph sz="quarter" idx="1"/>
          </p:nvPr>
        </p:nvSpPr>
        <p:spPr/>
        <p:txBody>
          <a:bodyPr/>
          <a:lstStyle/>
          <a:p>
            <a:pPr>
              <a:lnSpc>
                <a:spcPct val="250000"/>
              </a:lnSpc>
            </a:pPr>
            <a:r>
              <a:rPr lang="en-US" sz="2800" dirty="0" smtClean="0"/>
              <a:t>DOM is an object-oriented model that describes how all elements in an HTML page are arranged.</a:t>
            </a:r>
          </a:p>
          <a:p>
            <a:pPr>
              <a:lnSpc>
                <a:spcPct val="250000"/>
              </a:lnSpc>
            </a:pPr>
            <a:r>
              <a:rPr lang="en-US" sz="2800" dirty="0" smtClean="0"/>
              <a:t>It is used to locate any object in your HTML page (an unique address).</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DA73174C-5200-45A7-8028-B8D66828B290}" type="slidenum">
              <a:rPr lang="en-US" altLang="zh-TW"/>
              <a:pPr/>
              <a:t>66</a:t>
            </a:fld>
            <a:endParaRPr lang="en-US" altLang="zh-TW"/>
          </a:p>
        </p:txBody>
      </p:sp>
      <p:sp>
        <p:nvSpPr>
          <p:cNvPr id="546818" name="Rectangle 2"/>
          <p:cNvSpPr>
            <a:spLocks noGrp="1" noChangeArrowheads="1"/>
          </p:cNvSpPr>
          <p:nvPr>
            <p:ph type="title"/>
          </p:nvPr>
        </p:nvSpPr>
        <p:spPr/>
        <p:txBody>
          <a:bodyPr/>
          <a:lstStyle/>
          <a:p>
            <a:r>
              <a:rPr lang="en-US"/>
              <a:t>How the DOM works?</a:t>
            </a:r>
          </a:p>
        </p:txBody>
      </p:sp>
      <p:sp>
        <p:nvSpPr>
          <p:cNvPr id="546820" name="Text Box 4"/>
          <p:cNvSpPr txBox="1">
            <a:spLocks noChangeArrowheads="1"/>
          </p:cNvSpPr>
          <p:nvPr/>
        </p:nvSpPr>
        <p:spPr bwMode="auto">
          <a:xfrm>
            <a:off x="152400" y="1524000"/>
            <a:ext cx="8915400" cy="2111347"/>
          </a:xfrm>
          <a:prstGeom prst="rect">
            <a:avLst/>
          </a:prstGeom>
          <a:solidFill>
            <a:srgbClr val="99CCFF"/>
          </a:solidFill>
          <a:ln w="9525">
            <a:noFill/>
            <a:miter lim="800000"/>
            <a:headEnd/>
            <a:tailEnd/>
          </a:ln>
          <a:effectLst/>
        </p:spPr>
        <p:txBody>
          <a:bodyPr wrap="square">
            <a:spAutoFit/>
          </a:bodyPr>
          <a:lstStyle/>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&lt;head&gt;&lt;script&gt;</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function toggle() </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 document.img.button1.src=“button_on.gif”; }</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&lt;/script&gt;&lt;/head&gt;</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&lt;body&gt;</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&lt;a </a:t>
            </a:r>
            <a:r>
              <a:rPr lang="en-US" sz="1600" dirty="0" err="1">
                <a:effectLst>
                  <a:outerShdw blurRad="38100" dist="38100" dir="2700000" algn="tl">
                    <a:srgbClr val="000000"/>
                  </a:outerShdw>
                </a:effectLst>
                <a:latin typeface="Comic Sans MS" pitchFamily="66" charset="0"/>
              </a:rPr>
              <a:t>href</a:t>
            </a:r>
            <a:r>
              <a:rPr lang="en-US" sz="1600" dirty="0">
                <a:effectLst>
                  <a:outerShdw blurRad="38100" dist="38100" dir="2700000" algn="tl">
                    <a:srgbClr val="000000"/>
                  </a:outerShdw>
                </a:effectLst>
                <a:latin typeface="Comic Sans MS" pitchFamily="66" charset="0"/>
              </a:rPr>
              <a:t>=“test.html” </a:t>
            </a:r>
            <a:r>
              <a:rPr lang="en-US" sz="1600" dirty="0" err="1">
                <a:effectLst>
                  <a:outerShdw blurRad="38100" dist="38100" dir="2700000" algn="tl">
                    <a:srgbClr val="000000"/>
                  </a:outerShdw>
                </a:effectLst>
                <a:latin typeface="Comic Sans MS" pitchFamily="66" charset="0"/>
              </a:rPr>
              <a:t>onmouseover</a:t>
            </a:r>
            <a:r>
              <a:rPr lang="en-US" sz="1600" dirty="0">
                <a:effectLst>
                  <a:outerShdw blurRad="38100" dist="38100" dir="2700000" algn="tl">
                    <a:srgbClr val="000000"/>
                  </a:outerShdw>
                </a:effectLst>
                <a:latin typeface="Comic Sans MS" pitchFamily="66" charset="0"/>
              </a:rPr>
              <a:t>=“toggle()”&gt; &lt;</a:t>
            </a:r>
            <a:r>
              <a:rPr lang="en-US" sz="1600" dirty="0" err="1">
                <a:effectLst>
                  <a:outerShdw blurRad="38100" dist="38100" dir="2700000" algn="tl">
                    <a:srgbClr val="000000"/>
                  </a:outerShdw>
                </a:effectLst>
                <a:latin typeface="Comic Sans MS" pitchFamily="66" charset="0"/>
              </a:rPr>
              <a:t>img</a:t>
            </a:r>
            <a:r>
              <a:rPr lang="en-US" sz="1600" dirty="0">
                <a:effectLst>
                  <a:outerShdw blurRad="38100" dist="38100" dir="2700000" algn="tl">
                    <a:srgbClr val="000000"/>
                  </a:outerShdw>
                </a:effectLst>
                <a:latin typeface="Comic Sans MS" pitchFamily="66" charset="0"/>
              </a:rPr>
              <a:t> name=“button1” </a:t>
            </a:r>
            <a:r>
              <a:rPr lang="en-US" sz="1600" dirty="0" err="1">
                <a:effectLst>
                  <a:outerShdw blurRad="38100" dist="38100" dir="2700000" algn="tl">
                    <a:srgbClr val="000000"/>
                  </a:outerShdw>
                </a:effectLst>
                <a:latin typeface="Comic Sans MS" pitchFamily="66" charset="0"/>
              </a:rPr>
              <a:t>src</a:t>
            </a:r>
            <a:r>
              <a:rPr lang="en-US" sz="1600" dirty="0">
                <a:effectLst>
                  <a:outerShdw blurRad="38100" dist="38100" dir="2700000" algn="tl">
                    <a:srgbClr val="000000"/>
                  </a:outerShdw>
                </a:effectLst>
                <a:latin typeface="Comic Sans MS" pitchFamily="66" charset="0"/>
              </a:rPr>
              <a:t>=“button_off.gif”&gt;&lt;/a&gt;</a:t>
            </a:r>
          </a:p>
          <a:p>
            <a:pPr>
              <a:spcBef>
                <a:spcPct val="20000"/>
              </a:spcBef>
              <a:buClr>
                <a:schemeClr val="hlink"/>
              </a:buClr>
              <a:buSzPct val="70000"/>
              <a:buFont typeface="Wingdings" pitchFamily="2" charset="2"/>
              <a:buNone/>
            </a:pPr>
            <a:r>
              <a:rPr lang="en-US" sz="1600" dirty="0">
                <a:effectLst>
                  <a:outerShdw blurRad="38100" dist="38100" dir="2700000" algn="tl">
                    <a:srgbClr val="000000"/>
                  </a:outerShdw>
                </a:effectLst>
                <a:latin typeface="Comic Sans MS" pitchFamily="66" charset="0"/>
              </a:rPr>
              <a:t>&lt;/body&gt;</a:t>
            </a:r>
          </a:p>
        </p:txBody>
      </p:sp>
      <p:grpSp>
        <p:nvGrpSpPr>
          <p:cNvPr id="2" name="Group 8"/>
          <p:cNvGrpSpPr>
            <a:grpSpLocks/>
          </p:cNvGrpSpPr>
          <p:nvPr/>
        </p:nvGrpSpPr>
        <p:grpSpPr bwMode="auto">
          <a:xfrm>
            <a:off x="2667000" y="2971801"/>
            <a:ext cx="1855788" cy="1052513"/>
            <a:chOff x="1680" y="1872"/>
            <a:chExt cx="1169" cy="663"/>
          </a:xfrm>
        </p:grpSpPr>
        <p:sp>
          <p:nvSpPr>
            <p:cNvPr id="546822" name="Line 6"/>
            <p:cNvSpPr>
              <a:spLocks noChangeShapeType="1"/>
            </p:cNvSpPr>
            <p:nvPr/>
          </p:nvSpPr>
          <p:spPr bwMode="auto">
            <a:xfrm flipH="1" flipV="1">
              <a:off x="1680" y="1872"/>
              <a:ext cx="720" cy="384"/>
            </a:xfrm>
            <a:prstGeom prst="line">
              <a:avLst/>
            </a:prstGeom>
            <a:noFill/>
            <a:ln w="38100">
              <a:solidFill>
                <a:srgbClr val="FF3300"/>
              </a:solidFill>
              <a:round/>
              <a:headEnd/>
              <a:tailEnd type="triangle" w="med" len="med"/>
            </a:ln>
            <a:effectLst/>
          </p:spPr>
          <p:txBody>
            <a:bodyPr/>
            <a:lstStyle/>
            <a:p>
              <a:endParaRPr lang="en-US"/>
            </a:p>
          </p:txBody>
        </p:sp>
        <p:sp>
          <p:nvSpPr>
            <p:cNvPr id="546823" name="Text Box 7"/>
            <p:cNvSpPr txBox="1">
              <a:spLocks noChangeArrowheads="1"/>
            </p:cNvSpPr>
            <p:nvPr/>
          </p:nvSpPr>
          <p:spPr bwMode="auto">
            <a:xfrm>
              <a:off x="2352" y="2304"/>
              <a:ext cx="497" cy="231"/>
            </a:xfrm>
            <a:prstGeom prst="rect">
              <a:avLst/>
            </a:prstGeom>
            <a:noFill/>
            <a:ln w="9525">
              <a:noFill/>
              <a:miter lim="800000"/>
              <a:headEnd/>
              <a:tailEnd/>
            </a:ln>
            <a:effectLst/>
          </p:spPr>
          <p:txBody>
            <a:bodyPr wrap="none">
              <a:spAutoFit/>
            </a:bodyPr>
            <a:lstStyle/>
            <a:p>
              <a:r>
                <a:rPr lang="en-US" dirty="0">
                  <a:solidFill>
                    <a:srgbClr val="FF3300"/>
                  </a:solidFill>
                </a:rPr>
                <a:t>action</a:t>
              </a:r>
            </a:p>
          </p:txBody>
        </p:sp>
      </p:grpSp>
      <p:grpSp>
        <p:nvGrpSpPr>
          <p:cNvPr id="3" name="Group 11"/>
          <p:cNvGrpSpPr>
            <a:grpSpLocks/>
          </p:cNvGrpSpPr>
          <p:nvPr/>
        </p:nvGrpSpPr>
        <p:grpSpPr bwMode="auto">
          <a:xfrm>
            <a:off x="4572000" y="2819400"/>
            <a:ext cx="2362200" cy="762000"/>
            <a:chOff x="2880" y="1776"/>
            <a:chExt cx="1488" cy="480"/>
          </a:xfrm>
        </p:grpSpPr>
        <p:sp>
          <p:nvSpPr>
            <p:cNvPr id="546825" name="Line 9"/>
            <p:cNvSpPr>
              <a:spLocks noChangeShapeType="1"/>
            </p:cNvSpPr>
            <p:nvPr/>
          </p:nvSpPr>
          <p:spPr bwMode="auto">
            <a:xfrm>
              <a:off x="2880" y="1776"/>
              <a:ext cx="1488" cy="480"/>
            </a:xfrm>
            <a:prstGeom prst="line">
              <a:avLst/>
            </a:prstGeom>
            <a:noFill/>
            <a:ln w="38100">
              <a:solidFill>
                <a:srgbClr val="FFFF00"/>
              </a:solidFill>
              <a:round/>
              <a:headEnd/>
              <a:tailEnd type="triangle" w="med" len="med"/>
            </a:ln>
            <a:effectLst/>
          </p:spPr>
          <p:txBody>
            <a:bodyPr/>
            <a:lstStyle/>
            <a:p>
              <a:endParaRPr lang="en-US"/>
            </a:p>
          </p:txBody>
        </p:sp>
        <p:sp>
          <p:nvSpPr>
            <p:cNvPr id="546826" name="Text Box 10"/>
            <p:cNvSpPr txBox="1">
              <a:spLocks noChangeArrowheads="1"/>
            </p:cNvSpPr>
            <p:nvPr/>
          </p:nvSpPr>
          <p:spPr bwMode="auto">
            <a:xfrm>
              <a:off x="3600" y="1776"/>
              <a:ext cx="625" cy="231"/>
            </a:xfrm>
            <a:prstGeom prst="rect">
              <a:avLst/>
            </a:prstGeom>
            <a:noFill/>
            <a:ln w="9525">
              <a:noFill/>
              <a:miter lim="800000"/>
              <a:headEnd/>
              <a:tailEnd/>
            </a:ln>
            <a:effectLst/>
          </p:spPr>
          <p:txBody>
            <a:bodyPr wrap="none">
              <a:spAutoFit/>
            </a:bodyPr>
            <a:lstStyle/>
            <a:p>
              <a:r>
                <a:rPr lang="en-US">
                  <a:solidFill>
                    <a:srgbClr val="FFFF00"/>
                  </a:solidFill>
                </a:rPr>
                <a:t>reaction</a:t>
              </a:r>
            </a:p>
          </p:txBody>
        </p:sp>
      </p:grpSp>
      <p:sp>
        <p:nvSpPr>
          <p:cNvPr id="546828" name="Text Box 12"/>
          <p:cNvSpPr txBox="1">
            <a:spLocks noChangeArrowheads="1"/>
          </p:cNvSpPr>
          <p:nvPr/>
        </p:nvSpPr>
        <p:spPr bwMode="auto">
          <a:xfrm>
            <a:off x="228600" y="4419600"/>
            <a:ext cx="1219200" cy="338554"/>
          </a:xfrm>
          <a:prstGeom prst="rect">
            <a:avLst/>
          </a:prstGeom>
          <a:noFill/>
          <a:ln w="9525">
            <a:noFill/>
            <a:miter lim="800000"/>
            <a:headEnd/>
            <a:tailEnd/>
          </a:ln>
          <a:effectLst/>
        </p:spPr>
        <p:txBody>
          <a:bodyPr wrap="square">
            <a:spAutoFit/>
          </a:bodyPr>
          <a:lstStyle/>
          <a:p>
            <a:pPr>
              <a:spcBef>
                <a:spcPct val="50000"/>
              </a:spcBef>
            </a:pPr>
            <a:r>
              <a:rPr lang="en-US" sz="1600" dirty="0"/>
              <a:t>Action</a:t>
            </a:r>
          </a:p>
        </p:txBody>
      </p:sp>
      <p:sp>
        <p:nvSpPr>
          <p:cNvPr id="546829" name="Text Box 13"/>
          <p:cNvSpPr txBox="1">
            <a:spLocks noChangeArrowheads="1"/>
          </p:cNvSpPr>
          <p:nvPr/>
        </p:nvSpPr>
        <p:spPr bwMode="auto">
          <a:xfrm>
            <a:off x="1981200" y="4419600"/>
            <a:ext cx="914400" cy="338554"/>
          </a:xfrm>
          <a:prstGeom prst="rect">
            <a:avLst/>
          </a:prstGeom>
          <a:noFill/>
          <a:ln w="9525">
            <a:noFill/>
            <a:miter lim="800000"/>
            <a:headEnd/>
            <a:tailEnd/>
          </a:ln>
          <a:effectLst/>
        </p:spPr>
        <p:txBody>
          <a:bodyPr>
            <a:spAutoFit/>
          </a:bodyPr>
          <a:lstStyle/>
          <a:p>
            <a:pPr>
              <a:spcBef>
                <a:spcPct val="50000"/>
              </a:spcBef>
            </a:pPr>
            <a:r>
              <a:rPr lang="en-US" sz="1600" dirty="0"/>
              <a:t>Event</a:t>
            </a:r>
          </a:p>
        </p:txBody>
      </p:sp>
      <p:sp>
        <p:nvSpPr>
          <p:cNvPr id="546830" name="Text Box 14"/>
          <p:cNvSpPr txBox="1">
            <a:spLocks noChangeArrowheads="1"/>
          </p:cNvSpPr>
          <p:nvPr/>
        </p:nvSpPr>
        <p:spPr bwMode="auto">
          <a:xfrm>
            <a:off x="3657600" y="4419600"/>
            <a:ext cx="1295400" cy="338554"/>
          </a:xfrm>
          <a:prstGeom prst="rect">
            <a:avLst/>
          </a:prstGeom>
          <a:noFill/>
          <a:ln w="9525">
            <a:noFill/>
            <a:miter lim="800000"/>
            <a:headEnd/>
            <a:tailEnd/>
          </a:ln>
          <a:effectLst/>
        </p:spPr>
        <p:txBody>
          <a:bodyPr>
            <a:spAutoFit/>
          </a:bodyPr>
          <a:lstStyle/>
          <a:p>
            <a:pPr>
              <a:spcBef>
                <a:spcPct val="50000"/>
              </a:spcBef>
            </a:pPr>
            <a:r>
              <a:rPr lang="en-US" sz="1600" dirty="0"/>
              <a:t>JavaScript</a:t>
            </a:r>
          </a:p>
        </p:txBody>
      </p:sp>
      <p:sp>
        <p:nvSpPr>
          <p:cNvPr id="546831" name="Text Box 15"/>
          <p:cNvSpPr txBox="1">
            <a:spLocks noChangeArrowheads="1"/>
          </p:cNvSpPr>
          <p:nvPr/>
        </p:nvSpPr>
        <p:spPr bwMode="auto">
          <a:xfrm>
            <a:off x="5715000" y="4419600"/>
            <a:ext cx="914400" cy="338554"/>
          </a:xfrm>
          <a:prstGeom prst="rect">
            <a:avLst/>
          </a:prstGeom>
          <a:noFill/>
          <a:ln w="9525">
            <a:noFill/>
            <a:miter lim="800000"/>
            <a:headEnd/>
            <a:tailEnd/>
          </a:ln>
          <a:effectLst/>
        </p:spPr>
        <p:txBody>
          <a:bodyPr>
            <a:spAutoFit/>
          </a:bodyPr>
          <a:lstStyle/>
          <a:p>
            <a:pPr>
              <a:spcBef>
                <a:spcPct val="50000"/>
              </a:spcBef>
            </a:pPr>
            <a:r>
              <a:rPr lang="en-US" sz="1600"/>
              <a:t>DOM</a:t>
            </a:r>
          </a:p>
        </p:txBody>
      </p:sp>
      <p:sp>
        <p:nvSpPr>
          <p:cNvPr id="546832" name="Text Box 16"/>
          <p:cNvSpPr txBox="1">
            <a:spLocks noChangeArrowheads="1"/>
          </p:cNvSpPr>
          <p:nvPr/>
        </p:nvSpPr>
        <p:spPr bwMode="auto">
          <a:xfrm>
            <a:off x="7239000" y="4419600"/>
            <a:ext cx="1066800" cy="338554"/>
          </a:xfrm>
          <a:prstGeom prst="rect">
            <a:avLst/>
          </a:prstGeom>
          <a:noFill/>
          <a:ln w="9525">
            <a:noFill/>
            <a:miter lim="800000"/>
            <a:headEnd/>
            <a:tailEnd/>
          </a:ln>
          <a:effectLst/>
        </p:spPr>
        <p:txBody>
          <a:bodyPr>
            <a:spAutoFit/>
          </a:bodyPr>
          <a:lstStyle/>
          <a:p>
            <a:pPr>
              <a:spcBef>
                <a:spcPct val="50000"/>
              </a:spcBef>
            </a:pPr>
            <a:r>
              <a:rPr lang="en-US" sz="1600"/>
              <a:t>Reaction</a:t>
            </a:r>
          </a:p>
        </p:txBody>
      </p:sp>
      <p:sp>
        <p:nvSpPr>
          <p:cNvPr id="546833" name="Line 17"/>
          <p:cNvSpPr>
            <a:spLocks noChangeShapeType="1"/>
          </p:cNvSpPr>
          <p:nvPr/>
        </p:nvSpPr>
        <p:spPr bwMode="auto">
          <a:xfrm>
            <a:off x="1371600" y="4648200"/>
            <a:ext cx="609600" cy="0"/>
          </a:xfrm>
          <a:prstGeom prst="line">
            <a:avLst/>
          </a:prstGeom>
          <a:noFill/>
          <a:ln w="38100">
            <a:solidFill>
              <a:schemeClr val="tx1"/>
            </a:solidFill>
            <a:round/>
            <a:headEnd/>
            <a:tailEnd type="triangle" w="med" len="med"/>
          </a:ln>
          <a:effectLst/>
        </p:spPr>
        <p:txBody>
          <a:bodyPr/>
          <a:lstStyle/>
          <a:p>
            <a:endParaRPr lang="en-US"/>
          </a:p>
        </p:txBody>
      </p:sp>
      <p:sp>
        <p:nvSpPr>
          <p:cNvPr id="546834" name="Line 18"/>
          <p:cNvSpPr>
            <a:spLocks noChangeShapeType="1"/>
          </p:cNvSpPr>
          <p:nvPr/>
        </p:nvSpPr>
        <p:spPr bwMode="auto">
          <a:xfrm>
            <a:off x="2895600" y="4648200"/>
            <a:ext cx="609600" cy="0"/>
          </a:xfrm>
          <a:prstGeom prst="line">
            <a:avLst/>
          </a:prstGeom>
          <a:noFill/>
          <a:ln w="38100">
            <a:solidFill>
              <a:schemeClr val="tx1"/>
            </a:solidFill>
            <a:round/>
            <a:headEnd/>
            <a:tailEnd type="triangle" w="med" len="med"/>
          </a:ln>
          <a:effectLst/>
        </p:spPr>
        <p:txBody>
          <a:bodyPr/>
          <a:lstStyle/>
          <a:p>
            <a:endParaRPr lang="en-US"/>
          </a:p>
        </p:txBody>
      </p:sp>
      <p:sp>
        <p:nvSpPr>
          <p:cNvPr id="546835" name="Line 19"/>
          <p:cNvSpPr>
            <a:spLocks noChangeShapeType="1"/>
          </p:cNvSpPr>
          <p:nvPr/>
        </p:nvSpPr>
        <p:spPr bwMode="auto">
          <a:xfrm>
            <a:off x="4960938" y="4648200"/>
            <a:ext cx="609600" cy="0"/>
          </a:xfrm>
          <a:prstGeom prst="line">
            <a:avLst/>
          </a:prstGeom>
          <a:noFill/>
          <a:ln w="38100">
            <a:solidFill>
              <a:schemeClr val="tx1"/>
            </a:solidFill>
            <a:round/>
            <a:headEnd/>
            <a:tailEnd type="triangle" w="med" len="med"/>
          </a:ln>
          <a:effectLst/>
        </p:spPr>
        <p:txBody>
          <a:bodyPr/>
          <a:lstStyle/>
          <a:p>
            <a:endParaRPr lang="en-US"/>
          </a:p>
        </p:txBody>
      </p:sp>
      <p:sp>
        <p:nvSpPr>
          <p:cNvPr id="546836" name="Line 20"/>
          <p:cNvSpPr>
            <a:spLocks noChangeShapeType="1"/>
          </p:cNvSpPr>
          <p:nvPr/>
        </p:nvSpPr>
        <p:spPr bwMode="auto">
          <a:xfrm>
            <a:off x="6553200" y="4648200"/>
            <a:ext cx="609600" cy="0"/>
          </a:xfrm>
          <a:prstGeom prst="line">
            <a:avLst/>
          </a:prstGeom>
          <a:noFill/>
          <a:ln w="38100">
            <a:solidFill>
              <a:schemeClr val="tx1"/>
            </a:solidFill>
            <a:round/>
            <a:headEnd/>
            <a:tailEnd type="triangle" w="med" len="med"/>
          </a:ln>
          <a:effectLst/>
        </p:spPr>
        <p:txBody>
          <a:bodyPr/>
          <a:lstStyle/>
          <a:p>
            <a:endParaRPr lang="en-US"/>
          </a:p>
        </p:txBody>
      </p:sp>
      <p:sp>
        <p:nvSpPr>
          <p:cNvPr id="546837" name="Text Box 21"/>
          <p:cNvSpPr txBox="1">
            <a:spLocks noChangeArrowheads="1"/>
          </p:cNvSpPr>
          <p:nvPr/>
        </p:nvSpPr>
        <p:spPr bwMode="auto">
          <a:xfrm>
            <a:off x="228600" y="4830763"/>
            <a:ext cx="1524000" cy="274637"/>
          </a:xfrm>
          <a:prstGeom prst="rect">
            <a:avLst/>
          </a:prstGeom>
          <a:noFill/>
          <a:ln w="9525">
            <a:noFill/>
            <a:miter lim="800000"/>
            <a:headEnd/>
            <a:tailEnd/>
          </a:ln>
          <a:effectLst/>
        </p:spPr>
        <p:txBody>
          <a:bodyPr>
            <a:spAutoFit/>
          </a:bodyPr>
          <a:lstStyle/>
          <a:p>
            <a:pPr>
              <a:spcBef>
                <a:spcPct val="50000"/>
              </a:spcBef>
            </a:pPr>
            <a:r>
              <a:rPr lang="en-US" sz="1200"/>
              <a:t>src=</a:t>
            </a:r>
            <a:r>
              <a:rPr lang="en-US" sz="1200">
                <a:latin typeface="Arial"/>
              </a:rPr>
              <a:t>“</a:t>
            </a:r>
            <a:r>
              <a:rPr lang="en-US" sz="1200"/>
              <a:t>button_off.gif</a:t>
            </a:r>
            <a:r>
              <a:rPr lang="en-US" sz="1200">
                <a:latin typeface="Arial"/>
              </a:rPr>
              <a:t>”</a:t>
            </a:r>
            <a:endParaRPr lang="en-US" sz="1200"/>
          </a:p>
        </p:txBody>
      </p:sp>
      <p:sp>
        <p:nvSpPr>
          <p:cNvPr id="546838" name="Text Box 22"/>
          <p:cNvSpPr txBox="1">
            <a:spLocks noChangeArrowheads="1"/>
          </p:cNvSpPr>
          <p:nvPr/>
        </p:nvSpPr>
        <p:spPr bwMode="auto">
          <a:xfrm>
            <a:off x="1905000" y="4830763"/>
            <a:ext cx="1143000" cy="274637"/>
          </a:xfrm>
          <a:prstGeom prst="rect">
            <a:avLst/>
          </a:prstGeom>
          <a:noFill/>
          <a:ln w="9525">
            <a:noFill/>
            <a:miter lim="800000"/>
            <a:headEnd/>
            <a:tailEnd/>
          </a:ln>
          <a:effectLst/>
        </p:spPr>
        <p:txBody>
          <a:bodyPr>
            <a:spAutoFit/>
          </a:bodyPr>
          <a:lstStyle/>
          <a:p>
            <a:pPr>
              <a:spcBef>
                <a:spcPct val="50000"/>
              </a:spcBef>
            </a:pPr>
            <a:r>
              <a:rPr lang="en-US" sz="1200"/>
              <a:t>onmouseover</a:t>
            </a:r>
          </a:p>
        </p:txBody>
      </p:sp>
      <p:sp>
        <p:nvSpPr>
          <p:cNvPr id="546839" name="Text Box 23"/>
          <p:cNvSpPr txBox="1">
            <a:spLocks noChangeArrowheads="1"/>
          </p:cNvSpPr>
          <p:nvPr/>
        </p:nvSpPr>
        <p:spPr bwMode="auto">
          <a:xfrm>
            <a:off x="3886200" y="4830763"/>
            <a:ext cx="838200" cy="274637"/>
          </a:xfrm>
          <a:prstGeom prst="rect">
            <a:avLst/>
          </a:prstGeom>
          <a:noFill/>
          <a:ln w="9525">
            <a:noFill/>
            <a:miter lim="800000"/>
            <a:headEnd/>
            <a:tailEnd/>
          </a:ln>
          <a:effectLst/>
        </p:spPr>
        <p:txBody>
          <a:bodyPr>
            <a:spAutoFit/>
          </a:bodyPr>
          <a:lstStyle/>
          <a:p>
            <a:pPr>
              <a:spcBef>
                <a:spcPct val="50000"/>
              </a:spcBef>
            </a:pPr>
            <a:r>
              <a:rPr lang="en-US" sz="1200"/>
              <a:t>toggle()</a:t>
            </a:r>
          </a:p>
        </p:txBody>
      </p:sp>
      <p:sp>
        <p:nvSpPr>
          <p:cNvPr id="546840" name="Text Box 24"/>
          <p:cNvSpPr txBox="1">
            <a:spLocks noChangeArrowheads="1"/>
          </p:cNvSpPr>
          <p:nvPr/>
        </p:nvSpPr>
        <p:spPr bwMode="auto">
          <a:xfrm>
            <a:off x="5257800" y="4830763"/>
            <a:ext cx="1752600" cy="274637"/>
          </a:xfrm>
          <a:prstGeom prst="rect">
            <a:avLst/>
          </a:prstGeom>
          <a:noFill/>
          <a:ln w="9525">
            <a:noFill/>
            <a:miter lim="800000"/>
            <a:headEnd/>
            <a:tailEnd/>
          </a:ln>
          <a:effectLst/>
        </p:spPr>
        <p:txBody>
          <a:bodyPr>
            <a:spAutoFit/>
          </a:bodyPr>
          <a:lstStyle/>
          <a:p>
            <a:pPr>
              <a:spcBef>
                <a:spcPct val="50000"/>
              </a:spcBef>
            </a:pPr>
            <a:r>
              <a:rPr lang="en-US" sz="1200"/>
              <a:t>document.img.button1</a:t>
            </a:r>
          </a:p>
        </p:txBody>
      </p:sp>
      <p:sp>
        <p:nvSpPr>
          <p:cNvPr id="546841" name="Text Box 25"/>
          <p:cNvSpPr txBox="1">
            <a:spLocks noChangeArrowheads="1"/>
          </p:cNvSpPr>
          <p:nvPr/>
        </p:nvSpPr>
        <p:spPr bwMode="auto">
          <a:xfrm>
            <a:off x="7086600" y="4830763"/>
            <a:ext cx="1600200" cy="274637"/>
          </a:xfrm>
          <a:prstGeom prst="rect">
            <a:avLst/>
          </a:prstGeom>
          <a:noFill/>
          <a:ln w="9525">
            <a:noFill/>
            <a:miter lim="800000"/>
            <a:headEnd/>
            <a:tailEnd/>
          </a:ln>
          <a:effectLst/>
        </p:spPr>
        <p:txBody>
          <a:bodyPr>
            <a:spAutoFit/>
          </a:bodyPr>
          <a:lstStyle/>
          <a:p>
            <a:pPr>
              <a:spcBef>
                <a:spcPct val="50000"/>
              </a:spcBef>
            </a:pPr>
            <a:r>
              <a:rPr lang="en-US" sz="1200"/>
              <a:t>Src=</a:t>
            </a:r>
            <a:r>
              <a:rPr lang="en-US" sz="1200">
                <a:latin typeface="Arial"/>
              </a:rPr>
              <a:t>“</a:t>
            </a:r>
            <a:r>
              <a:rPr lang="en-US" sz="1200"/>
              <a:t>button_on.gif</a:t>
            </a:r>
            <a:r>
              <a:rPr lang="en-US" sz="1200">
                <a:latin typeface="Arial"/>
              </a:rPr>
              <a:t>”</a:t>
            </a:r>
            <a:endParaRPr lang="en-US" sz="1200"/>
          </a:p>
        </p:txBody>
      </p:sp>
      <p:sp>
        <p:nvSpPr>
          <p:cNvPr id="546842" name="Text Box 26"/>
          <p:cNvSpPr txBox="1">
            <a:spLocks noChangeArrowheads="1"/>
          </p:cNvSpPr>
          <p:nvPr/>
        </p:nvSpPr>
        <p:spPr bwMode="auto">
          <a:xfrm>
            <a:off x="2346325" y="5314950"/>
            <a:ext cx="5257800" cy="1314450"/>
          </a:xfrm>
          <a:prstGeom prst="rect">
            <a:avLst/>
          </a:prstGeom>
          <a:noFill/>
          <a:ln w="9525">
            <a:noFill/>
            <a:miter lim="800000"/>
            <a:headEnd/>
            <a:tailEnd/>
          </a:ln>
          <a:effectLst/>
        </p:spPr>
        <p:txBody>
          <a:bodyPr wrap="none">
            <a:spAutoFit/>
          </a:bodyPr>
          <a:lstStyle/>
          <a:p>
            <a:pPr marL="342900" indent="-342900">
              <a:buFontTx/>
              <a:buAutoNum type="arabicParenR"/>
            </a:pPr>
            <a:r>
              <a:rPr lang="en-US" sz="1600" dirty="0"/>
              <a:t>User moves mouse over object</a:t>
            </a:r>
          </a:p>
          <a:p>
            <a:pPr marL="342900" indent="-342900">
              <a:buFontTx/>
              <a:buAutoNum type="arabicParenR"/>
            </a:pPr>
            <a:r>
              <a:rPr lang="en-US" sz="1600" dirty="0"/>
              <a:t>Event senses that something happened to the object</a:t>
            </a:r>
          </a:p>
          <a:p>
            <a:pPr marL="342900" indent="-342900">
              <a:buFontTx/>
              <a:buAutoNum type="arabicParenR"/>
            </a:pPr>
            <a:r>
              <a:rPr lang="en-US" sz="1600" dirty="0"/>
              <a:t>JavaScript tells the object what to do (Even handler)</a:t>
            </a:r>
          </a:p>
          <a:p>
            <a:pPr marL="342900" indent="-342900">
              <a:buFontTx/>
              <a:buAutoNum type="arabicParenR"/>
            </a:pPr>
            <a:r>
              <a:rPr lang="en-US" sz="1600" dirty="0"/>
              <a:t>Locates object on the web page</a:t>
            </a:r>
          </a:p>
          <a:p>
            <a:pPr marL="342900" indent="-342900">
              <a:buFontTx/>
              <a:buAutoNum type="arabicParenR"/>
            </a:pPr>
            <a:r>
              <a:rPr lang="en-US" sz="1600" dirty="0"/>
              <a:t>Object</a:t>
            </a:r>
            <a:r>
              <a:rPr lang="en-US" sz="1600" dirty="0">
                <a:latin typeface="Arial"/>
              </a:rPr>
              <a:t>’</a:t>
            </a:r>
            <a:r>
              <a:rPr lang="en-US" sz="1600" dirty="0"/>
              <a:t>s image source is changed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00FA1025-D4A2-4952-86D8-F45CA2AB3D79}" type="slidenum">
              <a:rPr lang="en-US" altLang="zh-TW"/>
              <a:pPr/>
              <a:t>67</a:t>
            </a:fld>
            <a:endParaRPr lang="en-US" altLang="zh-TW"/>
          </a:p>
        </p:txBody>
      </p:sp>
      <p:sp>
        <p:nvSpPr>
          <p:cNvPr id="520194" name="Rectangle 2"/>
          <p:cNvSpPr>
            <a:spLocks noGrp="1" noChangeArrowheads="1"/>
          </p:cNvSpPr>
          <p:nvPr>
            <p:ph type="title"/>
          </p:nvPr>
        </p:nvSpPr>
        <p:spPr/>
        <p:txBody>
          <a:bodyPr/>
          <a:lstStyle/>
          <a:p>
            <a:r>
              <a:rPr lang="en-US"/>
              <a:t>Browser Hierarchy Model</a:t>
            </a:r>
          </a:p>
        </p:txBody>
      </p:sp>
      <p:grpSp>
        <p:nvGrpSpPr>
          <p:cNvPr id="2" name="Group 38"/>
          <p:cNvGrpSpPr>
            <a:grpSpLocks/>
          </p:cNvGrpSpPr>
          <p:nvPr/>
        </p:nvGrpSpPr>
        <p:grpSpPr bwMode="auto">
          <a:xfrm>
            <a:off x="228600" y="1524000"/>
            <a:ext cx="8610600" cy="4572000"/>
            <a:chOff x="96" y="1248"/>
            <a:chExt cx="5568" cy="2880"/>
          </a:xfrm>
        </p:grpSpPr>
        <p:sp>
          <p:nvSpPr>
            <p:cNvPr id="520196" name="Rectangle 4"/>
            <p:cNvSpPr>
              <a:spLocks noChangeArrowheads="1"/>
            </p:cNvSpPr>
            <p:nvPr/>
          </p:nvSpPr>
          <p:spPr bwMode="auto">
            <a:xfrm>
              <a:off x="2400" y="1248"/>
              <a:ext cx="1056" cy="240"/>
            </a:xfrm>
            <a:prstGeom prst="rect">
              <a:avLst/>
            </a:prstGeom>
            <a:solidFill>
              <a:schemeClr val="accent1"/>
            </a:solidFill>
            <a:ln w="9525">
              <a:solidFill>
                <a:schemeClr val="tx1"/>
              </a:solidFill>
              <a:miter lim="800000"/>
              <a:headEnd/>
              <a:tailEnd/>
            </a:ln>
            <a:effectLst/>
          </p:spPr>
          <p:txBody>
            <a:bodyPr wrap="none" anchor="ctr"/>
            <a:lstStyle/>
            <a:p>
              <a:pPr algn="ctr"/>
              <a:r>
                <a:rPr lang="en-US"/>
                <a:t>window</a:t>
              </a:r>
            </a:p>
          </p:txBody>
        </p:sp>
        <p:sp>
          <p:nvSpPr>
            <p:cNvPr id="520198" name="Rectangle 6"/>
            <p:cNvSpPr>
              <a:spLocks noChangeArrowheads="1"/>
            </p:cNvSpPr>
            <p:nvPr/>
          </p:nvSpPr>
          <p:spPr bwMode="auto">
            <a:xfrm>
              <a:off x="192" y="1824"/>
              <a:ext cx="1056" cy="240"/>
            </a:xfrm>
            <a:prstGeom prst="rect">
              <a:avLst/>
            </a:prstGeom>
            <a:solidFill>
              <a:srgbClr val="00FF00"/>
            </a:solidFill>
            <a:ln w="9525">
              <a:solidFill>
                <a:schemeClr val="tx1"/>
              </a:solidFill>
              <a:miter lim="800000"/>
              <a:headEnd/>
              <a:tailEnd/>
            </a:ln>
            <a:effectLst/>
          </p:spPr>
          <p:txBody>
            <a:bodyPr wrap="none" anchor="ctr"/>
            <a:lstStyle/>
            <a:p>
              <a:pPr algn="ctr"/>
              <a:r>
                <a:rPr lang="en-US"/>
                <a:t>document</a:t>
              </a:r>
            </a:p>
          </p:txBody>
        </p:sp>
        <p:sp>
          <p:nvSpPr>
            <p:cNvPr id="520199" name="Rectangle 7"/>
            <p:cNvSpPr>
              <a:spLocks noChangeArrowheads="1"/>
            </p:cNvSpPr>
            <p:nvPr/>
          </p:nvSpPr>
          <p:spPr bwMode="auto">
            <a:xfrm>
              <a:off x="1680" y="1824"/>
              <a:ext cx="1056" cy="240"/>
            </a:xfrm>
            <a:prstGeom prst="rect">
              <a:avLst/>
            </a:prstGeom>
            <a:solidFill>
              <a:srgbClr val="00FF00"/>
            </a:solidFill>
            <a:ln w="9525">
              <a:solidFill>
                <a:schemeClr val="tx1"/>
              </a:solidFill>
              <a:miter lim="800000"/>
              <a:headEnd/>
              <a:tailEnd/>
            </a:ln>
            <a:effectLst/>
          </p:spPr>
          <p:txBody>
            <a:bodyPr wrap="none" anchor="ctr"/>
            <a:lstStyle/>
            <a:p>
              <a:pPr algn="ctr"/>
              <a:r>
                <a:rPr lang="en-US"/>
                <a:t>frame</a:t>
              </a:r>
            </a:p>
          </p:txBody>
        </p:sp>
        <p:sp>
          <p:nvSpPr>
            <p:cNvPr id="520200" name="Rectangle 8"/>
            <p:cNvSpPr>
              <a:spLocks noChangeArrowheads="1"/>
            </p:cNvSpPr>
            <p:nvPr/>
          </p:nvSpPr>
          <p:spPr bwMode="auto">
            <a:xfrm>
              <a:off x="3168" y="1824"/>
              <a:ext cx="1056" cy="240"/>
            </a:xfrm>
            <a:prstGeom prst="rect">
              <a:avLst/>
            </a:prstGeom>
            <a:solidFill>
              <a:srgbClr val="00FF00"/>
            </a:solidFill>
            <a:ln w="9525">
              <a:solidFill>
                <a:schemeClr val="tx1"/>
              </a:solidFill>
              <a:miter lim="800000"/>
              <a:headEnd/>
              <a:tailEnd/>
            </a:ln>
            <a:effectLst/>
          </p:spPr>
          <p:txBody>
            <a:bodyPr wrap="none" anchor="ctr"/>
            <a:lstStyle/>
            <a:p>
              <a:pPr algn="ctr"/>
              <a:r>
                <a:rPr lang="en-US"/>
                <a:t>location</a:t>
              </a:r>
            </a:p>
          </p:txBody>
        </p:sp>
        <p:sp>
          <p:nvSpPr>
            <p:cNvPr id="520201" name="Rectangle 9"/>
            <p:cNvSpPr>
              <a:spLocks noChangeArrowheads="1"/>
            </p:cNvSpPr>
            <p:nvPr/>
          </p:nvSpPr>
          <p:spPr bwMode="auto">
            <a:xfrm>
              <a:off x="4608" y="1824"/>
              <a:ext cx="1056" cy="240"/>
            </a:xfrm>
            <a:prstGeom prst="rect">
              <a:avLst/>
            </a:prstGeom>
            <a:solidFill>
              <a:srgbClr val="00FF00"/>
            </a:solidFill>
            <a:ln w="9525">
              <a:solidFill>
                <a:schemeClr val="tx1"/>
              </a:solidFill>
              <a:miter lim="800000"/>
              <a:headEnd/>
              <a:tailEnd/>
            </a:ln>
            <a:effectLst/>
          </p:spPr>
          <p:txBody>
            <a:bodyPr wrap="none" anchor="ctr"/>
            <a:lstStyle/>
            <a:p>
              <a:pPr algn="ctr"/>
              <a:r>
                <a:rPr lang="en-US"/>
                <a:t>history</a:t>
              </a:r>
            </a:p>
          </p:txBody>
        </p:sp>
        <p:sp>
          <p:nvSpPr>
            <p:cNvPr id="520202" name="Rectangle 10"/>
            <p:cNvSpPr>
              <a:spLocks noChangeArrowheads="1"/>
            </p:cNvSpPr>
            <p:nvPr/>
          </p:nvSpPr>
          <p:spPr bwMode="auto">
            <a:xfrm>
              <a:off x="96" y="2448"/>
              <a:ext cx="1056" cy="240"/>
            </a:xfrm>
            <a:prstGeom prst="rect">
              <a:avLst/>
            </a:prstGeom>
            <a:solidFill>
              <a:srgbClr val="FF9933"/>
            </a:solidFill>
            <a:ln w="9525">
              <a:solidFill>
                <a:schemeClr val="tx1"/>
              </a:solidFill>
              <a:miter lim="800000"/>
              <a:headEnd/>
              <a:tailEnd/>
            </a:ln>
            <a:effectLst/>
          </p:spPr>
          <p:txBody>
            <a:bodyPr wrap="none" anchor="ctr"/>
            <a:lstStyle/>
            <a:p>
              <a:pPr algn="ctr"/>
              <a:r>
                <a:rPr lang="en-US"/>
                <a:t>anchor</a:t>
              </a:r>
            </a:p>
          </p:txBody>
        </p:sp>
        <p:sp>
          <p:nvSpPr>
            <p:cNvPr id="520203" name="Rectangle 11"/>
            <p:cNvSpPr>
              <a:spLocks noChangeArrowheads="1"/>
            </p:cNvSpPr>
            <p:nvPr/>
          </p:nvSpPr>
          <p:spPr bwMode="auto">
            <a:xfrm>
              <a:off x="1584" y="2448"/>
              <a:ext cx="1056" cy="240"/>
            </a:xfrm>
            <a:prstGeom prst="rect">
              <a:avLst/>
            </a:prstGeom>
            <a:solidFill>
              <a:srgbClr val="FF9933"/>
            </a:solidFill>
            <a:ln w="9525">
              <a:solidFill>
                <a:schemeClr val="tx1"/>
              </a:solidFill>
              <a:miter lim="800000"/>
              <a:headEnd/>
              <a:tailEnd/>
            </a:ln>
            <a:effectLst/>
          </p:spPr>
          <p:txBody>
            <a:bodyPr wrap="none" anchor="ctr"/>
            <a:lstStyle/>
            <a:p>
              <a:pPr algn="ctr"/>
              <a:r>
                <a:rPr lang="en-US"/>
                <a:t>image</a:t>
              </a:r>
            </a:p>
          </p:txBody>
        </p:sp>
        <p:sp>
          <p:nvSpPr>
            <p:cNvPr id="520204" name="Rectangle 12"/>
            <p:cNvSpPr>
              <a:spLocks noChangeArrowheads="1"/>
            </p:cNvSpPr>
            <p:nvPr/>
          </p:nvSpPr>
          <p:spPr bwMode="auto">
            <a:xfrm>
              <a:off x="3072" y="2448"/>
              <a:ext cx="1056" cy="240"/>
            </a:xfrm>
            <a:prstGeom prst="rect">
              <a:avLst/>
            </a:prstGeom>
            <a:solidFill>
              <a:srgbClr val="FF9933"/>
            </a:solidFill>
            <a:ln w="9525">
              <a:solidFill>
                <a:schemeClr val="tx1"/>
              </a:solidFill>
              <a:miter lim="800000"/>
              <a:headEnd/>
              <a:tailEnd/>
            </a:ln>
            <a:effectLst/>
          </p:spPr>
          <p:txBody>
            <a:bodyPr wrap="none" anchor="ctr"/>
            <a:lstStyle/>
            <a:p>
              <a:pPr algn="ctr"/>
              <a:r>
                <a:rPr lang="en-US"/>
                <a:t>form</a:t>
              </a:r>
            </a:p>
          </p:txBody>
        </p:sp>
        <p:sp>
          <p:nvSpPr>
            <p:cNvPr id="520205" name="Rectangle 13"/>
            <p:cNvSpPr>
              <a:spLocks noChangeArrowheads="1"/>
            </p:cNvSpPr>
            <p:nvPr/>
          </p:nvSpPr>
          <p:spPr bwMode="auto">
            <a:xfrm>
              <a:off x="4560" y="2448"/>
              <a:ext cx="1056" cy="240"/>
            </a:xfrm>
            <a:prstGeom prst="rect">
              <a:avLst/>
            </a:prstGeom>
            <a:solidFill>
              <a:srgbClr val="FF9933"/>
            </a:solidFill>
            <a:ln w="9525">
              <a:solidFill>
                <a:schemeClr val="tx1"/>
              </a:solidFill>
              <a:miter lim="800000"/>
              <a:headEnd/>
              <a:tailEnd/>
            </a:ln>
            <a:effectLst/>
          </p:spPr>
          <p:txBody>
            <a:bodyPr wrap="none" anchor="ctr"/>
            <a:lstStyle/>
            <a:p>
              <a:pPr algn="ctr"/>
              <a:r>
                <a:rPr lang="en-US" dirty="0"/>
                <a:t>link</a:t>
              </a:r>
            </a:p>
          </p:txBody>
        </p:sp>
        <p:sp>
          <p:nvSpPr>
            <p:cNvPr id="520206" name="Rectangle 14"/>
            <p:cNvSpPr>
              <a:spLocks noChangeArrowheads="1"/>
            </p:cNvSpPr>
            <p:nvPr/>
          </p:nvSpPr>
          <p:spPr bwMode="auto">
            <a:xfrm>
              <a:off x="2352" y="3024"/>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button</a:t>
              </a:r>
            </a:p>
          </p:txBody>
        </p:sp>
        <p:sp>
          <p:nvSpPr>
            <p:cNvPr id="520207" name="Rectangle 15"/>
            <p:cNvSpPr>
              <a:spLocks noChangeArrowheads="1"/>
            </p:cNvSpPr>
            <p:nvPr/>
          </p:nvSpPr>
          <p:spPr bwMode="auto">
            <a:xfrm>
              <a:off x="3792" y="3024"/>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checkbox</a:t>
              </a:r>
            </a:p>
          </p:txBody>
        </p:sp>
        <p:sp>
          <p:nvSpPr>
            <p:cNvPr id="520208" name="Rectangle 16"/>
            <p:cNvSpPr>
              <a:spLocks noChangeArrowheads="1"/>
            </p:cNvSpPr>
            <p:nvPr/>
          </p:nvSpPr>
          <p:spPr bwMode="auto">
            <a:xfrm>
              <a:off x="3792" y="3312"/>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select</a:t>
              </a:r>
            </a:p>
          </p:txBody>
        </p:sp>
        <p:sp>
          <p:nvSpPr>
            <p:cNvPr id="520209" name="Rectangle 17"/>
            <p:cNvSpPr>
              <a:spLocks noChangeArrowheads="1"/>
            </p:cNvSpPr>
            <p:nvPr/>
          </p:nvSpPr>
          <p:spPr bwMode="auto">
            <a:xfrm>
              <a:off x="3792" y="3600"/>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textarea</a:t>
              </a:r>
            </a:p>
          </p:txBody>
        </p:sp>
        <p:sp>
          <p:nvSpPr>
            <p:cNvPr id="520210" name="Rectangle 18"/>
            <p:cNvSpPr>
              <a:spLocks noChangeArrowheads="1"/>
            </p:cNvSpPr>
            <p:nvPr/>
          </p:nvSpPr>
          <p:spPr bwMode="auto">
            <a:xfrm>
              <a:off x="3792" y="3888"/>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submit</a:t>
              </a:r>
            </a:p>
          </p:txBody>
        </p:sp>
        <p:sp>
          <p:nvSpPr>
            <p:cNvPr id="520211" name="Rectangle 19"/>
            <p:cNvSpPr>
              <a:spLocks noChangeArrowheads="1"/>
            </p:cNvSpPr>
            <p:nvPr/>
          </p:nvSpPr>
          <p:spPr bwMode="auto">
            <a:xfrm>
              <a:off x="2352" y="3312"/>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radio</a:t>
              </a:r>
            </a:p>
          </p:txBody>
        </p:sp>
        <p:sp>
          <p:nvSpPr>
            <p:cNvPr id="520212" name="Rectangle 20"/>
            <p:cNvSpPr>
              <a:spLocks noChangeArrowheads="1"/>
            </p:cNvSpPr>
            <p:nvPr/>
          </p:nvSpPr>
          <p:spPr bwMode="auto">
            <a:xfrm>
              <a:off x="2352" y="3600"/>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reset</a:t>
              </a:r>
            </a:p>
          </p:txBody>
        </p:sp>
        <p:sp>
          <p:nvSpPr>
            <p:cNvPr id="520213" name="Rectangle 21"/>
            <p:cNvSpPr>
              <a:spLocks noChangeArrowheads="1"/>
            </p:cNvSpPr>
            <p:nvPr/>
          </p:nvSpPr>
          <p:spPr bwMode="auto">
            <a:xfrm>
              <a:off x="2352" y="3888"/>
              <a:ext cx="1056" cy="240"/>
            </a:xfrm>
            <a:prstGeom prst="rect">
              <a:avLst/>
            </a:prstGeom>
            <a:solidFill>
              <a:srgbClr val="FF3300"/>
            </a:solidFill>
            <a:ln w="9525">
              <a:solidFill>
                <a:schemeClr val="tx1"/>
              </a:solidFill>
              <a:miter lim="800000"/>
              <a:headEnd/>
              <a:tailEnd/>
            </a:ln>
            <a:effectLst/>
          </p:spPr>
          <p:txBody>
            <a:bodyPr wrap="none" anchor="ctr"/>
            <a:lstStyle/>
            <a:p>
              <a:pPr algn="ctr"/>
              <a:r>
                <a:rPr lang="en-US"/>
                <a:t>text</a:t>
              </a:r>
            </a:p>
          </p:txBody>
        </p:sp>
        <p:sp>
          <p:nvSpPr>
            <p:cNvPr id="520214" name="Line 22"/>
            <p:cNvSpPr>
              <a:spLocks noChangeShapeType="1"/>
            </p:cNvSpPr>
            <p:nvPr/>
          </p:nvSpPr>
          <p:spPr bwMode="auto">
            <a:xfrm>
              <a:off x="2928" y="1488"/>
              <a:ext cx="0" cy="144"/>
            </a:xfrm>
            <a:prstGeom prst="line">
              <a:avLst/>
            </a:prstGeom>
            <a:noFill/>
            <a:ln w="9525">
              <a:solidFill>
                <a:schemeClr val="tx1"/>
              </a:solidFill>
              <a:round/>
              <a:headEnd/>
              <a:tailEnd/>
            </a:ln>
            <a:effectLst/>
          </p:spPr>
          <p:txBody>
            <a:bodyPr/>
            <a:lstStyle/>
            <a:p>
              <a:endParaRPr lang="en-US"/>
            </a:p>
          </p:txBody>
        </p:sp>
        <p:sp>
          <p:nvSpPr>
            <p:cNvPr id="520215" name="Line 23"/>
            <p:cNvSpPr>
              <a:spLocks noChangeShapeType="1"/>
            </p:cNvSpPr>
            <p:nvPr/>
          </p:nvSpPr>
          <p:spPr bwMode="auto">
            <a:xfrm>
              <a:off x="720" y="1632"/>
              <a:ext cx="4464" cy="0"/>
            </a:xfrm>
            <a:prstGeom prst="line">
              <a:avLst/>
            </a:prstGeom>
            <a:noFill/>
            <a:ln w="9525">
              <a:solidFill>
                <a:schemeClr val="tx1"/>
              </a:solidFill>
              <a:round/>
              <a:headEnd/>
              <a:tailEnd/>
            </a:ln>
            <a:effectLst/>
          </p:spPr>
          <p:txBody>
            <a:bodyPr/>
            <a:lstStyle/>
            <a:p>
              <a:endParaRPr lang="en-US"/>
            </a:p>
          </p:txBody>
        </p:sp>
        <p:sp>
          <p:nvSpPr>
            <p:cNvPr id="520216" name="Line 24"/>
            <p:cNvSpPr>
              <a:spLocks noChangeShapeType="1"/>
            </p:cNvSpPr>
            <p:nvPr/>
          </p:nvSpPr>
          <p:spPr bwMode="auto">
            <a:xfrm>
              <a:off x="720" y="1632"/>
              <a:ext cx="0" cy="192"/>
            </a:xfrm>
            <a:prstGeom prst="line">
              <a:avLst/>
            </a:prstGeom>
            <a:noFill/>
            <a:ln w="9525">
              <a:solidFill>
                <a:schemeClr val="tx1"/>
              </a:solidFill>
              <a:round/>
              <a:headEnd/>
              <a:tailEnd/>
            </a:ln>
            <a:effectLst/>
          </p:spPr>
          <p:txBody>
            <a:bodyPr/>
            <a:lstStyle/>
            <a:p>
              <a:endParaRPr lang="en-US"/>
            </a:p>
          </p:txBody>
        </p:sp>
        <p:sp>
          <p:nvSpPr>
            <p:cNvPr id="520217" name="Line 25"/>
            <p:cNvSpPr>
              <a:spLocks noChangeShapeType="1"/>
            </p:cNvSpPr>
            <p:nvPr/>
          </p:nvSpPr>
          <p:spPr bwMode="auto">
            <a:xfrm>
              <a:off x="2208" y="1632"/>
              <a:ext cx="0" cy="192"/>
            </a:xfrm>
            <a:prstGeom prst="line">
              <a:avLst/>
            </a:prstGeom>
            <a:noFill/>
            <a:ln w="9525">
              <a:solidFill>
                <a:schemeClr val="tx1"/>
              </a:solidFill>
              <a:round/>
              <a:headEnd/>
              <a:tailEnd/>
            </a:ln>
            <a:effectLst/>
          </p:spPr>
          <p:txBody>
            <a:bodyPr/>
            <a:lstStyle/>
            <a:p>
              <a:endParaRPr lang="en-US"/>
            </a:p>
          </p:txBody>
        </p:sp>
        <p:sp>
          <p:nvSpPr>
            <p:cNvPr id="520218" name="Line 26"/>
            <p:cNvSpPr>
              <a:spLocks noChangeShapeType="1"/>
            </p:cNvSpPr>
            <p:nvPr/>
          </p:nvSpPr>
          <p:spPr bwMode="auto">
            <a:xfrm>
              <a:off x="3696" y="1632"/>
              <a:ext cx="0" cy="192"/>
            </a:xfrm>
            <a:prstGeom prst="line">
              <a:avLst/>
            </a:prstGeom>
            <a:noFill/>
            <a:ln w="9525">
              <a:solidFill>
                <a:schemeClr val="tx1"/>
              </a:solidFill>
              <a:round/>
              <a:headEnd/>
              <a:tailEnd/>
            </a:ln>
            <a:effectLst/>
          </p:spPr>
          <p:txBody>
            <a:bodyPr/>
            <a:lstStyle/>
            <a:p>
              <a:endParaRPr lang="en-US"/>
            </a:p>
          </p:txBody>
        </p:sp>
        <p:sp>
          <p:nvSpPr>
            <p:cNvPr id="520219" name="Line 27"/>
            <p:cNvSpPr>
              <a:spLocks noChangeShapeType="1"/>
            </p:cNvSpPr>
            <p:nvPr/>
          </p:nvSpPr>
          <p:spPr bwMode="auto">
            <a:xfrm>
              <a:off x="5184" y="1632"/>
              <a:ext cx="0" cy="192"/>
            </a:xfrm>
            <a:prstGeom prst="line">
              <a:avLst/>
            </a:prstGeom>
            <a:noFill/>
            <a:ln w="9525">
              <a:solidFill>
                <a:schemeClr val="tx1"/>
              </a:solidFill>
              <a:round/>
              <a:headEnd/>
              <a:tailEnd/>
            </a:ln>
            <a:effectLst/>
          </p:spPr>
          <p:txBody>
            <a:bodyPr/>
            <a:lstStyle/>
            <a:p>
              <a:endParaRPr lang="en-US"/>
            </a:p>
          </p:txBody>
        </p:sp>
        <p:sp>
          <p:nvSpPr>
            <p:cNvPr id="520220" name="Line 28"/>
            <p:cNvSpPr>
              <a:spLocks noChangeShapeType="1"/>
            </p:cNvSpPr>
            <p:nvPr/>
          </p:nvSpPr>
          <p:spPr bwMode="auto">
            <a:xfrm>
              <a:off x="720" y="2256"/>
              <a:ext cx="4368" cy="0"/>
            </a:xfrm>
            <a:prstGeom prst="line">
              <a:avLst/>
            </a:prstGeom>
            <a:noFill/>
            <a:ln w="9525">
              <a:solidFill>
                <a:schemeClr val="tx1"/>
              </a:solidFill>
              <a:round/>
              <a:headEnd/>
              <a:tailEnd/>
            </a:ln>
            <a:effectLst/>
          </p:spPr>
          <p:txBody>
            <a:bodyPr/>
            <a:lstStyle/>
            <a:p>
              <a:endParaRPr lang="en-US"/>
            </a:p>
          </p:txBody>
        </p:sp>
        <p:sp>
          <p:nvSpPr>
            <p:cNvPr id="520221" name="Line 29"/>
            <p:cNvSpPr>
              <a:spLocks noChangeShapeType="1"/>
            </p:cNvSpPr>
            <p:nvPr/>
          </p:nvSpPr>
          <p:spPr bwMode="auto">
            <a:xfrm>
              <a:off x="720" y="2064"/>
              <a:ext cx="0" cy="384"/>
            </a:xfrm>
            <a:prstGeom prst="line">
              <a:avLst/>
            </a:prstGeom>
            <a:noFill/>
            <a:ln w="9525">
              <a:solidFill>
                <a:schemeClr val="tx1"/>
              </a:solidFill>
              <a:round/>
              <a:headEnd/>
              <a:tailEnd/>
            </a:ln>
            <a:effectLst/>
          </p:spPr>
          <p:txBody>
            <a:bodyPr/>
            <a:lstStyle/>
            <a:p>
              <a:endParaRPr lang="en-US"/>
            </a:p>
          </p:txBody>
        </p:sp>
        <p:sp>
          <p:nvSpPr>
            <p:cNvPr id="520222" name="Line 30"/>
            <p:cNvSpPr>
              <a:spLocks noChangeShapeType="1"/>
            </p:cNvSpPr>
            <p:nvPr/>
          </p:nvSpPr>
          <p:spPr bwMode="auto">
            <a:xfrm>
              <a:off x="2112" y="2256"/>
              <a:ext cx="0" cy="192"/>
            </a:xfrm>
            <a:prstGeom prst="line">
              <a:avLst/>
            </a:prstGeom>
            <a:noFill/>
            <a:ln w="9525">
              <a:solidFill>
                <a:schemeClr val="tx1"/>
              </a:solidFill>
              <a:round/>
              <a:headEnd/>
              <a:tailEnd/>
            </a:ln>
            <a:effectLst/>
          </p:spPr>
          <p:txBody>
            <a:bodyPr/>
            <a:lstStyle/>
            <a:p>
              <a:endParaRPr lang="en-US"/>
            </a:p>
          </p:txBody>
        </p:sp>
        <p:sp>
          <p:nvSpPr>
            <p:cNvPr id="520223" name="Line 31"/>
            <p:cNvSpPr>
              <a:spLocks noChangeShapeType="1"/>
            </p:cNvSpPr>
            <p:nvPr/>
          </p:nvSpPr>
          <p:spPr bwMode="auto">
            <a:xfrm>
              <a:off x="3600" y="2256"/>
              <a:ext cx="0" cy="192"/>
            </a:xfrm>
            <a:prstGeom prst="line">
              <a:avLst/>
            </a:prstGeom>
            <a:noFill/>
            <a:ln w="9525">
              <a:solidFill>
                <a:schemeClr val="tx1"/>
              </a:solidFill>
              <a:round/>
              <a:headEnd/>
              <a:tailEnd/>
            </a:ln>
            <a:effectLst/>
          </p:spPr>
          <p:txBody>
            <a:bodyPr/>
            <a:lstStyle/>
            <a:p>
              <a:endParaRPr lang="en-US"/>
            </a:p>
          </p:txBody>
        </p:sp>
        <p:sp>
          <p:nvSpPr>
            <p:cNvPr id="520224" name="Line 32"/>
            <p:cNvSpPr>
              <a:spLocks noChangeShapeType="1"/>
            </p:cNvSpPr>
            <p:nvPr/>
          </p:nvSpPr>
          <p:spPr bwMode="auto">
            <a:xfrm>
              <a:off x="5088" y="2256"/>
              <a:ext cx="0" cy="192"/>
            </a:xfrm>
            <a:prstGeom prst="line">
              <a:avLst/>
            </a:prstGeom>
            <a:noFill/>
            <a:ln w="9525">
              <a:solidFill>
                <a:schemeClr val="tx1"/>
              </a:solidFill>
              <a:round/>
              <a:headEnd/>
              <a:tailEnd/>
            </a:ln>
            <a:effectLst/>
          </p:spPr>
          <p:txBody>
            <a:bodyPr/>
            <a:lstStyle/>
            <a:p>
              <a:endParaRPr lang="en-US"/>
            </a:p>
          </p:txBody>
        </p:sp>
        <p:sp>
          <p:nvSpPr>
            <p:cNvPr id="520225" name="Line 33"/>
            <p:cNvSpPr>
              <a:spLocks noChangeShapeType="1"/>
            </p:cNvSpPr>
            <p:nvPr/>
          </p:nvSpPr>
          <p:spPr bwMode="auto">
            <a:xfrm>
              <a:off x="3600" y="2688"/>
              <a:ext cx="0" cy="1344"/>
            </a:xfrm>
            <a:prstGeom prst="line">
              <a:avLst/>
            </a:prstGeom>
            <a:noFill/>
            <a:ln w="9525">
              <a:solidFill>
                <a:schemeClr val="tx1"/>
              </a:solidFill>
              <a:round/>
              <a:headEnd/>
              <a:tailEnd/>
            </a:ln>
            <a:effectLst/>
          </p:spPr>
          <p:txBody>
            <a:bodyPr/>
            <a:lstStyle/>
            <a:p>
              <a:endParaRPr lang="en-US"/>
            </a:p>
          </p:txBody>
        </p:sp>
        <p:sp>
          <p:nvSpPr>
            <p:cNvPr id="520226" name="Line 34"/>
            <p:cNvSpPr>
              <a:spLocks noChangeShapeType="1"/>
            </p:cNvSpPr>
            <p:nvPr/>
          </p:nvSpPr>
          <p:spPr bwMode="auto">
            <a:xfrm>
              <a:off x="3408" y="3168"/>
              <a:ext cx="384" cy="0"/>
            </a:xfrm>
            <a:prstGeom prst="line">
              <a:avLst/>
            </a:prstGeom>
            <a:noFill/>
            <a:ln w="9525">
              <a:solidFill>
                <a:schemeClr val="tx1"/>
              </a:solidFill>
              <a:round/>
              <a:headEnd/>
              <a:tailEnd/>
            </a:ln>
            <a:effectLst/>
          </p:spPr>
          <p:txBody>
            <a:bodyPr/>
            <a:lstStyle/>
            <a:p>
              <a:endParaRPr lang="en-US"/>
            </a:p>
          </p:txBody>
        </p:sp>
        <p:sp>
          <p:nvSpPr>
            <p:cNvPr id="520227" name="Line 35"/>
            <p:cNvSpPr>
              <a:spLocks noChangeShapeType="1"/>
            </p:cNvSpPr>
            <p:nvPr/>
          </p:nvSpPr>
          <p:spPr bwMode="auto">
            <a:xfrm>
              <a:off x="3408" y="3408"/>
              <a:ext cx="384" cy="0"/>
            </a:xfrm>
            <a:prstGeom prst="line">
              <a:avLst/>
            </a:prstGeom>
            <a:noFill/>
            <a:ln w="9525">
              <a:solidFill>
                <a:schemeClr val="tx1"/>
              </a:solidFill>
              <a:round/>
              <a:headEnd/>
              <a:tailEnd/>
            </a:ln>
            <a:effectLst/>
          </p:spPr>
          <p:txBody>
            <a:bodyPr/>
            <a:lstStyle/>
            <a:p>
              <a:endParaRPr lang="en-US"/>
            </a:p>
          </p:txBody>
        </p:sp>
        <p:sp>
          <p:nvSpPr>
            <p:cNvPr id="520228" name="Line 36"/>
            <p:cNvSpPr>
              <a:spLocks noChangeShapeType="1"/>
            </p:cNvSpPr>
            <p:nvPr/>
          </p:nvSpPr>
          <p:spPr bwMode="auto">
            <a:xfrm>
              <a:off x="3408" y="3696"/>
              <a:ext cx="384" cy="0"/>
            </a:xfrm>
            <a:prstGeom prst="line">
              <a:avLst/>
            </a:prstGeom>
            <a:noFill/>
            <a:ln w="9525">
              <a:solidFill>
                <a:schemeClr val="tx1"/>
              </a:solidFill>
              <a:round/>
              <a:headEnd/>
              <a:tailEnd/>
            </a:ln>
            <a:effectLst/>
          </p:spPr>
          <p:txBody>
            <a:bodyPr/>
            <a:lstStyle/>
            <a:p>
              <a:endParaRPr lang="en-US"/>
            </a:p>
          </p:txBody>
        </p:sp>
        <p:sp>
          <p:nvSpPr>
            <p:cNvPr id="520229" name="Line 37"/>
            <p:cNvSpPr>
              <a:spLocks noChangeShapeType="1"/>
            </p:cNvSpPr>
            <p:nvPr/>
          </p:nvSpPr>
          <p:spPr bwMode="auto">
            <a:xfrm>
              <a:off x="3408" y="4032"/>
              <a:ext cx="384" cy="0"/>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EC0DC-8E81-4044-B942-BA6FB0700827}" type="slidenum">
              <a:rPr lang="en-US" altLang="zh-TW"/>
              <a:pPr/>
              <a:t>68</a:t>
            </a:fld>
            <a:endParaRPr lang="en-US" altLang="zh-TW"/>
          </a:p>
        </p:txBody>
      </p:sp>
      <p:sp>
        <p:nvSpPr>
          <p:cNvPr id="522242" name="Rectangle 2"/>
          <p:cNvSpPr>
            <a:spLocks noGrp="1" noChangeArrowheads="1"/>
          </p:cNvSpPr>
          <p:nvPr>
            <p:ph type="title"/>
          </p:nvPr>
        </p:nvSpPr>
        <p:spPr/>
        <p:txBody>
          <a:bodyPr/>
          <a:lstStyle/>
          <a:p>
            <a:r>
              <a:rPr lang="en-US"/>
              <a:t>The </a:t>
            </a:r>
            <a:r>
              <a:rPr lang="en-US">
                <a:latin typeface="Arial"/>
              </a:rPr>
              <a:t>“</a:t>
            </a:r>
            <a:r>
              <a:rPr lang="en-US"/>
              <a:t>window</a:t>
            </a:r>
            <a:r>
              <a:rPr lang="en-US">
                <a:latin typeface="Arial"/>
              </a:rPr>
              <a:t>”</a:t>
            </a:r>
            <a:r>
              <a:rPr lang="en-US"/>
              <a:t> Object</a:t>
            </a:r>
          </a:p>
        </p:txBody>
      </p:sp>
      <p:sp>
        <p:nvSpPr>
          <p:cNvPr id="522243" name="Rectangle 3"/>
          <p:cNvSpPr>
            <a:spLocks noGrp="1" noChangeArrowheads="1"/>
          </p:cNvSpPr>
          <p:nvPr>
            <p:ph type="body" idx="1"/>
          </p:nvPr>
        </p:nvSpPr>
        <p:spPr/>
        <p:txBody>
          <a:bodyPr/>
          <a:lstStyle/>
          <a:p>
            <a:r>
              <a:rPr lang="en-US" sz="2800" dirty="0"/>
              <a:t>It is the highest-level object in the JavaScript browser object hierarchy.</a:t>
            </a:r>
          </a:p>
          <a:p>
            <a:r>
              <a:rPr lang="en-US" sz="2800" dirty="0"/>
              <a:t>It is the default object and is created automatically when a page is loaded.</a:t>
            </a:r>
          </a:p>
          <a:p>
            <a:r>
              <a:rPr lang="en-US" sz="2800" dirty="0"/>
              <a:t>Since it is the default object, we may omit writing window explicitly.</a:t>
            </a:r>
          </a:p>
          <a:p>
            <a:pPr lvl="1"/>
            <a:r>
              <a:rPr lang="en-US" sz="2000" dirty="0" err="1">
                <a:solidFill>
                  <a:schemeClr val="tx1">
                    <a:lumMod val="85000"/>
                    <a:lumOff val="15000"/>
                  </a:schemeClr>
                </a:solidFill>
                <a:latin typeface="Comic Sans MS" pitchFamily="66" charset="0"/>
              </a:rPr>
              <a:t>document.write</a:t>
            </a:r>
            <a:r>
              <a:rPr lang="en-US" sz="2000" dirty="0">
                <a:solidFill>
                  <a:schemeClr val="tx1">
                    <a:lumMod val="85000"/>
                    <a:lumOff val="15000"/>
                  </a:schemeClr>
                </a:solidFill>
                <a:latin typeface="Comic Sans MS" pitchFamily="66" charset="0"/>
              </a:rPr>
              <a:t>(“a test message”);</a:t>
            </a:r>
          </a:p>
          <a:p>
            <a:pPr lvl="1"/>
            <a:r>
              <a:rPr lang="en-US" sz="2000" dirty="0" err="1">
                <a:solidFill>
                  <a:schemeClr val="tx1">
                    <a:lumMod val="85000"/>
                    <a:lumOff val="15000"/>
                  </a:schemeClr>
                </a:solidFill>
                <a:latin typeface="Comic Sans MS" pitchFamily="66" charset="0"/>
              </a:rPr>
              <a:t>window.document.write</a:t>
            </a:r>
            <a:r>
              <a:rPr lang="en-US" sz="2000" dirty="0">
                <a:solidFill>
                  <a:schemeClr val="tx1">
                    <a:lumMod val="85000"/>
                    <a:lumOff val="15000"/>
                  </a:schemeClr>
                </a:solidFill>
                <a:latin typeface="Comic Sans MS" pitchFamily="66" charset="0"/>
              </a:rPr>
              <a:t>(“a test message”);</a:t>
            </a:r>
          </a:p>
          <a:p>
            <a:r>
              <a:rPr lang="en-US" sz="2800" dirty="0"/>
              <a:t>It also includes several properties and methods for us to manipulate the webpage.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BE327C4E-A4F1-4B5D-9AEA-721768CDBCCB}" type="slidenum">
              <a:rPr lang="en-US" altLang="zh-TW"/>
              <a:pPr/>
              <a:t>69</a:t>
            </a:fld>
            <a:endParaRPr lang="en-US" altLang="zh-TW"/>
          </a:p>
        </p:txBody>
      </p:sp>
      <p:sp>
        <p:nvSpPr>
          <p:cNvPr id="523266" name="Rectangle 2"/>
          <p:cNvSpPr>
            <a:spLocks noGrp="1" noChangeArrowheads="1"/>
          </p:cNvSpPr>
          <p:nvPr>
            <p:ph type="title"/>
          </p:nvPr>
        </p:nvSpPr>
        <p:spPr/>
        <p:txBody>
          <a:bodyPr>
            <a:normAutofit fontScale="90000"/>
          </a:bodyPr>
          <a:lstStyle/>
          <a:p>
            <a:r>
              <a:rPr lang="en-US"/>
              <a:t>Properties and methods of the </a:t>
            </a:r>
            <a:r>
              <a:rPr lang="en-US">
                <a:latin typeface="Arial"/>
              </a:rPr>
              <a:t>“</a:t>
            </a:r>
            <a:r>
              <a:rPr lang="en-US"/>
              <a:t>window</a:t>
            </a:r>
            <a:r>
              <a:rPr lang="en-US">
                <a:latin typeface="Arial"/>
              </a:rPr>
              <a:t>”</a:t>
            </a:r>
            <a:r>
              <a:rPr lang="en-US"/>
              <a:t> Object</a:t>
            </a:r>
          </a:p>
        </p:txBody>
      </p:sp>
      <p:graphicFrame>
        <p:nvGraphicFramePr>
          <p:cNvPr id="523311" name="Group 47"/>
          <p:cNvGraphicFramePr>
            <a:graphicFrameLocks noGrp="1"/>
          </p:cNvGraphicFramePr>
          <p:nvPr/>
        </p:nvGraphicFramePr>
        <p:xfrm>
          <a:off x="304800" y="1244600"/>
          <a:ext cx="8686800" cy="2286000"/>
        </p:xfrm>
        <a:graphic>
          <a:graphicData uri="http://schemas.openxmlformats.org/drawingml/2006/table">
            <a:tbl>
              <a:tblPr/>
              <a:tblGrid>
                <a:gridCol w="1524000"/>
                <a:gridCol w="71628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An integer value representing the number of frames in the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containing the name of a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parent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containing the name of the parent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representing status bar 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graphicFrame>
        <p:nvGraphicFramePr>
          <p:cNvPr id="523343" name="Group 79"/>
          <p:cNvGraphicFramePr>
            <a:graphicFrameLocks noGrp="1"/>
          </p:cNvGraphicFramePr>
          <p:nvPr/>
        </p:nvGraphicFramePr>
        <p:xfrm>
          <a:off x="304800" y="3746500"/>
          <a:ext cx="8686800" cy="2286000"/>
        </p:xfrm>
        <a:graphic>
          <a:graphicData uri="http://schemas.openxmlformats.org/drawingml/2006/table">
            <a:tbl>
              <a:tblPr/>
              <a:tblGrid>
                <a:gridCol w="3505200"/>
                <a:gridCol w="51816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alert(text)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Pop up a window with </a:t>
                      </a:r>
                      <a:r>
                        <a:rPr kumimoji="1" lang="en-US" sz="2000" b="0" i="0" u="none" strike="noStrike" cap="none" normalizeH="0" baseline="0" smtClean="0">
                          <a:ln>
                            <a:noFill/>
                          </a:ln>
                          <a:solidFill>
                            <a:schemeClr val="bg2"/>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text</a:t>
                      </a:r>
                      <a:r>
                        <a:rPr kumimoji="1" lang="en-US" sz="2000" b="0" i="0" u="none" strike="noStrike" cap="none" normalizeH="0" baseline="0" smtClean="0">
                          <a:ln>
                            <a:noFill/>
                          </a:ln>
                          <a:solidFill>
                            <a:schemeClr val="bg2"/>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 as the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Closes the current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open(url)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Open a new window populated by a 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setTimeout(expression,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bg2"/>
                          </a:solidFill>
                          <a:effectLst>
                            <a:outerShdw blurRad="38100" dist="38100" dir="2700000" algn="tl">
                              <a:srgbClr val="000000"/>
                            </a:outerShdw>
                          </a:effectLst>
                          <a:latin typeface="Tahoma" pitchFamily="34" charset="0"/>
                          <a:ea typeface="新細明體" pitchFamily="18" charset="-120"/>
                        </a:rPr>
                        <a:t>Executes an expression after the elapse of the interval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JavaScript?</a:t>
            </a:r>
          </a:p>
        </p:txBody>
      </p:sp>
      <p:sp>
        <p:nvSpPr>
          <p:cNvPr id="3" name="Content Placeholder 2"/>
          <p:cNvSpPr>
            <a:spLocks noGrp="1"/>
          </p:cNvSpPr>
          <p:nvPr>
            <p:ph idx="1"/>
          </p:nvPr>
        </p:nvSpPr>
        <p:spPr/>
        <p:txBody>
          <a:bodyPr>
            <a:normAutofit/>
          </a:bodyPr>
          <a:lstStyle/>
          <a:p>
            <a:r>
              <a:rPr lang="en-US" dirty="0"/>
              <a:t>Scripts in a page will be executed</a:t>
            </a:r>
          </a:p>
          <a:p>
            <a:pPr>
              <a:buNone/>
            </a:pPr>
            <a:r>
              <a:rPr lang="en-US" dirty="0" smtClean="0"/>
              <a:t>	immediately </a:t>
            </a:r>
            <a:r>
              <a:rPr lang="en-US" dirty="0"/>
              <a:t>while the page loads into</a:t>
            </a:r>
          </a:p>
          <a:p>
            <a:pPr>
              <a:buNone/>
            </a:pPr>
            <a:r>
              <a:rPr lang="en-US" dirty="0" smtClean="0"/>
              <a:t>	the </a:t>
            </a:r>
            <a:r>
              <a:rPr lang="en-US" dirty="0"/>
              <a:t>browser</a:t>
            </a:r>
          </a:p>
          <a:p>
            <a:r>
              <a:rPr lang="en-US" dirty="0" smtClean="0"/>
              <a:t>This </a:t>
            </a:r>
            <a:r>
              <a:rPr lang="en-US" dirty="0"/>
              <a:t>is not always what we want</a:t>
            </a:r>
          </a:p>
          <a:p>
            <a:r>
              <a:rPr lang="en-US" dirty="0" smtClean="0"/>
              <a:t>Sometimes </a:t>
            </a:r>
            <a:r>
              <a:rPr lang="en-US" dirty="0"/>
              <a:t>we want to execute a script</a:t>
            </a:r>
          </a:p>
          <a:p>
            <a:pPr>
              <a:buNone/>
            </a:pPr>
            <a:r>
              <a:rPr lang="en-US" dirty="0" smtClean="0"/>
              <a:t>   when </a:t>
            </a:r>
            <a:r>
              <a:rPr lang="en-US" dirty="0"/>
              <a:t>a page loads, other times when a</a:t>
            </a:r>
          </a:p>
          <a:p>
            <a:pPr>
              <a:buNone/>
            </a:pPr>
            <a:r>
              <a:rPr lang="en-US" dirty="0" smtClean="0"/>
              <a:t>    user </a:t>
            </a:r>
            <a:r>
              <a:rPr lang="en-US" dirty="0"/>
              <a:t>triggers an event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20DA95C9-C876-482C-9E30-ECC0A4F82E15}" type="slidenum">
              <a:rPr lang="en-US" altLang="zh-TW"/>
              <a:pPr/>
              <a:t>70</a:t>
            </a:fld>
            <a:endParaRPr lang="en-US" altLang="zh-TW"/>
          </a:p>
        </p:txBody>
      </p:sp>
      <p:sp>
        <p:nvSpPr>
          <p:cNvPr id="524290" name="Rectangle 2"/>
          <p:cNvSpPr>
            <a:spLocks noGrp="1" noChangeArrowheads="1"/>
          </p:cNvSpPr>
          <p:nvPr>
            <p:ph type="title"/>
          </p:nvPr>
        </p:nvSpPr>
        <p:spPr/>
        <p:txBody>
          <a:bodyPr>
            <a:normAutofit fontScale="90000"/>
          </a:bodyPr>
          <a:lstStyle/>
          <a:p>
            <a:r>
              <a:rPr lang="en-US"/>
              <a:t>Example of using the </a:t>
            </a:r>
            <a:r>
              <a:rPr lang="en-US">
                <a:latin typeface="Arial"/>
              </a:rPr>
              <a:t>“</a:t>
            </a:r>
            <a:r>
              <a:rPr lang="en-US"/>
              <a:t>window</a:t>
            </a:r>
            <a:r>
              <a:rPr lang="en-US">
                <a:latin typeface="Arial"/>
              </a:rPr>
              <a:t>”</a:t>
            </a:r>
            <a:r>
              <a:rPr lang="en-US"/>
              <a:t> Object</a:t>
            </a:r>
          </a:p>
        </p:txBody>
      </p:sp>
      <p:sp>
        <p:nvSpPr>
          <p:cNvPr id="524291" name="Rectangle 3"/>
          <p:cNvSpPr>
            <a:spLocks noGrp="1" noChangeArrowheads="1"/>
          </p:cNvSpPr>
          <p:nvPr>
            <p:ph type="body" idx="1"/>
          </p:nvPr>
        </p:nvSpPr>
        <p:spPr/>
        <p:txBody>
          <a:bodyPr/>
          <a:lstStyle/>
          <a:p>
            <a:r>
              <a:rPr lang="en-US" sz="2800"/>
              <a:t>Opening and closing windows</a:t>
            </a:r>
          </a:p>
          <a:p>
            <a:r>
              <a:rPr lang="en-US" sz="2800"/>
              <a:t>Window attributes of the </a:t>
            </a:r>
            <a:r>
              <a:rPr lang="en-US" sz="2800">
                <a:latin typeface="Arial"/>
              </a:rPr>
              <a:t>“</a:t>
            </a:r>
            <a:r>
              <a:rPr lang="en-US" sz="2800"/>
              <a:t>open()</a:t>
            </a:r>
            <a:r>
              <a:rPr lang="en-US" sz="2800">
                <a:latin typeface="Arial"/>
              </a:rPr>
              <a:t>”</a:t>
            </a:r>
            <a:r>
              <a:rPr lang="en-US" sz="2800"/>
              <a:t> method</a:t>
            </a:r>
          </a:p>
          <a:p>
            <a:endParaRPr lang="en-US" sz="2800"/>
          </a:p>
        </p:txBody>
      </p:sp>
      <p:graphicFrame>
        <p:nvGraphicFramePr>
          <p:cNvPr id="524342" name="Group 54"/>
          <p:cNvGraphicFramePr>
            <a:graphicFrameLocks noGrp="1"/>
          </p:cNvGraphicFramePr>
          <p:nvPr/>
        </p:nvGraphicFramePr>
        <p:xfrm>
          <a:off x="762000" y="2590800"/>
          <a:ext cx="8153400" cy="3657600"/>
        </p:xfrm>
        <a:graphic>
          <a:graphicData uri="http://schemas.openxmlformats.org/drawingml/2006/table">
            <a:tbl>
              <a:tblPr/>
              <a:tblGrid>
                <a:gridCol w="1358900"/>
                <a:gridCol w="6794500"/>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toolbar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the standard toolbar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the location entry field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directories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standard directory buttons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the status bar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menubar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the menu bar at the top of a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scrollbars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Creates scrollbars when the document exceeds the window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resizable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Enables the user to resize the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Specifies the width of the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bg2"/>
                          </a:solidFill>
                          <a:effectLst>
                            <a:outerShdw blurRad="38100" dist="38100" dir="2700000" algn="tl">
                              <a:srgbClr val="000000"/>
                            </a:outerShdw>
                          </a:effectLst>
                          <a:latin typeface="Tahoma" pitchFamily="34" charset="0"/>
                          <a:ea typeface="新細明體" pitchFamily="18" charset="-120"/>
                        </a:rPr>
                        <a:t>Specifies the height of the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0"/>
            <a:ext cx="8153400" cy="6550025"/>
          </a:xfrm>
          <a:prstGeom prst="rect">
            <a:avLst/>
          </a:prstGeom>
          <a:noFill/>
          <a:ln w="9525">
            <a:noFill/>
            <a:miter lim="800000"/>
            <a:headEnd/>
            <a:tailEnd/>
          </a:ln>
        </p:spPr>
        <p:txBody>
          <a:bodyPr>
            <a:spAutoFit/>
          </a:bodyPr>
          <a:lstStyle/>
          <a:p>
            <a:pPr>
              <a:spcBef>
                <a:spcPct val="50000"/>
              </a:spcBef>
            </a:pPr>
            <a:r>
              <a:rPr lang="en-US" b="1" dirty="0"/>
              <a:t>Opening New Window :</a:t>
            </a:r>
          </a:p>
          <a:p>
            <a:pPr>
              <a:spcBef>
                <a:spcPct val="50000"/>
              </a:spcBef>
            </a:pPr>
            <a:r>
              <a:rPr lang="en-US" sz="2400" dirty="0">
                <a:solidFill>
                  <a:schemeClr val="tx1"/>
                </a:solidFill>
              </a:rPr>
              <a:t>There’s a JS command to open a new browser window. The third parameter is </a:t>
            </a:r>
            <a:r>
              <a:rPr lang="en-US" sz="2400" dirty="0" err="1">
                <a:solidFill>
                  <a:schemeClr val="tx1"/>
                </a:solidFill>
              </a:rPr>
              <a:t>opitonal</a:t>
            </a:r>
            <a:r>
              <a:rPr lang="en-US" sz="2400" dirty="0">
                <a:solidFill>
                  <a:schemeClr val="tx1"/>
                </a:solidFill>
              </a:rPr>
              <a:t>, and covers stuff like size, whether it will have </a:t>
            </a:r>
            <a:r>
              <a:rPr lang="en-US" sz="2400" dirty="0" err="1">
                <a:solidFill>
                  <a:schemeClr val="tx1"/>
                </a:solidFill>
              </a:rPr>
              <a:t>scrollers</a:t>
            </a:r>
            <a:r>
              <a:rPr lang="en-US" sz="2400" dirty="0">
                <a:solidFill>
                  <a:schemeClr val="tx1"/>
                </a:solidFill>
              </a:rPr>
              <a:t>, etc.</a:t>
            </a:r>
          </a:p>
          <a:p>
            <a:pPr>
              <a:spcBef>
                <a:spcPct val="50000"/>
              </a:spcBef>
            </a:pPr>
            <a:r>
              <a:rPr lang="en-US" sz="2400" dirty="0" err="1">
                <a:solidFill>
                  <a:srgbClr val="FF0000"/>
                </a:solidFill>
                <a:latin typeface="Verdana" pitchFamily="34" charset="0"/>
              </a:rPr>
              <a:t>window.open</a:t>
            </a:r>
            <a:r>
              <a:rPr lang="en-US" sz="2400" dirty="0">
                <a:solidFill>
                  <a:srgbClr val="FF0000"/>
                </a:solidFill>
                <a:latin typeface="Verdana" pitchFamily="34" charset="0"/>
              </a:rPr>
              <a:t>("</a:t>
            </a:r>
            <a:r>
              <a:rPr lang="en-US" sz="2400" dirty="0" err="1">
                <a:solidFill>
                  <a:srgbClr val="FF0000"/>
                </a:solidFill>
                <a:latin typeface="Verdana" pitchFamily="34" charset="0"/>
              </a:rPr>
              <a:t>URL","name","features</a:t>
            </a:r>
            <a:r>
              <a:rPr lang="en-US" sz="2400" dirty="0">
                <a:solidFill>
                  <a:srgbClr val="FF0000"/>
                </a:solidFill>
                <a:latin typeface="Verdana" pitchFamily="34" charset="0"/>
              </a:rPr>
              <a:t>");</a:t>
            </a:r>
          </a:p>
          <a:p>
            <a:pPr>
              <a:spcBef>
                <a:spcPct val="50000"/>
              </a:spcBef>
            </a:pPr>
            <a:r>
              <a:rPr lang="en-US" sz="2400" dirty="0">
                <a:solidFill>
                  <a:schemeClr val="tx1"/>
                </a:solidFill>
              </a:rPr>
              <a:t>Example : </a:t>
            </a:r>
            <a:r>
              <a:rPr kumimoji="1" lang="en-US" altLang="ko-KR" sz="2200" dirty="0">
                <a:ea typeface="휴먼태새내기체"/>
                <a:cs typeface="휴먼태새내기체"/>
              </a:rPr>
              <a:t>Open a new window when clicking on a button</a:t>
            </a:r>
          </a:p>
          <a:p>
            <a:pPr>
              <a:spcBef>
                <a:spcPct val="50000"/>
              </a:spcBef>
            </a:pPr>
            <a:r>
              <a:rPr lang="en-US" sz="2000" dirty="0"/>
              <a:t>&lt;html&gt; </a:t>
            </a:r>
          </a:p>
          <a:p>
            <a:pPr>
              <a:spcBef>
                <a:spcPct val="50000"/>
              </a:spcBef>
            </a:pPr>
            <a:r>
              <a:rPr lang="en-US" sz="2000" dirty="0"/>
              <a:t>&lt;head&gt; &lt;script language=</a:t>
            </a:r>
            <a:r>
              <a:rPr lang="en-US" sz="2000" dirty="0" err="1"/>
              <a:t>javascript</a:t>
            </a:r>
            <a:r>
              <a:rPr lang="en-US" sz="2000" dirty="0"/>
              <a:t>&gt;</a:t>
            </a:r>
          </a:p>
          <a:p>
            <a:pPr>
              <a:spcBef>
                <a:spcPct val="50000"/>
              </a:spcBef>
            </a:pPr>
            <a:r>
              <a:rPr lang="en-US" sz="2000" dirty="0"/>
              <a:t>function </a:t>
            </a:r>
            <a:r>
              <a:rPr lang="en-US" sz="2000" dirty="0" err="1"/>
              <a:t>openwindow</a:t>
            </a:r>
            <a:r>
              <a:rPr lang="en-US" sz="2000" dirty="0"/>
              <a:t>() </a:t>
            </a:r>
          </a:p>
          <a:p>
            <a:pPr>
              <a:spcBef>
                <a:spcPct val="50000"/>
              </a:spcBef>
            </a:pPr>
            <a:r>
              <a:rPr lang="en-US" sz="2000" dirty="0"/>
              <a:t>{  </a:t>
            </a:r>
            <a:r>
              <a:rPr lang="en-US" sz="2000" dirty="0" err="1"/>
              <a:t>window.open</a:t>
            </a:r>
            <a:r>
              <a:rPr lang="en-US" sz="2000" dirty="0"/>
              <a:t>("http://google.com") }</a:t>
            </a:r>
          </a:p>
          <a:p>
            <a:pPr>
              <a:spcBef>
                <a:spcPct val="50000"/>
              </a:spcBef>
            </a:pPr>
            <a:r>
              <a:rPr lang="en-US" sz="2000" dirty="0"/>
              <a:t>&lt;/script&gt;&lt;/head&gt;</a:t>
            </a:r>
          </a:p>
          <a:p>
            <a:pPr>
              <a:spcBef>
                <a:spcPct val="50000"/>
              </a:spcBef>
            </a:pPr>
            <a:r>
              <a:rPr lang="en-US" sz="2000" dirty="0"/>
              <a:t>&lt;body&gt;&lt;form&gt;</a:t>
            </a:r>
          </a:p>
          <a:p>
            <a:pPr>
              <a:spcBef>
                <a:spcPct val="50000"/>
              </a:spcBef>
            </a:pPr>
            <a:r>
              <a:rPr lang="en-US" sz="2000" dirty="0"/>
              <a:t>&lt;input type=button value="Open Window" </a:t>
            </a:r>
            <a:r>
              <a:rPr lang="en-US" sz="2000" dirty="0" err="1"/>
              <a:t>onclick</a:t>
            </a:r>
            <a:r>
              <a:rPr lang="en-US" sz="2000" dirty="0"/>
              <a:t>="</a:t>
            </a:r>
            <a:r>
              <a:rPr lang="en-US" sz="2000" dirty="0" err="1"/>
              <a:t>openwindow</a:t>
            </a:r>
            <a:r>
              <a:rPr lang="en-US" sz="2000" dirty="0"/>
              <a:t>()"&gt;</a:t>
            </a:r>
          </a:p>
          <a:p>
            <a:pPr>
              <a:spcBef>
                <a:spcPct val="50000"/>
              </a:spcBef>
            </a:pPr>
            <a:r>
              <a:rPr lang="en-US" sz="2000" dirty="0"/>
              <a:t>&lt;/form&gt; &lt;/body&gt;&lt;/html&gt;</a:t>
            </a:r>
          </a:p>
        </p:txBody>
      </p:sp>
      <p:sp>
        <p:nvSpPr>
          <p:cNvPr id="5" name="Slide Number Placeholder 4"/>
          <p:cNvSpPr>
            <a:spLocks noGrp="1"/>
          </p:cNvSpPr>
          <p:nvPr>
            <p:ph type="sldNum" sz="quarter" idx="12"/>
          </p:nvPr>
        </p:nvSpPr>
        <p:spPr/>
        <p:txBody>
          <a:bodyPr/>
          <a:lstStyle/>
          <a:p>
            <a:pPr>
              <a:defRPr/>
            </a:pPr>
            <a:fld id="{3004E768-AF7B-4B23-A204-49AB0B793CB7}" type="slidenum">
              <a:rPr lang="en-US"/>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304800"/>
            <a:ext cx="8763000" cy="6063198"/>
          </a:xfrm>
          <a:prstGeom prst="rect">
            <a:avLst/>
          </a:prstGeom>
          <a:noFill/>
          <a:ln w="9525">
            <a:noFill/>
            <a:miter lim="800000"/>
            <a:headEnd/>
            <a:tailEnd/>
          </a:ln>
        </p:spPr>
        <p:txBody>
          <a:bodyPr>
            <a:spAutoFit/>
          </a:bodyPr>
          <a:lstStyle/>
          <a:p>
            <a:pPr latinLnBrk="1">
              <a:lnSpc>
                <a:spcPct val="90000"/>
              </a:lnSpc>
              <a:spcBef>
                <a:spcPct val="20000"/>
              </a:spcBef>
              <a:buSzPct val="85000"/>
            </a:pPr>
            <a:r>
              <a:rPr kumimoji="1" lang="en-US" altLang="ko-KR" sz="2000" b="1" dirty="0">
                <a:ea typeface="휴먼태새내기체"/>
                <a:cs typeface="휴먼태새내기체"/>
              </a:rPr>
              <a:t>Example of Different </a:t>
            </a:r>
            <a:r>
              <a:rPr kumimoji="1" lang="en-US" altLang="ko-KR" sz="2000" b="1" dirty="0" err="1">
                <a:ea typeface="휴먼태새내기체"/>
                <a:cs typeface="휴먼태새내기체"/>
              </a:rPr>
              <a:t>Window.open</a:t>
            </a:r>
            <a:r>
              <a:rPr kumimoji="1" lang="en-US" altLang="ko-KR" sz="2000" b="1" dirty="0">
                <a:ea typeface="휴먼태새내기체"/>
                <a:cs typeface="휴먼태새내기체"/>
              </a:rPr>
              <a:t> Parameters  and hyperlink:</a:t>
            </a:r>
          </a:p>
          <a:p>
            <a:pPr latinLnBrk="1">
              <a:lnSpc>
                <a:spcPct val="90000"/>
              </a:lnSpc>
              <a:spcBef>
                <a:spcPct val="20000"/>
              </a:spcBef>
              <a:buSzPct val="85000"/>
            </a:pPr>
            <a:r>
              <a:rPr kumimoji="1" lang="en-US" altLang="ko-KR" sz="2000" dirty="0">
                <a:ea typeface="휴먼태새내기체"/>
                <a:cs typeface="휴먼태새내기체"/>
              </a:rPr>
              <a:t>&lt;html&gt;</a:t>
            </a:r>
          </a:p>
          <a:p>
            <a:pPr latinLnBrk="1">
              <a:lnSpc>
                <a:spcPct val="90000"/>
              </a:lnSpc>
              <a:spcBef>
                <a:spcPct val="20000"/>
              </a:spcBef>
              <a:buSzPct val="85000"/>
            </a:pPr>
            <a:r>
              <a:rPr kumimoji="1" lang="en-US" altLang="ko-KR" sz="2000" dirty="0">
                <a:ea typeface="휴먼태새내기체"/>
                <a:cs typeface="휴먼태새내기체"/>
              </a:rPr>
              <a:t>&lt;head&gt;</a:t>
            </a:r>
          </a:p>
          <a:p>
            <a:pPr latinLnBrk="1">
              <a:lnSpc>
                <a:spcPct val="90000"/>
              </a:lnSpc>
              <a:spcBef>
                <a:spcPct val="20000"/>
              </a:spcBef>
              <a:buSzPct val="85000"/>
            </a:pPr>
            <a:r>
              <a:rPr kumimoji="1" lang="en-US" altLang="ko-KR" sz="2000" dirty="0">
                <a:ea typeface="휴먼태새내기체"/>
                <a:cs typeface="휴먼태새내기체"/>
              </a:rPr>
              <a:t>&lt;script type="text/</a:t>
            </a:r>
            <a:r>
              <a:rPr kumimoji="1" lang="en-US" altLang="ko-KR" sz="2000" dirty="0" err="1">
                <a:ea typeface="휴먼태새내기체"/>
                <a:cs typeface="휴먼태새내기체"/>
              </a:rPr>
              <a:t>javascript</a:t>
            </a:r>
            <a:r>
              <a:rPr kumimoji="1" lang="en-US" altLang="ko-KR" sz="2000" dirty="0">
                <a:ea typeface="휴먼태새내기체"/>
                <a:cs typeface="휴먼태새내기체"/>
              </a:rPr>
              <a:t>"&gt;</a:t>
            </a:r>
          </a:p>
          <a:p>
            <a:pPr latinLnBrk="1">
              <a:lnSpc>
                <a:spcPct val="90000"/>
              </a:lnSpc>
              <a:spcBef>
                <a:spcPct val="20000"/>
              </a:spcBef>
              <a:buSzPct val="85000"/>
            </a:pPr>
            <a:r>
              <a:rPr kumimoji="1" lang="en-US" altLang="ko-KR" sz="2000" dirty="0">
                <a:ea typeface="휴먼태새내기체"/>
                <a:cs typeface="휴먼태새내기체"/>
              </a:rPr>
              <a:t>function </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a:t>
            </a:r>
          </a:p>
          <a:p>
            <a:pPr latinLnBrk="1">
              <a:lnSpc>
                <a:spcPct val="90000"/>
              </a:lnSpc>
              <a:spcBef>
                <a:spcPct val="20000"/>
              </a:spcBef>
              <a:buSzPct val="85000"/>
            </a:pPr>
            <a:r>
              <a:rPr kumimoji="1" lang="en-US" altLang="ko-KR" sz="2000" dirty="0">
                <a:ea typeface="휴먼태새내기체"/>
                <a:cs typeface="휴먼태새내기체"/>
              </a:rPr>
              <a:t>{</a:t>
            </a:r>
          </a:p>
          <a:p>
            <a:pPr latinLnBrk="1">
              <a:lnSpc>
                <a:spcPct val="90000"/>
              </a:lnSpc>
              <a:spcBef>
                <a:spcPct val="20000"/>
              </a:spcBef>
              <a:buSzPct val="85000"/>
            </a:pPr>
            <a:r>
              <a:rPr kumimoji="1" lang="en-US" altLang="ko-KR" sz="2000" dirty="0" err="1">
                <a:ea typeface="휴먼태새내기체"/>
                <a:cs typeface="휴먼태새내기체"/>
              </a:rPr>
              <a:t>window.open</a:t>
            </a:r>
            <a:r>
              <a:rPr kumimoji="1" lang="en-US" altLang="ko-KR" sz="2000" dirty="0">
                <a:ea typeface="휴먼태새내기체"/>
                <a:cs typeface="휴먼태새내기체"/>
              </a:rPr>
              <a:t>("http</a:t>
            </a:r>
            <a:r>
              <a:rPr kumimoji="1" lang="en-US" altLang="ko-KR" sz="2000" dirty="0" smtClean="0">
                <a:ea typeface="휴먼태새내기체"/>
                <a:cs typeface="휴먼태새내기체"/>
              </a:rPr>
              <a:t>://sicsr.ac.in","</a:t>
            </a:r>
            <a:r>
              <a:rPr kumimoji="1" lang="en-US" altLang="ko-KR" sz="2000" dirty="0">
                <a:ea typeface="휴먼태새내기체"/>
                <a:cs typeface="휴먼태새내기체"/>
              </a:rPr>
              <a:t>window1","width=250,height=300")</a:t>
            </a:r>
          </a:p>
          <a:p>
            <a:pPr latinLnBrk="1">
              <a:lnSpc>
                <a:spcPct val="90000"/>
              </a:lnSpc>
              <a:spcBef>
                <a:spcPct val="20000"/>
              </a:spcBef>
              <a:buSzPct val="85000"/>
            </a:pPr>
            <a:r>
              <a:rPr kumimoji="1" lang="en-US" altLang="ko-KR" sz="2000" dirty="0">
                <a:ea typeface="휴먼태새내기체"/>
                <a:cs typeface="휴먼태새내기체"/>
              </a:rPr>
              <a:t>}</a:t>
            </a:r>
          </a:p>
          <a:p>
            <a:pPr latinLnBrk="1">
              <a:lnSpc>
                <a:spcPct val="90000"/>
              </a:lnSpc>
              <a:spcBef>
                <a:spcPct val="20000"/>
              </a:spcBef>
              <a:buSzPct val="85000"/>
            </a:pPr>
            <a:r>
              <a:rPr kumimoji="1" lang="en-US" altLang="ko-KR" sz="2000" dirty="0">
                <a:ea typeface="휴먼태새내기체"/>
                <a:cs typeface="휴먼태새내기체"/>
              </a:rPr>
              <a:t>&lt;/script&gt;</a:t>
            </a:r>
          </a:p>
          <a:p>
            <a:pPr latinLnBrk="1">
              <a:lnSpc>
                <a:spcPct val="90000"/>
              </a:lnSpc>
              <a:spcBef>
                <a:spcPct val="20000"/>
              </a:spcBef>
              <a:buSzPct val="85000"/>
            </a:pPr>
            <a:r>
              <a:rPr kumimoji="1" lang="en-US" altLang="ko-KR" sz="2000" dirty="0">
                <a:ea typeface="휴먼태새내기체"/>
                <a:cs typeface="휴먼태새내기체"/>
              </a:rPr>
              <a:t>&lt;/head&gt;</a:t>
            </a:r>
          </a:p>
          <a:p>
            <a:pPr latinLnBrk="1">
              <a:lnSpc>
                <a:spcPct val="90000"/>
              </a:lnSpc>
              <a:spcBef>
                <a:spcPct val="20000"/>
              </a:spcBef>
              <a:buSzPct val="85000"/>
            </a:pPr>
            <a:r>
              <a:rPr kumimoji="1" lang="en-US" altLang="ko-KR" sz="2000" dirty="0">
                <a:ea typeface="휴먼태새내기체"/>
                <a:cs typeface="휴먼태새내기체"/>
              </a:rPr>
              <a:t>&lt;body&gt;</a:t>
            </a:r>
          </a:p>
          <a:p>
            <a:pPr latinLnBrk="1">
              <a:lnSpc>
                <a:spcPct val="90000"/>
              </a:lnSpc>
              <a:spcBef>
                <a:spcPct val="20000"/>
              </a:spcBef>
              <a:buSzPct val="85000"/>
            </a:pPr>
            <a:r>
              <a:rPr kumimoji="1" lang="en-US" altLang="ko-KR" sz="2000" dirty="0">
                <a:ea typeface="휴먼태새내기체"/>
                <a:cs typeface="휴먼태새내기체"/>
              </a:rPr>
              <a:t>&lt;form&gt;</a:t>
            </a:r>
          </a:p>
          <a:p>
            <a:pPr latinLnBrk="1">
              <a:lnSpc>
                <a:spcPct val="90000"/>
              </a:lnSpc>
              <a:spcBef>
                <a:spcPct val="20000"/>
              </a:spcBef>
              <a:buSzPct val="85000"/>
            </a:pPr>
            <a:r>
              <a:rPr kumimoji="1" lang="en-US" altLang="ko-KR" sz="2000" dirty="0">
                <a:ea typeface="휴먼태새내기체"/>
                <a:cs typeface="휴먼태새내기체"/>
              </a:rPr>
              <a:t>&lt;input type="button" value="Open Window" </a:t>
            </a:r>
            <a:r>
              <a:rPr kumimoji="1" lang="en-US" altLang="ko-KR" sz="2000" dirty="0" err="1">
                <a:ea typeface="휴먼태새내기체"/>
                <a:cs typeface="휴먼태새내기체"/>
              </a:rPr>
              <a:t>onclick</a:t>
            </a:r>
            <a:r>
              <a:rPr kumimoji="1" lang="en-US" altLang="ko-KR" sz="2000" dirty="0">
                <a:ea typeface="휴먼태새내기체"/>
                <a:cs typeface="휴먼태새내기체"/>
              </a:rPr>
              <a:t>="</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()"&gt;</a:t>
            </a:r>
          </a:p>
          <a:p>
            <a:pPr latinLnBrk="1">
              <a:lnSpc>
                <a:spcPct val="90000"/>
              </a:lnSpc>
              <a:spcBef>
                <a:spcPct val="20000"/>
              </a:spcBef>
              <a:buSzPct val="85000"/>
            </a:pPr>
            <a:r>
              <a:rPr kumimoji="1" lang="en-US" altLang="ko-KR" sz="2000" dirty="0">
                <a:ea typeface="휴먼태새내기체"/>
                <a:cs typeface="휴먼태새내기체"/>
              </a:rPr>
              <a:t>&lt;P&gt;</a:t>
            </a:r>
          </a:p>
          <a:p>
            <a:pPr latinLnBrk="1">
              <a:lnSpc>
                <a:spcPct val="90000"/>
              </a:lnSpc>
              <a:spcBef>
                <a:spcPct val="20000"/>
              </a:spcBef>
              <a:buSzPct val="85000"/>
            </a:pPr>
            <a:r>
              <a:rPr kumimoji="1" lang="en-US" altLang="ko-KR" sz="2000" dirty="0">
                <a:ea typeface="휴먼태새내기체"/>
                <a:cs typeface="휴먼태새내기체"/>
              </a:rPr>
              <a:t>&lt;A </a:t>
            </a:r>
            <a:r>
              <a:rPr kumimoji="1" lang="en-US" altLang="ko-KR" sz="2000" dirty="0" err="1">
                <a:ea typeface="휴먼태새내기체"/>
                <a:cs typeface="휴먼태새내기체"/>
              </a:rPr>
              <a:t>href</a:t>
            </a:r>
            <a:r>
              <a:rPr kumimoji="1" lang="en-US" altLang="ko-KR" sz="2000" dirty="0">
                <a:ea typeface="휴먼태새내기체"/>
                <a:cs typeface="휴먼태새내기체"/>
              </a:rPr>
              <a:t>="</a:t>
            </a:r>
            <a:r>
              <a:rPr kumimoji="1" lang="en-US" altLang="ko-KR" sz="2000" dirty="0" err="1">
                <a:ea typeface="휴먼태새내기체"/>
                <a:cs typeface="휴먼태새내기체"/>
              </a:rPr>
              <a:t>javascript</a:t>
            </a:r>
            <a:r>
              <a:rPr kumimoji="1" lang="en-US" altLang="ko-KR" sz="2000" dirty="0">
                <a:ea typeface="휴먼태새내기체"/>
                <a:cs typeface="휴먼태새내기체"/>
              </a:rPr>
              <a:t>: </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()"&gt;Open the JavaScript Window on hyperlink&lt;/A&gt;</a:t>
            </a:r>
          </a:p>
          <a:p>
            <a:pPr latinLnBrk="1">
              <a:lnSpc>
                <a:spcPct val="90000"/>
              </a:lnSpc>
              <a:spcBef>
                <a:spcPct val="20000"/>
              </a:spcBef>
              <a:buSzPct val="85000"/>
            </a:pPr>
            <a:r>
              <a:rPr kumimoji="1" lang="en-US" altLang="ko-KR" sz="2000" dirty="0">
                <a:ea typeface="휴먼태새내기체"/>
                <a:cs typeface="휴먼태새내기체"/>
              </a:rPr>
              <a:t>&lt;/P&gt;</a:t>
            </a:r>
          </a:p>
          <a:p>
            <a:pPr latinLnBrk="1">
              <a:lnSpc>
                <a:spcPct val="90000"/>
              </a:lnSpc>
              <a:spcBef>
                <a:spcPct val="20000"/>
              </a:spcBef>
              <a:buSzPct val="85000"/>
            </a:pPr>
            <a:r>
              <a:rPr kumimoji="1" lang="en-US" altLang="ko-KR" sz="2000" dirty="0">
                <a:ea typeface="휴먼태새내기체"/>
                <a:cs typeface="휴먼태새내기체"/>
              </a:rPr>
              <a:t>&lt;/form&gt;&lt;/body&gt; &lt;/html&gt;</a:t>
            </a:r>
            <a:endParaRPr kumimoji="1" lang="en-US" sz="2000" dirty="0">
              <a:ea typeface="휴먼태새내기체"/>
              <a:cs typeface="휴먼태새내기체"/>
            </a:endParaRPr>
          </a:p>
        </p:txBody>
      </p:sp>
      <p:sp>
        <p:nvSpPr>
          <p:cNvPr id="5" name="Slide Number Placeholder 4"/>
          <p:cNvSpPr>
            <a:spLocks noGrp="1"/>
          </p:cNvSpPr>
          <p:nvPr>
            <p:ph type="sldNum" sz="quarter" idx="12"/>
          </p:nvPr>
        </p:nvSpPr>
        <p:spPr/>
        <p:txBody>
          <a:bodyPr/>
          <a:lstStyle/>
          <a:p>
            <a:pPr>
              <a:defRPr/>
            </a:pPr>
            <a:fld id="{E18F13F7-3045-4442-8B3C-D136573FA3BE}" type="slidenum">
              <a:rPr lang="en-US"/>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228600"/>
            <a:ext cx="8610600" cy="519113"/>
          </a:xfrm>
          <a:prstGeom prst="rect">
            <a:avLst/>
          </a:prstGeom>
          <a:noFill/>
          <a:ln w="9525">
            <a:noFill/>
            <a:miter lim="800000"/>
            <a:headEnd/>
            <a:tailEnd/>
          </a:ln>
        </p:spPr>
        <p:txBody>
          <a:bodyPr>
            <a:spAutoFit/>
          </a:bodyPr>
          <a:lstStyle/>
          <a:p>
            <a:pPr>
              <a:spcBef>
                <a:spcPct val="50000"/>
              </a:spcBef>
            </a:pPr>
            <a:endParaRPr lang="en-US"/>
          </a:p>
        </p:txBody>
      </p:sp>
      <p:sp>
        <p:nvSpPr>
          <p:cNvPr id="14339" name="Text Box 3"/>
          <p:cNvSpPr txBox="1">
            <a:spLocks noChangeArrowheads="1"/>
          </p:cNvSpPr>
          <p:nvPr/>
        </p:nvSpPr>
        <p:spPr bwMode="auto">
          <a:xfrm>
            <a:off x="228600" y="152400"/>
            <a:ext cx="8458200" cy="6488113"/>
          </a:xfrm>
          <a:prstGeom prst="rect">
            <a:avLst/>
          </a:prstGeom>
          <a:noFill/>
          <a:ln w="9525">
            <a:noFill/>
            <a:miter lim="800000"/>
            <a:headEnd/>
            <a:tailEnd/>
          </a:ln>
        </p:spPr>
        <p:txBody>
          <a:bodyPr>
            <a:spAutoFit/>
          </a:bodyPr>
          <a:lstStyle/>
          <a:p>
            <a:pPr>
              <a:spcBef>
                <a:spcPct val="50000"/>
              </a:spcBef>
            </a:pPr>
            <a:r>
              <a:rPr lang="en-US" sz="2400" dirty="0"/>
              <a:t>Location :</a:t>
            </a:r>
            <a:r>
              <a:rPr lang="en-US" sz="2200" dirty="0">
                <a:solidFill>
                  <a:schemeClr val="tx1"/>
                </a:solidFill>
                <a:cs typeface="Arial" pitchFamily="34" charset="0"/>
              </a:rPr>
              <a:t>The </a:t>
            </a:r>
            <a:r>
              <a:rPr lang="en-US" sz="2200" b="1" dirty="0">
                <a:solidFill>
                  <a:srgbClr val="FF0000"/>
                </a:solidFill>
                <a:cs typeface="Arial" pitchFamily="34" charset="0"/>
              </a:rPr>
              <a:t>Location</a:t>
            </a:r>
            <a:r>
              <a:rPr lang="en-US" sz="2200" dirty="0">
                <a:solidFill>
                  <a:schemeClr val="tx1"/>
                </a:solidFill>
                <a:cs typeface="Arial" pitchFamily="34" charset="0"/>
              </a:rPr>
              <a:t> object is part of a </a:t>
            </a:r>
            <a:r>
              <a:rPr lang="en-US" sz="2200" b="1" dirty="0">
                <a:solidFill>
                  <a:srgbClr val="FF0000"/>
                </a:solidFill>
                <a:cs typeface="Arial" pitchFamily="34" charset="0"/>
              </a:rPr>
              <a:t>Window</a:t>
            </a:r>
            <a:r>
              <a:rPr lang="en-US" sz="2200" dirty="0">
                <a:solidFill>
                  <a:schemeClr val="tx1"/>
                </a:solidFill>
                <a:cs typeface="Arial" pitchFamily="34" charset="0"/>
              </a:rPr>
              <a:t> object and is accessed through the </a:t>
            </a:r>
            <a:r>
              <a:rPr lang="en-US" sz="2200" b="1" dirty="0" err="1">
                <a:solidFill>
                  <a:srgbClr val="FF0000"/>
                </a:solidFill>
                <a:cs typeface="Arial" pitchFamily="34" charset="0"/>
              </a:rPr>
              <a:t>window.location</a:t>
            </a:r>
            <a:r>
              <a:rPr lang="en-US" sz="2200" dirty="0">
                <a:solidFill>
                  <a:schemeClr val="tx1"/>
                </a:solidFill>
                <a:cs typeface="Arial" pitchFamily="34" charset="0"/>
              </a:rPr>
              <a:t> property. It contains the complete URL of a given </a:t>
            </a:r>
            <a:r>
              <a:rPr lang="en-US" sz="2200" b="1" dirty="0">
                <a:solidFill>
                  <a:srgbClr val="FF0000"/>
                </a:solidFill>
                <a:cs typeface="Arial" pitchFamily="34" charset="0"/>
              </a:rPr>
              <a:t>Window</a:t>
            </a:r>
            <a:r>
              <a:rPr lang="en-US" sz="2200" dirty="0">
                <a:solidFill>
                  <a:schemeClr val="tx1"/>
                </a:solidFill>
                <a:cs typeface="Arial" pitchFamily="34" charset="0"/>
              </a:rPr>
              <a:t> object, or, if none is specified, of the current </a:t>
            </a:r>
            <a:r>
              <a:rPr lang="en-US" sz="2200" b="1" dirty="0">
                <a:solidFill>
                  <a:srgbClr val="FF0000"/>
                </a:solidFill>
                <a:cs typeface="Arial" pitchFamily="34" charset="0"/>
              </a:rPr>
              <a:t>Window</a:t>
            </a:r>
            <a:r>
              <a:rPr lang="en-US" sz="2200" dirty="0">
                <a:solidFill>
                  <a:schemeClr val="tx1"/>
                </a:solidFill>
                <a:cs typeface="Arial" pitchFamily="34" charset="0"/>
              </a:rPr>
              <a:t> object.</a:t>
            </a:r>
          </a:p>
          <a:p>
            <a:pPr>
              <a:spcBef>
                <a:spcPct val="50000"/>
              </a:spcBef>
            </a:pPr>
            <a:r>
              <a:rPr lang="en-US" sz="2000" dirty="0">
                <a:cs typeface="Arial" pitchFamily="34" charset="0"/>
              </a:rPr>
              <a:t>Example :</a:t>
            </a:r>
            <a:endParaRPr lang="en-US" sz="2000" dirty="0"/>
          </a:p>
          <a:p>
            <a:pPr latinLnBrk="1">
              <a:lnSpc>
                <a:spcPct val="90000"/>
              </a:lnSpc>
              <a:spcBef>
                <a:spcPct val="20000"/>
              </a:spcBef>
              <a:buSzPct val="85000"/>
            </a:pPr>
            <a:r>
              <a:rPr kumimoji="1" lang="en-US" altLang="ko-KR" sz="2000" dirty="0">
                <a:ea typeface="휴먼태새내기체"/>
                <a:cs typeface="휴먼태새내기체"/>
              </a:rPr>
              <a:t>&lt;html&gt;&lt;head&gt;</a:t>
            </a:r>
          </a:p>
          <a:p>
            <a:pPr latinLnBrk="1">
              <a:lnSpc>
                <a:spcPct val="90000"/>
              </a:lnSpc>
              <a:spcBef>
                <a:spcPct val="20000"/>
              </a:spcBef>
              <a:buSzPct val="85000"/>
            </a:pPr>
            <a:r>
              <a:rPr kumimoji="1" lang="en-US" altLang="ko-KR" sz="2000" dirty="0">
                <a:ea typeface="휴먼태새내기체"/>
                <a:cs typeface="휴먼태새내기체"/>
              </a:rPr>
              <a:t>&lt;script type="text/</a:t>
            </a:r>
            <a:r>
              <a:rPr kumimoji="1" lang="en-US" altLang="ko-KR" sz="2000" dirty="0" err="1">
                <a:ea typeface="휴먼태새내기체"/>
                <a:cs typeface="휴먼태새내기체"/>
              </a:rPr>
              <a:t>javascript</a:t>
            </a:r>
            <a:r>
              <a:rPr kumimoji="1" lang="en-US" altLang="ko-KR" sz="2000" dirty="0">
                <a:ea typeface="휴먼태새내기체"/>
                <a:cs typeface="휴먼태새내기체"/>
              </a:rPr>
              <a:t>"&gt;</a:t>
            </a:r>
          </a:p>
          <a:p>
            <a:pPr latinLnBrk="1">
              <a:lnSpc>
                <a:spcPct val="90000"/>
              </a:lnSpc>
              <a:spcBef>
                <a:spcPct val="20000"/>
              </a:spcBef>
              <a:buSzPct val="85000"/>
            </a:pPr>
            <a:r>
              <a:rPr kumimoji="1" lang="en-US" altLang="ko-KR" sz="2000" dirty="0">
                <a:ea typeface="휴먼태새내기체"/>
                <a:cs typeface="휴먼태새내기체"/>
              </a:rPr>
              <a:t>function </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a:t>
            </a:r>
          </a:p>
          <a:p>
            <a:pPr latinLnBrk="1">
              <a:lnSpc>
                <a:spcPct val="90000"/>
              </a:lnSpc>
              <a:spcBef>
                <a:spcPct val="20000"/>
              </a:spcBef>
              <a:buSzPct val="85000"/>
            </a:pPr>
            <a:r>
              <a:rPr kumimoji="1" lang="en-US" altLang="ko-KR" sz="2000" dirty="0">
                <a:ea typeface="휴먼태새내기체"/>
                <a:cs typeface="휴먼태새내기체"/>
              </a:rPr>
              <a:t>{ </a:t>
            </a:r>
            <a:r>
              <a:rPr kumimoji="1" lang="en-US" altLang="ko-KR" sz="2000" dirty="0" err="1">
                <a:ea typeface="휴먼태새내기체"/>
                <a:cs typeface="휴먼태새내기체"/>
              </a:rPr>
              <a:t>window.location</a:t>
            </a:r>
            <a:r>
              <a:rPr kumimoji="1" lang="en-US" altLang="ko-KR" sz="2000" dirty="0">
                <a:ea typeface="휴먼태새내기체"/>
                <a:cs typeface="휴먼태새내기체"/>
              </a:rPr>
              <a:t> = "http://www.yahoo.com"  }</a:t>
            </a:r>
          </a:p>
          <a:p>
            <a:pPr latinLnBrk="1">
              <a:lnSpc>
                <a:spcPct val="90000"/>
              </a:lnSpc>
              <a:spcBef>
                <a:spcPct val="20000"/>
              </a:spcBef>
              <a:buSzPct val="85000"/>
            </a:pPr>
            <a:r>
              <a:rPr kumimoji="1" lang="en-US" altLang="ko-KR" sz="2000" dirty="0">
                <a:ea typeface="휴먼태새내기체"/>
                <a:cs typeface="휴먼태새내기체"/>
              </a:rPr>
              <a:t>&lt;/script&gt;</a:t>
            </a:r>
          </a:p>
          <a:p>
            <a:pPr latinLnBrk="1">
              <a:lnSpc>
                <a:spcPct val="90000"/>
              </a:lnSpc>
              <a:spcBef>
                <a:spcPct val="20000"/>
              </a:spcBef>
              <a:buSzPct val="85000"/>
            </a:pPr>
            <a:r>
              <a:rPr kumimoji="1" lang="en-US" altLang="ko-KR" sz="2000" dirty="0">
                <a:ea typeface="휴먼태새내기체"/>
                <a:cs typeface="휴먼태새내기체"/>
              </a:rPr>
              <a:t>&lt;/head&gt;</a:t>
            </a:r>
          </a:p>
          <a:p>
            <a:pPr latinLnBrk="1">
              <a:lnSpc>
                <a:spcPct val="90000"/>
              </a:lnSpc>
              <a:spcBef>
                <a:spcPct val="20000"/>
              </a:spcBef>
              <a:buSzPct val="85000"/>
            </a:pPr>
            <a:r>
              <a:rPr kumimoji="1" lang="en-US" altLang="ko-KR" sz="2000" dirty="0">
                <a:ea typeface="휴먼태새내기체"/>
                <a:cs typeface="휴먼태새내기체"/>
              </a:rPr>
              <a:t>&lt;body&gt;</a:t>
            </a:r>
          </a:p>
          <a:p>
            <a:pPr latinLnBrk="1">
              <a:lnSpc>
                <a:spcPct val="90000"/>
              </a:lnSpc>
              <a:spcBef>
                <a:spcPct val="20000"/>
              </a:spcBef>
              <a:buSzPct val="85000"/>
            </a:pPr>
            <a:r>
              <a:rPr kumimoji="1" lang="en-US" altLang="ko-KR" sz="2000" dirty="0">
                <a:ea typeface="휴먼태새내기체"/>
                <a:cs typeface="휴먼태새내기체"/>
              </a:rPr>
              <a:t>&lt;form&gt;</a:t>
            </a:r>
          </a:p>
          <a:p>
            <a:pPr latinLnBrk="1">
              <a:lnSpc>
                <a:spcPct val="90000"/>
              </a:lnSpc>
              <a:spcBef>
                <a:spcPct val="20000"/>
              </a:spcBef>
              <a:buSzPct val="85000"/>
            </a:pPr>
            <a:r>
              <a:rPr kumimoji="1" lang="en-US" altLang="ko-KR" sz="2000" dirty="0">
                <a:ea typeface="휴먼태새내기체"/>
                <a:cs typeface="휴먼태새내기체"/>
              </a:rPr>
              <a:t>&lt;input type="button" value="Open Window" </a:t>
            </a:r>
            <a:r>
              <a:rPr kumimoji="1" lang="en-US" altLang="ko-KR" sz="2000" dirty="0" err="1">
                <a:ea typeface="휴먼태새내기체"/>
                <a:cs typeface="휴먼태새내기체"/>
              </a:rPr>
              <a:t>onclick</a:t>
            </a:r>
            <a:r>
              <a:rPr kumimoji="1" lang="en-US" altLang="ko-KR" sz="2000" dirty="0">
                <a:ea typeface="휴먼태새내기체"/>
                <a:cs typeface="휴먼태새내기체"/>
              </a:rPr>
              <a:t>="</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()"&gt;</a:t>
            </a:r>
          </a:p>
          <a:p>
            <a:pPr latinLnBrk="1">
              <a:lnSpc>
                <a:spcPct val="90000"/>
              </a:lnSpc>
              <a:spcBef>
                <a:spcPct val="20000"/>
              </a:spcBef>
              <a:buSzPct val="85000"/>
            </a:pPr>
            <a:r>
              <a:rPr kumimoji="1" lang="en-US" altLang="ko-KR" sz="2000" dirty="0">
                <a:ea typeface="휴먼태새내기체"/>
                <a:cs typeface="휴먼태새내기체"/>
              </a:rPr>
              <a:t>&lt;P&gt;&lt;A </a:t>
            </a:r>
            <a:r>
              <a:rPr kumimoji="1" lang="en-US" altLang="ko-KR" sz="2000" dirty="0" err="1">
                <a:ea typeface="휴먼태새내기체"/>
                <a:cs typeface="휴먼태새내기체"/>
              </a:rPr>
              <a:t>href</a:t>
            </a:r>
            <a:r>
              <a:rPr kumimoji="1" lang="en-US" altLang="ko-KR" sz="2000" dirty="0">
                <a:ea typeface="휴먼태새내기체"/>
                <a:cs typeface="휴먼태새내기체"/>
              </a:rPr>
              <a:t>="</a:t>
            </a:r>
            <a:r>
              <a:rPr kumimoji="1" lang="en-US" altLang="ko-KR" sz="2000" dirty="0" err="1">
                <a:ea typeface="휴먼태새내기체"/>
                <a:cs typeface="휴먼태새내기체"/>
              </a:rPr>
              <a:t>javascript</a:t>
            </a:r>
            <a:r>
              <a:rPr kumimoji="1" lang="en-US" altLang="ko-KR" sz="2000" dirty="0">
                <a:ea typeface="휴먼태새내기체"/>
                <a:cs typeface="휴먼태새내기체"/>
              </a:rPr>
              <a:t>: </a:t>
            </a:r>
            <a:r>
              <a:rPr kumimoji="1" lang="en-US" altLang="ko-KR" sz="2000" dirty="0" err="1">
                <a:ea typeface="휴먼태새내기체"/>
                <a:cs typeface="휴먼태새내기체"/>
              </a:rPr>
              <a:t>openwindow</a:t>
            </a:r>
            <a:r>
              <a:rPr kumimoji="1" lang="en-US" altLang="ko-KR" sz="2000" dirty="0">
                <a:ea typeface="휴먼태새내기체"/>
                <a:cs typeface="휴먼태새내기체"/>
              </a:rPr>
              <a:t>()"&gt;Open the JavaScript Window on hyperlink&lt;/A&gt;</a:t>
            </a:r>
          </a:p>
          <a:p>
            <a:pPr latinLnBrk="1">
              <a:lnSpc>
                <a:spcPct val="90000"/>
              </a:lnSpc>
              <a:spcBef>
                <a:spcPct val="20000"/>
              </a:spcBef>
              <a:buSzPct val="85000"/>
            </a:pPr>
            <a:r>
              <a:rPr kumimoji="1" lang="en-US" altLang="ko-KR" sz="2000" dirty="0">
                <a:ea typeface="휴먼태새내기체"/>
                <a:cs typeface="휴먼태새내기체"/>
              </a:rPr>
              <a:t>&lt;/P&gt;</a:t>
            </a:r>
          </a:p>
          <a:p>
            <a:pPr latinLnBrk="1">
              <a:lnSpc>
                <a:spcPct val="90000"/>
              </a:lnSpc>
              <a:spcBef>
                <a:spcPct val="20000"/>
              </a:spcBef>
              <a:buSzPct val="85000"/>
            </a:pPr>
            <a:r>
              <a:rPr kumimoji="1" lang="en-US" altLang="ko-KR" sz="2000" dirty="0">
                <a:ea typeface="휴먼태새내기체"/>
                <a:cs typeface="휴먼태새내기체"/>
              </a:rPr>
              <a:t>&lt;/form&gt;&lt;/body&gt; &lt;/html&gt;</a:t>
            </a:r>
            <a:endParaRPr kumimoji="1" lang="en-US" sz="2000" dirty="0">
              <a:ea typeface="휴먼태새내기체"/>
              <a:cs typeface="휴먼태새내기체"/>
            </a:endParaRPr>
          </a:p>
        </p:txBody>
      </p:sp>
      <p:sp>
        <p:nvSpPr>
          <p:cNvPr id="6" name="Slide Number Placeholder 5"/>
          <p:cNvSpPr>
            <a:spLocks noGrp="1"/>
          </p:cNvSpPr>
          <p:nvPr>
            <p:ph type="sldNum" sz="quarter" idx="12"/>
          </p:nvPr>
        </p:nvSpPr>
        <p:spPr/>
        <p:txBody>
          <a:bodyPr/>
          <a:lstStyle/>
          <a:p>
            <a:pPr>
              <a:defRPr/>
            </a:pPr>
            <a:fld id="{9E53D40A-CB67-4AD3-BF6C-10179D1B8032}" type="slidenum">
              <a:rPr lang="en-US"/>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3D80DB-4E39-4108-BE47-59B65A79643C}" type="slidenum">
              <a:rPr lang="en-US" altLang="zh-TW"/>
              <a:pPr/>
              <a:t>74</a:t>
            </a:fld>
            <a:endParaRPr lang="en-US" altLang="zh-TW"/>
          </a:p>
        </p:txBody>
      </p:sp>
      <p:sp>
        <p:nvSpPr>
          <p:cNvPr id="525314" name="Rectangle 1026"/>
          <p:cNvSpPr>
            <a:spLocks noGrp="1" noChangeArrowheads="1"/>
          </p:cNvSpPr>
          <p:nvPr>
            <p:ph type="title"/>
          </p:nvPr>
        </p:nvSpPr>
        <p:spPr/>
        <p:txBody>
          <a:bodyPr/>
          <a:lstStyle/>
          <a:p>
            <a:r>
              <a:rPr lang="en-US"/>
              <a:t>The </a:t>
            </a:r>
            <a:r>
              <a:rPr lang="en-US">
                <a:latin typeface="Arial"/>
              </a:rPr>
              <a:t>“</a:t>
            </a:r>
            <a:r>
              <a:rPr lang="en-US"/>
              <a:t>document</a:t>
            </a:r>
            <a:r>
              <a:rPr lang="en-US">
                <a:latin typeface="Arial"/>
              </a:rPr>
              <a:t>”</a:t>
            </a:r>
            <a:r>
              <a:rPr lang="en-US"/>
              <a:t> Object</a:t>
            </a:r>
          </a:p>
        </p:txBody>
      </p:sp>
      <p:sp>
        <p:nvSpPr>
          <p:cNvPr id="525315" name="Rectangle 1027"/>
          <p:cNvSpPr>
            <a:spLocks noGrp="1" noChangeArrowheads="1"/>
          </p:cNvSpPr>
          <p:nvPr>
            <p:ph type="body" idx="1"/>
          </p:nvPr>
        </p:nvSpPr>
        <p:spPr/>
        <p:txBody>
          <a:bodyPr/>
          <a:lstStyle/>
          <a:p>
            <a:r>
              <a:rPr lang="en-US" sz="2800"/>
              <a:t>It is one of the important objects in any window or frame.</a:t>
            </a:r>
          </a:p>
          <a:p>
            <a:r>
              <a:rPr lang="en-US" sz="2800"/>
              <a:t>The document object represents a web document or a page in a browser window.</a:t>
            </a:r>
          </a:p>
          <a:p>
            <a:r>
              <a:rPr lang="en-US" sz="2800"/>
              <a:t>When you access multiple sites simultaneously, there would be multiple windows opened. </a:t>
            </a:r>
          </a:p>
          <a:p>
            <a:pPr lvl="1"/>
            <a:r>
              <a:rPr lang="en-US" sz="2400"/>
              <a:t>Each window would have a corresponding window object, and each window object would have its own document object.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3"/>
          <p:cNvSpPr>
            <a:spLocks noGrp="1"/>
          </p:cNvSpPr>
          <p:nvPr>
            <p:ph type="dt" sz="quarter" idx="10"/>
          </p:nvPr>
        </p:nvSpPr>
        <p:spPr/>
        <p:txBody>
          <a:bodyPr/>
          <a:lstStyle/>
          <a:p>
            <a:r>
              <a:rPr lang="en-US" altLang="zh-TW"/>
              <a:t>INE2720 </a:t>
            </a:r>
            <a:r>
              <a:rPr lang="en-US" altLang="zh-TW">
                <a:latin typeface="Arial"/>
              </a:rPr>
              <a:t>–</a:t>
            </a:r>
            <a:r>
              <a:rPr lang="en-US" altLang="zh-TW"/>
              <a:t> Web Application Software Development</a:t>
            </a:r>
          </a:p>
        </p:txBody>
      </p:sp>
      <p:sp>
        <p:nvSpPr>
          <p:cNvPr id="47" name="Footer Placeholder 4"/>
          <p:cNvSpPr>
            <a:spLocks noGrp="1"/>
          </p:cNvSpPr>
          <p:nvPr>
            <p:ph type="ftr" sz="quarter" idx="11"/>
          </p:nvPr>
        </p:nvSpPr>
        <p:spPr/>
        <p:txBody>
          <a:bodyPr/>
          <a:lstStyle/>
          <a:p>
            <a:r>
              <a:rPr lang="en-US" altLang="zh-TW"/>
              <a:t>All copyrights reserved by C.C. Cheung 2003.</a:t>
            </a:r>
          </a:p>
        </p:txBody>
      </p:sp>
      <p:sp>
        <p:nvSpPr>
          <p:cNvPr id="48" name="Slide Number Placeholder 5"/>
          <p:cNvSpPr>
            <a:spLocks noGrp="1"/>
          </p:cNvSpPr>
          <p:nvPr>
            <p:ph type="sldNum" sz="quarter" idx="12"/>
          </p:nvPr>
        </p:nvSpPr>
        <p:spPr/>
        <p:txBody>
          <a:bodyPr/>
          <a:lstStyle/>
          <a:p>
            <a:fld id="{314EADFB-05D5-4FFB-8AB0-997283825C7D}" type="slidenum">
              <a:rPr lang="en-US" altLang="zh-TW"/>
              <a:pPr/>
              <a:t>75</a:t>
            </a:fld>
            <a:endParaRPr lang="en-US" altLang="zh-TW"/>
          </a:p>
        </p:txBody>
      </p:sp>
      <p:sp>
        <p:nvSpPr>
          <p:cNvPr id="526338" name="Rectangle 2"/>
          <p:cNvSpPr>
            <a:spLocks noGrp="1" noChangeArrowheads="1"/>
          </p:cNvSpPr>
          <p:nvPr>
            <p:ph type="title"/>
          </p:nvPr>
        </p:nvSpPr>
        <p:spPr/>
        <p:txBody>
          <a:bodyPr>
            <a:normAutofit fontScale="90000"/>
          </a:bodyPr>
          <a:lstStyle/>
          <a:p>
            <a:r>
              <a:rPr lang="en-US"/>
              <a:t>Properties and methods of the </a:t>
            </a:r>
            <a:r>
              <a:rPr lang="en-US">
                <a:latin typeface="Arial"/>
              </a:rPr>
              <a:t>“</a:t>
            </a:r>
            <a:r>
              <a:rPr lang="en-US"/>
              <a:t>document</a:t>
            </a:r>
            <a:r>
              <a:rPr lang="en-US">
                <a:latin typeface="Arial"/>
              </a:rPr>
              <a:t>”</a:t>
            </a:r>
            <a:r>
              <a:rPr lang="en-US"/>
              <a:t> Object</a:t>
            </a:r>
          </a:p>
        </p:txBody>
      </p:sp>
      <p:graphicFrame>
        <p:nvGraphicFramePr>
          <p:cNvPr id="526382" name="Group 46"/>
          <p:cNvGraphicFramePr>
            <a:graphicFrameLocks noGrp="1"/>
          </p:cNvGraphicFramePr>
          <p:nvPr/>
        </p:nvGraphicFramePr>
        <p:xfrm>
          <a:off x="304800" y="1905000"/>
          <a:ext cx="8686800" cy="1981200"/>
        </p:xfrm>
        <a:graphic>
          <a:graphicData uri="http://schemas.openxmlformats.org/drawingml/2006/table">
            <a:tbl>
              <a:tblPr/>
              <a:tblGrid>
                <a:gridCol w="1295400"/>
                <a:gridCol w="73914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representing the background color of a 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alinkColor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representing the color for active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representing the current 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A string value representing the text specified by &lt;title&gt; tag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graphicFrame>
        <p:nvGraphicFramePr>
          <p:cNvPr id="526398" name="Group 62"/>
          <p:cNvGraphicFramePr>
            <a:graphicFrameLocks noGrp="1"/>
          </p:cNvGraphicFramePr>
          <p:nvPr/>
        </p:nvGraphicFramePr>
        <p:xfrm>
          <a:off x="304800" y="4191000"/>
          <a:ext cx="8686800" cy="2377440"/>
        </p:xfrm>
        <a:graphic>
          <a:graphicData uri="http://schemas.openxmlformats.org/drawingml/2006/table">
            <a:tbl>
              <a:tblPr/>
              <a:tblGrid>
                <a:gridCol w="2133600"/>
                <a:gridCol w="65532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Clears the document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write(content)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Writes the text of content to a 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writeln()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Writes the text and followed by a carriage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open()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Open a document to receive data from a write()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bg2"/>
                          </a:solidFill>
                          <a:effectLst>
                            <a:outerShdw blurRad="38100" dist="38100" dir="2700000" algn="tl">
                              <a:srgbClr val="000000"/>
                            </a:outerShdw>
                          </a:effectLst>
                          <a:latin typeface="Tahoma" pitchFamily="34" charset="0"/>
                          <a:ea typeface="新細明體" pitchFamily="18" charset="-120"/>
                        </a:rPr>
                        <a:t>Closes a write()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67FC86-3C92-49EE-B7E5-8EB25A8E7CE8}" type="slidenum">
              <a:rPr lang="en-US" altLang="zh-TW"/>
              <a:pPr/>
              <a:t>76</a:t>
            </a:fld>
            <a:endParaRPr lang="en-US" altLang="zh-TW"/>
          </a:p>
        </p:txBody>
      </p:sp>
      <p:sp>
        <p:nvSpPr>
          <p:cNvPr id="531458" name="Rectangle 2"/>
          <p:cNvSpPr>
            <a:spLocks noGrp="1" noChangeArrowheads="1"/>
          </p:cNvSpPr>
          <p:nvPr>
            <p:ph type="title"/>
          </p:nvPr>
        </p:nvSpPr>
        <p:spPr/>
        <p:txBody>
          <a:bodyPr/>
          <a:lstStyle/>
          <a:p>
            <a:r>
              <a:rPr lang="en-US"/>
              <a:t>The </a:t>
            </a:r>
            <a:r>
              <a:rPr lang="en-US">
                <a:latin typeface="Arial"/>
              </a:rPr>
              <a:t>“</a:t>
            </a:r>
            <a:r>
              <a:rPr lang="en-US"/>
              <a:t>form</a:t>
            </a:r>
            <a:r>
              <a:rPr lang="en-US">
                <a:latin typeface="Arial"/>
              </a:rPr>
              <a:t>”</a:t>
            </a:r>
            <a:r>
              <a:rPr lang="en-US"/>
              <a:t> Object</a:t>
            </a:r>
          </a:p>
        </p:txBody>
      </p:sp>
      <p:sp>
        <p:nvSpPr>
          <p:cNvPr id="531459" name="Rectangle 3"/>
          <p:cNvSpPr>
            <a:spLocks noGrp="1" noChangeArrowheads="1"/>
          </p:cNvSpPr>
          <p:nvPr>
            <p:ph type="body" idx="1"/>
          </p:nvPr>
        </p:nvSpPr>
        <p:spPr/>
        <p:txBody>
          <a:bodyPr/>
          <a:lstStyle/>
          <a:p>
            <a:r>
              <a:rPr lang="en-US" sz="2800"/>
              <a:t>The form object is accessed as a property of the document object.</a:t>
            </a:r>
          </a:p>
          <a:p>
            <a:r>
              <a:rPr lang="en-US" sz="2800"/>
              <a:t>Each form element in a form (text input field, radio buttons), is further defined by other objects.</a:t>
            </a:r>
          </a:p>
          <a:p>
            <a:r>
              <a:rPr lang="en-US" sz="2800"/>
              <a:t>The browser creates a unique </a:t>
            </a:r>
            <a:r>
              <a:rPr lang="en-US" sz="2800">
                <a:latin typeface="Arial"/>
              </a:rPr>
              <a:t>“</a:t>
            </a:r>
            <a:r>
              <a:rPr lang="en-US" sz="2800"/>
              <a:t>form</a:t>
            </a:r>
            <a:r>
              <a:rPr lang="en-US" sz="2800">
                <a:latin typeface="Arial"/>
              </a:rPr>
              <a:t>”</a:t>
            </a:r>
            <a:r>
              <a:rPr lang="en-US" sz="2800"/>
              <a:t> object for each form in a document.</a:t>
            </a:r>
          </a:p>
          <a:p>
            <a:r>
              <a:rPr lang="en-US" sz="2800"/>
              <a:t>You can access the form object </a:t>
            </a:r>
            <a:r>
              <a:rPr lang="en-US" sz="2800">
                <a:latin typeface="Arial"/>
              </a:rPr>
              <a:t>“</a:t>
            </a:r>
            <a:r>
              <a:rPr lang="en-US" sz="2800"/>
              <a:t>form1</a:t>
            </a:r>
            <a:r>
              <a:rPr lang="en-US" sz="2800">
                <a:latin typeface="Arial"/>
              </a:rPr>
              <a:t>”</a:t>
            </a:r>
            <a:endParaRPr lang="en-US" sz="2800"/>
          </a:p>
          <a:p>
            <a:pPr lvl="1"/>
            <a:r>
              <a:rPr lang="en-US" sz="2400">
                <a:latin typeface="Comic Sans MS" pitchFamily="66" charset="0"/>
              </a:rPr>
              <a:t>document.form1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B4D17-C666-48AF-823B-A186FFDB58A0}" type="slidenum">
              <a:rPr lang="en-US" altLang="zh-TW"/>
              <a:pPr/>
              <a:t>77</a:t>
            </a:fld>
            <a:endParaRPr lang="en-US" altLang="zh-TW"/>
          </a:p>
        </p:txBody>
      </p:sp>
      <p:sp>
        <p:nvSpPr>
          <p:cNvPr id="532482" name="Rectangle 2"/>
          <p:cNvSpPr>
            <a:spLocks noGrp="1" noChangeArrowheads="1"/>
          </p:cNvSpPr>
          <p:nvPr>
            <p:ph type="title"/>
          </p:nvPr>
        </p:nvSpPr>
        <p:spPr/>
        <p:txBody>
          <a:bodyPr/>
          <a:lstStyle/>
          <a:p>
            <a:r>
              <a:rPr lang="en-US"/>
              <a:t>Form Element-Based Objects</a:t>
            </a:r>
          </a:p>
        </p:txBody>
      </p:sp>
      <p:sp>
        <p:nvSpPr>
          <p:cNvPr id="532483" name="Rectangle 3"/>
          <p:cNvSpPr>
            <a:spLocks noGrp="1" noChangeArrowheads="1"/>
          </p:cNvSpPr>
          <p:nvPr>
            <p:ph type="body" idx="1"/>
          </p:nvPr>
        </p:nvSpPr>
        <p:spPr/>
        <p:txBody>
          <a:bodyPr/>
          <a:lstStyle/>
          <a:p>
            <a:r>
              <a:rPr lang="en-US" sz="2800" dirty="0"/>
              <a:t>HTML forms can include eight types of input elements</a:t>
            </a:r>
          </a:p>
          <a:p>
            <a:pPr lvl="1"/>
            <a:r>
              <a:rPr lang="en-US" sz="2400" dirty="0"/>
              <a:t>Text fields, </a:t>
            </a:r>
            <a:r>
              <a:rPr lang="en-US" sz="2400" dirty="0" err="1"/>
              <a:t>Textarea</a:t>
            </a:r>
            <a:r>
              <a:rPr lang="en-US" sz="2400" dirty="0"/>
              <a:t> fields</a:t>
            </a:r>
          </a:p>
          <a:p>
            <a:pPr lvl="1"/>
            <a:r>
              <a:rPr lang="en-US" sz="2400" dirty="0"/>
              <a:t>Radio buttons</a:t>
            </a:r>
          </a:p>
          <a:p>
            <a:pPr lvl="1"/>
            <a:r>
              <a:rPr lang="en-US" sz="2400" dirty="0"/>
              <a:t>Check box buttons</a:t>
            </a:r>
          </a:p>
          <a:p>
            <a:pPr lvl="1"/>
            <a:r>
              <a:rPr lang="en-US" sz="2400" dirty="0"/>
              <a:t>Hidden fields</a:t>
            </a:r>
          </a:p>
          <a:p>
            <a:pPr lvl="1"/>
            <a:r>
              <a:rPr lang="en-US" sz="2400" dirty="0"/>
              <a:t>Password fields</a:t>
            </a:r>
          </a:p>
          <a:p>
            <a:pPr lvl="1"/>
            <a:r>
              <a:rPr lang="en-US" sz="2400" dirty="0"/>
              <a:t>Combo box select menu</a:t>
            </a:r>
          </a:p>
          <a:p>
            <a:pPr lvl="1"/>
            <a:r>
              <a:rPr lang="en-US" sz="2400" dirty="0"/>
              <a:t>List select menu</a:t>
            </a:r>
          </a:p>
          <a:p>
            <a:pPr lvl="1"/>
            <a:r>
              <a:rPr lang="en-US" sz="2400" dirty="0">
                <a:solidFill>
                  <a:schemeClr val="tx1">
                    <a:lumMod val="85000"/>
                    <a:lumOff val="15000"/>
                  </a:schemeClr>
                </a:solidFill>
              </a:rPr>
              <a:t>Each object has its own properties and methods.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Controlling When a JavaScript</a:t>
            </a:r>
            <a:br>
              <a:rPr lang="en-US" dirty="0"/>
            </a:br>
            <a:r>
              <a:rPr lang="en-US" dirty="0"/>
              <a:t>Should Execute – 1</a:t>
            </a:r>
          </a:p>
        </p:txBody>
      </p:sp>
      <p:sp>
        <p:nvSpPr>
          <p:cNvPr id="3" name="Content Placeholder 2"/>
          <p:cNvSpPr>
            <a:spLocks noGrp="1"/>
          </p:cNvSpPr>
          <p:nvPr>
            <p:ph idx="1"/>
          </p:nvPr>
        </p:nvSpPr>
        <p:spPr/>
        <p:txBody>
          <a:bodyPr>
            <a:normAutofit/>
          </a:bodyPr>
          <a:lstStyle/>
          <a:p>
            <a:r>
              <a:rPr lang="en-US" dirty="0"/>
              <a:t>Scripts in the head section</a:t>
            </a:r>
          </a:p>
          <a:p>
            <a:pPr lvl="1"/>
            <a:r>
              <a:rPr lang="en-US" dirty="0"/>
              <a:t> Scripts to be executed when they are</a:t>
            </a:r>
          </a:p>
          <a:p>
            <a:pPr lvl="1">
              <a:buNone/>
            </a:pPr>
            <a:r>
              <a:rPr lang="en-US" dirty="0" smtClean="0"/>
              <a:t>  called</a:t>
            </a:r>
            <a:r>
              <a:rPr lang="en-US" dirty="0"/>
              <a:t>, or when an event is triggered, go in</a:t>
            </a:r>
          </a:p>
          <a:p>
            <a:pPr>
              <a:buNone/>
            </a:pPr>
            <a:r>
              <a:rPr lang="en-US" sz="2800" dirty="0"/>
              <a:t>         the head section</a:t>
            </a:r>
          </a:p>
          <a:p>
            <a:r>
              <a:rPr lang="en-US" sz="2800" dirty="0"/>
              <a:t> </a:t>
            </a:r>
            <a:r>
              <a:rPr lang="en-US" dirty="0"/>
              <a:t>When we place a script in the head</a:t>
            </a:r>
          </a:p>
          <a:p>
            <a:pPr>
              <a:buNone/>
            </a:pPr>
            <a:r>
              <a:rPr lang="en-US" dirty="0" smtClean="0"/>
              <a:t>     section</a:t>
            </a:r>
            <a:r>
              <a:rPr lang="en-US" dirty="0"/>
              <a:t>, we will ensure that the script is</a:t>
            </a:r>
          </a:p>
          <a:p>
            <a:pPr>
              <a:buNone/>
            </a:pPr>
            <a:r>
              <a:rPr lang="en-US" dirty="0" smtClean="0"/>
              <a:t>      loaded </a:t>
            </a:r>
            <a:r>
              <a:rPr lang="en-US" dirty="0"/>
              <a:t>before anyone uses it</a:t>
            </a:r>
          </a:p>
        </p:txBody>
      </p:sp>
      <p:sp>
        <p:nvSpPr>
          <p:cNvPr id="5" name="Slide Number Placeholder 4"/>
          <p:cNvSpPr>
            <a:spLocks noGrp="1"/>
          </p:cNvSpPr>
          <p:nvPr>
            <p:ph type="sldNum" sz="quarter" idx="12"/>
          </p:nvPr>
        </p:nvSpPr>
        <p:spPr/>
        <p:txBody>
          <a:bodyPr/>
          <a:lstStyle/>
          <a:p>
            <a:fld id="{99B656C1-64EA-4BC4-92BC-14E4EDDDA8A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Controlling When a JavaScript</a:t>
            </a:r>
            <a:br>
              <a:rPr lang="en-US" dirty="0"/>
            </a:br>
            <a:r>
              <a:rPr lang="en-US" dirty="0"/>
              <a:t>Should Execute – 2</a:t>
            </a:r>
          </a:p>
        </p:txBody>
      </p:sp>
      <p:sp>
        <p:nvSpPr>
          <p:cNvPr id="3" name="Content Placeholder 2"/>
          <p:cNvSpPr>
            <a:spLocks noGrp="1"/>
          </p:cNvSpPr>
          <p:nvPr>
            <p:ph idx="1"/>
          </p:nvPr>
        </p:nvSpPr>
        <p:spPr/>
        <p:txBody>
          <a:bodyPr/>
          <a:lstStyle/>
          <a:p>
            <a:r>
              <a:rPr lang="en-US" dirty="0"/>
              <a:t>Scripts in the body section</a:t>
            </a:r>
          </a:p>
          <a:p>
            <a:pPr lvl="1"/>
            <a:r>
              <a:rPr lang="en-US" dirty="0"/>
              <a:t> Scripts to be executed when the page</a:t>
            </a:r>
          </a:p>
          <a:p>
            <a:pPr lvl="1">
              <a:buNone/>
            </a:pPr>
            <a:r>
              <a:rPr lang="en-US" dirty="0" smtClean="0"/>
              <a:t>	loads </a:t>
            </a:r>
            <a:r>
              <a:rPr lang="en-US" dirty="0"/>
              <a:t>in the body section</a:t>
            </a:r>
          </a:p>
          <a:p>
            <a:pPr lvl="1"/>
            <a:r>
              <a:rPr lang="en-US" dirty="0" smtClean="0"/>
              <a:t>When </a:t>
            </a:r>
            <a:r>
              <a:rPr lang="en-US" dirty="0"/>
              <a:t>we place a script in the body section</a:t>
            </a:r>
          </a:p>
          <a:p>
            <a:pPr lvl="1">
              <a:buNone/>
            </a:pPr>
            <a:r>
              <a:rPr lang="en-US" dirty="0" smtClean="0"/>
              <a:t>	it </a:t>
            </a:r>
            <a:r>
              <a:rPr lang="en-US" dirty="0"/>
              <a:t>generates the content of the page</a:t>
            </a:r>
          </a:p>
        </p:txBody>
      </p:sp>
      <p:sp>
        <p:nvSpPr>
          <p:cNvPr id="5" name="Slide Number Placeholder 4"/>
          <p:cNvSpPr>
            <a:spLocks noGrp="1"/>
          </p:cNvSpPr>
          <p:nvPr>
            <p:ph type="sldNum" sz="quarter" idx="12"/>
          </p:nvPr>
        </p:nvSpPr>
        <p:spPr/>
        <p:txBody>
          <a:bodyPr/>
          <a:lstStyle/>
          <a:p>
            <a:fld id="{99B656C1-64EA-4BC4-92BC-14E4EDDDA8A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4470</Words>
  <Application>Microsoft Office PowerPoint</Application>
  <PresentationFormat>On-screen Show (4:3)</PresentationFormat>
  <Paragraphs>1029</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JavaScript Fundamentals</vt:lpstr>
      <vt:lpstr>What is JavaScript?</vt:lpstr>
      <vt:lpstr>Java and JavaScript</vt:lpstr>
      <vt:lpstr>JavaScript Capabilities</vt:lpstr>
      <vt:lpstr>Simple Example</vt:lpstr>
      <vt:lpstr>Example with a Header</vt:lpstr>
      <vt:lpstr>Where to Put JavaScript?</vt:lpstr>
      <vt:lpstr>Controlling When a JavaScript Should Execute – 1</vt:lpstr>
      <vt:lpstr>Controlling When a JavaScript Should Execute – 2</vt:lpstr>
      <vt:lpstr>Controlling When a JavaScript Should Execute – 3</vt:lpstr>
      <vt:lpstr>External JavaScript</vt:lpstr>
      <vt:lpstr>Script in the head section</vt:lpstr>
      <vt:lpstr>Script in the Body Element</vt:lpstr>
      <vt:lpstr>Declaring Variables  in JavaScript</vt:lpstr>
      <vt:lpstr>Data Types in JavaScript</vt:lpstr>
      <vt:lpstr>Continued….</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Event Handling In JavaScript</vt:lpstr>
      <vt:lpstr>Slide 47</vt:lpstr>
      <vt:lpstr>Slide 48</vt:lpstr>
      <vt:lpstr>Slide 49</vt:lpstr>
      <vt:lpstr>Slide 50</vt:lpstr>
      <vt:lpstr>Slide 51</vt:lpstr>
      <vt:lpstr>Slide 52</vt:lpstr>
      <vt:lpstr>Slide 53</vt:lpstr>
      <vt:lpstr>Slide 54</vt:lpstr>
      <vt:lpstr>Slide 55</vt:lpstr>
      <vt:lpstr>Objects In JavaScript</vt:lpstr>
      <vt:lpstr>Objects </vt:lpstr>
      <vt:lpstr>Built In Objects  JavaScript</vt:lpstr>
      <vt:lpstr>Array </vt:lpstr>
      <vt:lpstr>String</vt:lpstr>
      <vt:lpstr>Continued…..</vt:lpstr>
      <vt:lpstr>Date </vt:lpstr>
      <vt:lpstr>Math</vt:lpstr>
      <vt:lpstr>Using Browser Objects</vt:lpstr>
      <vt:lpstr>Document Object Model (DOM)</vt:lpstr>
      <vt:lpstr>How the DOM works?</vt:lpstr>
      <vt:lpstr>Browser Hierarchy Model</vt:lpstr>
      <vt:lpstr>The “window” Object</vt:lpstr>
      <vt:lpstr>Properties and methods of the “window” Object</vt:lpstr>
      <vt:lpstr>Example of using the “window” Object</vt:lpstr>
      <vt:lpstr>Slide 71</vt:lpstr>
      <vt:lpstr>Slide 72</vt:lpstr>
      <vt:lpstr>Slide 73</vt:lpstr>
      <vt:lpstr>The “document” Object</vt:lpstr>
      <vt:lpstr>Properties and methods of the “document” Object</vt:lpstr>
      <vt:lpstr>The “form” Object</vt:lpstr>
      <vt:lpstr>Form Element-Based Objects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Vidya</dc:creator>
  <cp:lastModifiedBy>vidya</cp:lastModifiedBy>
  <cp:revision>70</cp:revision>
  <dcterms:created xsi:type="dcterms:W3CDTF">2011-11-23T02:36:22Z</dcterms:created>
  <dcterms:modified xsi:type="dcterms:W3CDTF">2014-07-15T05:54:52Z</dcterms:modified>
</cp:coreProperties>
</file>