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327" r:id="rId2"/>
    <p:sldId id="328" r:id="rId3"/>
    <p:sldId id="345" r:id="rId4"/>
    <p:sldId id="346" r:id="rId5"/>
    <p:sldId id="348" r:id="rId6"/>
    <p:sldId id="349" r:id="rId7"/>
    <p:sldId id="352" r:id="rId8"/>
    <p:sldId id="353" r:id="rId9"/>
    <p:sldId id="357" r:id="rId10"/>
    <p:sldId id="354" r:id="rId11"/>
    <p:sldId id="355" r:id="rId12"/>
    <p:sldId id="358" r:id="rId13"/>
    <p:sldId id="359" r:id="rId14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rgbClr val="0066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rgbClr val="0066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rgbClr val="0066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rgbClr val="0066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rgbClr val="0066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rgbClr val="0066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rgbClr val="0066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rgbClr val="0066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rgbClr val="0066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3399FF"/>
    <a:srgbClr val="FF6600"/>
    <a:srgbClr val="FF0000"/>
    <a:srgbClr val="FF9900"/>
    <a:srgbClr val="006600"/>
    <a:srgbClr val="FFFFCC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389" autoAdjust="0"/>
    <p:restoredTop sz="90929"/>
  </p:normalViewPr>
  <p:slideViewPr>
    <p:cSldViewPr>
      <p:cViewPr varScale="1">
        <p:scale>
          <a:sx n="75" d="100"/>
          <a:sy n="75" d="100"/>
        </p:scale>
        <p:origin x="-4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defTabSz="933450">
              <a:defRPr sz="12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9863" y="0"/>
            <a:ext cx="304323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3963"/>
            <a:ext cx="304323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defTabSz="933450">
              <a:defRPr sz="12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9863" y="8843963"/>
            <a:ext cx="304323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9499AB93-5906-4AAD-950F-BD2383BF36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CF50D70-418E-4760-984F-0791CAB4285E}" type="datetimeFigureOut">
              <a:rPr lang="en-US"/>
              <a:pPr>
                <a:defRPr/>
              </a:pPr>
              <a:t>3/9/2012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8699F07-0950-4322-B72D-1EBB4F7F7D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D63A7AE-E59B-45BC-9C94-BDCF6A6861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610BDC-7E69-4227-ACD3-32B4928299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E28E6-A522-4745-B031-0088850B20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FCB3C3-38B9-4EB9-9DA2-0EA12576B3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108EAC0E-7F17-4E38-B31F-D2EAA42610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BF92CD-056A-4911-A75D-E9C664C572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C3F0C2-5FF0-4C70-95C4-0A8BF0282B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E7D32-328A-450E-A1BE-3FB202DDEC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CCF4B9-EA68-4223-B666-4C841D50CF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31A70-0DC8-465C-B984-61ABDCC94A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0BF285A0-ED1D-4F5A-AC6D-612A6494B5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C75B795C-B71C-4449-BA81-E1CAA56DCE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04800" y="0"/>
            <a:ext cx="8305800" cy="680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/>
              <a:t>Regular Expression</a:t>
            </a:r>
          </a:p>
          <a:p>
            <a:r>
              <a:rPr lang="en-US" sz="2400" b="1" dirty="0"/>
              <a:t>What are they?</a:t>
            </a:r>
          </a:p>
          <a:p>
            <a:r>
              <a:rPr lang="en-US" sz="2400" b="1" dirty="0"/>
              <a:t>Regular expressions</a:t>
            </a:r>
            <a:r>
              <a:rPr lang="en-US" sz="2400" dirty="0"/>
              <a:t> use special codes to detect </a:t>
            </a:r>
            <a:r>
              <a:rPr lang="en-US" sz="2400" b="1" dirty="0"/>
              <a:t>patterns</a:t>
            </a:r>
            <a:r>
              <a:rPr lang="en-US" sz="2400" dirty="0"/>
              <a:t> in strings of text. </a:t>
            </a:r>
          </a:p>
          <a:p>
            <a:r>
              <a:rPr lang="en-US" sz="2400" dirty="0"/>
              <a:t>Regular expressions provide a quick and easy way of matching a string to a pattern. </a:t>
            </a:r>
          </a:p>
          <a:p>
            <a:r>
              <a:rPr lang="en-US" sz="2400" b="1" dirty="0"/>
              <a:t>Basic Syntax</a:t>
            </a:r>
          </a:p>
          <a:p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RegularExpression</a:t>
            </a:r>
            <a:r>
              <a:rPr lang="en-US" sz="2400" dirty="0"/>
              <a:t> = /pattern/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a caret (^) may be used to indicate the beginning of the string,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a dollar sign ($) is used to mark the end</a:t>
            </a:r>
          </a:p>
          <a:p>
            <a:r>
              <a:rPr lang="en-US" sz="2400" dirty="0"/>
              <a:t>Examples:</a:t>
            </a:r>
          </a:p>
          <a:p>
            <a:r>
              <a:rPr lang="en-US" sz="2400" dirty="0"/>
              <a:t>1) JavaScript   // Matches "Isn’t JavaScript great?" </a:t>
            </a:r>
            <a:br>
              <a:rPr lang="en-US" sz="2400" dirty="0"/>
            </a:br>
            <a:r>
              <a:rPr lang="en-US" sz="2400" dirty="0"/>
              <a:t>2) ^JavaScript  // Matches "JavaScript rules!", </a:t>
            </a:r>
            <a:br>
              <a:rPr lang="en-US" sz="2400" dirty="0"/>
            </a:br>
            <a:r>
              <a:rPr lang="en-US" sz="2400" dirty="0"/>
              <a:t>            //  not "What is JavaScript?" </a:t>
            </a:r>
            <a:br>
              <a:rPr lang="en-US" sz="2400" dirty="0"/>
            </a:br>
            <a:r>
              <a:rPr lang="en-US" sz="2400" dirty="0"/>
              <a:t>3) JavaScript$  // Matches "I love JavaScript", </a:t>
            </a:r>
            <a:br>
              <a:rPr lang="en-US" sz="2400" dirty="0"/>
            </a:br>
            <a:r>
              <a:rPr lang="en-US" sz="2400" dirty="0"/>
              <a:t>            //  not "JavaScript is great!" </a:t>
            </a:r>
            <a:br>
              <a:rPr lang="en-US" sz="2400" dirty="0"/>
            </a:br>
            <a:r>
              <a:rPr lang="en-US" sz="2400" dirty="0"/>
              <a:t>4) ^JavaScript$ // Matches "JavaScript", and nothing else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82AB95-B9FD-4A5D-8402-8C1D43B9252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5BE08-BBB6-485C-ADAB-99B0BD1F83E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228600" y="381000"/>
            <a:ext cx="8382000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Example of Regular Expression:</a:t>
            </a:r>
          </a:p>
          <a:p>
            <a:r>
              <a:rPr lang="en-US"/>
              <a:t>function checkPhoneNumber(phoneNo) { </a:t>
            </a:r>
            <a:br>
              <a:rPr lang="en-US"/>
            </a:br>
            <a:r>
              <a:rPr lang="en-US"/>
              <a:t> var phoneRE = /^\(\d\d\d\) \d\d\d-\d\d\d\d$/; </a:t>
            </a:r>
            <a:br>
              <a:rPr lang="en-US"/>
            </a:br>
            <a:r>
              <a:rPr lang="en-US"/>
              <a:t> if (phoneNo.match(phoneRE)) </a:t>
            </a:r>
          </a:p>
          <a:p>
            <a:r>
              <a:rPr lang="en-US"/>
              <a:t>{ </a:t>
            </a:r>
            <a:br>
              <a:rPr lang="en-US"/>
            </a:br>
            <a:r>
              <a:rPr lang="en-US"/>
              <a:t>   return true; </a:t>
            </a:r>
            <a:br>
              <a:rPr lang="en-US"/>
            </a:br>
            <a:r>
              <a:rPr lang="en-US"/>
              <a:t> }</a:t>
            </a:r>
          </a:p>
          <a:p>
            <a:r>
              <a:rPr lang="en-US"/>
              <a:t> else </a:t>
            </a:r>
          </a:p>
          <a:p>
            <a:r>
              <a:rPr lang="en-US"/>
              <a:t>{ </a:t>
            </a:r>
            <a:br>
              <a:rPr lang="en-US"/>
            </a:br>
            <a:r>
              <a:rPr lang="en-US"/>
              <a:t>   alert( “The phone number entered is invalid!” ); </a:t>
            </a:r>
            <a:br>
              <a:rPr lang="en-US"/>
            </a:br>
            <a:r>
              <a:rPr lang="en-US"/>
              <a:t>   return false; </a:t>
            </a:r>
            <a:br>
              <a:rPr lang="en-US"/>
            </a:br>
            <a:r>
              <a:rPr lang="en-US"/>
              <a:t> } </a:t>
            </a:r>
            <a:br>
              <a:rPr lang="en-US"/>
            </a:br>
            <a:r>
              <a:rPr lang="en-US"/>
              <a:t>}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CCF4B7-2361-48E7-8014-75DD7DEFF5B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152400" y="228600"/>
            <a:ext cx="88392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&lt;form action=”...”   onSubmit=”return checkPhoneNumber(this.phone.value);”&gt; </a:t>
            </a:r>
            <a:br>
              <a:rPr lang="en-US"/>
            </a:br>
            <a:r>
              <a:rPr lang="en-US"/>
              <a:t>&lt;p&gt;Enter phone number (e.g. (345) 478-1234)</a:t>
            </a:r>
            <a:br>
              <a:rPr lang="en-US"/>
            </a:br>
            <a:r>
              <a:rPr lang="en-US"/>
              <a:t>  &lt;input type=text name=phone&gt;&lt;/p&gt; </a:t>
            </a:r>
            <a:br>
              <a:rPr lang="en-US"/>
            </a:br>
            <a:r>
              <a:rPr lang="en-US"/>
              <a:t>&lt;p&gt;&lt;input type=submit&gt;&lt;/p&gt; </a:t>
            </a:r>
            <a:br>
              <a:rPr lang="en-US"/>
            </a:br>
            <a:r>
              <a:rPr lang="en-US"/>
              <a:t>&lt;/form&gt;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B0DC85-8048-4952-802E-BCC13CDBA20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152400" y="301625"/>
            <a:ext cx="8839200" cy="655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Example of plus(+) &amp; asterix (*) in regular Expression</a:t>
            </a:r>
          </a:p>
          <a:p>
            <a:r>
              <a:rPr lang="en-US"/>
              <a:t>&lt;html&gt;&lt;body&gt;&lt;script language="javascript"&gt;</a:t>
            </a:r>
          </a:p>
          <a:p>
            <a:r>
              <a:rPr lang="en-US"/>
              <a:t>str='ca at ct c cat catatat'</a:t>
            </a:r>
          </a:p>
          <a:p>
            <a:r>
              <a:rPr lang="en-US"/>
              <a:t>re=/c(at)*/g</a:t>
            </a:r>
          </a:p>
          <a:p>
            <a:r>
              <a:rPr lang="en-US"/>
              <a:t>document.write("use of asterix in regular expression" + "&lt;br&gt;")</a:t>
            </a:r>
          </a:p>
          <a:p>
            <a:r>
              <a:rPr lang="en-US"/>
              <a:t>document.write("&lt;br&gt;" + "re is: /c(at)*/g")</a:t>
            </a:r>
          </a:p>
          <a:p>
            <a:r>
              <a:rPr lang="en-US"/>
              <a:t>document.write("&lt;br&gt;" + str.match(/c(at)*/g))</a:t>
            </a:r>
          </a:p>
          <a:p>
            <a:r>
              <a:rPr lang="en-US"/>
              <a:t> //gives: "c,c,c,cat,catatat“</a:t>
            </a:r>
          </a:p>
          <a:p>
            <a:r>
              <a:rPr lang="en-US"/>
              <a:t>document.write("&lt;br&gt;&lt;br&gt;" + "use of plus in regular expression" + "&lt;br&gt;")</a:t>
            </a:r>
          </a:p>
          <a:p>
            <a:r>
              <a:rPr lang="en-US"/>
              <a:t>re=/c(at)+/g</a:t>
            </a:r>
          </a:p>
          <a:p>
            <a:r>
              <a:rPr lang="en-US"/>
              <a:t>document.write("&lt;br&gt;" + "re is: /c(at)+/g")</a:t>
            </a:r>
          </a:p>
          <a:p>
            <a:r>
              <a:rPr lang="en-US"/>
              <a:t>document.write("&lt;br&gt;" + str.match(/c(at)+/g))</a:t>
            </a:r>
          </a:p>
          <a:p>
            <a:r>
              <a:rPr lang="en-US"/>
              <a:t> //gives: "cat,catatat”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C58423-F6C5-488F-B483-9D15DA917A7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4339" name="TextBox 2"/>
          <p:cNvSpPr txBox="1">
            <a:spLocks noChangeArrowheads="1"/>
          </p:cNvSpPr>
          <p:nvPr/>
        </p:nvSpPr>
        <p:spPr bwMode="auto">
          <a:xfrm>
            <a:off x="304800" y="304800"/>
            <a:ext cx="80772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document.write("&lt;br&gt;&lt;br&gt;" + "use of plus to find first occurance in regular expression by using search" +"&lt;br&gt;") </a:t>
            </a:r>
          </a:p>
          <a:p>
            <a:r>
              <a:rPr lang="en-US"/>
              <a:t>document.write("&lt;br&gt;" + str.search(/c(at)+/g))</a:t>
            </a:r>
          </a:p>
          <a:p>
            <a:r>
              <a:rPr lang="en-US"/>
              <a:t>//gives the index of the first occurence: 11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52400" y="304800"/>
            <a:ext cx="87630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400"/>
              <a:t>To remove the special meaning of a character like ^, $, prefix it with a backslash.</a:t>
            </a:r>
          </a:p>
          <a:p>
            <a:pPr algn="just">
              <a:spcBef>
                <a:spcPct val="50000"/>
              </a:spcBef>
            </a:pPr>
            <a:r>
              <a:rPr lang="en-US" sz="2400"/>
              <a:t>Example : \$\$\$      // Matches "Show me the $$$!“</a:t>
            </a:r>
          </a:p>
          <a:p>
            <a:pPr algn="just">
              <a:spcBef>
                <a:spcPct val="50000"/>
              </a:spcBef>
            </a:pPr>
            <a:endParaRPr lang="en-US" sz="2400"/>
          </a:p>
          <a:p>
            <a:pPr>
              <a:buFont typeface="Wingdings" pitchFamily="2" charset="2"/>
              <a:buChar char="Ø"/>
            </a:pPr>
            <a:r>
              <a:rPr lang="en-US" sz="2400">
                <a:solidFill>
                  <a:srgbClr val="6600CC"/>
                </a:solidFill>
              </a:rPr>
              <a:t>Style or Rules for define regular expression : </a:t>
            </a:r>
          </a:p>
          <a:p>
            <a:r>
              <a:rPr lang="en-US" sz="2400"/>
              <a:t>Square brackets may be used to define a set of characters that may match.</a:t>
            </a:r>
          </a:p>
          <a:p>
            <a:r>
              <a:rPr lang="en-US" sz="2400"/>
              <a:t>Example:  The following regular expression will match any digit from 1 to 5 inclusive.</a:t>
            </a:r>
          </a:p>
          <a:p>
            <a:r>
              <a:rPr lang="en-US" sz="2400"/>
              <a:t>[12345]     // Matches "1" and "3", but not "a“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727026-65A9-48BF-9186-641F2EA5AF0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"/>
          <p:cNvSpPr txBox="1">
            <a:spLocks noChangeArrowheads="1"/>
          </p:cNvSpPr>
          <p:nvPr/>
        </p:nvSpPr>
        <p:spPr bwMode="auto">
          <a:xfrm>
            <a:off x="152400" y="228600"/>
            <a:ext cx="8839200" cy="655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>
                <a:solidFill>
                  <a:srgbClr val="6600CC"/>
                </a:solidFill>
              </a:rPr>
              <a:t>Ranges of numbers and letters may also be specified.</a:t>
            </a:r>
          </a:p>
          <a:p>
            <a:r>
              <a:rPr lang="en-US"/>
              <a:t>1) [1-5]       // Same as the previous example </a:t>
            </a:r>
            <a:br>
              <a:rPr lang="en-US"/>
            </a:br>
            <a:r>
              <a:rPr lang="en-US"/>
              <a:t>2) [a-z]       // Matches any lowercase letter </a:t>
            </a:r>
            <a:br>
              <a:rPr lang="en-US"/>
            </a:br>
            <a:r>
              <a:rPr lang="en-US"/>
              <a:t>3) [0-9a-zA-Z] // Matches any letter or digit</a:t>
            </a:r>
          </a:p>
          <a:p>
            <a:r>
              <a:rPr lang="en-US"/>
              <a:t>By putting a ^ immediately following the opening square bracket, you can </a:t>
            </a:r>
            <a:r>
              <a:rPr lang="en-US" b="1"/>
              <a:t>invert</a:t>
            </a:r>
            <a:r>
              <a:rPr lang="en-US"/>
              <a:t> the set of characters, meaning the set will match any character not listed:</a:t>
            </a:r>
          </a:p>
          <a:p>
            <a:r>
              <a:rPr lang="en-US"/>
              <a:t>4)[^a-zA-Z]   // Matches anything except a letter.</a:t>
            </a:r>
          </a:p>
          <a:p>
            <a:endParaRPr lang="en-US">
              <a:solidFill>
                <a:srgbClr val="0000FF"/>
              </a:solidFill>
              <a:cs typeface="Courier New" pitchFamily="49" charset="0"/>
            </a:endParaRPr>
          </a:p>
          <a:p>
            <a:r>
              <a:rPr lang="en-US">
                <a:solidFill>
                  <a:srgbClr val="6600CC"/>
                </a:solidFill>
              </a:rPr>
              <a:t>The characters ?, +, and * also have special meanings. </a:t>
            </a:r>
          </a:p>
          <a:p>
            <a:pPr>
              <a:buFont typeface="Wingdings" pitchFamily="2" charset="2"/>
              <a:buChar char="Ø"/>
            </a:pPr>
            <a:r>
              <a:rPr lang="en-US"/>
              <a:t> ? means "the preceding character is optional“.</a:t>
            </a:r>
          </a:p>
          <a:p>
            <a:pPr>
              <a:buFont typeface="Wingdings" pitchFamily="2" charset="2"/>
              <a:buChar char="Ø"/>
            </a:pPr>
            <a:r>
              <a:rPr lang="en-US"/>
              <a:t> + means "one or more of the previous character”</a:t>
            </a:r>
          </a:p>
          <a:p>
            <a:pPr>
              <a:buFont typeface="Wingdings" pitchFamily="2" charset="2"/>
              <a:buChar char="Ø"/>
            </a:pPr>
            <a:r>
              <a:rPr lang="en-US"/>
              <a:t> * means "zero or more of the previous character".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C485EC-60E5-411B-80E6-8A013A3EF72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304800" y="304800"/>
            <a:ext cx="8610600" cy="655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Few special codes that can be used for matching characters in regular expressions</a:t>
            </a:r>
          </a:p>
          <a:p>
            <a:pPr>
              <a:buFont typeface="Wingdings" pitchFamily="2" charset="2"/>
              <a:buChar char="Ø"/>
            </a:pPr>
            <a:r>
              <a:rPr lang="en-US"/>
              <a:t>\n      // A newline character </a:t>
            </a:r>
          </a:p>
          <a:p>
            <a:pPr>
              <a:buFont typeface="Wingdings" pitchFamily="2" charset="2"/>
              <a:buChar char="Ø"/>
            </a:pPr>
            <a:r>
              <a:rPr lang="en-US"/>
              <a:t>.        // Any character except a newline </a:t>
            </a:r>
          </a:p>
          <a:p>
            <a:pPr>
              <a:buFont typeface="Wingdings" pitchFamily="2" charset="2"/>
              <a:buChar char="Ø"/>
            </a:pPr>
            <a:r>
              <a:rPr lang="en-US"/>
              <a:t>\r      // A carriage return character </a:t>
            </a:r>
          </a:p>
          <a:p>
            <a:pPr>
              <a:buFont typeface="Wingdings" pitchFamily="2" charset="2"/>
              <a:buChar char="Ø"/>
            </a:pPr>
            <a:r>
              <a:rPr lang="en-US"/>
              <a:t>\t      // A tab character </a:t>
            </a:r>
          </a:p>
          <a:p>
            <a:pPr>
              <a:buFont typeface="Wingdings" pitchFamily="2" charset="2"/>
              <a:buChar char="Ø"/>
            </a:pPr>
            <a:r>
              <a:rPr lang="en-US"/>
              <a:t>\b     // A word boundary (the start or end of a word) </a:t>
            </a:r>
          </a:p>
          <a:p>
            <a:pPr>
              <a:buFont typeface="Wingdings" pitchFamily="2" charset="2"/>
              <a:buChar char="Ø"/>
            </a:pPr>
            <a:r>
              <a:rPr lang="en-US"/>
              <a:t>\B     // Anything but a word boundary </a:t>
            </a:r>
          </a:p>
          <a:p>
            <a:pPr>
              <a:buFont typeface="Wingdings" pitchFamily="2" charset="2"/>
              <a:buChar char="Ø"/>
            </a:pPr>
            <a:r>
              <a:rPr lang="en-US"/>
              <a:t>\d     // Any digit (same as [0-9]) </a:t>
            </a:r>
          </a:p>
          <a:p>
            <a:pPr>
              <a:buFont typeface="Wingdings" pitchFamily="2" charset="2"/>
              <a:buChar char="Ø"/>
            </a:pPr>
            <a:r>
              <a:rPr lang="en-US"/>
              <a:t>\D    // Anything but a digit (same as [^0-9]) </a:t>
            </a:r>
          </a:p>
          <a:p>
            <a:pPr>
              <a:buFont typeface="Wingdings" pitchFamily="2" charset="2"/>
              <a:buChar char="Ø"/>
            </a:pPr>
            <a:r>
              <a:rPr lang="en-US"/>
              <a:t>\s     // Single whitespace (space, tab, newline, etc.) </a:t>
            </a:r>
          </a:p>
          <a:p>
            <a:pPr>
              <a:buFont typeface="Wingdings" pitchFamily="2" charset="2"/>
              <a:buChar char="Ø"/>
            </a:pPr>
            <a:r>
              <a:rPr lang="en-US"/>
              <a:t>\S     // Single nonwhitespace </a:t>
            </a:r>
          </a:p>
          <a:p>
            <a:pPr>
              <a:buFont typeface="Wingdings" pitchFamily="2" charset="2"/>
              <a:buChar char="Ø"/>
            </a:pPr>
            <a:r>
              <a:rPr lang="en-US"/>
              <a:t>\w     // A “word character” (same as [A-Za-z0-9_]) </a:t>
            </a:r>
          </a:p>
          <a:p>
            <a:pPr>
              <a:buFont typeface="Wingdings" pitchFamily="2" charset="2"/>
              <a:buChar char="Ø"/>
            </a:pPr>
            <a:r>
              <a:rPr lang="en-US"/>
              <a:t>\W    // A “nonword character”</a:t>
            </a:r>
          </a:p>
          <a:p>
            <a:r>
              <a:rPr lang="en-US"/>
              <a:t>          (same as [^A-Za-z0-9_])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A5C14-8E14-431D-B790-4319EEA4B2C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CF4A6-84DF-41BC-A2B1-4A7D96BE524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762000"/>
          <a:ext cx="8686800" cy="3833395"/>
        </p:xfrm>
        <a:graphic>
          <a:graphicData uri="http://schemas.openxmlformats.org/drawingml/2006/table">
            <a:tbl>
              <a:tblPr/>
              <a:tblGrid>
                <a:gridCol w="4343400"/>
                <a:gridCol w="4343400"/>
              </a:tblGrid>
              <a:tr h="403325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String Methods Using Regular Expressions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2722" marR="52722" marT="26361" marB="26361">
                    <a:lnL>
                      <a:noFill/>
                    </a:lnL>
                  </a:tcPr>
                </a:tc>
              </a:tr>
              <a:tr h="229670"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Method</a:t>
                      </a:r>
                    </a:p>
                  </a:txBody>
                  <a:tcPr marL="10984" marR="10984" marT="10984" marB="109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A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Description</a:t>
                      </a:r>
                    </a:p>
                  </a:txBody>
                  <a:tcPr marL="10984" marR="10984" marT="10984" marB="10984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D8EA99"/>
                    </a:solidFill>
                  </a:tcPr>
                </a:tc>
              </a:tr>
              <a:tr h="854867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match( regular expression )</a:t>
                      </a:r>
                    </a:p>
                  </a:txBody>
                  <a:tcPr marL="10984" marR="10984" marT="10984" marB="109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Executes a search for a match within a string based on a regular expression. It returns an array of information or null if no match are found. </a:t>
                      </a:r>
                    </a:p>
                  </a:txBody>
                  <a:tcPr marL="10984" marR="10984" marT="10984" marB="109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replace( regular expression, replacement text )</a:t>
                      </a:r>
                    </a:p>
                  </a:txBody>
                  <a:tcPr marL="10984" marR="10984" marT="10984" marB="109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Searches and replaces the regular expression portion (match) with the replaced text instead. </a:t>
                      </a:r>
                    </a:p>
                  </a:txBody>
                  <a:tcPr marL="10984" marR="10984" marT="10984" marB="109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2995"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split ( string literal or regular expression )</a:t>
                      </a:r>
                    </a:p>
                  </a:txBody>
                  <a:tcPr marL="10984" marR="10984" marT="10984" marB="109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Breaks up a string into an array of substrings based on a regular expression or fixed string.</a:t>
                      </a:r>
                    </a:p>
                  </a:txBody>
                  <a:tcPr marL="10984" marR="10984" marT="10984" marB="109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363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search( regular expression )</a:t>
                      </a:r>
                    </a:p>
                  </a:txBody>
                  <a:tcPr marL="10984" marR="10984" marT="10984" marB="109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Tests for a match in a string. It returns the index of the match, or -1 if not found. Does NOT support global searches (</a:t>
                      </a:r>
                      <a:r>
                        <a:rPr lang="en-US" sz="1800" dirty="0" err="1"/>
                        <a:t>ie</a:t>
                      </a:r>
                      <a:r>
                        <a:rPr lang="en-US" sz="1800" dirty="0"/>
                        <a:t>: "g" flag not supported).</a:t>
                      </a:r>
                    </a:p>
                  </a:txBody>
                  <a:tcPr marL="10984" marR="10984" marT="10984" marB="109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1681" name="Rectangle 1"/>
          <p:cNvSpPr>
            <a:spLocks noChangeArrowheads="1"/>
          </p:cNvSpPr>
          <p:nvPr/>
        </p:nvSpPr>
        <p:spPr bwMode="auto">
          <a:xfrm>
            <a:off x="228600" y="228600"/>
            <a:ext cx="83820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2200" b="1" dirty="0">
                <a:latin typeface="+mn-lt"/>
              </a:rPr>
              <a:t>String Methods Using Regular Expressions</a:t>
            </a:r>
            <a:endParaRPr lang="en-US" sz="2200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E7D30F-E5F6-4628-A6AF-C20A1AA1334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228600" y="152400"/>
            <a:ext cx="8382000" cy="643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Example: </a:t>
            </a:r>
          </a:p>
          <a:p>
            <a:pPr>
              <a:buFont typeface="Wingdings" pitchFamily="2" charset="2"/>
              <a:buChar char="Ø"/>
            </a:pPr>
            <a:r>
              <a:rPr lang="en-US"/>
              <a:t>var string1="Peter has 8 dollars and Jane has 15" parsestring1=string1.match(/\d+/g) </a:t>
            </a:r>
          </a:p>
          <a:p>
            <a:r>
              <a:rPr lang="en-US"/>
              <a:t>//returns the array [8,15]</a:t>
            </a:r>
          </a:p>
          <a:p>
            <a:pPr>
              <a:buFont typeface="Wingdings" pitchFamily="2" charset="2"/>
              <a:buChar char="Ø"/>
            </a:pPr>
            <a:r>
              <a:rPr lang="en-US"/>
              <a:t>var string2="(304)434-5454" parsestring2=string2.replace(/[\(\)-]/g, "") </a:t>
            </a:r>
          </a:p>
          <a:p>
            <a:r>
              <a:rPr lang="en-US"/>
              <a:t>//Returns "3044345454" (removes "(", ")", and "-")</a:t>
            </a:r>
          </a:p>
          <a:p>
            <a:pPr>
              <a:buFont typeface="Wingdings" pitchFamily="2" charset="2"/>
              <a:buChar char="Ø"/>
            </a:pPr>
            <a:r>
              <a:rPr lang="en-US"/>
              <a:t>var string3="1,2, 3, 4, 5" parsestring3=string3.split(/\s*,\s*/) </a:t>
            </a:r>
          </a:p>
          <a:p>
            <a:r>
              <a:rPr lang="en-US"/>
              <a:t>//Returns the array ["1","2","3","4","5"]</a:t>
            </a:r>
          </a:p>
          <a:p>
            <a:endParaRPr lang="en-US" sz="800"/>
          </a:p>
          <a:p>
            <a:r>
              <a:rPr lang="en-US" sz="2400">
                <a:solidFill>
                  <a:srgbClr val="6600CC"/>
                </a:solidFill>
              </a:rPr>
              <a:t>Flag Description :</a:t>
            </a:r>
          </a:p>
          <a:p>
            <a:r>
              <a:rPr lang="en-US" sz="2400" b="1"/>
              <a:t>Global Search</a:t>
            </a:r>
            <a:r>
              <a:rPr lang="en-US" sz="2400"/>
              <a:t> </a:t>
            </a:r>
          </a:p>
          <a:p>
            <a:r>
              <a:rPr lang="en-US" sz="2400"/>
              <a:t>g - The global search flag makes the RegExp search for a pattern throughout the string, creating an array of all occurrences it can find matching the given pattern.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"/>
          <p:cNvSpPr txBox="1">
            <a:spLocks noChangeArrowheads="1"/>
          </p:cNvSpPr>
          <p:nvPr/>
        </p:nvSpPr>
        <p:spPr bwMode="auto">
          <a:xfrm>
            <a:off x="228600" y="304800"/>
            <a:ext cx="868680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Example of isempty :</a:t>
            </a:r>
          </a:p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13C63"/>
                </a:solidFill>
              </a:rPr>
              <a:t>&lt;script type='text/javascript'&gt;</a:t>
            </a:r>
          </a:p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13C63"/>
                </a:solidFill>
              </a:rPr>
              <a:t> function isEmpty(elem, helperMsg)</a:t>
            </a:r>
          </a:p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13C63"/>
                </a:solidFill>
              </a:rPr>
              <a:t>{ if(elem.value.length == 0)</a:t>
            </a:r>
          </a:p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13C63"/>
                </a:solidFill>
              </a:rPr>
              <a:t>{ alert(helperMsg); </a:t>
            </a:r>
          </a:p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13C63"/>
                </a:solidFill>
              </a:rPr>
              <a:t>elem.focus();</a:t>
            </a:r>
          </a:p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13C63"/>
                </a:solidFill>
              </a:rPr>
              <a:t> return true; } </a:t>
            </a:r>
          </a:p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13C63"/>
                </a:solidFill>
              </a:rPr>
              <a:t>return false; } &lt;/script&gt; &lt;form&gt; Required Field: &lt;input type='text' id='req1'/&gt; &lt;input type='button' onclick="</a:t>
            </a:r>
            <a:r>
              <a:rPr lang="en-US" sz="2400" b="1">
                <a:solidFill>
                  <a:srgbClr val="FF0000"/>
                </a:solidFill>
              </a:rPr>
              <a:t>isEmpty(document.getElementById('req1'), 'Please Enter a Value')</a:t>
            </a:r>
            <a:r>
              <a:rPr lang="en-US" sz="2400" b="1">
                <a:solidFill>
                  <a:srgbClr val="013C63"/>
                </a:solidFill>
              </a:rPr>
              <a:t>"</a:t>
            </a:r>
            <a:r>
              <a:rPr lang="en-US" b="1">
                <a:solidFill>
                  <a:srgbClr val="013C63"/>
                </a:solidFill>
              </a:rPr>
              <a:t> </a:t>
            </a:r>
            <a:r>
              <a:rPr lang="en-US" sz="2400" b="1">
                <a:solidFill>
                  <a:srgbClr val="013C63"/>
                </a:solidFill>
              </a:rPr>
              <a:t>value='Check Field' /&gt; &lt;/form&gt;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AE9CA-BEE2-483B-80BF-A06E28A2135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8458200" cy="629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13C63"/>
                </a:solidFill>
              </a:rPr>
              <a:t>To check in size : &lt;script type='text/javascript'&gt;</a:t>
            </a:r>
          </a:p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13C63"/>
                </a:solidFill>
              </a:rPr>
              <a:t> function lengthRestriction(elem, min, max)</a:t>
            </a:r>
          </a:p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13C63"/>
                </a:solidFill>
              </a:rPr>
              <a:t>{ var uInput = elem.value;</a:t>
            </a:r>
          </a:p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13C63"/>
                </a:solidFill>
              </a:rPr>
              <a:t> if(uInput.length &gt;= min &amp;&amp; uInput.length &lt;= max)</a:t>
            </a:r>
          </a:p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13C63"/>
                </a:solidFill>
              </a:rPr>
              <a:t>{ return true; }</a:t>
            </a:r>
          </a:p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13C63"/>
                </a:solidFill>
              </a:rPr>
              <a:t>else{ alert("Please enter between " +min+ " and " +max+ " characters"); </a:t>
            </a:r>
          </a:p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13C63"/>
                </a:solidFill>
              </a:rPr>
              <a:t>elem.focus(); return false; } </a:t>
            </a:r>
          </a:p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13C63"/>
                </a:solidFill>
              </a:rPr>
              <a:t>} &lt;/script&gt;</a:t>
            </a:r>
          </a:p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13C63"/>
                </a:solidFill>
              </a:rPr>
              <a:t> &lt;form&gt; Username(6-8 characters): &lt;input type='text' id='restrict'/&gt; &lt;input type='button' onclick="</a:t>
            </a:r>
            <a:r>
              <a:rPr lang="en-US" sz="2400" b="1">
                <a:solidFill>
                  <a:srgbClr val="FF0000"/>
                </a:solidFill>
              </a:rPr>
              <a:t>lengthRestriction(document.getElementById('restrict'), 6, 8)</a:t>
            </a:r>
            <a:r>
              <a:rPr lang="en-US" sz="2400" b="1">
                <a:solidFill>
                  <a:srgbClr val="013C63"/>
                </a:solidFill>
              </a:rPr>
              <a:t>" value='Check Field' /&gt; &lt;/form&gt;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C72D9C-873A-42B1-9DB9-F27C88EF2FE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201D9A-D371-4771-9BF1-95157149DC5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228600" y="304800"/>
            <a:ext cx="8077200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Simple Example of regular expression</a:t>
            </a:r>
          </a:p>
          <a:p>
            <a:r>
              <a:rPr lang="en-US"/>
              <a:t>&lt;html&gt;</a:t>
            </a:r>
          </a:p>
          <a:p>
            <a:r>
              <a:rPr lang="en-US"/>
              <a:t>&lt;body&gt;</a:t>
            </a:r>
          </a:p>
          <a:p>
            <a:r>
              <a:rPr lang="en-US"/>
              <a:t>&lt;script language="javascript"&gt;</a:t>
            </a:r>
          </a:p>
          <a:p>
            <a:r>
              <a:rPr lang="en-US"/>
              <a:t>var a="Geet,geeta,geet,geet”   </a:t>
            </a:r>
          </a:p>
          <a:p>
            <a:r>
              <a:rPr lang="en-US"/>
              <a:t>var re=/geet/;// gives Geet,seetaa,geet,geet </a:t>
            </a:r>
          </a:p>
          <a:p>
            <a:r>
              <a:rPr lang="en-US"/>
              <a:t>var re=/geet/g;// gives Geet,seetaa,seeta,seeta</a:t>
            </a:r>
          </a:p>
          <a:p>
            <a:r>
              <a:rPr lang="en-US"/>
              <a:t>var re=/geet/gi; // gives seeta,seetaa,seeta,seeta </a:t>
            </a:r>
          </a:p>
          <a:p>
            <a:r>
              <a:rPr lang="en-US"/>
              <a:t>a=a.replace(re,"seeta");</a:t>
            </a:r>
          </a:p>
          <a:p>
            <a:r>
              <a:rPr lang="en-US"/>
              <a:t>document.write("&lt;br&gt;" + a)</a:t>
            </a:r>
          </a:p>
          <a:p>
            <a:r>
              <a:rPr lang="en-US"/>
              <a:t>&lt;/script&gt;</a:t>
            </a:r>
          </a:p>
          <a:p>
            <a:r>
              <a:rPr lang="en-US"/>
              <a:t>&lt;/body&gt;</a:t>
            </a:r>
          </a:p>
          <a:p>
            <a:r>
              <a:rPr lang="en-US"/>
              <a:t>&lt;/html&gt;</a:t>
            </a:r>
          </a:p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2445</TotalTime>
  <Words>839</Words>
  <Application>Microsoft PowerPoint</Application>
  <PresentationFormat>On-screen Show (4:3)</PresentationFormat>
  <Paragraphs>128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Equity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Symbiosis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minal.abhyankar</dc:creator>
  <cp:lastModifiedBy>vidya.kumbhar</cp:lastModifiedBy>
  <cp:revision>594</cp:revision>
  <dcterms:created xsi:type="dcterms:W3CDTF">2008-06-16T06:22:29Z</dcterms:created>
  <dcterms:modified xsi:type="dcterms:W3CDTF">2012-03-09T06:08:37Z</dcterms:modified>
</cp:coreProperties>
</file>