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2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744F9-5B83-43CB-BC74-6D36B896135A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8B947-5B03-4542-801B-AECF54F7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6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204550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605377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006204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07032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buFont typeface="Times New Roman" charset="0"/>
              <a:buNone/>
            </a:pPr>
            <a:fld id="{90CC9230-4099-42EF-85D0-952541640AC3}" type="slidenum">
              <a:rPr lang="en-US" smtClean="0">
                <a:solidFill>
                  <a:srgbClr val="000000"/>
                </a:solidFill>
                <a:latin typeface="Times New Roman" charset="0"/>
                <a:cs typeface="DejaVu Sans" charset="0"/>
              </a:rPr>
              <a:pPr eaLnBrk="1">
                <a:buFont typeface="Times New Roman" charset="0"/>
                <a:buNone/>
              </a:pPr>
              <a:t>2</a:t>
            </a:fld>
            <a:endParaRPr lang="en-US" smtClean="0">
              <a:solidFill>
                <a:srgbClr val="000000"/>
              </a:solidFill>
              <a:latin typeface="Times New Roman" charset="0"/>
              <a:cs typeface="DejaVu Sans" charset="0"/>
            </a:endParaRPr>
          </a:p>
        </p:txBody>
      </p:sp>
      <p:sp>
        <p:nvSpPr>
          <p:cNvPr id="3870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7076" name="Rectangle 2"/>
          <p:cNvSpPr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204550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605377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006204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07032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buFont typeface="Times New Roman" charset="0"/>
              <a:buNone/>
            </a:pPr>
            <a:fld id="{3194D893-16B3-4051-9D4D-30B1ECCD8000}" type="slidenum">
              <a:rPr lang="en-US" smtClean="0">
                <a:solidFill>
                  <a:srgbClr val="000000"/>
                </a:solidFill>
                <a:latin typeface="Times New Roman" charset="0"/>
                <a:cs typeface="DejaVu Sans" charset="0"/>
              </a:rPr>
              <a:pPr eaLnBrk="1">
                <a:buFont typeface="Times New Roman" charset="0"/>
                <a:buNone/>
              </a:pPr>
              <a:t>11</a:t>
            </a:fld>
            <a:endParaRPr lang="en-US" smtClean="0">
              <a:solidFill>
                <a:srgbClr val="000000"/>
              </a:solidFill>
              <a:latin typeface="Times New Roman" charset="0"/>
              <a:cs typeface="DejaVu Sans" charset="0"/>
            </a:endParaRPr>
          </a:p>
        </p:txBody>
      </p:sp>
      <p:sp>
        <p:nvSpPr>
          <p:cNvPr id="3962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6292" name="Rectangle 2"/>
          <p:cNvSpPr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204550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605377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006204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07032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buFont typeface="Times New Roman" charset="0"/>
              <a:buNone/>
            </a:pPr>
            <a:fld id="{2F97080B-4C7F-4DDE-A3FD-1232912AD533}" type="slidenum">
              <a:rPr lang="en-US" smtClean="0">
                <a:solidFill>
                  <a:srgbClr val="000000"/>
                </a:solidFill>
                <a:latin typeface="Times New Roman" charset="0"/>
                <a:cs typeface="DejaVu Sans" charset="0"/>
              </a:rPr>
              <a:pPr eaLnBrk="1">
                <a:buFont typeface="Times New Roman" charset="0"/>
                <a:buNone/>
              </a:pPr>
              <a:t>12</a:t>
            </a:fld>
            <a:endParaRPr lang="en-US" smtClean="0">
              <a:solidFill>
                <a:srgbClr val="000000"/>
              </a:solidFill>
              <a:latin typeface="Times New Roman" charset="0"/>
              <a:cs typeface="DejaVu Sans" charset="0"/>
            </a:endParaRPr>
          </a:p>
        </p:txBody>
      </p:sp>
      <p:sp>
        <p:nvSpPr>
          <p:cNvPr id="3973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7316" name="Rectangle 2"/>
          <p:cNvSpPr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204550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605377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006204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07032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buFont typeface="Times New Roman" charset="0"/>
              <a:buNone/>
            </a:pPr>
            <a:fld id="{3C4981AA-16E5-4AB3-BC84-3B83E5B81071}" type="slidenum">
              <a:rPr lang="en-US" smtClean="0">
                <a:solidFill>
                  <a:srgbClr val="000000"/>
                </a:solidFill>
                <a:latin typeface="Times New Roman" charset="0"/>
                <a:cs typeface="DejaVu Sans" charset="0"/>
              </a:rPr>
              <a:pPr eaLnBrk="1">
                <a:buFont typeface="Times New Roman" charset="0"/>
                <a:buNone/>
              </a:pPr>
              <a:t>3</a:t>
            </a:fld>
            <a:endParaRPr lang="en-US" smtClean="0">
              <a:solidFill>
                <a:srgbClr val="000000"/>
              </a:solidFill>
              <a:latin typeface="Times New Roman" charset="0"/>
              <a:cs typeface="DejaVu Sans" charset="0"/>
            </a:endParaRPr>
          </a:p>
        </p:txBody>
      </p:sp>
      <p:sp>
        <p:nvSpPr>
          <p:cNvPr id="3880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8100" name="Rectangle 2"/>
          <p:cNvSpPr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204550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605377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006204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07032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buFont typeface="Times New Roman" charset="0"/>
              <a:buNone/>
            </a:pPr>
            <a:fld id="{6D5537FC-6534-4139-A2D5-7E28B23B8BE3}" type="slidenum">
              <a:rPr lang="en-US" smtClean="0">
                <a:solidFill>
                  <a:srgbClr val="000000"/>
                </a:solidFill>
                <a:latin typeface="Times New Roman" charset="0"/>
                <a:cs typeface="DejaVu Sans" charset="0"/>
              </a:rPr>
              <a:pPr eaLnBrk="1">
                <a:buFont typeface="Times New Roman" charset="0"/>
                <a:buNone/>
              </a:pPr>
              <a:t>4</a:t>
            </a:fld>
            <a:endParaRPr lang="en-US" smtClean="0">
              <a:solidFill>
                <a:srgbClr val="000000"/>
              </a:solidFill>
              <a:latin typeface="Times New Roman" charset="0"/>
              <a:cs typeface="DejaVu Sans" charset="0"/>
            </a:endParaRPr>
          </a:p>
        </p:txBody>
      </p:sp>
      <p:sp>
        <p:nvSpPr>
          <p:cNvPr id="3891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24" name="Rectangle 2"/>
          <p:cNvSpPr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204550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605377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006204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07032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buFont typeface="Times New Roman" charset="0"/>
              <a:buNone/>
            </a:pPr>
            <a:fld id="{E2924ACD-71B3-45D1-B235-2AF00E3479C9}" type="slidenum">
              <a:rPr lang="en-US" smtClean="0">
                <a:solidFill>
                  <a:srgbClr val="000000"/>
                </a:solidFill>
                <a:latin typeface="Times New Roman" charset="0"/>
                <a:cs typeface="DejaVu Sans" charset="0"/>
              </a:rPr>
              <a:pPr eaLnBrk="1">
                <a:buFont typeface="Times New Roman" charset="0"/>
                <a:buNone/>
              </a:pPr>
              <a:t>5</a:t>
            </a:fld>
            <a:endParaRPr lang="en-US" smtClean="0">
              <a:solidFill>
                <a:srgbClr val="000000"/>
              </a:solidFill>
              <a:latin typeface="Times New Roman" charset="0"/>
              <a:cs typeface="DejaVu Sans" charset="0"/>
            </a:endParaRPr>
          </a:p>
        </p:txBody>
      </p:sp>
      <p:sp>
        <p:nvSpPr>
          <p:cNvPr id="3901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0148" name="Rectangle 2"/>
          <p:cNvSpPr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204550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605377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006204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07032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buFont typeface="Times New Roman" charset="0"/>
              <a:buNone/>
            </a:pPr>
            <a:fld id="{AD6FB7BC-2155-4C24-9CE0-2D695907DFC0}" type="slidenum">
              <a:rPr lang="en-US" smtClean="0">
                <a:solidFill>
                  <a:srgbClr val="000000"/>
                </a:solidFill>
                <a:latin typeface="Times New Roman" charset="0"/>
                <a:cs typeface="DejaVu Sans" charset="0"/>
              </a:rPr>
              <a:pPr eaLnBrk="1">
                <a:buFont typeface="Times New Roman" charset="0"/>
                <a:buNone/>
              </a:pPr>
              <a:t>6</a:t>
            </a:fld>
            <a:endParaRPr lang="en-US" smtClean="0">
              <a:solidFill>
                <a:srgbClr val="000000"/>
              </a:solidFill>
              <a:latin typeface="Times New Roman" charset="0"/>
              <a:cs typeface="DejaVu Sans" charset="0"/>
            </a:endParaRPr>
          </a:p>
        </p:txBody>
      </p:sp>
      <p:sp>
        <p:nvSpPr>
          <p:cNvPr id="3911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1172" name="Rectangle 2"/>
          <p:cNvSpPr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204550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605377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006204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07032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buFont typeface="Times New Roman" charset="0"/>
              <a:buNone/>
            </a:pPr>
            <a:fld id="{D745C13A-123E-4013-A63D-F831F3D526E0}" type="slidenum">
              <a:rPr lang="en-US" smtClean="0">
                <a:solidFill>
                  <a:srgbClr val="000000"/>
                </a:solidFill>
                <a:latin typeface="Times New Roman" charset="0"/>
                <a:cs typeface="DejaVu Sans" charset="0"/>
              </a:rPr>
              <a:pPr eaLnBrk="1">
                <a:buFont typeface="Times New Roman" charset="0"/>
                <a:buNone/>
              </a:pPr>
              <a:t>7</a:t>
            </a:fld>
            <a:endParaRPr lang="en-US" smtClean="0">
              <a:solidFill>
                <a:srgbClr val="000000"/>
              </a:solidFill>
              <a:latin typeface="Times New Roman" charset="0"/>
              <a:cs typeface="DejaVu Sans" charset="0"/>
            </a:endParaRPr>
          </a:p>
        </p:txBody>
      </p:sp>
      <p:sp>
        <p:nvSpPr>
          <p:cNvPr id="3921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2196" name="Rectangle 2"/>
          <p:cNvSpPr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204550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605377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006204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07032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buFont typeface="Times New Roman" charset="0"/>
              <a:buNone/>
            </a:pPr>
            <a:fld id="{B024E0AA-6CEE-4264-A4C5-520925F36A4C}" type="slidenum">
              <a:rPr lang="en-US" smtClean="0">
                <a:solidFill>
                  <a:srgbClr val="000000"/>
                </a:solidFill>
                <a:latin typeface="Times New Roman" charset="0"/>
                <a:cs typeface="DejaVu Sans" charset="0"/>
              </a:rPr>
              <a:pPr eaLnBrk="1">
                <a:buFont typeface="Times New Roman" charset="0"/>
                <a:buNone/>
              </a:pPr>
              <a:t>8</a:t>
            </a:fld>
            <a:endParaRPr lang="en-US" smtClean="0">
              <a:solidFill>
                <a:srgbClr val="000000"/>
              </a:solidFill>
              <a:latin typeface="Times New Roman" charset="0"/>
              <a:cs typeface="DejaVu Sans" charset="0"/>
            </a:endParaRPr>
          </a:p>
        </p:txBody>
      </p:sp>
      <p:sp>
        <p:nvSpPr>
          <p:cNvPr id="3932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3220" name="Rectangle 2"/>
          <p:cNvSpPr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204550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605377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006204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07032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buFont typeface="Times New Roman" charset="0"/>
              <a:buNone/>
            </a:pPr>
            <a:fld id="{B26612B5-6D87-42B7-B27D-6781D90FA123}" type="slidenum">
              <a:rPr lang="en-US" smtClean="0">
                <a:solidFill>
                  <a:srgbClr val="000000"/>
                </a:solidFill>
                <a:latin typeface="Times New Roman" charset="0"/>
                <a:cs typeface="DejaVu Sans" charset="0"/>
              </a:rPr>
              <a:pPr eaLnBrk="1">
                <a:buFont typeface="Times New Roman" charset="0"/>
                <a:buNone/>
              </a:pPr>
              <a:t>9</a:t>
            </a:fld>
            <a:endParaRPr lang="en-US" smtClean="0">
              <a:solidFill>
                <a:srgbClr val="000000"/>
              </a:solidFill>
              <a:latin typeface="Times New Roman" charset="0"/>
              <a:cs typeface="DejaVu Sans" charset="0"/>
            </a:endParaRPr>
          </a:p>
        </p:txBody>
      </p:sp>
      <p:sp>
        <p:nvSpPr>
          <p:cNvPr id="3942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4244" name="Rectangle 2"/>
          <p:cNvSpPr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204550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605377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006204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07032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>
              <a:buFont typeface="Times New Roman" charset="0"/>
              <a:buNone/>
            </a:pPr>
            <a:fld id="{248DD960-663B-4AEA-AFEA-06C3533FFD44}" type="slidenum">
              <a:rPr lang="en-US" smtClean="0">
                <a:solidFill>
                  <a:srgbClr val="000000"/>
                </a:solidFill>
                <a:latin typeface="Times New Roman" charset="0"/>
                <a:cs typeface="DejaVu Sans" charset="0"/>
              </a:rPr>
              <a:pPr eaLnBrk="1">
                <a:buFont typeface="Times New Roman" charset="0"/>
                <a:buNone/>
              </a:pPr>
              <a:t>10</a:t>
            </a:fld>
            <a:endParaRPr lang="en-US" smtClean="0">
              <a:solidFill>
                <a:srgbClr val="000000"/>
              </a:solidFill>
              <a:latin typeface="Times New Roman" charset="0"/>
              <a:cs typeface="DejaVu Sans" charset="0"/>
            </a:endParaRPr>
          </a:p>
        </p:txBody>
      </p:sp>
      <p:sp>
        <p:nvSpPr>
          <p:cNvPr id="3952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5268" name="Rectangle 2"/>
          <p:cNvSpPr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95A-EC6A-49C2-AE35-BA7B5B2A5F15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B94F-BA3E-4E66-91E9-3568C1BA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8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95A-EC6A-49C2-AE35-BA7B5B2A5F15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B94F-BA3E-4E66-91E9-3568C1BA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4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95A-EC6A-49C2-AE35-BA7B5B2A5F15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B94F-BA3E-4E66-91E9-3568C1BA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6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95A-EC6A-49C2-AE35-BA7B5B2A5F15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B94F-BA3E-4E66-91E9-3568C1BA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3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95A-EC6A-49C2-AE35-BA7B5B2A5F15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B94F-BA3E-4E66-91E9-3568C1BA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1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95A-EC6A-49C2-AE35-BA7B5B2A5F15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B94F-BA3E-4E66-91E9-3568C1BA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95A-EC6A-49C2-AE35-BA7B5B2A5F15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B94F-BA3E-4E66-91E9-3568C1BA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1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95A-EC6A-49C2-AE35-BA7B5B2A5F15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B94F-BA3E-4E66-91E9-3568C1BA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8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95A-EC6A-49C2-AE35-BA7B5B2A5F15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B94F-BA3E-4E66-91E9-3568C1BA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5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95A-EC6A-49C2-AE35-BA7B5B2A5F15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B94F-BA3E-4E66-91E9-3568C1BA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95A-EC6A-49C2-AE35-BA7B5B2A5F15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B94F-BA3E-4E66-91E9-3568C1BA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9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095A-EC6A-49C2-AE35-BA7B5B2A5F15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B94F-BA3E-4E66-91E9-3568C1BA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8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8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98057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14935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25256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INSTRUCTIONS SET OF 8085</a:t>
            </a:r>
            <a:r>
              <a:rPr lang="en-US"/>
              <a:t>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219200" y="1905000"/>
            <a:ext cx="6248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DATA TRANSFER GROUP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MOV Rd, Rs</a:t>
            </a:r>
            <a:r>
              <a:rPr lang="en-US"/>
              <a:t>.(Move data from Rs to Rd).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Example: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MOV C,B. Move the content of register B to C.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Initially                               After execution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B=10H.                               B=10H.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C=20H.                               C=10H.     </a:t>
            </a:r>
          </a:p>
          <a:p>
            <a:pPr eaLnBrk="1" hangingPunct="1">
              <a:spcBef>
                <a:spcPct val="20000"/>
              </a:spcBef>
            </a:pPr>
            <a:r>
              <a:rPr lang="en-US"/>
              <a:t>Flags Affected :No flags affected.</a:t>
            </a:r>
          </a:p>
          <a:p>
            <a:pPr eaLnBrk="1" hangingPunct="1">
              <a:spcBef>
                <a:spcPct val="20000"/>
              </a:spcBef>
            </a:pPr>
            <a:r>
              <a:rPr lang="en-US"/>
              <a:t>Addressing mode: Register.</a:t>
            </a:r>
          </a:p>
        </p:txBody>
      </p:sp>
    </p:spTree>
    <p:extLst>
      <p:ext uri="{BB962C8B-B14F-4D97-AF65-F5344CB8AC3E}">
        <p14:creationId xmlns:p14="http://schemas.microsoft.com/office/powerpoint/2010/main" val="255515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DATA TRANSFER GROUP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>
                <a:solidFill>
                  <a:srgbClr val="0066FF"/>
                </a:solidFill>
              </a:rPr>
              <a:t>MOV Rd, M</a:t>
            </a:r>
            <a:r>
              <a:rPr lang="en-US" sz="2400"/>
              <a:t>  (Move data from Memory  to Rd).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/>
              <a:t>Example: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/>
              <a:t>MOV C,M. Move the content of Memory i.e. “H or L” to C.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/>
              <a:t>Suppose the Data at memory pointed By HL pair at C200H is 10H.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/>
              <a:t>Initially                                  After execution   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/>
              <a:t>H=C2,L=00,C=30H               H=C2,L=00,C=10H.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Flags Affected :No flags affected.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Addressing mode: Indirect.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sz="2400"/>
          </a:p>
          <a:p>
            <a:pPr marL="609600" indent="-609600">
              <a:lnSpc>
                <a:spcPct val="9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7786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DATA TRANSFER GROUP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66FF"/>
                </a:solidFill>
              </a:rPr>
              <a:t>MVI R, Data</a:t>
            </a:r>
            <a:r>
              <a:rPr lang="en-US" sz="2400"/>
              <a:t>.(Move Immediate data to Register).</a:t>
            </a:r>
          </a:p>
          <a:p>
            <a:pPr>
              <a:buFontTx/>
              <a:buNone/>
            </a:pPr>
            <a:r>
              <a:rPr lang="en-US" sz="2400"/>
              <a:t>Example:</a:t>
            </a:r>
          </a:p>
          <a:p>
            <a:pPr>
              <a:buFontTx/>
              <a:buNone/>
            </a:pPr>
            <a:r>
              <a:rPr lang="en-US" sz="2400"/>
              <a:t>MVI B, 30H. (Move the data 30 H to Register B)</a:t>
            </a:r>
          </a:p>
          <a:p>
            <a:pPr>
              <a:buFontTx/>
              <a:buNone/>
            </a:pPr>
            <a:r>
              <a:rPr lang="en-US" sz="2400"/>
              <a:t>Initially                                         After execution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B=40H                                          B=30H</a:t>
            </a:r>
          </a:p>
          <a:p>
            <a:pPr>
              <a:buFontTx/>
              <a:buNone/>
            </a:pPr>
            <a:r>
              <a:rPr lang="en-US" sz="2400"/>
              <a:t>Flags Affected :No flags affected.</a:t>
            </a:r>
          </a:p>
          <a:p>
            <a:pPr>
              <a:buFontTx/>
              <a:buNone/>
            </a:pPr>
            <a:r>
              <a:rPr lang="en-US" sz="2400"/>
              <a:t>Addressing mode: Immediate.</a:t>
            </a:r>
          </a:p>
        </p:txBody>
      </p:sp>
    </p:spTree>
    <p:extLst>
      <p:ext uri="{BB962C8B-B14F-4D97-AF65-F5344CB8AC3E}">
        <p14:creationId xmlns:p14="http://schemas.microsoft.com/office/powerpoint/2010/main" val="31974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DATA TRANSFER GROUP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66FF"/>
                </a:solidFill>
              </a:rPr>
              <a:t>LXI Rp,16 bit</a:t>
            </a:r>
            <a:r>
              <a:rPr lang="en-US" sz="2400"/>
              <a:t> .(Load 16 bit data to Register pair Immediate).</a:t>
            </a:r>
          </a:p>
          <a:p>
            <a:pPr>
              <a:buFontTx/>
              <a:buNone/>
            </a:pPr>
            <a:r>
              <a:rPr lang="en-US" sz="2400"/>
              <a:t>Example:</a:t>
            </a:r>
          </a:p>
          <a:p>
            <a:pPr>
              <a:buFontTx/>
              <a:buNone/>
            </a:pPr>
            <a:r>
              <a:rPr lang="en-US" sz="2400"/>
              <a:t>LXI SP, C200H. (Load Stack pointer with C200H).</a:t>
            </a:r>
          </a:p>
          <a:p>
            <a:pPr>
              <a:buFontTx/>
              <a:buNone/>
            </a:pPr>
            <a:r>
              <a:rPr lang="en-US" sz="2400"/>
              <a:t>Initially                                         After execution</a:t>
            </a:r>
          </a:p>
          <a:p>
            <a:pPr>
              <a:buFontTx/>
              <a:buNone/>
            </a:pPr>
            <a:r>
              <a:rPr lang="en-US" sz="2400"/>
              <a:t>SP=C800H                                    SP=C200H.</a:t>
            </a:r>
          </a:p>
          <a:p>
            <a:pPr>
              <a:buFontTx/>
              <a:buNone/>
            </a:pPr>
            <a:r>
              <a:rPr lang="en-US" sz="2400"/>
              <a:t>Flags Affected :No flags affected.</a:t>
            </a:r>
          </a:p>
          <a:p>
            <a:pPr>
              <a:buFontTx/>
              <a:buNone/>
            </a:pPr>
            <a:r>
              <a:rPr lang="en-US" sz="2400"/>
              <a:t>Addressing mode: Immediate.</a:t>
            </a:r>
          </a:p>
        </p:txBody>
      </p:sp>
    </p:spTree>
    <p:extLst>
      <p:ext uri="{BB962C8B-B14F-4D97-AF65-F5344CB8AC3E}">
        <p14:creationId xmlns:p14="http://schemas.microsoft.com/office/powerpoint/2010/main" val="235491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DATA TRANSFER GROUP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66FF"/>
                </a:solidFill>
              </a:rPr>
              <a:t>STA address</a:t>
            </a:r>
            <a:r>
              <a:rPr lang="en-US" sz="2400"/>
              <a:t>.(Store Acc data to address).</a:t>
            </a:r>
          </a:p>
          <a:p>
            <a:pPr>
              <a:buFontTx/>
              <a:buNone/>
            </a:pPr>
            <a:r>
              <a:rPr lang="en-US" sz="2400"/>
              <a:t>Example:</a:t>
            </a:r>
          </a:p>
          <a:p>
            <a:pPr>
              <a:buFontTx/>
              <a:buNone/>
            </a:pPr>
            <a:r>
              <a:rPr lang="en-US" sz="2400"/>
              <a:t>STA C200H. (Move the data from Acc to C200H).</a:t>
            </a:r>
          </a:p>
          <a:p>
            <a:pPr>
              <a:buFontTx/>
              <a:buNone/>
            </a:pPr>
            <a:r>
              <a:rPr lang="en-US" sz="2400"/>
              <a:t>Suppose in Acc the data is 10H.</a:t>
            </a:r>
          </a:p>
          <a:p>
            <a:pPr>
              <a:buFontTx/>
              <a:buNone/>
            </a:pPr>
            <a:r>
              <a:rPr lang="en-US" sz="2400"/>
              <a:t>Initially                                         After execution</a:t>
            </a:r>
          </a:p>
          <a:p>
            <a:pPr>
              <a:buFontTx/>
              <a:buNone/>
            </a:pPr>
            <a:r>
              <a:rPr lang="en-US" sz="2400"/>
              <a:t>A=10H,   C200=20H                    C200=10H  , A=10H</a:t>
            </a:r>
          </a:p>
          <a:p>
            <a:pPr>
              <a:buFontTx/>
              <a:buNone/>
            </a:pPr>
            <a:r>
              <a:rPr lang="en-US" sz="2400"/>
              <a:t>Flags Affected :No flags affected.</a:t>
            </a:r>
          </a:p>
          <a:p>
            <a:pPr>
              <a:buFontTx/>
              <a:buNone/>
            </a:pPr>
            <a:r>
              <a:rPr lang="en-US" sz="2400"/>
              <a:t>Addressing mode: Direct.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2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DATA TRANSFER GROUP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0066FF"/>
                </a:solidFill>
              </a:rPr>
              <a:t>LHLD address</a:t>
            </a:r>
            <a:r>
              <a:rPr lang="en-US" sz="2400"/>
              <a:t>.(Load HL pair with data from address).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LHLD C200H. (Move the data from C200 to HL pair).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Suppose at C200 the data is 20H,30H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Initially                                             After execution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H=10H,L=20H                                 H=20H,L=30H.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C2=20H,00=30H                              C2=20H,00=30H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Flags Affected :No flags affected.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Addressing mode: Direct.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DATA TRANSFER GROUP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>
                <a:solidFill>
                  <a:srgbClr val="0066FF"/>
                </a:solidFill>
              </a:rPr>
              <a:t>XCHG</a:t>
            </a:r>
            <a:r>
              <a:rPr lang="en-US" sz="2400"/>
              <a:t> (Exchange the data from HL pair to DE pair)</a:t>
            </a:r>
          </a:p>
          <a:p>
            <a:pPr>
              <a:buFontTx/>
              <a:buNone/>
            </a:pPr>
            <a:r>
              <a:rPr lang="en-US" sz="2400"/>
              <a:t>Example : XCHG </a:t>
            </a:r>
          </a:p>
          <a:p>
            <a:pPr>
              <a:buFontTx/>
              <a:buNone/>
            </a:pPr>
            <a:r>
              <a:rPr lang="en-US" sz="2400"/>
              <a:t>Initially                                                     After execution   </a:t>
            </a:r>
          </a:p>
          <a:p>
            <a:pPr>
              <a:buFontTx/>
              <a:buNone/>
            </a:pPr>
            <a:r>
              <a:rPr lang="en-US" sz="2400"/>
              <a:t>H=20H,L=30H,                               H=40H,L=70H.        </a:t>
            </a:r>
          </a:p>
          <a:p>
            <a:pPr>
              <a:buFontTx/>
              <a:buNone/>
            </a:pPr>
            <a:r>
              <a:rPr lang="en-US" sz="2400"/>
              <a:t>D=40H,E=70H.                               D=20H,E=30H.</a:t>
            </a:r>
          </a:p>
          <a:p>
            <a:pPr>
              <a:buFontTx/>
              <a:buNone/>
            </a:pPr>
            <a:r>
              <a:rPr lang="en-US" sz="2400"/>
              <a:t>Flags Affected :No flags affected.   </a:t>
            </a:r>
          </a:p>
          <a:p>
            <a:pPr>
              <a:buFontTx/>
              <a:buNone/>
            </a:pPr>
            <a:r>
              <a:rPr lang="en-US" sz="2400"/>
              <a:t>Addressing mode: Register.</a:t>
            </a:r>
          </a:p>
        </p:txBody>
      </p:sp>
    </p:spTree>
    <p:extLst>
      <p:ext uri="{BB962C8B-B14F-4D97-AF65-F5344CB8AC3E}">
        <p14:creationId xmlns:p14="http://schemas.microsoft.com/office/powerpoint/2010/main" val="320919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22024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DATA TRANSFER GROUP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66FF"/>
                </a:solidFill>
              </a:rPr>
              <a:t>IN 8 bit address</a:t>
            </a:r>
            <a:r>
              <a:rPr lang="en-US" sz="2400"/>
              <a:t> (Move the data from address to Acc)  </a:t>
            </a:r>
          </a:p>
          <a:p>
            <a:pPr>
              <a:buFontTx/>
              <a:buNone/>
            </a:pPr>
            <a:r>
              <a:rPr lang="en-US" sz="2400"/>
              <a:t>Example: IN 80H</a:t>
            </a:r>
          </a:p>
          <a:p>
            <a:pPr>
              <a:buFontTx/>
              <a:buNone/>
            </a:pPr>
            <a:r>
              <a:rPr lang="en-US" sz="2400"/>
              <a:t>Move the data from 80H port address to Accumulator.</a:t>
            </a:r>
          </a:p>
          <a:p>
            <a:pPr>
              <a:buFontTx/>
              <a:buNone/>
            </a:pPr>
            <a:r>
              <a:rPr lang="en-US" sz="2400"/>
              <a:t>Suppose data at 80H is 39H.</a:t>
            </a:r>
          </a:p>
          <a:p>
            <a:pPr>
              <a:buFontTx/>
              <a:buNone/>
            </a:pPr>
            <a:r>
              <a:rPr lang="en-US" sz="2400"/>
              <a:t>Initially                                                     After execution   </a:t>
            </a:r>
          </a:p>
          <a:p>
            <a:pPr>
              <a:buFontTx/>
              <a:buNone/>
            </a:pPr>
            <a:r>
              <a:rPr lang="en-US" sz="2400"/>
              <a:t>A=20H.                                                     A=39H</a:t>
            </a:r>
          </a:p>
          <a:p>
            <a:pPr>
              <a:buFontTx/>
              <a:buNone/>
            </a:pPr>
            <a:r>
              <a:rPr lang="en-US" sz="2400"/>
              <a:t>Flags Affected :No flags affected.   </a:t>
            </a:r>
          </a:p>
          <a:p>
            <a:pPr>
              <a:buFontTx/>
              <a:buNone/>
            </a:pPr>
            <a:r>
              <a:rPr lang="en-US" sz="2400"/>
              <a:t>Addressing mode: Direct.</a:t>
            </a:r>
          </a:p>
          <a:p>
            <a:pPr>
              <a:buFontTx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0912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DATA TRANSFER GROUP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66FF"/>
                </a:solidFill>
              </a:rPr>
              <a:t>OUT 8 bit address</a:t>
            </a:r>
            <a:r>
              <a:rPr lang="en-US" sz="2400"/>
              <a:t> (Move the data from Acc to address)  </a:t>
            </a:r>
          </a:p>
          <a:p>
            <a:pPr>
              <a:buFontTx/>
              <a:buNone/>
            </a:pPr>
            <a:r>
              <a:rPr lang="en-US" sz="2400"/>
              <a:t>Example: OUT 80H</a:t>
            </a:r>
          </a:p>
          <a:p>
            <a:pPr>
              <a:buFontTx/>
              <a:buNone/>
            </a:pPr>
            <a:r>
              <a:rPr lang="en-US" sz="2400"/>
              <a:t>Move the data from Acc to port address 80H.</a:t>
            </a:r>
          </a:p>
          <a:p>
            <a:pPr>
              <a:buFontTx/>
              <a:buNone/>
            </a:pPr>
            <a:r>
              <a:rPr lang="en-US" sz="2400"/>
              <a:t>Suppose data at Acc  is 39H.</a:t>
            </a:r>
          </a:p>
          <a:p>
            <a:pPr>
              <a:buFontTx/>
              <a:buNone/>
            </a:pPr>
            <a:r>
              <a:rPr lang="en-US" sz="2400"/>
              <a:t>Initially                                                     After execution   </a:t>
            </a:r>
          </a:p>
          <a:p>
            <a:pPr>
              <a:buFontTx/>
              <a:buNone/>
            </a:pPr>
            <a:r>
              <a:rPr lang="en-US" sz="2400"/>
              <a:t>A=39H. 80=10H.                                     A=39H,80=39H.</a:t>
            </a:r>
          </a:p>
          <a:p>
            <a:pPr>
              <a:buFontTx/>
              <a:buNone/>
            </a:pPr>
            <a:r>
              <a:rPr lang="en-US" sz="2400"/>
              <a:t>Flags Affected :No flags affected.   </a:t>
            </a:r>
          </a:p>
          <a:p>
            <a:pPr>
              <a:buFontTx/>
              <a:buNone/>
            </a:pPr>
            <a:r>
              <a:rPr lang="en-US" sz="2400"/>
              <a:t>Addressing mode: Direct.</a:t>
            </a:r>
          </a:p>
        </p:txBody>
      </p:sp>
    </p:spTree>
    <p:extLst>
      <p:ext uri="{BB962C8B-B14F-4D97-AF65-F5344CB8AC3E}">
        <p14:creationId xmlns:p14="http://schemas.microsoft.com/office/powerpoint/2010/main" val="32981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DATA TRANSFER GROUP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/>
              <a:t>Example:Write a program to exchange contents of memory location D000H to D001H</a:t>
            </a:r>
          </a:p>
          <a:p>
            <a:pPr>
              <a:buFontTx/>
              <a:buNone/>
            </a:pPr>
            <a:r>
              <a:rPr lang="en-US" sz="2400"/>
              <a:t>LDA D000H                          Load Acc with data from D000                                          </a:t>
            </a:r>
          </a:p>
          <a:p>
            <a:pPr>
              <a:buFontTx/>
              <a:buNone/>
            </a:pPr>
            <a:r>
              <a:rPr lang="en-US" sz="2400"/>
              <a:t>MOV B,A                              Move the data to B                                                 </a:t>
            </a:r>
          </a:p>
          <a:p>
            <a:pPr>
              <a:buFontTx/>
              <a:buNone/>
            </a:pPr>
            <a:r>
              <a:rPr lang="en-US" sz="2400"/>
              <a:t>LDA D0001H                        Load Acc with data from D001                                                   </a:t>
            </a:r>
          </a:p>
          <a:p>
            <a:pPr>
              <a:buFontTx/>
              <a:buNone/>
            </a:pPr>
            <a:r>
              <a:rPr lang="en-US" sz="2400"/>
              <a:t>STA 2000H                           Store Acc data at D000</a:t>
            </a:r>
          </a:p>
          <a:p>
            <a:pPr>
              <a:buFontTx/>
              <a:buNone/>
            </a:pPr>
            <a:r>
              <a:rPr lang="en-US" sz="2400"/>
              <a:t>MOV A,B                              Move B’s data to A                                  </a:t>
            </a:r>
          </a:p>
          <a:p>
            <a:pPr>
              <a:buFontTx/>
              <a:buNone/>
            </a:pPr>
            <a:r>
              <a:rPr lang="en-US" sz="2400"/>
              <a:t>STA 2001H                           Store data from D000 to D0001                                                      </a:t>
            </a:r>
          </a:p>
          <a:p>
            <a:pPr>
              <a:buFontTx/>
              <a:buNone/>
            </a:pPr>
            <a:r>
              <a:rPr lang="en-US" sz="2400"/>
              <a:t>RST1                                     Stop.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9369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ARITHMETIC GROUP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solidFill>
                  <a:srgbClr val="0066FF"/>
                </a:solidFill>
              </a:rPr>
              <a:t>ADD R</a:t>
            </a:r>
            <a:r>
              <a:rPr lang="en-US" sz="2400"/>
              <a:t> (ADD register content with Acc and result in A ).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Example: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ADD C. (ADD the content of C with A).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Suppose the Data at  C register is 10H.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Initially                                After execution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.   C= 10H ,A=10H              A=20H,C=10H.</a:t>
            </a:r>
          </a:p>
          <a:p>
            <a:pPr>
              <a:buFontTx/>
              <a:buNone/>
            </a:pPr>
            <a:r>
              <a:rPr lang="en-US" sz="2400"/>
              <a:t>Flags Affected :All flags are modified.</a:t>
            </a:r>
          </a:p>
          <a:p>
            <a:pPr>
              <a:buFontTx/>
              <a:buNone/>
            </a:pPr>
            <a:r>
              <a:rPr lang="en-US" sz="2400"/>
              <a:t>Addressing mode: Register</a:t>
            </a:r>
          </a:p>
        </p:txBody>
      </p:sp>
    </p:spTree>
    <p:extLst>
      <p:ext uri="{BB962C8B-B14F-4D97-AF65-F5344CB8AC3E}">
        <p14:creationId xmlns:p14="http://schemas.microsoft.com/office/powerpoint/2010/main" val="905131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ARITHMEIC GROUP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981200"/>
            <a:ext cx="8458200" cy="4876800"/>
          </a:xfrm>
        </p:spPr>
        <p:txBody>
          <a:bodyPr>
            <a:normAutofit/>
          </a:bodyPr>
          <a:lstStyle/>
          <a:p>
            <a:pPr marL="547688" indent="-411163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FontTx/>
              <a:buNone/>
            </a:pPr>
            <a:r>
              <a:rPr lang="en-US" sz="2400">
                <a:solidFill>
                  <a:srgbClr val="0066FF"/>
                </a:solidFill>
              </a:rPr>
              <a:t>ADD M</a:t>
            </a:r>
            <a:r>
              <a:rPr lang="en-US" sz="2400"/>
              <a:t>(ADD H or L Reg content with Acc and result in A ).</a:t>
            </a:r>
          </a:p>
          <a:p>
            <a:pPr marL="547688" indent="-411163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FontTx/>
              <a:buNone/>
            </a:pPr>
            <a:r>
              <a:rPr lang="en-US" sz="2400"/>
              <a:t>Example:</a:t>
            </a:r>
          </a:p>
          <a:p>
            <a:pPr marL="547688" indent="-411163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FontTx/>
              <a:buNone/>
            </a:pPr>
            <a:r>
              <a:rPr lang="en-US" sz="2400"/>
              <a:t>ADD M. (ADD the content of HL with A).</a:t>
            </a:r>
          </a:p>
          <a:p>
            <a:pPr marL="547688" indent="-411163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Font typeface="Wingdings 2" pitchFamily="18" charset="2"/>
              <a:buChar char=""/>
            </a:pPr>
            <a:r>
              <a:rPr lang="en-US" sz="2400"/>
              <a:t>Suppose the Data at  memory pointed by HL  register 1020H is 10H.</a:t>
            </a:r>
          </a:p>
          <a:p>
            <a:pPr marL="547688" indent="-411163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FontTx/>
              <a:buNone/>
            </a:pPr>
            <a:r>
              <a:rPr lang="en-US" sz="2400"/>
              <a:t>Initially                                After execution</a:t>
            </a:r>
          </a:p>
          <a:p>
            <a:pPr marL="547688" indent="-411163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FontTx/>
              <a:buNone/>
            </a:pPr>
            <a:r>
              <a:rPr lang="en-US" sz="2400"/>
              <a:t>.   H= 10H ,L=20H .           H=10H,L=20H. </a:t>
            </a:r>
          </a:p>
          <a:p>
            <a:pPr marL="547688" indent="-411163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FontTx/>
              <a:buNone/>
            </a:pPr>
            <a:r>
              <a:rPr lang="en-US" sz="2400"/>
              <a:t>    A=20H,C=10H.              A=30H.</a:t>
            </a:r>
          </a:p>
          <a:p>
            <a:pPr marL="547688" indent="-411163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sz="2400"/>
              <a:t>Flags Affected :All flags are modified.</a:t>
            </a:r>
          </a:p>
          <a:p>
            <a:pPr marL="547688" indent="-411163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sz="2400"/>
              <a:t>Addressing mode: Register Indirect.</a:t>
            </a:r>
          </a:p>
          <a:p>
            <a:pPr marL="547688" indent="-411163">
              <a:lnSpc>
                <a:spcPct val="90000"/>
              </a:lnSpc>
              <a:buClr>
                <a:srgbClr val="000000"/>
              </a:buClr>
              <a:buFontTx/>
              <a:buNone/>
            </a:pPr>
            <a:endParaRPr lang="en-US" sz="2400"/>
          </a:p>
          <a:p>
            <a:pPr marL="547688" indent="-411163">
              <a:lnSpc>
                <a:spcPct val="90000"/>
              </a:lnSpc>
              <a:buClr>
                <a:srgbClr val="000000"/>
              </a:buClr>
              <a:buFont typeface="Wingdings 2" pitchFamily="18" charset="2"/>
              <a:buChar char="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42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ARITHMETIC GROUP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solidFill>
                  <a:srgbClr val="0066FF"/>
                </a:solidFill>
              </a:rPr>
              <a:t>ADI Data</a:t>
            </a:r>
            <a:r>
              <a:rPr lang="en-US" sz="2400"/>
              <a:t>(ADD immediate data with Acc and result in A ).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Example: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ADI 30H. (ADD 30H with A).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Initially                                After execution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/>
              <a:t>A=20H,                                A=50H.</a:t>
            </a:r>
          </a:p>
          <a:p>
            <a:pPr>
              <a:buFontTx/>
              <a:buNone/>
            </a:pPr>
            <a:r>
              <a:rPr lang="en-US" sz="2400"/>
              <a:t>Flags Affected :All flags are modified.</a:t>
            </a:r>
          </a:p>
          <a:p>
            <a:pPr>
              <a:buFontTx/>
              <a:buNone/>
            </a:pPr>
            <a:r>
              <a:rPr lang="en-US" sz="2400"/>
              <a:t>Addressing mode: Immediate.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ARITHMETIC GROUP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>
                <a:solidFill>
                  <a:srgbClr val="0066FF"/>
                </a:solidFill>
              </a:rPr>
              <a:t>ADC R</a:t>
            </a:r>
            <a:r>
              <a:rPr lang="en-US" sz="2400"/>
              <a:t> (ADD register content with Acc and carry and result in A ).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/>
              <a:t>Example: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/>
              <a:t>ADC C. (ADD the content of C with A with carry).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/>
              <a:t>Suppose the Data at  C register is 10H and carry is 01H.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/>
              <a:t>Initially                                After execution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/>
              <a:t>.   C= 10H ,A=10H              A=21H,C=10H.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Flags Affected :All flags are modified.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Addressing mode: Register</a:t>
            </a:r>
          </a:p>
        </p:txBody>
      </p:sp>
    </p:spTree>
    <p:extLst>
      <p:ext uri="{BB962C8B-B14F-4D97-AF65-F5344CB8AC3E}">
        <p14:creationId xmlns:p14="http://schemas.microsoft.com/office/powerpoint/2010/main" val="9938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ARITHMETIC GROUP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600200"/>
            <a:ext cx="84582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Example: </a:t>
            </a:r>
            <a:r>
              <a:rPr lang="en-US" sz="2400">
                <a:solidFill>
                  <a:srgbClr val="0066FF"/>
                </a:solidFill>
              </a:rPr>
              <a:t>Write a program to perform 16 bit addition of 1234H&amp; 4321H. Store answer at H &amp; L registers</a:t>
            </a:r>
            <a:r>
              <a:rPr lang="en-US" sz="2400"/>
              <a:t>.</a:t>
            </a:r>
          </a:p>
          <a:p>
            <a:pPr>
              <a:buFontTx/>
              <a:buNone/>
            </a:pPr>
            <a:r>
              <a:rPr lang="en-US" sz="2400"/>
              <a:t>MVI B,21H                                                B=21H</a:t>
            </a:r>
          </a:p>
          <a:p>
            <a:pPr>
              <a:buFontTx/>
              <a:buNone/>
            </a:pPr>
            <a:r>
              <a:rPr lang="en-US" sz="2400"/>
              <a:t>MVI A,34H                                                A=34H</a:t>
            </a:r>
          </a:p>
          <a:p>
            <a:pPr>
              <a:buFontTx/>
              <a:buNone/>
            </a:pPr>
            <a:r>
              <a:rPr lang="en-US" sz="2400"/>
              <a:t>MVI C,43H                                                C=43H </a:t>
            </a:r>
          </a:p>
          <a:p>
            <a:pPr>
              <a:buFontTx/>
              <a:buNone/>
            </a:pPr>
            <a:r>
              <a:rPr lang="en-US" sz="2400"/>
              <a:t>MVI D,12H                                                D=12H</a:t>
            </a:r>
          </a:p>
          <a:p>
            <a:pPr>
              <a:buFontTx/>
              <a:buNone/>
            </a:pPr>
            <a:r>
              <a:rPr lang="en-US" sz="2400"/>
              <a:t>ADD B                                                       A=34+21H</a:t>
            </a:r>
          </a:p>
          <a:p>
            <a:pPr>
              <a:buFontTx/>
              <a:buNone/>
            </a:pPr>
            <a:r>
              <a:rPr lang="en-US" sz="2400"/>
              <a:t>MOV L,A                                                   L=55H</a:t>
            </a:r>
          </a:p>
          <a:p>
            <a:pPr>
              <a:buFontTx/>
              <a:buNone/>
            </a:pPr>
            <a:r>
              <a:rPr lang="en-US" sz="2400"/>
              <a:t>MOV A,C                                                  A=43H</a:t>
            </a:r>
          </a:p>
          <a:p>
            <a:pPr>
              <a:buFontTx/>
              <a:buNone/>
            </a:pPr>
            <a:r>
              <a:rPr lang="en-US" sz="2400"/>
              <a:t>ADC D                                                       A=43+12H</a:t>
            </a:r>
          </a:p>
          <a:p>
            <a:pPr>
              <a:buFontTx/>
              <a:buNone/>
            </a:pPr>
            <a:r>
              <a:rPr lang="en-US" sz="2400"/>
              <a:t>MOV H,A                                                   H=55H</a:t>
            </a:r>
          </a:p>
          <a:p>
            <a:pPr>
              <a:buFontTx/>
              <a:buNone/>
            </a:pPr>
            <a:r>
              <a:rPr lang="en-US" sz="2400"/>
              <a:t>RST1                                                           STOP.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816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457200" y="1676400"/>
            <a:ext cx="6477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sz="4000" smtClean="0"/>
              <a:t>Assembly language program to add two numbers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MVI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D60093"/>
                </a:solidFill>
              </a:rPr>
              <a:t>A</a:t>
            </a:r>
            <a:r>
              <a:rPr lang="en-US" sz="2800" smtClean="0"/>
              <a:t>, 2H	;Copy value 2H in register A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MVI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D60093"/>
                </a:solidFill>
              </a:rPr>
              <a:t>B</a:t>
            </a:r>
            <a:r>
              <a:rPr lang="en-US" sz="2800" smtClean="0"/>
              <a:t>, 4H	;Copy value 4H in register B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ADD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D60093"/>
                </a:solidFill>
              </a:rPr>
              <a:t>B</a:t>
            </a:r>
            <a:r>
              <a:rPr lang="en-US" sz="2800" smtClean="0"/>
              <a:t>		;A = A + B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Note:</a:t>
            </a:r>
          </a:p>
          <a:p>
            <a:pPr eaLnBrk="1" hangingPunct="1"/>
            <a:r>
              <a:rPr lang="en-US" sz="2800" smtClean="0"/>
              <a:t>Assembly language is specific to a given processor</a:t>
            </a:r>
          </a:p>
          <a:p>
            <a:pPr eaLnBrk="1" hangingPunct="1"/>
            <a:r>
              <a:rPr lang="en-US" sz="2800" smtClean="0"/>
              <a:t>For e.g. assembly language of </a:t>
            </a:r>
            <a:r>
              <a:rPr lang="en-US" sz="2800" smtClean="0">
                <a:solidFill>
                  <a:schemeClr val="accent2"/>
                </a:solidFill>
              </a:rPr>
              <a:t>8085</a:t>
            </a:r>
            <a:r>
              <a:rPr lang="en-US" sz="2800" smtClean="0"/>
              <a:t> is different than that of Motorola </a:t>
            </a:r>
            <a:r>
              <a:rPr lang="en-US" sz="2800" smtClean="0">
                <a:solidFill>
                  <a:schemeClr val="accent2"/>
                </a:solidFill>
              </a:rPr>
              <a:t>6800 microprocessor</a:t>
            </a:r>
          </a:p>
        </p:txBody>
      </p:sp>
    </p:spTree>
    <p:extLst>
      <p:ext uri="{BB962C8B-B14F-4D97-AF65-F5344CB8AC3E}">
        <p14:creationId xmlns:p14="http://schemas.microsoft.com/office/powerpoint/2010/main" val="30473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1.</a:t>
            </a:r>
            <a:r>
              <a:rPr lang="en-US" sz="4000" smtClean="0"/>
              <a:t> Data Transfer (Copy) Operations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buFontTx/>
              <a:buAutoNum type="arabicPeriod"/>
            </a:pPr>
            <a:r>
              <a:rPr lang="en-US" b="1" smtClean="0"/>
              <a:t>Load</a:t>
            </a:r>
            <a:r>
              <a:rPr lang="en-US" smtClean="0"/>
              <a:t> a 8-bit number in a </a:t>
            </a:r>
            <a:r>
              <a:rPr lang="en-US" smtClean="0">
                <a:solidFill>
                  <a:srgbClr val="D60093"/>
                </a:solidFill>
              </a:rPr>
              <a:t>R</a:t>
            </a:r>
            <a:r>
              <a:rPr lang="en-US" smtClean="0"/>
              <a:t>egister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b="1" smtClean="0"/>
              <a:t>Copy</a:t>
            </a:r>
            <a:r>
              <a:rPr lang="en-US" smtClean="0"/>
              <a:t> from </a:t>
            </a:r>
            <a:r>
              <a:rPr lang="en-US" smtClean="0">
                <a:solidFill>
                  <a:srgbClr val="D60093"/>
                </a:solidFill>
              </a:rPr>
              <a:t>R</a:t>
            </a:r>
            <a:r>
              <a:rPr lang="en-US" smtClean="0"/>
              <a:t>egister to </a:t>
            </a:r>
            <a:r>
              <a:rPr lang="en-US" smtClean="0">
                <a:solidFill>
                  <a:srgbClr val="D60093"/>
                </a:solidFill>
              </a:rPr>
              <a:t>R</a:t>
            </a:r>
            <a:r>
              <a:rPr lang="en-US" smtClean="0"/>
              <a:t>egister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b="1" smtClean="0"/>
              <a:t>Copy</a:t>
            </a:r>
            <a:r>
              <a:rPr lang="en-US" smtClean="0"/>
              <a:t> between </a:t>
            </a:r>
            <a:r>
              <a:rPr lang="en-US" smtClean="0">
                <a:solidFill>
                  <a:srgbClr val="D60093"/>
                </a:solidFill>
              </a:rPr>
              <a:t>R</a:t>
            </a:r>
            <a:r>
              <a:rPr lang="en-US" smtClean="0"/>
              <a:t>egister and </a:t>
            </a:r>
            <a:r>
              <a:rPr lang="en-US" smtClean="0">
                <a:solidFill>
                  <a:srgbClr val="FF0000"/>
                </a:solidFill>
              </a:rPr>
              <a:t>Memory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b="1" smtClean="0"/>
              <a:t>Copy</a:t>
            </a:r>
            <a:r>
              <a:rPr lang="en-US" smtClean="0"/>
              <a:t> between </a:t>
            </a:r>
            <a:r>
              <a:rPr lang="en-US" smtClean="0">
                <a:solidFill>
                  <a:srgbClr val="FFFF00"/>
                </a:solidFill>
              </a:rPr>
              <a:t>Input</a:t>
            </a:r>
            <a:r>
              <a:rPr lang="en-US" smtClean="0"/>
              <a:t>/</a:t>
            </a:r>
            <a:r>
              <a:rPr lang="en-US" smtClean="0">
                <a:solidFill>
                  <a:srgbClr val="009900"/>
                </a:solidFill>
              </a:rPr>
              <a:t>Output</a:t>
            </a:r>
            <a:r>
              <a:rPr lang="en-US" smtClean="0"/>
              <a:t> Port and </a:t>
            </a:r>
            <a:r>
              <a:rPr lang="en-US" smtClean="0">
                <a:solidFill>
                  <a:srgbClr val="D60093"/>
                </a:solidFill>
              </a:rPr>
              <a:t>A</a:t>
            </a:r>
            <a:r>
              <a:rPr lang="en-US" smtClean="0"/>
              <a:t>ccumulator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b="1" smtClean="0"/>
              <a:t>Load</a:t>
            </a:r>
            <a:r>
              <a:rPr lang="en-US" smtClean="0"/>
              <a:t> a 16-bit number in a </a:t>
            </a:r>
            <a:r>
              <a:rPr lang="en-US" smtClean="0">
                <a:solidFill>
                  <a:srgbClr val="D60093"/>
                </a:solidFill>
              </a:rPr>
              <a:t>R</a:t>
            </a:r>
            <a:r>
              <a:rPr lang="en-US" smtClean="0"/>
              <a:t>egister pair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b="1" smtClean="0"/>
              <a:t>Copy</a:t>
            </a:r>
            <a:r>
              <a:rPr lang="en-US" smtClean="0"/>
              <a:t> between </a:t>
            </a:r>
            <a:r>
              <a:rPr lang="en-US" smtClean="0">
                <a:solidFill>
                  <a:srgbClr val="D60093"/>
                </a:solidFill>
              </a:rPr>
              <a:t>R</a:t>
            </a:r>
            <a:r>
              <a:rPr lang="en-US" smtClean="0"/>
              <a:t>egister pair and Stack </a:t>
            </a:r>
            <a:r>
              <a:rPr lang="en-US" smtClean="0">
                <a:solidFill>
                  <a:srgbClr val="FF0000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6713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92901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Example Data Transfer (Copy)                                            Operations         /            Instructions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pPr marL="914400" lvl="1" indent="-457200" eaLnBrk="1" hangingPunct="1">
              <a:buFontTx/>
              <a:buAutoNum type="arabicPeriod"/>
            </a:pPr>
            <a:r>
              <a:rPr lang="en-US" b="1" smtClean="0"/>
              <a:t>Load</a:t>
            </a:r>
            <a:r>
              <a:rPr lang="en-US" smtClean="0"/>
              <a:t> a 8-bit number 4F in register </a:t>
            </a:r>
            <a:r>
              <a:rPr lang="en-US" smtClean="0">
                <a:solidFill>
                  <a:srgbClr val="D60093"/>
                </a:solidFill>
              </a:rPr>
              <a:t>B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b="1" smtClean="0"/>
              <a:t>Copy</a:t>
            </a:r>
            <a:r>
              <a:rPr lang="en-US" smtClean="0"/>
              <a:t> from Register </a:t>
            </a:r>
            <a:r>
              <a:rPr lang="en-US" smtClean="0">
                <a:solidFill>
                  <a:srgbClr val="D60093"/>
                </a:solidFill>
              </a:rPr>
              <a:t>B</a:t>
            </a:r>
            <a:r>
              <a:rPr lang="en-US" smtClean="0"/>
              <a:t> to Register </a:t>
            </a:r>
            <a:r>
              <a:rPr lang="en-US" smtClean="0">
                <a:solidFill>
                  <a:srgbClr val="D60093"/>
                </a:solidFill>
              </a:rPr>
              <a:t>A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b="1" smtClean="0"/>
              <a:t>Load</a:t>
            </a:r>
            <a:r>
              <a:rPr lang="en-US" smtClean="0"/>
              <a:t> a 16-bit number 2050 in Register pair </a:t>
            </a:r>
            <a:r>
              <a:rPr lang="en-US" smtClean="0">
                <a:solidFill>
                  <a:srgbClr val="D60093"/>
                </a:solidFill>
              </a:rPr>
              <a:t>HL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b="1" smtClean="0"/>
              <a:t>Copy</a:t>
            </a:r>
            <a:r>
              <a:rPr lang="en-US" smtClean="0"/>
              <a:t> from Register </a:t>
            </a:r>
            <a:r>
              <a:rPr lang="en-US" smtClean="0">
                <a:solidFill>
                  <a:srgbClr val="D60093"/>
                </a:solidFill>
              </a:rPr>
              <a:t>B</a:t>
            </a:r>
            <a:r>
              <a:rPr lang="en-US" smtClean="0"/>
              <a:t> to </a:t>
            </a:r>
            <a:r>
              <a:rPr lang="en-US" smtClean="0">
                <a:solidFill>
                  <a:srgbClr val="FF0000"/>
                </a:solidFill>
              </a:rPr>
              <a:t>Memory</a:t>
            </a:r>
            <a:r>
              <a:rPr lang="en-US" smtClean="0"/>
              <a:t> Address 2050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b="1" smtClean="0"/>
              <a:t>Copy</a:t>
            </a:r>
            <a:r>
              <a:rPr lang="en-US" smtClean="0"/>
              <a:t> between </a:t>
            </a:r>
            <a:r>
              <a:rPr lang="en-US" smtClean="0">
                <a:solidFill>
                  <a:srgbClr val="FFFF00"/>
                </a:solidFill>
              </a:rPr>
              <a:t>Input</a:t>
            </a:r>
            <a:r>
              <a:rPr lang="en-US" smtClean="0"/>
              <a:t>/</a:t>
            </a:r>
            <a:r>
              <a:rPr lang="en-US" smtClean="0">
                <a:solidFill>
                  <a:srgbClr val="009900"/>
                </a:solidFill>
              </a:rPr>
              <a:t>Output</a:t>
            </a:r>
            <a:r>
              <a:rPr lang="en-US" smtClean="0"/>
              <a:t> Port and </a:t>
            </a:r>
            <a:r>
              <a:rPr lang="en-US" smtClean="0">
                <a:solidFill>
                  <a:srgbClr val="D60093"/>
                </a:solidFill>
              </a:rPr>
              <a:t>A</a:t>
            </a:r>
            <a:r>
              <a:rPr lang="en-US" smtClean="0"/>
              <a:t>ccumulator</a:t>
            </a:r>
          </a:p>
          <a:p>
            <a:pPr marL="533400" indent="-533400" eaLnBrk="1" hangingPunct="1"/>
            <a:endParaRPr lang="en-US" smtClean="0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943600" y="1600200"/>
            <a:ext cx="2743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MVI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D60093"/>
                </a:solidFill>
              </a:rPr>
              <a:t>B</a:t>
            </a:r>
            <a:r>
              <a:rPr lang="en-US" sz="2400" b="1" smtClean="0"/>
              <a:t>, 4FH</a:t>
            </a:r>
          </a:p>
          <a:p>
            <a:pPr eaLnBrk="1" hangingPunct="1">
              <a:buFontTx/>
              <a:buNone/>
            </a:pPr>
            <a:endParaRPr lang="en-US" sz="2400" b="1" smtClean="0"/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MOV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D60093"/>
                </a:solidFill>
              </a:rPr>
              <a:t>A</a:t>
            </a:r>
            <a:r>
              <a:rPr lang="en-US" sz="2400" b="1" smtClean="0"/>
              <a:t>,</a:t>
            </a:r>
            <a:r>
              <a:rPr lang="en-US" sz="2400" b="1" smtClean="0">
                <a:solidFill>
                  <a:srgbClr val="D60093"/>
                </a:solidFill>
              </a:rPr>
              <a:t>B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LXI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D60093"/>
                </a:solidFill>
              </a:rPr>
              <a:t>H</a:t>
            </a:r>
            <a:r>
              <a:rPr lang="en-US" sz="2400" b="1" smtClean="0"/>
              <a:t>, 2050H</a:t>
            </a:r>
          </a:p>
          <a:p>
            <a:pPr eaLnBrk="1" hangingPunct="1">
              <a:buFontTx/>
              <a:buNone/>
            </a:pPr>
            <a:endParaRPr lang="en-US" sz="2400" b="1" smtClean="0"/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MOV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FF0000"/>
                </a:solidFill>
              </a:rPr>
              <a:t>M</a:t>
            </a:r>
            <a:r>
              <a:rPr lang="en-US" sz="2400" b="1" smtClean="0"/>
              <a:t>,</a:t>
            </a:r>
            <a:r>
              <a:rPr lang="en-US" sz="2400" b="1" smtClean="0">
                <a:solidFill>
                  <a:srgbClr val="D60093"/>
                </a:solidFill>
              </a:rPr>
              <a:t>B</a:t>
            </a:r>
          </a:p>
          <a:p>
            <a:pPr eaLnBrk="1" hangingPunct="1">
              <a:buFontTx/>
              <a:buNone/>
            </a:pPr>
            <a:endParaRPr lang="en-US" sz="2000" b="1" smtClean="0"/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OUT</a:t>
            </a:r>
            <a:r>
              <a:rPr lang="en-US" sz="2400" b="1" smtClean="0"/>
              <a:t> 01H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IN</a:t>
            </a:r>
            <a:r>
              <a:rPr lang="en-US" sz="2400" b="1" smtClean="0"/>
              <a:t> 07H</a:t>
            </a:r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>
            <a:off x="5486400" y="1676400"/>
            <a:ext cx="0" cy="434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2.</a:t>
            </a:r>
            <a:r>
              <a:rPr lang="en-US" smtClean="0"/>
              <a:t> Arithmetic Operations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buFontTx/>
              <a:buAutoNum type="arabicPeriod"/>
            </a:pPr>
            <a:r>
              <a:rPr lang="en-US" b="1" smtClean="0"/>
              <a:t>Addition</a:t>
            </a:r>
            <a:r>
              <a:rPr lang="en-US" smtClean="0"/>
              <a:t> of two 8-bit numbers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b="1" smtClean="0"/>
              <a:t>Subtraction</a:t>
            </a:r>
            <a:r>
              <a:rPr lang="en-US" smtClean="0"/>
              <a:t> of two 8-bit numbers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b="1" smtClean="0"/>
              <a:t>Increment/ Decrement</a:t>
            </a:r>
            <a:r>
              <a:rPr lang="en-US" smtClean="0"/>
              <a:t> a 8-bit number</a:t>
            </a:r>
            <a:endParaRPr 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Example Arithmetic</a:t>
            </a:r>
            <a:br>
              <a:rPr lang="en-US" sz="3200" b="1" smtClean="0"/>
            </a:br>
            <a:r>
              <a:rPr lang="en-US" sz="3200" b="1" smtClean="0"/>
              <a:t>           Operations         /          Instructions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410200" cy="4953000"/>
          </a:xfrm>
        </p:spPr>
        <p:txBody>
          <a:bodyPr/>
          <a:lstStyle/>
          <a:p>
            <a:pPr marL="914400" lvl="1" indent="-457200" eaLnBrk="1" hangingPunct="1">
              <a:buFontTx/>
              <a:buAutoNum type="arabicPeriod"/>
            </a:pPr>
            <a:r>
              <a:rPr lang="en-US" b="1" smtClean="0"/>
              <a:t>Add</a:t>
            </a:r>
            <a:r>
              <a:rPr lang="en-US" smtClean="0"/>
              <a:t> a 8-bit number 32H to </a:t>
            </a:r>
            <a:r>
              <a:rPr lang="en-US" smtClean="0">
                <a:solidFill>
                  <a:srgbClr val="D60093"/>
                </a:solidFill>
              </a:rPr>
              <a:t>A</a:t>
            </a:r>
            <a:r>
              <a:rPr lang="en-US" smtClean="0"/>
              <a:t>ccumulator</a:t>
            </a:r>
            <a:endParaRPr lang="en-US" smtClean="0">
              <a:solidFill>
                <a:srgbClr val="D60093"/>
              </a:solidFill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b="1" smtClean="0"/>
              <a:t>Add</a:t>
            </a:r>
            <a:r>
              <a:rPr lang="en-US" smtClean="0"/>
              <a:t> contents of Register </a:t>
            </a:r>
            <a:r>
              <a:rPr lang="en-US" smtClean="0">
                <a:solidFill>
                  <a:srgbClr val="D60093"/>
                </a:solidFill>
              </a:rPr>
              <a:t>B</a:t>
            </a:r>
            <a:r>
              <a:rPr lang="en-US" smtClean="0"/>
              <a:t> to </a:t>
            </a:r>
            <a:r>
              <a:rPr lang="en-US" smtClean="0">
                <a:solidFill>
                  <a:srgbClr val="D60093"/>
                </a:solidFill>
              </a:rPr>
              <a:t>A</a:t>
            </a:r>
            <a:r>
              <a:rPr lang="en-US" smtClean="0"/>
              <a:t>ccumulator</a:t>
            </a:r>
            <a:endParaRPr lang="en-US" smtClean="0">
              <a:solidFill>
                <a:srgbClr val="D60093"/>
              </a:solidFill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b="1" smtClean="0"/>
              <a:t>Subtract</a:t>
            </a:r>
            <a:r>
              <a:rPr lang="en-US" smtClean="0"/>
              <a:t> a 8-bit number 32H from </a:t>
            </a:r>
            <a:r>
              <a:rPr lang="en-US" smtClean="0">
                <a:solidFill>
                  <a:srgbClr val="D60093"/>
                </a:solidFill>
              </a:rPr>
              <a:t>A</a:t>
            </a:r>
            <a:r>
              <a:rPr lang="en-US" smtClean="0"/>
              <a:t>ccumulator</a:t>
            </a:r>
            <a:endParaRPr lang="en-US" smtClean="0">
              <a:solidFill>
                <a:srgbClr val="D60093"/>
              </a:solidFill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b="1" smtClean="0"/>
              <a:t>Subtract</a:t>
            </a:r>
            <a:r>
              <a:rPr lang="en-US" smtClean="0"/>
              <a:t> contents of Register </a:t>
            </a:r>
            <a:r>
              <a:rPr lang="en-US" smtClean="0">
                <a:solidFill>
                  <a:srgbClr val="D60093"/>
                </a:solidFill>
              </a:rPr>
              <a:t>C</a:t>
            </a:r>
            <a:r>
              <a:rPr lang="en-US" smtClean="0"/>
              <a:t> from </a:t>
            </a:r>
            <a:r>
              <a:rPr lang="en-US" smtClean="0">
                <a:solidFill>
                  <a:srgbClr val="D60093"/>
                </a:solidFill>
              </a:rPr>
              <a:t>A</a:t>
            </a:r>
            <a:r>
              <a:rPr lang="en-US" smtClean="0"/>
              <a:t>ccumulator</a:t>
            </a:r>
            <a:endParaRPr lang="en-US" smtClean="0">
              <a:solidFill>
                <a:srgbClr val="D60093"/>
              </a:solidFill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b="1" smtClean="0"/>
              <a:t>Increment</a:t>
            </a:r>
            <a:r>
              <a:rPr lang="en-US" smtClean="0"/>
              <a:t> the contents of Register </a:t>
            </a:r>
            <a:r>
              <a:rPr lang="en-US" smtClean="0">
                <a:solidFill>
                  <a:srgbClr val="D60093"/>
                </a:solidFill>
              </a:rPr>
              <a:t>D</a:t>
            </a:r>
            <a:r>
              <a:rPr lang="en-US" smtClean="0"/>
              <a:t> by 1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b="1" smtClean="0"/>
              <a:t>Decrement</a:t>
            </a:r>
            <a:r>
              <a:rPr lang="en-US" smtClean="0"/>
              <a:t> the contents of Register </a:t>
            </a:r>
            <a:r>
              <a:rPr lang="en-US" smtClean="0">
                <a:solidFill>
                  <a:srgbClr val="D60093"/>
                </a:solidFill>
              </a:rPr>
              <a:t>E</a:t>
            </a:r>
            <a:r>
              <a:rPr lang="en-US" smtClean="0"/>
              <a:t> by 1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81800" y="1600200"/>
            <a:ext cx="1905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ADI</a:t>
            </a:r>
            <a:r>
              <a:rPr lang="en-US" sz="2400" b="1" smtClean="0"/>
              <a:t> 32H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ADD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D60093"/>
                </a:solidFill>
              </a:rPr>
              <a:t>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SUI</a:t>
            </a:r>
            <a:r>
              <a:rPr lang="en-US" sz="2400" b="1" smtClean="0"/>
              <a:t> 32H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SUB </a:t>
            </a:r>
            <a:r>
              <a:rPr lang="en-US" sz="2400" b="1" smtClean="0">
                <a:solidFill>
                  <a:srgbClr val="D60093"/>
                </a:solidFill>
              </a:rPr>
              <a:t>C</a:t>
            </a:r>
            <a:r>
              <a:rPr lang="en-US" sz="2400" b="1" smtClean="0"/>
              <a:t> </a:t>
            </a:r>
            <a:endParaRPr lang="en-US" sz="2400" b="1" smtClean="0">
              <a:solidFill>
                <a:srgbClr val="D60093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INR </a:t>
            </a:r>
            <a:r>
              <a:rPr lang="en-US" sz="2400" b="1" smtClean="0">
                <a:solidFill>
                  <a:srgbClr val="D60093"/>
                </a:solidFill>
              </a:rPr>
              <a:t>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5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DCR </a:t>
            </a:r>
            <a:r>
              <a:rPr lang="en-US" sz="2400" b="1" smtClean="0">
                <a:solidFill>
                  <a:srgbClr val="D60093"/>
                </a:solidFill>
              </a:rPr>
              <a:t>E</a:t>
            </a:r>
            <a:r>
              <a:rPr lang="en-US" sz="2400" b="1" smtClean="0"/>
              <a:t> 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6324600" y="1676400"/>
            <a:ext cx="0" cy="472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3.</a:t>
            </a:r>
            <a:r>
              <a:rPr lang="en-US" sz="4000" smtClean="0"/>
              <a:t> Logical &amp; Bit Manipulation Operations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buFontTx/>
              <a:buAutoNum type="arabicPeriod"/>
            </a:pPr>
            <a:r>
              <a:rPr lang="en-US" b="1" smtClean="0"/>
              <a:t>AND</a:t>
            </a:r>
            <a:r>
              <a:rPr lang="en-US" smtClean="0"/>
              <a:t> two 8-bit numbers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b="1" smtClean="0"/>
              <a:t>OR</a:t>
            </a:r>
            <a:r>
              <a:rPr lang="en-US" smtClean="0"/>
              <a:t> two 8-bit numbers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b="1" smtClean="0"/>
              <a:t>Exclusive-OR </a:t>
            </a:r>
            <a:r>
              <a:rPr lang="en-US" smtClean="0"/>
              <a:t>two 8-bit numbers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b="1" smtClean="0"/>
              <a:t>Compare</a:t>
            </a:r>
            <a:r>
              <a:rPr lang="en-US" smtClean="0"/>
              <a:t> two 8-bit numbers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b="1" smtClean="0"/>
              <a:t>Complement</a:t>
            </a:r>
            <a:r>
              <a:rPr lang="en-US" smtClean="0"/>
              <a:t>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b="1" smtClean="0"/>
              <a:t>Rotate </a:t>
            </a:r>
            <a:r>
              <a:rPr lang="en-US" smtClean="0"/>
              <a:t>Left/Right Accumulator bits</a:t>
            </a:r>
            <a:endParaRPr 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2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Example Logical &amp; Bit Manipulation</a:t>
            </a:r>
            <a:br>
              <a:rPr lang="en-US" sz="3200" b="1" smtClean="0"/>
            </a:br>
            <a:r>
              <a:rPr lang="en-US" sz="3200" b="1" smtClean="0"/>
              <a:t>           Operations         /          Instructions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410200" cy="4953000"/>
          </a:xfrm>
        </p:spPr>
        <p:txBody>
          <a:bodyPr/>
          <a:lstStyle/>
          <a:p>
            <a:pPr marL="914400" lvl="1" indent="-457200" eaLnBrk="1" hangingPunct="1">
              <a:buFontTx/>
              <a:buAutoNum type="arabicPeriod"/>
            </a:pPr>
            <a:r>
              <a:rPr lang="en-US" sz="2600" smtClean="0"/>
              <a:t>Logically </a:t>
            </a:r>
            <a:r>
              <a:rPr lang="en-US" sz="2600" b="1" smtClean="0"/>
              <a:t>AND</a:t>
            </a:r>
            <a:r>
              <a:rPr lang="en-US" sz="2600" smtClean="0"/>
              <a:t> Register </a:t>
            </a:r>
            <a:r>
              <a:rPr lang="en-US" sz="2600" smtClean="0">
                <a:solidFill>
                  <a:srgbClr val="D60093"/>
                </a:solidFill>
              </a:rPr>
              <a:t>H</a:t>
            </a:r>
            <a:r>
              <a:rPr lang="en-US" sz="2600" smtClean="0"/>
              <a:t> with </a:t>
            </a:r>
            <a:r>
              <a:rPr lang="en-US" sz="2600" smtClean="0">
                <a:solidFill>
                  <a:srgbClr val="D60093"/>
                </a:solidFill>
              </a:rPr>
              <a:t>A</a:t>
            </a:r>
            <a:r>
              <a:rPr lang="en-US" sz="2600" smtClean="0"/>
              <a:t>ccumulator</a:t>
            </a:r>
            <a:endParaRPr lang="en-US" sz="2600" smtClean="0">
              <a:solidFill>
                <a:srgbClr val="D60093"/>
              </a:solidFill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z="2600" smtClean="0"/>
              <a:t>Logically </a:t>
            </a:r>
            <a:r>
              <a:rPr lang="en-US" sz="2600" b="1" smtClean="0"/>
              <a:t>OR</a:t>
            </a:r>
            <a:r>
              <a:rPr lang="en-US" sz="2600" smtClean="0"/>
              <a:t> Register </a:t>
            </a:r>
            <a:r>
              <a:rPr lang="en-US" sz="2600" smtClean="0">
                <a:solidFill>
                  <a:srgbClr val="D60093"/>
                </a:solidFill>
              </a:rPr>
              <a:t>L</a:t>
            </a:r>
            <a:r>
              <a:rPr lang="en-US" sz="2600" smtClean="0"/>
              <a:t> with </a:t>
            </a:r>
            <a:r>
              <a:rPr lang="en-US" sz="2600" smtClean="0">
                <a:solidFill>
                  <a:srgbClr val="D60093"/>
                </a:solidFill>
              </a:rPr>
              <a:t>A</a:t>
            </a:r>
            <a:r>
              <a:rPr lang="en-US" sz="2600" smtClean="0"/>
              <a:t>ccumulator</a:t>
            </a:r>
            <a:endParaRPr lang="en-US" sz="2600" smtClean="0">
              <a:solidFill>
                <a:srgbClr val="D60093"/>
              </a:solidFill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z="2600" smtClean="0"/>
              <a:t>Logically </a:t>
            </a:r>
            <a:r>
              <a:rPr lang="en-US" sz="2600" b="1" smtClean="0"/>
              <a:t>XOR</a:t>
            </a:r>
            <a:r>
              <a:rPr lang="en-US" sz="2600" smtClean="0"/>
              <a:t> Register </a:t>
            </a:r>
            <a:r>
              <a:rPr lang="en-US" sz="2600" smtClean="0">
                <a:solidFill>
                  <a:srgbClr val="D60093"/>
                </a:solidFill>
              </a:rPr>
              <a:t>B</a:t>
            </a:r>
            <a:r>
              <a:rPr lang="en-US" sz="2600" smtClean="0"/>
              <a:t> with </a:t>
            </a:r>
            <a:r>
              <a:rPr lang="en-US" sz="2600" smtClean="0">
                <a:solidFill>
                  <a:srgbClr val="D60093"/>
                </a:solidFill>
              </a:rPr>
              <a:t>A</a:t>
            </a:r>
            <a:r>
              <a:rPr lang="en-US" sz="2600" smtClean="0"/>
              <a:t>ccumulator</a:t>
            </a:r>
            <a:endParaRPr lang="en-US" sz="2600" smtClean="0">
              <a:solidFill>
                <a:srgbClr val="D60093"/>
              </a:solidFill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z="2600" b="1" smtClean="0"/>
              <a:t>Compare</a:t>
            </a:r>
            <a:r>
              <a:rPr lang="en-US" sz="2600" smtClean="0"/>
              <a:t> contents of Register </a:t>
            </a:r>
            <a:r>
              <a:rPr lang="en-US" sz="2600" smtClean="0">
                <a:solidFill>
                  <a:srgbClr val="D60093"/>
                </a:solidFill>
              </a:rPr>
              <a:t>C</a:t>
            </a:r>
            <a:r>
              <a:rPr lang="en-US" sz="2600" smtClean="0"/>
              <a:t> with </a:t>
            </a:r>
            <a:r>
              <a:rPr lang="en-US" sz="2600" smtClean="0">
                <a:solidFill>
                  <a:srgbClr val="D60093"/>
                </a:solidFill>
              </a:rPr>
              <a:t>A</a:t>
            </a:r>
            <a:r>
              <a:rPr lang="en-US" sz="2600" smtClean="0"/>
              <a:t>ccumulator</a:t>
            </a:r>
            <a:endParaRPr lang="en-US" sz="2600" smtClean="0">
              <a:solidFill>
                <a:srgbClr val="D60093"/>
              </a:solidFill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z="2600" b="1" smtClean="0"/>
              <a:t>Complement</a:t>
            </a:r>
            <a:r>
              <a:rPr lang="en-US" sz="2600" smtClean="0"/>
              <a:t> </a:t>
            </a:r>
            <a:r>
              <a:rPr lang="en-US" sz="2600" smtClean="0">
                <a:solidFill>
                  <a:srgbClr val="D60093"/>
                </a:solidFill>
              </a:rPr>
              <a:t>A</a:t>
            </a:r>
            <a:r>
              <a:rPr lang="en-US" sz="2600" smtClean="0"/>
              <a:t>ccumulator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600" b="1" smtClean="0"/>
              <a:t>Rotate</a:t>
            </a:r>
            <a:r>
              <a:rPr lang="en-US" sz="2600" smtClean="0"/>
              <a:t> </a:t>
            </a:r>
            <a:r>
              <a:rPr lang="en-US" sz="2600" smtClean="0">
                <a:solidFill>
                  <a:srgbClr val="D60093"/>
                </a:solidFill>
              </a:rPr>
              <a:t>A</a:t>
            </a:r>
            <a:r>
              <a:rPr lang="en-US" sz="2600" smtClean="0"/>
              <a:t>ccumulator Left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81800" y="1600200"/>
            <a:ext cx="1905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ANA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D60093"/>
                </a:solidFill>
              </a:rPr>
              <a:t>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2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ORA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D60093"/>
                </a:solidFill>
              </a:rPr>
              <a:t>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XRA </a:t>
            </a:r>
            <a:r>
              <a:rPr lang="en-US" sz="2400" b="1" smtClean="0">
                <a:solidFill>
                  <a:srgbClr val="D60093"/>
                </a:solidFill>
              </a:rPr>
              <a:t>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CMP </a:t>
            </a:r>
            <a:r>
              <a:rPr lang="en-US" sz="2400" b="1" smtClean="0">
                <a:solidFill>
                  <a:srgbClr val="D60093"/>
                </a:solidFill>
              </a:rPr>
              <a:t>C</a:t>
            </a:r>
            <a:r>
              <a:rPr lang="en-US" sz="2400" b="1" smtClean="0"/>
              <a:t> </a:t>
            </a:r>
            <a:endParaRPr lang="en-US" sz="2400" b="1" smtClean="0">
              <a:solidFill>
                <a:srgbClr val="D60093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CMA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400" b="1" smtClean="0">
              <a:solidFill>
                <a:srgbClr val="D60093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RAL</a:t>
            </a:r>
            <a:r>
              <a:rPr lang="en-US" sz="2400" b="1" smtClean="0"/>
              <a:t> 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6324600" y="1676400"/>
            <a:ext cx="0" cy="472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4.</a:t>
            </a:r>
            <a:r>
              <a:rPr lang="en-US" smtClean="0"/>
              <a:t> Branching Operations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1363" lvl="1" indent="-17463" eaLnBrk="1" hangingPunct="1">
              <a:buFontTx/>
              <a:buNone/>
            </a:pPr>
            <a:r>
              <a:rPr lang="en-US" smtClean="0"/>
              <a:t>These operations are used to control the flow of program execution</a:t>
            </a:r>
          </a:p>
          <a:p>
            <a:pPr marL="741363" lvl="1" indent="-17463" eaLnBrk="1" hangingPunct="1">
              <a:buFontTx/>
              <a:buAutoNum type="arabicPeriod"/>
            </a:pPr>
            <a:r>
              <a:rPr lang="en-US" b="1" smtClean="0"/>
              <a:t>Jumps</a:t>
            </a:r>
          </a:p>
          <a:p>
            <a:pPr marL="1778000" lvl="2" indent="-744538" eaLnBrk="1" hangingPunct="1"/>
            <a:r>
              <a:rPr lang="en-US" smtClean="0"/>
              <a:t>Conditional jumps</a:t>
            </a:r>
          </a:p>
          <a:p>
            <a:pPr marL="1778000" lvl="2" indent="-744538" eaLnBrk="1" hangingPunct="1"/>
            <a:r>
              <a:rPr lang="en-US" smtClean="0"/>
              <a:t>Unconditional jumps</a:t>
            </a:r>
          </a:p>
          <a:p>
            <a:pPr marL="741363" lvl="1" indent="-17463" eaLnBrk="1" hangingPunct="1">
              <a:buFontTx/>
              <a:buAutoNum type="arabicPeriod"/>
            </a:pPr>
            <a:r>
              <a:rPr lang="en-US" b="1" smtClean="0"/>
              <a:t>Call</a:t>
            </a:r>
            <a:r>
              <a:rPr lang="en-US" smtClean="0"/>
              <a:t> &amp; </a:t>
            </a:r>
            <a:r>
              <a:rPr lang="en-US" b="1" smtClean="0"/>
              <a:t>Return</a:t>
            </a:r>
          </a:p>
          <a:p>
            <a:pPr marL="1778000" lvl="2" indent="-744538" eaLnBrk="1" hangingPunct="1"/>
            <a:r>
              <a:rPr lang="en-US" smtClean="0"/>
              <a:t>Conditional Call &amp; Return</a:t>
            </a:r>
          </a:p>
          <a:p>
            <a:pPr marL="1778000" lvl="2" indent="-744538" eaLnBrk="1" hangingPunct="1"/>
            <a:r>
              <a:rPr lang="en-US" smtClean="0"/>
              <a:t>Unconditional Call &amp; Return</a:t>
            </a:r>
          </a:p>
        </p:txBody>
      </p:sp>
    </p:spTree>
    <p:extLst>
      <p:ext uri="{BB962C8B-B14F-4D97-AF65-F5344CB8AC3E}">
        <p14:creationId xmlns:p14="http://schemas.microsoft.com/office/powerpoint/2010/main" val="19776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Example Branching</a:t>
            </a:r>
            <a:br>
              <a:rPr lang="en-US" sz="3200" b="1" smtClean="0"/>
            </a:br>
            <a:r>
              <a:rPr lang="en-US" sz="3200" b="1" smtClean="0"/>
              <a:t>           Operations         /          Instructions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410200" cy="4953000"/>
          </a:xfrm>
        </p:spPr>
        <p:txBody>
          <a:bodyPr/>
          <a:lstStyle/>
          <a:p>
            <a:pPr marL="914400" lvl="1" indent="-457200" eaLnBrk="1" hangingPunct="1">
              <a:buFontTx/>
              <a:buAutoNum type="arabicPeriod"/>
            </a:pPr>
            <a:r>
              <a:rPr lang="en-US" b="1" smtClean="0"/>
              <a:t>Jump </a:t>
            </a:r>
            <a:r>
              <a:rPr lang="en-US" smtClean="0"/>
              <a:t>to a 16-bit Address 2080H if </a:t>
            </a:r>
            <a:r>
              <a:rPr lang="en-US" b="1" smtClean="0"/>
              <a:t>C</a:t>
            </a:r>
            <a:r>
              <a:rPr lang="en-US" smtClean="0"/>
              <a:t>arry flag is </a:t>
            </a:r>
            <a:r>
              <a:rPr lang="en-US" b="1" smtClean="0"/>
              <a:t>SET</a:t>
            </a:r>
            <a:endParaRPr lang="en-US" b="1" smtClean="0">
              <a:solidFill>
                <a:srgbClr val="D60093"/>
              </a:solidFill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Unconditional</a:t>
            </a:r>
            <a:r>
              <a:rPr lang="en-US" b="1" smtClean="0"/>
              <a:t> Jump</a:t>
            </a:r>
            <a:endParaRPr lang="en-US" smtClean="0">
              <a:solidFill>
                <a:srgbClr val="D60093"/>
              </a:solidFill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b="1" smtClean="0"/>
              <a:t>Call </a:t>
            </a:r>
            <a:r>
              <a:rPr lang="en-US" smtClean="0"/>
              <a:t>a subroutine with its 16-bit Address 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b="1" smtClean="0"/>
              <a:t>Return back </a:t>
            </a:r>
            <a:r>
              <a:rPr lang="en-US" smtClean="0"/>
              <a:t>from the Call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b="1" smtClean="0"/>
              <a:t>Call</a:t>
            </a:r>
            <a:r>
              <a:rPr lang="en-US" smtClean="0"/>
              <a:t> a subroutine with its 16-bit Address if </a:t>
            </a:r>
            <a:r>
              <a:rPr lang="en-US" b="1" smtClean="0"/>
              <a:t>C</a:t>
            </a:r>
            <a:r>
              <a:rPr lang="en-US" smtClean="0"/>
              <a:t>arry flag is </a:t>
            </a:r>
            <a:r>
              <a:rPr lang="en-US" b="1" smtClean="0"/>
              <a:t>RESET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b="1" smtClean="0"/>
              <a:t>Return</a:t>
            </a:r>
            <a:r>
              <a:rPr lang="en-US" smtClean="0"/>
              <a:t> if </a:t>
            </a:r>
            <a:r>
              <a:rPr lang="en-US" b="1" smtClean="0"/>
              <a:t>Z</a:t>
            </a:r>
            <a:r>
              <a:rPr lang="en-US" smtClean="0"/>
              <a:t>ero flag is </a:t>
            </a:r>
            <a:r>
              <a:rPr lang="en-US" b="1" smtClean="0"/>
              <a:t>SET</a:t>
            </a:r>
          </a:p>
          <a:p>
            <a:pPr marL="914400" lvl="1" indent="-457200" eaLnBrk="1" hangingPunct="1">
              <a:buFontTx/>
              <a:buAutoNum type="arabicPeriod"/>
            </a:pPr>
            <a:endParaRPr lang="en-US" b="1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81800" y="1676400"/>
            <a:ext cx="2209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JC</a:t>
            </a:r>
            <a:r>
              <a:rPr lang="en-US" sz="2400" b="1" smtClean="0"/>
              <a:t> 2080H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JMP</a:t>
            </a:r>
            <a:r>
              <a:rPr lang="en-US" sz="2400" b="1" smtClean="0"/>
              <a:t> 2050H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5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CALL </a:t>
            </a:r>
            <a:r>
              <a:rPr lang="en-US" sz="2400" b="1" smtClean="0"/>
              <a:t>3050H </a:t>
            </a:r>
            <a:endParaRPr lang="en-US" sz="2400" b="1" smtClean="0">
              <a:solidFill>
                <a:srgbClr val="D60093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RET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4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CNC 3050</a:t>
            </a:r>
            <a:r>
              <a:rPr lang="en-US" sz="2400" b="1" smtClean="0"/>
              <a:t>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5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RZ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6324600" y="1676400"/>
            <a:ext cx="0" cy="472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5.</a:t>
            </a:r>
            <a:r>
              <a:rPr lang="en-US" smtClean="0"/>
              <a:t> Machine Control Instructions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1363" lvl="1" indent="-17463" eaLnBrk="1" hangingPunct="1">
              <a:buFontTx/>
              <a:buNone/>
            </a:pPr>
            <a:r>
              <a:rPr lang="en-US" smtClean="0"/>
              <a:t>These instructions affect the operation of the processor. For e.g.</a:t>
            </a:r>
          </a:p>
          <a:p>
            <a:pPr marL="741363" lvl="1" indent="-17463"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HLT		</a:t>
            </a:r>
            <a:r>
              <a:rPr lang="en-US" smtClean="0"/>
              <a:t>Stop program execution</a:t>
            </a:r>
          </a:p>
          <a:p>
            <a:pPr marL="741363" lvl="1" indent="-17463"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NOP		</a:t>
            </a:r>
            <a:r>
              <a:rPr lang="en-US" smtClean="0"/>
              <a:t>Do not perform any operation</a:t>
            </a:r>
          </a:p>
          <a:p>
            <a:pPr marL="741363" lvl="1" indent="-17463" eaLnBrk="1" hangingPunct="1">
              <a:buFontTx/>
              <a:buAutoNum type="arabicPeriod"/>
            </a:pP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4115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smtClean="0">
                <a:solidFill>
                  <a:srgbClr val="FF0000"/>
                </a:solidFill>
              </a:rPr>
              <a:t>4.</a:t>
            </a:r>
            <a:r>
              <a:rPr lang="en-US" sz="3200" smtClean="0"/>
              <a:t> Writing a Assembly Language Program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D60093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Steps to write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solidFill>
                  <a:srgbClr val="FF0000"/>
                </a:solidFill>
              </a:rPr>
              <a:t>Analyze</a:t>
            </a:r>
            <a:r>
              <a:rPr lang="en-US" sz="3200" smtClean="0"/>
              <a:t>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Develop program </a:t>
            </a:r>
            <a:r>
              <a:rPr lang="en-US" sz="3200" smtClean="0">
                <a:solidFill>
                  <a:srgbClr val="FF0000"/>
                </a:solidFill>
              </a:rPr>
              <a:t>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Write an </a:t>
            </a:r>
            <a:r>
              <a:rPr lang="en-US" sz="3200" smtClean="0">
                <a:solidFill>
                  <a:srgbClr val="FF0000"/>
                </a:solidFill>
              </a:rPr>
              <a:t>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Make a </a:t>
            </a:r>
            <a:r>
              <a:rPr lang="en-US" sz="3200" smtClean="0">
                <a:solidFill>
                  <a:srgbClr val="FF0000"/>
                </a:solidFill>
              </a:rPr>
              <a:t>Flowchart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Write program </a:t>
            </a:r>
            <a:r>
              <a:rPr lang="en-US" sz="3200" smtClean="0">
                <a:solidFill>
                  <a:srgbClr val="FF0000"/>
                </a:solidFill>
              </a:rPr>
              <a:t>Instructions</a:t>
            </a:r>
            <a:r>
              <a:rPr lang="en-US" sz="3200" smtClean="0"/>
              <a:t> using Assembly language of 8085</a:t>
            </a:r>
          </a:p>
        </p:txBody>
      </p:sp>
    </p:spTree>
    <p:extLst>
      <p:ext uri="{BB962C8B-B14F-4D97-AF65-F5344CB8AC3E}">
        <p14:creationId xmlns:p14="http://schemas.microsoft.com/office/powerpoint/2010/main" val="10285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800" smtClean="0"/>
              <a:t>Program </a:t>
            </a:r>
            <a:r>
              <a:rPr lang="en-US" sz="2800" smtClean="0">
                <a:solidFill>
                  <a:schemeClr val="accent2"/>
                </a:solidFill>
              </a:rPr>
              <a:t>8085</a:t>
            </a:r>
            <a:r>
              <a:rPr lang="en-US" sz="2800" smtClean="0"/>
              <a:t> in Assembly language to add two 8-bit numbers and store 8-bit result in register </a:t>
            </a:r>
            <a:r>
              <a:rPr lang="en-US" sz="2800" smtClean="0">
                <a:solidFill>
                  <a:srgbClr val="D60093"/>
                </a:solidFill>
              </a:rPr>
              <a:t>C</a:t>
            </a:r>
            <a:r>
              <a:rPr lang="en-US" sz="2800" smtClean="0"/>
              <a:t>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Analyze the problem</a:t>
            </a:r>
          </a:p>
          <a:p>
            <a:pPr marL="990600" lvl="1" indent="-533400" eaLnBrk="1" hangingPunct="1"/>
            <a:r>
              <a:rPr lang="en-US" smtClean="0"/>
              <a:t>Addition of two 8-bit numbers to be done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Program Logic</a:t>
            </a:r>
          </a:p>
          <a:p>
            <a:pPr marL="990600" lvl="1" indent="-533400" eaLnBrk="1" hangingPunct="1"/>
            <a:r>
              <a:rPr lang="en-US" smtClean="0"/>
              <a:t>Add two numbers</a:t>
            </a:r>
          </a:p>
          <a:p>
            <a:pPr marL="990600" lvl="1" indent="-533400" eaLnBrk="1" hangingPunct="1"/>
            <a:r>
              <a:rPr lang="en-US" smtClean="0"/>
              <a:t>Store result in register </a:t>
            </a:r>
            <a:r>
              <a:rPr lang="en-US" smtClean="0">
                <a:solidFill>
                  <a:srgbClr val="D60093"/>
                </a:solidFill>
              </a:rPr>
              <a:t>C</a:t>
            </a:r>
          </a:p>
          <a:p>
            <a:pPr marL="990600" lvl="1" indent="-533400" eaLnBrk="1" hangingPunct="1"/>
            <a:r>
              <a:rPr lang="en-US" smtClean="0"/>
              <a:t>Example</a:t>
            </a:r>
          </a:p>
          <a:p>
            <a:pPr marL="990600" lvl="1" indent="-533400" eaLnBrk="1" hangingPunct="1">
              <a:buFontTx/>
              <a:buNone/>
            </a:pPr>
            <a:r>
              <a:rPr lang="en-US" smtClean="0"/>
              <a:t>			  10011001   (99H) </a:t>
            </a:r>
            <a:r>
              <a:rPr lang="en-US" smtClean="0">
                <a:solidFill>
                  <a:srgbClr val="D60093"/>
                </a:solidFill>
              </a:rPr>
              <a:t>A</a:t>
            </a:r>
          </a:p>
          <a:p>
            <a:pPr marL="990600" lvl="1" indent="-533400" eaLnBrk="1" hangingPunct="1">
              <a:buFontTx/>
              <a:buNone/>
            </a:pPr>
            <a:r>
              <a:rPr lang="en-US" smtClean="0"/>
              <a:t>			+00111001   (39H) </a:t>
            </a:r>
            <a:r>
              <a:rPr lang="en-US" smtClean="0">
                <a:solidFill>
                  <a:srgbClr val="D60093"/>
                </a:solidFill>
              </a:rPr>
              <a:t>D</a:t>
            </a:r>
          </a:p>
          <a:p>
            <a:pPr marL="990600" lvl="1" indent="-533400" eaLnBrk="1" hangingPunct="1">
              <a:buFontTx/>
              <a:buNone/>
            </a:pPr>
            <a:r>
              <a:rPr lang="en-US" smtClean="0"/>
              <a:t>			  11010010   (D2H) </a:t>
            </a:r>
            <a:r>
              <a:rPr lang="en-US" smtClean="0">
                <a:solidFill>
                  <a:srgbClr val="D60093"/>
                </a:solidFill>
              </a:rPr>
              <a:t>C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6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08145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solidFill>
                  <a:srgbClr val="FFFF00"/>
                </a:solidFill>
              </a:rPr>
              <a:t>Get two numbers </a:t>
            </a:r>
          </a:p>
          <a:p>
            <a:pPr marL="533400" indent="-533400" eaLnBrk="1" hangingPunct="1">
              <a:buFontTx/>
              <a:buNone/>
            </a:pPr>
            <a:endParaRPr lang="en-US" sz="500" smtClean="0">
              <a:solidFill>
                <a:srgbClr val="FFFF00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mtClean="0">
              <a:solidFill>
                <a:srgbClr val="FFFF00"/>
              </a:solidFill>
            </a:endParaRPr>
          </a:p>
          <a:p>
            <a:pPr marL="533400" indent="-533400" eaLnBrk="1" hangingPunct="1">
              <a:buFontTx/>
              <a:buAutoNum type="arabicPeriod" startAt="2"/>
            </a:pPr>
            <a:r>
              <a:rPr lang="en-US" smtClean="0">
                <a:solidFill>
                  <a:schemeClr val="accent2"/>
                </a:solidFill>
              </a:rPr>
              <a:t>Add them</a:t>
            </a:r>
          </a:p>
          <a:p>
            <a:pPr marL="533400" indent="-533400" eaLnBrk="1" hangingPunct="1">
              <a:buFontTx/>
              <a:buNone/>
            </a:pPr>
            <a:endParaRPr lang="en-US" smtClean="0">
              <a:solidFill>
                <a:schemeClr val="accent2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1000" smtClean="0">
              <a:solidFill>
                <a:schemeClr val="accent2"/>
              </a:solidFill>
            </a:endParaRPr>
          </a:p>
          <a:p>
            <a:pPr marL="533400" indent="-533400" eaLnBrk="1" hangingPunct="1">
              <a:buFontTx/>
              <a:buAutoNum type="arabicPeriod" startAt="3"/>
            </a:pPr>
            <a:r>
              <a:rPr lang="en-US" smtClean="0">
                <a:solidFill>
                  <a:srgbClr val="009900"/>
                </a:solidFill>
              </a:rPr>
              <a:t>Store result</a:t>
            </a:r>
          </a:p>
          <a:p>
            <a:pPr marL="533400" indent="-533400" eaLnBrk="1" hangingPunct="1">
              <a:buFontTx/>
              <a:buNone/>
            </a:pPr>
            <a:endParaRPr lang="en-US" sz="1800" smtClean="0">
              <a:solidFill>
                <a:srgbClr val="009900"/>
              </a:solidFill>
            </a:endParaRPr>
          </a:p>
          <a:p>
            <a:pPr marL="533400" indent="-533400" eaLnBrk="1" hangingPunct="1">
              <a:buFontTx/>
              <a:buAutoNum type="arabicPeriod" startAt="4"/>
            </a:pPr>
            <a:r>
              <a:rPr lang="en-US" smtClean="0">
                <a:solidFill>
                  <a:srgbClr val="FF0000"/>
                </a:solidFill>
              </a:rPr>
              <a:t>Stop</a:t>
            </a:r>
          </a:p>
          <a:p>
            <a:pPr marL="533400" indent="-533400" eaLnBrk="1" hangingPunct="1">
              <a:buFontTx/>
              <a:buNone/>
            </a:pP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2771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600200"/>
            <a:ext cx="4724400" cy="12192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smtClean="0"/>
              <a:t>Load 1</a:t>
            </a:r>
            <a:r>
              <a:rPr lang="en-US" baseline="30000" smtClean="0"/>
              <a:t>st</a:t>
            </a:r>
            <a:r>
              <a:rPr lang="en-US" smtClean="0"/>
              <a:t> no. in register D</a:t>
            </a:r>
          </a:p>
          <a:p>
            <a:pPr eaLnBrk="1" hangingPunct="1"/>
            <a:r>
              <a:rPr lang="en-US" smtClean="0"/>
              <a:t>Load 2</a:t>
            </a:r>
            <a:r>
              <a:rPr lang="en-US" baseline="30000" smtClean="0"/>
              <a:t>nd</a:t>
            </a:r>
            <a:r>
              <a:rPr lang="en-US" smtClean="0"/>
              <a:t> no. in register E</a:t>
            </a:r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5052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3.</a:t>
            </a:r>
            <a:r>
              <a:rPr lang="en-US" smtClean="0">
                <a:solidFill>
                  <a:srgbClr val="FF0000"/>
                </a:solidFill>
              </a:rPr>
              <a:t> Algorithm</a:t>
            </a:r>
          </a:p>
        </p:txBody>
      </p:sp>
      <p:sp>
        <p:nvSpPr>
          <p:cNvPr id="32773" name="Rectangle 11"/>
          <p:cNvSpPr>
            <a:spLocks noChangeArrowheads="1"/>
          </p:cNvSpPr>
          <p:nvPr/>
        </p:nvSpPr>
        <p:spPr bwMode="auto">
          <a:xfrm>
            <a:off x="4191000" y="258763"/>
            <a:ext cx="4495800" cy="11430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Translation to 8085 operations</a:t>
            </a:r>
            <a:r>
              <a:rPr lang="en-US" sz="36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2774" name="Rectangle 12"/>
          <p:cNvSpPr>
            <a:spLocks noChangeArrowheads="1"/>
          </p:cNvSpPr>
          <p:nvPr/>
        </p:nvSpPr>
        <p:spPr bwMode="auto">
          <a:xfrm>
            <a:off x="4267200" y="2819400"/>
            <a:ext cx="4724400" cy="1219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Copy register D to 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Add register E to A</a:t>
            </a:r>
          </a:p>
        </p:txBody>
      </p:sp>
      <p:sp>
        <p:nvSpPr>
          <p:cNvPr id="32775" name="Rectangle 13"/>
          <p:cNvSpPr>
            <a:spLocks noChangeArrowheads="1"/>
          </p:cNvSpPr>
          <p:nvPr/>
        </p:nvSpPr>
        <p:spPr bwMode="auto">
          <a:xfrm>
            <a:off x="4267200" y="4038600"/>
            <a:ext cx="4724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Copy A to register C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</p:txBody>
      </p:sp>
      <p:sp>
        <p:nvSpPr>
          <p:cNvPr id="32776" name="Rectangle 14"/>
          <p:cNvSpPr>
            <a:spLocks noChangeArrowheads="1"/>
          </p:cNvSpPr>
          <p:nvPr/>
        </p:nvSpPr>
        <p:spPr bwMode="auto">
          <a:xfrm>
            <a:off x="4267200" y="4724400"/>
            <a:ext cx="4724400" cy="685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Stop processing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133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4.</a:t>
            </a:r>
            <a:r>
              <a:rPr lang="en-US" sz="4000" smtClean="0">
                <a:solidFill>
                  <a:srgbClr val="FF0000"/>
                </a:solidFill>
              </a:rPr>
              <a:t> Make a Flowchart</a:t>
            </a:r>
          </a:p>
        </p:txBody>
      </p:sp>
      <p:sp>
        <p:nvSpPr>
          <p:cNvPr id="33795" name="AutoShape 6"/>
          <p:cNvSpPr>
            <a:spLocks noChangeArrowheads="1"/>
          </p:cNvSpPr>
          <p:nvPr/>
        </p:nvSpPr>
        <p:spPr bwMode="auto">
          <a:xfrm>
            <a:off x="1371600" y="1295400"/>
            <a:ext cx="1295400" cy="4572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Start</a:t>
            </a:r>
          </a:p>
        </p:txBody>
      </p:sp>
      <p:sp>
        <p:nvSpPr>
          <p:cNvPr id="33796" name="AutoShape 7"/>
          <p:cNvSpPr>
            <a:spLocks noChangeArrowheads="1"/>
          </p:cNvSpPr>
          <p:nvPr/>
        </p:nvSpPr>
        <p:spPr bwMode="auto">
          <a:xfrm>
            <a:off x="304800" y="2133600"/>
            <a:ext cx="3581400" cy="5334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/>
              <a:t>Load Registers D, E </a:t>
            </a:r>
          </a:p>
        </p:txBody>
      </p:sp>
      <p:sp>
        <p:nvSpPr>
          <p:cNvPr id="33797" name="AutoShape 8"/>
          <p:cNvSpPr>
            <a:spLocks noChangeArrowheads="1"/>
          </p:cNvSpPr>
          <p:nvPr/>
        </p:nvSpPr>
        <p:spPr bwMode="auto">
          <a:xfrm>
            <a:off x="1066800" y="3048000"/>
            <a:ext cx="1828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/>
              <a:t>Copy D to A</a:t>
            </a:r>
          </a:p>
        </p:txBody>
      </p:sp>
      <p:sp>
        <p:nvSpPr>
          <p:cNvPr id="33798" name="AutoShape 9"/>
          <p:cNvSpPr>
            <a:spLocks noChangeArrowheads="1"/>
          </p:cNvSpPr>
          <p:nvPr/>
        </p:nvSpPr>
        <p:spPr bwMode="auto">
          <a:xfrm>
            <a:off x="1066800" y="3886200"/>
            <a:ext cx="1828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/>
              <a:t>Add A and E</a:t>
            </a:r>
          </a:p>
        </p:txBody>
      </p:sp>
      <p:sp>
        <p:nvSpPr>
          <p:cNvPr id="33799" name="AutoShape 10"/>
          <p:cNvSpPr>
            <a:spLocks noChangeArrowheads="1"/>
          </p:cNvSpPr>
          <p:nvPr/>
        </p:nvSpPr>
        <p:spPr bwMode="auto">
          <a:xfrm>
            <a:off x="1066800" y="4724400"/>
            <a:ext cx="1828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/>
              <a:t>Copy A to C</a:t>
            </a:r>
          </a:p>
        </p:txBody>
      </p:sp>
      <p:sp>
        <p:nvSpPr>
          <p:cNvPr id="33800" name="AutoShape 11"/>
          <p:cNvSpPr>
            <a:spLocks noChangeArrowheads="1"/>
          </p:cNvSpPr>
          <p:nvPr/>
        </p:nvSpPr>
        <p:spPr bwMode="auto">
          <a:xfrm>
            <a:off x="1295400" y="5562600"/>
            <a:ext cx="1295400" cy="4572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Stop</a:t>
            </a:r>
          </a:p>
        </p:txBody>
      </p:sp>
      <p:sp>
        <p:nvSpPr>
          <p:cNvPr id="33801" name="Rectangle 12"/>
          <p:cNvSpPr>
            <a:spLocks noChangeArrowheads="1"/>
          </p:cNvSpPr>
          <p:nvPr/>
        </p:nvSpPr>
        <p:spPr bwMode="auto">
          <a:xfrm>
            <a:off x="4267200" y="1676400"/>
            <a:ext cx="4724400" cy="1219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Load 1</a:t>
            </a:r>
            <a:r>
              <a:rPr lang="en-US" sz="2800" baseline="30000"/>
              <a:t>st</a:t>
            </a:r>
            <a:r>
              <a:rPr lang="en-US" sz="2800"/>
              <a:t> no. in register 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Load 2</a:t>
            </a:r>
            <a:r>
              <a:rPr lang="en-US" sz="2800" baseline="30000"/>
              <a:t>nd</a:t>
            </a:r>
            <a:r>
              <a:rPr lang="en-US" sz="2800"/>
              <a:t> no. in register E</a:t>
            </a:r>
          </a:p>
        </p:txBody>
      </p:sp>
      <p:sp>
        <p:nvSpPr>
          <p:cNvPr id="33802" name="Rectangle 13"/>
          <p:cNvSpPr>
            <a:spLocks noChangeArrowheads="1"/>
          </p:cNvSpPr>
          <p:nvPr/>
        </p:nvSpPr>
        <p:spPr bwMode="auto">
          <a:xfrm>
            <a:off x="4267200" y="3048000"/>
            <a:ext cx="4724400" cy="1219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Copy register D to 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Add register E to A</a:t>
            </a:r>
          </a:p>
        </p:txBody>
      </p:sp>
      <p:sp>
        <p:nvSpPr>
          <p:cNvPr id="33803" name="Rectangle 14"/>
          <p:cNvSpPr>
            <a:spLocks noChangeArrowheads="1"/>
          </p:cNvSpPr>
          <p:nvPr/>
        </p:nvSpPr>
        <p:spPr bwMode="auto">
          <a:xfrm>
            <a:off x="4267200" y="4572000"/>
            <a:ext cx="4724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Copy A to register C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</p:txBody>
      </p:sp>
      <p:sp>
        <p:nvSpPr>
          <p:cNvPr id="33804" name="Rectangle 15"/>
          <p:cNvSpPr>
            <a:spLocks noChangeArrowheads="1"/>
          </p:cNvSpPr>
          <p:nvPr/>
        </p:nvSpPr>
        <p:spPr bwMode="auto">
          <a:xfrm>
            <a:off x="4267200" y="5334000"/>
            <a:ext cx="4724400" cy="685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Stop processing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</p:txBody>
      </p:sp>
      <p:sp>
        <p:nvSpPr>
          <p:cNvPr id="33805" name="Line 16"/>
          <p:cNvSpPr>
            <a:spLocks noChangeShapeType="1"/>
          </p:cNvSpPr>
          <p:nvPr/>
        </p:nvSpPr>
        <p:spPr bwMode="auto">
          <a:xfrm>
            <a:off x="1981200" y="1752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7"/>
          <p:cNvSpPr>
            <a:spLocks noChangeShapeType="1"/>
          </p:cNvSpPr>
          <p:nvPr/>
        </p:nvSpPr>
        <p:spPr bwMode="auto">
          <a:xfrm>
            <a:off x="19812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8"/>
          <p:cNvSpPr>
            <a:spLocks noChangeShapeType="1"/>
          </p:cNvSpPr>
          <p:nvPr/>
        </p:nvSpPr>
        <p:spPr bwMode="auto">
          <a:xfrm>
            <a:off x="1981200" y="3505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9"/>
          <p:cNvSpPr>
            <a:spLocks noChangeShapeType="1"/>
          </p:cNvSpPr>
          <p:nvPr/>
        </p:nvSpPr>
        <p:spPr bwMode="auto">
          <a:xfrm>
            <a:off x="198120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20"/>
          <p:cNvSpPr>
            <a:spLocks noChangeShapeType="1"/>
          </p:cNvSpPr>
          <p:nvPr/>
        </p:nvSpPr>
        <p:spPr bwMode="auto">
          <a:xfrm>
            <a:off x="1981200" y="5181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ChangeArrowheads="1"/>
          </p:cNvSpPr>
          <p:nvPr/>
        </p:nvSpPr>
        <p:spPr bwMode="auto">
          <a:xfrm>
            <a:off x="5867400" y="1676400"/>
            <a:ext cx="2819400" cy="48768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 Assembly Language Program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657600" cy="4525963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Get two numbers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US" sz="28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US" sz="28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Add them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US" sz="28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US" sz="28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Store result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US" sz="28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Stop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US" sz="2800" smtClean="0">
              <a:solidFill>
                <a:srgbClr val="FF0000"/>
              </a:solidFill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57200" y="2057400"/>
            <a:ext cx="4572000" cy="990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AutoNum type="alphaLcParenR"/>
            </a:pPr>
            <a:r>
              <a:rPr lang="en-US" sz="2400"/>
              <a:t>Load 1</a:t>
            </a:r>
            <a:r>
              <a:rPr lang="en-US" sz="2400" baseline="30000"/>
              <a:t>st</a:t>
            </a:r>
            <a:r>
              <a:rPr lang="en-US" sz="2400"/>
              <a:t> no. in register D</a:t>
            </a:r>
          </a:p>
          <a:p>
            <a:pPr marL="533400" indent="-533400">
              <a:spcBef>
                <a:spcPct val="20000"/>
              </a:spcBef>
              <a:buFontTx/>
              <a:buAutoNum type="alphaLcParenR"/>
            </a:pPr>
            <a:r>
              <a:rPr lang="en-US" sz="2400"/>
              <a:t>Load 2</a:t>
            </a:r>
            <a:r>
              <a:rPr lang="en-US" sz="2400" baseline="30000"/>
              <a:t>nd</a:t>
            </a:r>
            <a:r>
              <a:rPr lang="en-US" sz="2400"/>
              <a:t> no. in register E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57200" y="3429000"/>
            <a:ext cx="4572000" cy="9906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AutoNum type="alphaLcParenR"/>
            </a:pPr>
            <a:r>
              <a:rPr lang="en-US" sz="2400"/>
              <a:t>Copy register D to A</a:t>
            </a:r>
          </a:p>
          <a:p>
            <a:pPr marL="533400" indent="-533400">
              <a:spcBef>
                <a:spcPct val="20000"/>
              </a:spcBef>
              <a:buFontTx/>
              <a:buAutoNum type="alphaLcParenR"/>
            </a:pPr>
            <a:r>
              <a:rPr lang="en-US" sz="2400"/>
              <a:t>Add register E to A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57200" y="4800600"/>
            <a:ext cx="4572000" cy="53340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AutoNum type="alphaLcParenR"/>
            </a:pPr>
            <a:r>
              <a:rPr lang="en-US" sz="2400"/>
              <a:t>Copy A to register C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457200" y="5867400"/>
            <a:ext cx="45720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AutoNum type="alphaLcParenR"/>
            </a:pPr>
            <a:r>
              <a:rPr lang="en-US" sz="2400"/>
              <a:t>Stop processing</a:t>
            </a:r>
          </a:p>
          <a:p>
            <a:pPr marL="533400" indent="-533400">
              <a:spcBef>
                <a:spcPct val="20000"/>
              </a:spcBef>
            </a:pPr>
            <a:endParaRPr lang="en-US" sz="2400"/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6248400" y="2057400"/>
            <a:ext cx="2057400" cy="990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MVI D, 2H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MVI E, 3H</a:t>
            </a:r>
          </a:p>
        </p:txBody>
      </p:sp>
      <p:sp>
        <p:nvSpPr>
          <p:cNvPr id="34826" name="Rectangle 11"/>
          <p:cNvSpPr>
            <a:spLocks noChangeArrowheads="1"/>
          </p:cNvSpPr>
          <p:nvPr/>
        </p:nvSpPr>
        <p:spPr bwMode="auto">
          <a:xfrm>
            <a:off x="6248400" y="3429000"/>
            <a:ext cx="2057400" cy="9906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MOV A, D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ADD E</a:t>
            </a:r>
          </a:p>
        </p:txBody>
      </p:sp>
      <p:sp>
        <p:nvSpPr>
          <p:cNvPr id="34827" name="Rectangle 12"/>
          <p:cNvSpPr>
            <a:spLocks noChangeArrowheads="1"/>
          </p:cNvSpPr>
          <p:nvPr/>
        </p:nvSpPr>
        <p:spPr bwMode="auto">
          <a:xfrm>
            <a:off x="6248400" y="4800600"/>
            <a:ext cx="2057400" cy="53340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MOV C, A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</p:txBody>
      </p:sp>
      <p:sp>
        <p:nvSpPr>
          <p:cNvPr id="34828" name="Rectangle 13"/>
          <p:cNvSpPr>
            <a:spLocks noChangeArrowheads="1"/>
          </p:cNvSpPr>
          <p:nvPr/>
        </p:nvSpPr>
        <p:spPr bwMode="auto">
          <a:xfrm>
            <a:off x="6248400" y="5867400"/>
            <a:ext cx="20574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HLT</a:t>
            </a:r>
          </a:p>
        </p:txBody>
      </p:sp>
    </p:spTree>
    <p:extLst>
      <p:ext uri="{BB962C8B-B14F-4D97-AF65-F5344CB8AC3E}">
        <p14:creationId xmlns:p14="http://schemas.microsoft.com/office/powerpoint/2010/main" val="6737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800" smtClean="0"/>
              <a:t>Program 8085 in Assembly language to add two 8-bit numbers. Result can be more than 8-bits.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Analyze the problem</a:t>
            </a:r>
          </a:p>
          <a:p>
            <a:pPr marL="990600" lvl="1" indent="-533400" eaLnBrk="1" hangingPunct="1"/>
            <a:r>
              <a:rPr lang="en-US" smtClean="0"/>
              <a:t>Result of addition of two 8-bit numbers can be 9-bit</a:t>
            </a:r>
          </a:p>
          <a:p>
            <a:pPr marL="990600" lvl="1" indent="-533400" eaLnBrk="1" hangingPunct="1"/>
            <a:r>
              <a:rPr lang="en-US" smtClean="0"/>
              <a:t>Example</a:t>
            </a:r>
          </a:p>
          <a:p>
            <a:pPr marL="990600" lvl="1" indent="-533400" eaLnBrk="1" hangingPunct="1">
              <a:buFontTx/>
              <a:buNone/>
            </a:pPr>
            <a:r>
              <a:rPr lang="en-US" smtClean="0"/>
              <a:t>			  10011001   (99H) </a:t>
            </a:r>
            <a:r>
              <a:rPr lang="en-US" smtClean="0">
                <a:solidFill>
                  <a:srgbClr val="D60093"/>
                </a:solidFill>
              </a:rPr>
              <a:t>A</a:t>
            </a:r>
          </a:p>
          <a:p>
            <a:pPr marL="990600" lvl="1" indent="-533400" eaLnBrk="1" hangingPunct="1">
              <a:buFontTx/>
              <a:buNone/>
            </a:pPr>
            <a:r>
              <a:rPr lang="en-US" smtClean="0"/>
              <a:t>			+10011001   (99H) </a:t>
            </a:r>
            <a:r>
              <a:rPr lang="en-US" smtClean="0">
                <a:solidFill>
                  <a:srgbClr val="D60093"/>
                </a:solidFill>
              </a:rPr>
              <a:t>B</a:t>
            </a:r>
          </a:p>
          <a:p>
            <a:pPr marL="990600" lvl="1" indent="-533400" eaLnBrk="1" hangingPunct="1">
              <a:buFontTx/>
              <a:buNone/>
            </a:pPr>
            <a:r>
              <a:rPr lang="en-US" smtClean="0"/>
              <a:t>			</a:t>
            </a:r>
            <a:r>
              <a:rPr lang="en-US" smtClean="0">
                <a:solidFill>
                  <a:srgbClr val="FF0000"/>
                </a:solidFill>
              </a:rPr>
              <a:t>1</a:t>
            </a:r>
            <a:r>
              <a:rPr lang="en-US" smtClean="0"/>
              <a:t>00110010 (</a:t>
            </a:r>
            <a:r>
              <a:rPr lang="en-US" smtClean="0">
                <a:solidFill>
                  <a:srgbClr val="FF0000"/>
                </a:solidFill>
              </a:rPr>
              <a:t>1</a:t>
            </a:r>
            <a:r>
              <a:rPr lang="en-US" smtClean="0"/>
              <a:t>32H)</a:t>
            </a:r>
          </a:p>
          <a:p>
            <a:pPr marL="990600" lvl="1" indent="-533400" eaLnBrk="1" hangingPunct="1"/>
            <a:r>
              <a:rPr lang="en-US" smtClean="0"/>
              <a:t>The 9</a:t>
            </a:r>
            <a:r>
              <a:rPr lang="en-US" baseline="30000" smtClean="0"/>
              <a:t>th</a:t>
            </a:r>
            <a:r>
              <a:rPr lang="en-US" smtClean="0"/>
              <a:t> bit in the result is called CARRY bit.</a:t>
            </a:r>
          </a:p>
          <a:p>
            <a:pPr marL="990600" lvl="1" indent="-533400" eaLnBrk="1" hangingPunct="1"/>
            <a:endParaRPr lang="en-US" smtClean="0"/>
          </a:p>
          <a:p>
            <a:pPr marL="990600" lvl="1" indent="-533400" eaLnBrk="1" hangingPunct="1"/>
            <a:endParaRPr lang="en-US" smtClean="0"/>
          </a:p>
          <a:p>
            <a:pPr marL="990600" lvl="1" indent="-533400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12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1676400" y="548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2362200"/>
          </a:xfrm>
        </p:spPr>
        <p:txBody>
          <a:bodyPr/>
          <a:lstStyle/>
          <a:p>
            <a:pPr eaLnBrk="1" hangingPunct="1"/>
            <a:r>
              <a:rPr lang="en-US" smtClean="0"/>
              <a:t>How 8085 does it?</a:t>
            </a:r>
          </a:p>
          <a:p>
            <a:pPr lvl="1" eaLnBrk="1" hangingPunct="1"/>
            <a:r>
              <a:rPr lang="en-US" smtClean="0"/>
              <a:t>Adds register </a:t>
            </a:r>
            <a:r>
              <a:rPr lang="en-US" smtClean="0">
                <a:solidFill>
                  <a:srgbClr val="D60093"/>
                </a:solidFill>
              </a:rPr>
              <a:t>A</a:t>
            </a:r>
            <a:r>
              <a:rPr lang="en-US" smtClean="0"/>
              <a:t> and </a:t>
            </a:r>
            <a:r>
              <a:rPr lang="en-US" smtClean="0">
                <a:solidFill>
                  <a:srgbClr val="D60093"/>
                </a:solidFill>
              </a:rPr>
              <a:t>B</a:t>
            </a:r>
          </a:p>
          <a:p>
            <a:pPr lvl="1" eaLnBrk="1" hangingPunct="1"/>
            <a:r>
              <a:rPr lang="en-US" smtClean="0"/>
              <a:t>Stores 8-bit result in </a:t>
            </a:r>
            <a:r>
              <a:rPr lang="en-US" smtClean="0">
                <a:solidFill>
                  <a:srgbClr val="D60093"/>
                </a:solidFill>
              </a:rPr>
              <a:t>A</a:t>
            </a:r>
          </a:p>
          <a:p>
            <a:pPr lvl="1" eaLnBrk="1" hangingPunct="1"/>
            <a:r>
              <a:rPr lang="en-US" smtClean="0"/>
              <a:t>SETS carry flag (CY) to indicate carry bit</a:t>
            </a:r>
          </a:p>
          <a:p>
            <a:pPr eaLnBrk="1" hangingPunct="1"/>
            <a:endParaRPr lang="en-US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362200" y="3276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10011001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362200" y="4419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10011001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181600" y="32766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D60093"/>
                </a:solidFill>
              </a:rPr>
              <a:t>A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181600" y="44338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D60093"/>
                </a:solidFill>
              </a:rPr>
              <a:t>B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181600" y="38100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D60093"/>
                </a:solidFill>
              </a:rPr>
              <a:t>+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114800" y="3276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99H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4114800" y="4495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99H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2362200" y="5486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10011001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5181600" y="54864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D60093"/>
                </a:solidFill>
              </a:rPr>
              <a:t>A</a:t>
            </a: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676400" y="548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1600200" y="6172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CY</a:t>
            </a:r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990600" y="52578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2362200" y="5486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00110010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4114800" y="54864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99H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4114800" y="54864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32H</a:t>
            </a:r>
          </a:p>
        </p:txBody>
      </p:sp>
    </p:spTree>
    <p:extLst>
      <p:ext uri="{BB962C8B-B14F-4D97-AF65-F5344CB8AC3E}">
        <p14:creationId xmlns:p14="http://schemas.microsoft.com/office/powerpoint/2010/main" val="131282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2" grpId="0" animBg="1"/>
      <p:bldP spid="49156" grpId="0" animBg="1"/>
      <p:bldP spid="49157" grpId="0" animBg="1"/>
      <p:bldP spid="49158" grpId="0"/>
      <p:bldP spid="49159" grpId="0"/>
      <p:bldP spid="49160" grpId="0"/>
      <p:bldP spid="49161" grpId="0"/>
      <p:bldP spid="49162" grpId="0"/>
      <p:bldP spid="49163" grpId="0" animBg="1"/>
      <p:bldP spid="49164" grpId="0"/>
      <p:bldP spid="49166" grpId="0" animBg="1"/>
      <p:bldP spid="49167" grpId="0"/>
      <p:bldP spid="49168" grpId="0" animBg="1"/>
      <p:bldP spid="49169" grpId="0" animBg="1"/>
      <p:bldP spid="49171" grpId="0" animBg="1"/>
      <p:bldP spid="4916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020763"/>
          </a:xfrm>
        </p:spPr>
        <p:txBody>
          <a:bodyPr/>
          <a:lstStyle/>
          <a:p>
            <a:pPr marL="609600" indent="-609600" eaLnBrk="1" hangingPunct="1"/>
            <a:r>
              <a:rPr lang="en-US" smtClean="0"/>
              <a:t>Storing result in Register memory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3352800" y="1738313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10011001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3886200" y="11430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D60093"/>
                </a:solidFill>
              </a:rPr>
              <a:t>A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5105400" y="173831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32H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2667000" y="1738313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2667000" y="12049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CY</a:t>
            </a: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3276600" y="3109913"/>
            <a:ext cx="1676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Register </a:t>
            </a:r>
            <a:r>
              <a:rPr lang="en-US" sz="2400" b="1">
                <a:solidFill>
                  <a:srgbClr val="D60093"/>
                </a:solidFill>
              </a:rPr>
              <a:t>C</a:t>
            </a:r>
          </a:p>
        </p:txBody>
      </p:sp>
      <p:sp>
        <p:nvSpPr>
          <p:cNvPr id="37897" name="Line 10"/>
          <p:cNvSpPr>
            <a:spLocks noChangeShapeType="1"/>
          </p:cNvSpPr>
          <p:nvPr/>
        </p:nvSpPr>
        <p:spPr bwMode="auto">
          <a:xfrm>
            <a:off x="4038600" y="234791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Rectangle 11"/>
          <p:cNvSpPr>
            <a:spLocks noChangeArrowheads="1"/>
          </p:cNvSpPr>
          <p:nvPr/>
        </p:nvSpPr>
        <p:spPr bwMode="auto">
          <a:xfrm>
            <a:off x="1371600" y="3109913"/>
            <a:ext cx="1676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Register </a:t>
            </a:r>
            <a:r>
              <a:rPr lang="en-US" sz="2400" b="1">
                <a:solidFill>
                  <a:srgbClr val="D60093"/>
                </a:solidFill>
              </a:rPr>
              <a:t>B</a:t>
            </a:r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>
            <a:off x="2819400" y="234791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457200" y="419100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sz="3200" u="sng">
                <a:solidFill>
                  <a:srgbClr val="FF0000"/>
                </a:solidFill>
              </a:rPr>
              <a:t>Step-1</a:t>
            </a:r>
            <a:r>
              <a:rPr lang="en-US" sz="3200"/>
              <a:t> Copy </a:t>
            </a:r>
            <a:r>
              <a:rPr lang="en-US" sz="3200">
                <a:solidFill>
                  <a:srgbClr val="D60093"/>
                </a:solidFill>
              </a:rPr>
              <a:t>A</a:t>
            </a:r>
            <a:r>
              <a:rPr lang="en-US" sz="3200"/>
              <a:t> to </a:t>
            </a:r>
            <a:r>
              <a:rPr lang="en-US" sz="3200">
                <a:solidFill>
                  <a:srgbClr val="D60093"/>
                </a:solidFill>
              </a:rPr>
              <a:t>C</a:t>
            </a:r>
          </a:p>
          <a:p>
            <a:pPr marL="609600" indent="-609600">
              <a:spcBef>
                <a:spcPct val="20000"/>
              </a:spcBef>
            </a:pPr>
            <a:r>
              <a:rPr lang="en-US" sz="3200" u="sng">
                <a:solidFill>
                  <a:srgbClr val="FF0000"/>
                </a:solidFill>
              </a:rPr>
              <a:t>Step-2</a:t>
            </a:r>
            <a:r>
              <a:rPr lang="en-US" sz="3200"/>
              <a:t> </a:t>
            </a:r>
          </a:p>
          <a:p>
            <a:pPr marL="990600" lvl="1" indent="-533400">
              <a:spcBef>
                <a:spcPct val="20000"/>
              </a:spcBef>
              <a:buFontTx/>
              <a:buAutoNum type="alphaLcParenR"/>
            </a:pPr>
            <a:r>
              <a:rPr lang="en-US" sz="2800"/>
              <a:t>Clear register </a:t>
            </a:r>
            <a:r>
              <a:rPr lang="en-US" sz="2800">
                <a:solidFill>
                  <a:srgbClr val="D60093"/>
                </a:solidFill>
              </a:rPr>
              <a:t>B</a:t>
            </a:r>
          </a:p>
          <a:p>
            <a:pPr marL="990600" lvl="1" indent="-533400">
              <a:spcBef>
                <a:spcPct val="20000"/>
              </a:spcBef>
              <a:buFontTx/>
              <a:buAutoNum type="alphaLcParenR"/>
            </a:pPr>
            <a:r>
              <a:rPr lang="en-US" sz="2800"/>
              <a:t>Increment </a:t>
            </a:r>
            <a:r>
              <a:rPr lang="en-US" sz="2800">
                <a:solidFill>
                  <a:srgbClr val="D60093"/>
                </a:solidFill>
              </a:rPr>
              <a:t>B</a:t>
            </a:r>
            <a:r>
              <a:rPr lang="en-US" sz="2800"/>
              <a:t> by 1</a:t>
            </a:r>
          </a:p>
          <a:p>
            <a:pPr marL="609600" indent="-609600">
              <a:spcBef>
                <a:spcPct val="20000"/>
              </a:spcBef>
            </a:pPr>
            <a:endParaRPr lang="en-US" sz="320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 eaLnBrk="1" hangingPunct="1"/>
            <a:r>
              <a:rPr lang="en-US" sz="3200" b="1" smtClean="0"/>
              <a:t>2.</a:t>
            </a:r>
            <a:r>
              <a:rPr lang="en-US" smtClean="0"/>
              <a:t> </a:t>
            </a:r>
            <a:r>
              <a:rPr lang="en-US" sz="2800" b="1" smtClean="0">
                <a:solidFill>
                  <a:srgbClr val="FF0000"/>
                </a:solidFill>
              </a:rPr>
              <a:t>Program Logic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242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en-US" sz="2800" smtClean="0"/>
              <a:t>Add two numbers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Copy 8-bit result in A to C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If CARRY is generated</a:t>
            </a:r>
          </a:p>
          <a:p>
            <a:pPr marL="990600" lvl="1" indent="-533400" eaLnBrk="1" hangingPunct="1"/>
            <a:r>
              <a:rPr lang="en-US" smtClean="0"/>
              <a:t>Handle it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Result is in register pair BC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sz="2400" smtClean="0">
              <a:solidFill>
                <a:srgbClr val="D60093"/>
              </a:solidFill>
            </a:endParaRPr>
          </a:p>
          <a:p>
            <a:pPr marL="609600" indent="-609600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3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657600" cy="51054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z="2400" smtClean="0">
                <a:solidFill>
                  <a:srgbClr val="FFFF00"/>
                </a:solidFill>
              </a:rPr>
              <a:t>Load two numbers in registers D, E</a:t>
            </a:r>
          </a:p>
          <a:p>
            <a:pPr marL="533400" indent="-533400" eaLnBrk="1" hangingPunct="1">
              <a:buFontTx/>
              <a:buNone/>
            </a:pPr>
            <a:endParaRPr lang="en-US" sz="400" smtClean="0">
              <a:solidFill>
                <a:srgbClr val="FFFF00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300" smtClean="0">
              <a:solidFill>
                <a:srgbClr val="FFFF00"/>
              </a:solidFill>
            </a:endParaRPr>
          </a:p>
          <a:p>
            <a:pPr marL="533400" indent="-533400" eaLnBrk="1" hangingPunct="1">
              <a:buFontTx/>
              <a:buAutoNum type="arabicPeriod" startAt="2"/>
            </a:pPr>
            <a:r>
              <a:rPr lang="en-US" sz="2400" smtClean="0">
                <a:solidFill>
                  <a:schemeClr val="accent2"/>
                </a:solidFill>
              </a:rPr>
              <a:t>Add them</a:t>
            </a:r>
          </a:p>
          <a:p>
            <a:pPr marL="533400" indent="-533400" eaLnBrk="1" hangingPunct="1">
              <a:buFontTx/>
              <a:buNone/>
            </a:pPr>
            <a:endParaRPr lang="en-US" sz="2400" smtClean="0">
              <a:solidFill>
                <a:schemeClr val="accent2"/>
              </a:solidFill>
            </a:endParaRPr>
          </a:p>
          <a:p>
            <a:pPr marL="533400" indent="-533400" eaLnBrk="1" hangingPunct="1">
              <a:buFontTx/>
              <a:buAutoNum type="arabicPeriod" startAt="3"/>
            </a:pPr>
            <a:r>
              <a:rPr lang="en-US" sz="2400" smtClean="0">
                <a:solidFill>
                  <a:srgbClr val="009900"/>
                </a:solidFill>
              </a:rPr>
              <a:t>Store 8 bit result in C</a:t>
            </a:r>
          </a:p>
          <a:p>
            <a:pPr marL="533400" indent="-533400" eaLnBrk="1" hangingPunct="1">
              <a:buFontTx/>
              <a:buAutoNum type="arabicPeriod" startAt="4"/>
            </a:pPr>
            <a:r>
              <a:rPr lang="en-US" sz="2400" smtClean="0">
                <a:solidFill>
                  <a:schemeClr val="accent2"/>
                </a:solidFill>
              </a:rPr>
              <a:t>Check CARRY flag</a:t>
            </a:r>
          </a:p>
          <a:p>
            <a:pPr marL="533400" indent="-533400" eaLnBrk="1" hangingPunct="1">
              <a:buFontTx/>
              <a:buAutoNum type="arabicPeriod" startAt="4"/>
            </a:pPr>
            <a:r>
              <a:rPr lang="en-US" sz="2400" smtClean="0">
                <a:solidFill>
                  <a:schemeClr val="accent2"/>
                </a:solidFill>
              </a:rPr>
              <a:t>If CARRY flag is SET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smtClean="0">
                <a:solidFill>
                  <a:srgbClr val="009900"/>
                </a:solidFill>
              </a:rPr>
              <a:t>Store CARRY in register B</a:t>
            </a:r>
          </a:p>
          <a:p>
            <a:pPr marL="533400" indent="-533400" eaLnBrk="1" hangingPunct="1">
              <a:buFontTx/>
              <a:buAutoNum type="arabicPeriod" startAt="4"/>
            </a:pPr>
            <a:r>
              <a:rPr lang="en-US" smtClean="0">
                <a:solidFill>
                  <a:srgbClr val="FF0000"/>
                </a:solidFill>
              </a:rPr>
              <a:t>Stop</a:t>
            </a:r>
          </a:p>
          <a:p>
            <a:pPr marL="533400" indent="-533400" eaLnBrk="1" hangingPunct="1">
              <a:buFontTx/>
              <a:buAutoNum type="arabicPeriod" startAt="4"/>
            </a:pP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600200"/>
            <a:ext cx="3886200" cy="6096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sz="2400" smtClean="0"/>
              <a:t>Load registers D, 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505200" cy="1143000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chemeClr val="tx1"/>
                </a:solidFill>
              </a:rPr>
              <a:t>3.</a:t>
            </a:r>
            <a:r>
              <a:rPr lang="en-US" sz="2800" b="1" smtClean="0">
                <a:solidFill>
                  <a:srgbClr val="FF0000"/>
                </a:solidFill>
              </a:rPr>
              <a:t> Algorithm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191000" y="258763"/>
            <a:ext cx="4495800" cy="11430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Translation to 8085 operations</a:t>
            </a:r>
            <a:r>
              <a:rPr lang="en-US" sz="32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5105400" y="2362200"/>
            <a:ext cx="3886200" cy="838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Copy register D to 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Add register E to A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105400" y="3248025"/>
            <a:ext cx="3886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Copy A to register C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5105400" y="5791200"/>
            <a:ext cx="3886200" cy="685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Stop processing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105400" y="3962400"/>
            <a:ext cx="3886200" cy="914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Use Conditional Jump instructions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5105400" y="4921250"/>
            <a:ext cx="38862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Clear register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Increment B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5105400" y="3200400"/>
            <a:ext cx="3886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Copy A to register C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2073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4.</a:t>
            </a:r>
            <a:r>
              <a:rPr lang="en-US" sz="4000" smtClean="0">
                <a:solidFill>
                  <a:srgbClr val="FF0000"/>
                </a:solidFill>
              </a:rPr>
              <a:t> Make a Flowchart</a:t>
            </a:r>
          </a:p>
        </p:txBody>
      </p:sp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1371600" y="1295400"/>
            <a:ext cx="1295400" cy="4572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Start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304800" y="2133600"/>
            <a:ext cx="3581400" cy="5334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/>
              <a:t>Load Registers D, E 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1066800" y="3048000"/>
            <a:ext cx="1828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/>
              <a:t>Copy D to A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1066800" y="3886200"/>
            <a:ext cx="1828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/>
              <a:t>Add A and E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1066800" y="4724400"/>
            <a:ext cx="1828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/>
              <a:t>Copy A to C</a:t>
            </a: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4953000" y="4953000"/>
            <a:ext cx="1295400" cy="4572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Stop</a:t>
            </a:r>
          </a:p>
        </p:txBody>
      </p:sp>
      <p:sp>
        <p:nvSpPr>
          <p:cNvPr id="40969" name="Line 13"/>
          <p:cNvSpPr>
            <a:spLocks noChangeShapeType="1"/>
          </p:cNvSpPr>
          <p:nvPr/>
        </p:nvSpPr>
        <p:spPr bwMode="auto">
          <a:xfrm>
            <a:off x="1981200" y="1752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Line 14"/>
          <p:cNvSpPr>
            <a:spLocks noChangeShapeType="1"/>
          </p:cNvSpPr>
          <p:nvPr/>
        </p:nvSpPr>
        <p:spPr bwMode="auto">
          <a:xfrm>
            <a:off x="19812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5"/>
          <p:cNvSpPr>
            <a:spLocks noChangeShapeType="1"/>
          </p:cNvSpPr>
          <p:nvPr/>
        </p:nvSpPr>
        <p:spPr bwMode="auto">
          <a:xfrm>
            <a:off x="1981200" y="3505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16"/>
          <p:cNvSpPr>
            <a:spLocks noChangeShapeType="1"/>
          </p:cNvSpPr>
          <p:nvPr/>
        </p:nvSpPr>
        <p:spPr bwMode="auto">
          <a:xfrm>
            <a:off x="198120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17"/>
          <p:cNvSpPr>
            <a:spLocks noChangeShapeType="1"/>
          </p:cNvSpPr>
          <p:nvPr/>
        </p:nvSpPr>
        <p:spPr bwMode="auto">
          <a:xfrm>
            <a:off x="1981200" y="5181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AutoShape 18"/>
          <p:cNvSpPr>
            <a:spLocks noChangeArrowheads="1"/>
          </p:cNvSpPr>
          <p:nvPr/>
        </p:nvSpPr>
        <p:spPr bwMode="auto">
          <a:xfrm>
            <a:off x="1784350" y="5562600"/>
            <a:ext cx="381000" cy="3048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0975" name="AutoShape 19"/>
          <p:cNvSpPr>
            <a:spLocks noChangeArrowheads="1"/>
          </p:cNvSpPr>
          <p:nvPr/>
        </p:nvSpPr>
        <p:spPr bwMode="auto">
          <a:xfrm>
            <a:off x="5410200" y="1143000"/>
            <a:ext cx="381000" cy="3048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0976" name="AutoShape 20"/>
          <p:cNvSpPr>
            <a:spLocks noChangeArrowheads="1"/>
          </p:cNvSpPr>
          <p:nvPr/>
        </p:nvSpPr>
        <p:spPr bwMode="auto">
          <a:xfrm>
            <a:off x="4724400" y="1828800"/>
            <a:ext cx="1752600" cy="1676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/>
          <a:p>
            <a:pPr algn="ctr"/>
            <a:r>
              <a:rPr lang="en-US" b="1"/>
              <a:t>If </a:t>
            </a:r>
          </a:p>
          <a:p>
            <a:pPr algn="ctr"/>
            <a:r>
              <a:rPr lang="en-US" b="1"/>
              <a:t> CARRY</a:t>
            </a:r>
          </a:p>
          <a:p>
            <a:pPr algn="ctr"/>
            <a:r>
              <a:rPr lang="en-US" b="1"/>
              <a:t>NOT SET</a:t>
            </a:r>
          </a:p>
        </p:txBody>
      </p:sp>
      <p:sp>
        <p:nvSpPr>
          <p:cNvPr id="40977" name="AutoShape 21"/>
          <p:cNvSpPr>
            <a:spLocks noChangeArrowheads="1"/>
          </p:cNvSpPr>
          <p:nvPr/>
        </p:nvSpPr>
        <p:spPr bwMode="auto">
          <a:xfrm>
            <a:off x="7086600" y="2438400"/>
            <a:ext cx="1447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/>
              <a:t>Clear B</a:t>
            </a:r>
          </a:p>
        </p:txBody>
      </p:sp>
      <p:sp>
        <p:nvSpPr>
          <p:cNvPr id="40978" name="AutoShape 22"/>
          <p:cNvSpPr>
            <a:spLocks noChangeArrowheads="1"/>
          </p:cNvSpPr>
          <p:nvPr/>
        </p:nvSpPr>
        <p:spPr bwMode="auto">
          <a:xfrm>
            <a:off x="6858000" y="3276600"/>
            <a:ext cx="1828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/>
              <a:t>Increment B</a:t>
            </a:r>
          </a:p>
        </p:txBody>
      </p:sp>
      <p:sp>
        <p:nvSpPr>
          <p:cNvPr id="40979" name="Line 23"/>
          <p:cNvSpPr>
            <a:spLocks noChangeShapeType="1"/>
          </p:cNvSpPr>
          <p:nvPr/>
        </p:nvSpPr>
        <p:spPr bwMode="auto">
          <a:xfrm>
            <a:off x="7772400" y="2895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Line 24"/>
          <p:cNvSpPr>
            <a:spLocks noChangeShapeType="1"/>
          </p:cNvSpPr>
          <p:nvPr/>
        </p:nvSpPr>
        <p:spPr bwMode="auto">
          <a:xfrm>
            <a:off x="64770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25"/>
          <p:cNvSpPr>
            <a:spLocks noChangeShapeType="1"/>
          </p:cNvSpPr>
          <p:nvPr/>
        </p:nvSpPr>
        <p:spPr bwMode="auto">
          <a:xfrm>
            <a:off x="5594350" y="35052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Line 26"/>
          <p:cNvSpPr>
            <a:spLocks noChangeShapeType="1"/>
          </p:cNvSpPr>
          <p:nvPr/>
        </p:nvSpPr>
        <p:spPr bwMode="auto">
          <a:xfrm>
            <a:off x="7772400" y="3733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Line 27"/>
          <p:cNvSpPr>
            <a:spLocks noChangeShapeType="1"/>
          </p:cNvSpPr>
          <p:nvPr/>
        </p:nvSpPr>
        <p:spPr bwMode="auto">
          <a:xfrm flipH="1">
            <a:off x="5562600" y="44196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Text Box 28"/>
          <p:cNvSpPr txBox="1">
            <a:spLocks noChangeArrowheads="1"/>
          </p:cNvSpPr>
          <p:nvPr/>
        </p:nvSpPr>
        <p:spPr bwMode="auto">
          <a:xfrm>
            <a:off x="6324600" y="21177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False</a:t>
            </a:r>
          </a:p>
        </p:txBody>
      </p:sp>
      <p:sp>
        <p:nvSpPr>
          <p:cNvPr id="40985" name="Text Box 29"/>
          <p:cNvSpPr txBox="1">
            <a:spLocks noChangeArrowheads="1"/>
          </p:cNvSpPr>
          <p:nvPr/>
        </p:nvSpPr>
        <p:spPr bwMode="auto">
          <a:xfrm>
            <a:off x="4876800" y="3505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True</a:t>
            </a:r>
          </a:p>
        </p:txBody>
      </p:sp>
      <p:sp>
        <p:nvSpPr>
          <p:cNvPr id="40986" name="Line 30"/>
          <p:cNvSpPr>
            <a:spLocks noChangeShapeType="1"/>
          </p:cNvSpPr>
          <p:nvPr/>
        </p:nvSpPr>
        <p:spPr bwMode="auto">
          <a:xfrm>
            <a:off x="5594350" y="146367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5029200" y="1524000"/>
            <a:ext cx="3657600" cy="51054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 Assembly Language Program</a:t>
            </a:r>
          </a:p>
        </p:txBody>
      </p:sp>
      <p:sp>
        <p:nvSpPr>
          <p:cNvPr id="41988" name="Rectangle 9"/>
          <p:cNvSpPr>
            <a:spLocks noChangeArrowheads="1"/>
          </p:cNvSpPr>
          <p:nvPr/>
        </p:nvSpPr>
        <p:spPr bwMode="auto">
          <a:xfrm>
            <a:off x="6248400" y="1600200"/>
            <a:ext cx="2057400" cy="990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MVI D, 2H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MVI E, 3H</a:t>
            </a:r>
          </a:p>
        </p:txBody>
      </p:sp>
      <p:sp>
        <p:nvSpPr>
          <p:cNvPr id="41989" name="Rectangle 10"/>
          <p:cNvSpPr>
            <a:spLocks noChangeArrowheads="1"/>
          </p:cNvSpPr>
          <p:nvPr/>
        </p:nvSpPr>
        <p:spPr bwMode="auto">
          <a:xfrm>
            <a:off x="6248400" y="2590800"/>
            <a:ext cx="2057400" cy="9906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MOV A, D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ADD E</a:t>
            </a:r>
          </a:p>
        </p:txBody>
      </p:sp>
      <p:sp>
        <p:nvSpPr>
          <p:cNvPr id="41990" name="Rectangle 11"/>
          <p:cNvSpPr>
            <a:spLocks noChangeArrowheads="1"/>
          </p:cNvSpPr>
          <p:nvPr/>
        </p:nvSpPr>
        <p:spPr bwMode="auto">
          <a:xfrm>
            <a:off x="6248400" y="3581400"/>
            <a:ext cx="2057400" cy="53340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MOV C, A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</p:txBody>
      </p:sp>
      <p:sp>
        <p:nvSpPr>
          <p:cNvPr id="41991" name="Rectangle 12"/>
          <p:cNvSpPr>
            <a:spLocks noChangeArrowheads="1"/>
          </p:cNvSpPr>
          <p:nvPr/>
        </p:nvSpPr>
        <p:spPr bwMode="auto">
          <a:xfrm>
            <a:off x="6248400" y="5867400"/>
            <a:ext cx="20574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HLT</a:t>
            </a:r>
          </a:p>
        </p:txBody>
      </p:sp>
      <p:sp>
        <p:nvSpPr>
          <p:cNvPr id="41992" name="Rectangle 14"/>
          <p:cNvSpPr>
            <a:spLocks noChangeArrowheads="1"/>
          </p:cNvSpPr>
          <p:nvPr/>
        </p:nvSpPr>
        <p:spPr bwMode="auto">
          <a:xfrm>
            <a:off x="533400" y="1600200"/>
            <a:ext cx="38862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Load registers D, E</a:t>
            </a:r>
          </a:p>
        </p:txBody>
      </p:sp>
      <p:sp>
        <p:nvSpPr>
          <p:cNvPr id="41993" name="Rectangle 15"/>
          <p:cNvSpPr>
            <a:spLocks noChangeArrowheads="1"/>
          </p:cNvSpPr>
          <p:nvPr/>
        </p:nvSpPr>
        <p:spPr bwMode="auto">
          <a:xfrm>
            <a:off x="533400" y="2362200"/>
            <a:ext cx="3886200" cy="838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Copy register D to 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Add register E to A</a:t>
            </a:r>
          </a:p>
        </p:txBody>
      </p:sp>
      <p:sp>
        <p:nvSpPr>
          <p:cNvPr id="41994" name="Rectangle 16"/>
          <p:cNvSpPr>
            <a:spLocks noChangeArrowheads="1"/>
          </p:cNvSpPr>
          <p:nvPr/>
        </p:nvSpPr>
        <p:spPr bwMode="auto">
          <a:xfrm>
            <a:off x="533400" y="3248025"/>
            <a:ext cx="3886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Copy A to register C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</p:txBody>
      </p:sp>
      <p:sp>
        <p:nvSpPr>
          <p:cNvPr id="41995" name="Rectangle 17"/>
          <p:cNvSpPr>
            <a:spLocks noChangeArrowheads="1"/>
          </p:cNvSpPr>
          <p:nvPr/>
        </p:nvSpPr>
        <p:spPr bwMode="auto">
          <a:xfrm>
            <a:off x="533400" y="5791200"/>
            <a:ext cx="3886200" cy="685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Stop processing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</p:txBody>
      </p:sp>
      <p:sp>
        <p:nvSpPr>
          <p:cNvPr id="41996" name="Rectangle 18"/>
          <p:cNvSpPr>
            <a:spLocks noChangeArrowheads="1"/>
          </p:cNvSpPr>
          <p:nvPr/>
        </p:nvSpPr>
        <p:spPr bwMode="auto">
          <a:xfrm>
            <a:off x="533400" y="3962400"/>
            <a:ext cx="3886200" cy="914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Use Conditional Jump instructions</a:t>
            </a:r>
          </a:p>
        </p:txBody>
      </p:sp>
      <p:sp>
        <p:nvSpPr>
          <p:cNvPr id="41997" name="Rectangle 19"/>
          <p:cNvSpPr>
            <a:spLocks noChangeArrowheads="1"/>
          </p:cNvSpPr>
          <p:nvPr/>
        </p:nvSpPr>
        <p:spPr bwMode="auto">
          <a:xfrm>
            <a:off x="533400" y="4921250"/>
            <a:ext cx="38862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Clear register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Increment B</a:t>
            </a:r>
          </a:p>
        </p:txBody>
      </p:sp>
      <p:sp>
        <p:nvSpPr>
          <p:cNvPr id="41998" name="Rectangle 20"/>
          <p:cNvSpPr>
            <a:spLocks noChangeArrowheads="1"/>
          </p:cNvSpPr>
          <p:nvPr/>
        </p:nvSpPr>
        <p:spPr bwMode="auto">
          <a:xfrm>
            <a:off x="533400" y="3200400"/>
            <a:ext cx="3886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Copy A to register C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</p:txBody>
      </p:sp>
      <p:sp>
        <p:nvSpPr>
          <p:cNvPr id="41999" name="Rectangle 21"/>
          <p:cNvSpPr>
            <a:spLocks noChangeArrowheads="1"/>
          </p:cNvSpPr>
          <p:nvPr/>
        </p:nvSpPr>
        <p:spPr bwMode="auto">
          <a:xfrm>
            <a:off x="6248400" y="4114800"/>
            <a:ext cx="2057400" cy="762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JNC END</a:t>
            </a:r>
          </a:p>
        </p:txBody>
      </p:sp>
      <p:sp>
        <p:nvSpPr>
          <p:cNvPr id="42000" name="Rectangle 22"/>
          <p:cNvSpPr>
            <a:spLocks noChangeArrowheads="1"/>
          </p:cNvSpPr>
          <p:nvPr/>
        </p:nvSpPr>
        <p:spPr bwMode="auto">
          <a:xfrm>
            <a:off x="6248400" y="4876800"/>
            <a:ext cx="2057400" cy="99060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MVI B, 0H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INR B</a:t>
            </a:r>
          </a:p>
        </p:txBody>
      </p:sp>
      <p:sp>
        <p:nvSpPr>
          <p:cNvPr id="42001" name="Text Box 23"/>
          <p:cNvSpPr txBox="1">
            <a:spLocks noChangeArrowheads="1"/>
          </p:cNvSpPr>
          <p:nvPr/>
        </p:nvSpPr>
        <p:spPr bwMode="auto">
          <a:xfrm>
            <a:off x="5334000" y="5943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END:</a:t>
            </a:r>
          </a:p>
        </p:txBody>
      </p:sp>
    </p:spTree>
    <p:extLst>
      <p:ext uri="{BB962C8B-B14F-4D97-AF65-F5344CB8AC3E}">
        <p14:creationId xmlns:p14="http://schemas.microsoft.com/office/powerpoint/2010/main" val="6150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14897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4.</a:t>
            </a:r>
            <a:r>
              <a:rPr lang="en-US" smtClean="0"/>
              <a:t> Addressing Modes of 8085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pPr eaLnBrk="1" hangingPunct="1"/>
            <a:r>
              <a:rPr lang="en-US" sz="2800" smtClean="0"/>
              <a:t>Format of a typical Assembly language instruction is given below-</a:t>
            </a:r>
          </a:p>
          <a:p>
            <a:pPr eaLnBrk="1" hangingPunct="1">
              <a:buFontTx/>
              <a:buNone/>
            </a:pPr>
            <a:r>
              <a:rPr lang="en-US" sz="2400" smtClean="0"/>
              <a:t>[</a:t>
            </a:r>
            <a:r>
              <a:rPr lang="en-US" sz="2400" b="1" smtClean="0">
                <a:solidFill>
                  <a:srgbClr val="FFFF00"/>
                </a:solidFill>
              </a:rPr>
              <a:t>Label:</a:t>
            </a:r>
            <a:r>
              <a:rPr lang="en-US" sz="2400" smtClean="0"/>
              <a:t>] </a:t>
            </a:r>
            <a:r>
              <a:rPr lang="en-US" sz="2400" b="1" smtClean="0">
                <a:solidFill>
                  <a:schemeClr val="accent2"/>
                </a:solidFill>
              </a:rPr>
              <a:t>Mnemonic </a:t>
            </a:r>
            <a:r>
              <a:rPr lang="en-US" sz="2400" smtClean="0"/>
              <a:t>[</a:t>
            </a:r>
            <a:r>
              <a:rPr lang="en-US" sz="2400" b="1" smtClean="0">
                <a:solidFill>
                  <a:srgbClr val="D60093"/>
                </a:solidFill>
              </a:rPr>
              <a:t>Operands</a:t>
            </a:r>
            <a:r>
              <a:rPr lang="en-US" sz="2400" smtClean="0"/>
              <a:t>] [</a:t>
            </a:r>
            <a:r>
              <a:rPr lang="en-US" sz="2400" b="1" smtClean="0">
                <a:solidFill>
                  <a:srgbClr val="009900"/>
                </a:solidFill>
              </a:rPr>
              <a:t>;comments</a:t>
            </a:r>
            <a:r>
              <a:rPr lang="en-US" sz="2400" smtClean="0"/>
              <a:t>]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		   </a:t>
            </a:r>
            <a:r>
              <a:rPr lang="en-US" sz="2400" b="1" smtClean="0">
                <a:solidFill>
                  <a:schemeClr val="accent2"/>
                </a:solidFill>
              </a:rPr>
              <a:t>HLT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		   MVI </a:t>
            </a:r>
            <a:r>
              <a:rPr lang="en-US" sz="2400" b="1" smtClean="0">
                <a:solidFill>
                  <a:srgbClr val="D60093"/>
                </a:solidFill>
              </a:rPr>
              <a:t>A</a:t>
            </a:r>
            <a:r>
              <a:rPr lang="en-US" sz="2400" b="1" smtClean="0"/>
              <a:t>,</a:t>
            </a:r>
            <a:r>
              <a:rPr lang="en-US" sz="2400" b="1" smtClean="0">
                <a:solidFill>
                  <a:schemeClr val="accent2"/>
                </a:solidFill>
              </a:rPr>
              <a:t> </a:t>
            </a:r>
            <a:r>
              <a:rPr lang="en-US" sz="2400" b="1" smtClean="0">
                <a:solidFill>
                  <a:srgbClr val="D60093"/>
                </a:solidFill>
              </a:rPr>
              <a:t>20H	       </a:t>
            </a:r>
            <a:endParaRPr lang="en-US" sz="2400" b="1" smtClean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		   MOV</a:t>
            </a:r>
            <a:r>
              <a:rPr lang="en-US" sz="2400" b="1" smtClean="0">
                <a:solidFill>
                  <a:srgbClr val="009900"/>
                </a:solidFill>
              </a:rPr>
              <a:t> </a:t>
            </a:r>
            <a:r>
              <a:rPr lang="en-US" sz="2400" b="1" smtClean="0">
                <a:solidFill>
                  <a:srgbClr val="D60093"/>
                </a:solidFill>
              </a:rPr>
              <a:t>M</a:t>
            </a:r>
            <a:r>
              <a:rPr lang="en-US" sz="2400" b="1" smtClean="0"/>
              <a:t>,</a:t>
            </a:r>
            <a:r>
              <a:rPr lang="en-US" sz="2400" b="1" smtClean="0">
                <a:solidFill>
                  <a:srgbClr val="009900"/>
                </a:solidFill>
              </a:rPr>
              <a:t> </a:t>
            </a:r>
            <a:r>
              <a:rPr lang="en-US" sz="2400" b="1" smtClean="0">
                <a:solidFill>
                  <a:srgbClr val="D60093"/>
                </a:solidFill>
              </a:rPr>
              <a:t>A</a:t>
            </a:r>
            <a:r>
              <a:rPr lang="en-US" sz="2400" b="1" smtClean="0">
                <a:solidFill>
                  <a:srgbClr val="009900"/>
                </a:solidFill>
              </a:rPr>
              <a:t>    ;Copy A to memory location whose 				  address is stored in register pair HL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rgbClr val="009900"/>
                </a:solidFill>
              </a:rPr>
              <a:t> </a:t>
            </a:r>
            <a:r>
              <a:rPr lang="en-US" sz="2400" b="1" smtClean="0">
                <a:solidFill>
                  <a:srgbClr val="FFFF00"/>
                </a:solidFill>
              </a:rPr>
              <a:t>LOAD:</a:t>
            </a:r>
            <a:r>
              <a:rPr lang="en-US" sz="2400" b="1" smtClean="0">
                <a:solidFill>
                  <a:srgbClr val="009900"/>
                </a:solidFill>
              </a:rPr>
              <a:t>  </a:t>
            </a:r>
            <a:r>
              <a:rPr lang="en-US" sz="2400" b="1" smtClean="0">
                <a:solidFill>
                  <a:schemeClr val="accent2"/>
                </a:solidFill>
              </a:rPr>
              <a:t>LDA</a:t>
            </a:r>
            <a:r>
              <a:rPr lang="en-US" sz="2400" b="1" smtClean="0">
                <a:solidFill>
                  <a:srgbClr val="009900"/>
                </a:solidFill>
              </a:rPr>
              <a:t> </a:t>
            </a:r>
            <a:r>
              <a:rPr lang="en-US" sz="2400" b="1" smtClean="0">
                <a:solidFill>
                  <a:srgbClr val="D60093"/>
                </a:solidFill>
              </a:rPr>
              <a:t>2050H</a:t>
            </a:r>
            <a:r>
              <a:rPr lang="en-US" sz="2400" b="1" smtClean="0">
                <a:solidFill>
                  <a:srgbClr val="009900"/>
                </a:solidFill>
              </a:rPr>
              <a:t> ;Load A with contents of memory 				  location with address 2050H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rgbClr val="009900"/>
                </a:solidFill>
              </a:rPr>
              <a:t> </a:t>
            </a:r>
            <a:r>
              <a:rPr lang="en-US" sz="2400" b="1" smtClean="0">
                <a:solidFill>
                  <a:srgbClr val="FFFF00"/>
                </a:solidFill>
              </a:rPr>
              <a:t>READ:</a:t>
            </a:r>
            <a:r>
              <a:rPr lang="en-US" sz="2400" b="1" smtClean="0">
                <a:solidFill>
                  <a:srgbClr val="009900"/>
                </a:solidFill>
              </a:rPr>
              <a:t>  </a:t>
            </a:r>
            <a:r>
              <a:rPr lang="en-US" sz="2400" b="1" smtClean="0">
                <a:solidFill>
                  <a:schemeClr val="accent2"/>
                </a:solidFill>
              </a:rPr>
              <a:t>IN</a:t>
            </a:r>
            <a:r>
              <a:rPr lang="en-US" sz="2400" b="1" smtClean="0">
                <a:solidFill>
                  <a:srgbClr val="009900"/>
                </a:solidFill>
              </a:rPr>
              <a:t> </a:t>
            </a:r>
            <a:r>
              <a:rPr lang="en-US" sz="2400" b="1" smtClean="0">
                <a:solidFill>
                  <a:srgbClr val="D60093"/>
                </a:solidFill>
              </a:rPr>
              <a:t>07H</a:t>
            </a:r>
            <a:r>
              <a:rPr lang="en-US" sz="2400" b="1" smtClean="0">
                <a:solidFill>
                  <a:srgbClr val="009900"/>
                </a:solidFill>
              </a:rPr>
              <a:t>	  ;Read data from Input port with 				  address 07H</a:t>
            </a:r>
          </a:p>
          <a:p>
            <a:pPr eaLnBrk="1" hangingPunct="1">
              <a:buFontTx/>
              <a:buNone/>
            </a:pPr>
            <a:endParaRPr lang="en-US" sz="2800" b="1" smtClean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609600" indent="-609600" eaLnBrk="1" hangingPunct="1"/>
            <a:r>
              <a:rPr lang="en-US" smtClean="0"/>
              <a:t>The various formats of specifying operands are called addressing modes</a:t>
            </a:r>
          </a:p>
          <a:p>
            <a:pPr marL="609600" indent="-609600" eaLnBrk="1" hangingPunct="1"/>
            <a:r>
              <a:rPr lang="en-US" smtClean="0"/>
              <a:t>Addressing modes of 8085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Register</a:t>
            </a:r>
            <a:r>
              <a:rPr lang="en-US" smtClean="0"/>
              <a:t> Addressing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Immediate</a:t>
            </a:r>
            <a:r>
              <a:rPr lang="en-US" smtClean="0"/>
              <a:t> Addressing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Memory</a:t>
            </a:r>
            <a:r>
              <a:rPr lang="en-US" smtClean="0"/>
              <a:t> Addressing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Input</a:t>
            </a:r>
            <a:r>
              <a:rPr lang="en-US" smtClean="0"/>
              <a:t>/</a:t>
            </a:r>
            <a:r>
              <a:rPr lang="en-US" smtClean="0">
                <a:solidFill>
                  <a:srgbClr val="FF0000"/>
                </a:solidFill>
              </a:rPr>
              <a:t>Output</a:t>
            </a:r>
            <a:r>
              <a:rPr lang="en-US" smtClean="0"/>
              <a:t> Addressing</a:t>
            </a:r>
          </a:p>
          <a:p>
            <a:pPr marL="609600" indent="-609600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919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</a:t>
            </a:r>
            <a:r>
              <a:rPr lang="en-US" smtClean="0">
                <a:solidFill>
                  <a:srgbClr val="FF0000"/>
                </a:solidFill>
              </a:rPr>
              <a:t>Register</a:t>
            </a:r>
            <a:r>
              <a:rPr lang="en-US" smtClean="0"/>
              <a:t> Addressing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Operands are one of the internal registers of 8085</a:t>
            </a:r>
          </a:p>
          <a:p>
            <a:pPr eaLnBrk="1" hangingPunct="1"/>
            <a:r>
              <a:rPr lang="en-US" smtClean="0"/>
              <a:t>Examples-</a:t>
            </a:r>
          </a:p>
          <a:p>
            <a:pPr eaLnBrk="1" hangingPunct="1">
              <a:buFontTx/>
              <a:buNone/>
            </a:pPr>
            <a:r>
              <a:rPr lang="en-US" smtClean="0"/>
              <a:t>		</a:t>
            </a:r>
            <a:r>
              <a:rPr lang="en-US" b="1" smtClean="0">
                <a:solidFill>
                  <a:schemeClr val="accent2"/>
                </a:solidFill>
              </a:rPr>
              <a:t>MOV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D60093"/>
                </a:solidFill>
              </a:rPr>
              <a:t>A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D60093"/>
                </a:solidFill>
              </a:rPr>
              <a:t>B</a:t>
            </a:r>
          </a:p>
          <a:p>
            <a:pPr eaLnBrk="1" hangingPunct="1">
              <a:buFontTx/>
              <a:buNone/>
            </a:pPr>
            <a:r>
              <a:rPr lang="en-US" b="1" smtClean="0"/>
              <a:t>		</a:t>
            </a:r>
            <a:r>
              <a:rPr lang="en-US" b="1" smtClean="0">
                <a:solidFill>
                  <a:schemeClr val="accent2"/>
                </a:solidFill>
              </a:rPr>
              <a:t>ADD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D60093"/>
                </a:solidFill>
              </a:rPr>
              <a:t>C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4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</a:t>
            </a:r>
            <a:r>
              <a:rPr lang="en-US" smtClean="0">
                <a:solidFill>
                  <a:srgbClr val="FF0000"/>
                </a:solidFill>
              </a:rPr>
              <a:t>Immediate</a:t>
            </a:r>
            <a:r>
              <a:rPr lang="en-US" smtClean="0"/>
              <a:t> Addressing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Value of the operand is given in the instruction itself</a:t>
            </a:r>
          </a:p>
          <a:p>
            <a:pPr eaLnBrk="1" hangingPunct="1"/>
            <a:r>
              <a:rPr lang="en-US" smtClean="0"/>
              <a:t>Example-</a:t>
            </a:r>
          </a:p>
          <a:p>
            <a:pPr eaLnBrk="1" hangingPunct="1">
              <a:buFontTx/>
              <a:buNone/>
            </a:pPr>
            <a:r>
              <a:rPr lang="en-US" smtClean="0"/>
              <a:t>		</a:t>
            </a:r>
            <a:r>
              <a:rPr lang="en-US" b="1" smtClean="0">
                <a:solidFill>
                  <a:schemeClr val="accent2"/>
                </a:solidFill>
              </a:rPr>
              <a:t>MVI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D60093"/>
                </a:solidFill>
              </a:rPr>
              <a:t>A</a:t>
            </a:r>
            <a:r>
              <a:rPr lang="en-US" b="1" smtClean="0"/>
              <a:t>, 20H</a:t>
            </a:r>
          </a:p>
          <a:p>
            <a:pPr eaLnBrk="1" hangingPunct="1">
              <a:buFontTx/>
              <a:buNone/>
            </a:pPr>
            <a:r>
              <a:rPr lang="en-US" b="1" smtClean="0"/>
              <a:t>		</a:t>
            </a:r>
            <a:r>
              <a:rPr lang="en-US" b="1" smtClean="0">
                <a:solidFill>
                  <a:schemeClr val="accent2"/>
                </a:solidFill>
              </a:rPr>
              <a:t>LXI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D60093"/>
                </a:solidFill>
              </a:rPr>
              <a:t>H</a:t>
            </a:r>
            <a:r>
              <a:rPr lang="en-US" b="1" smtClean="0"/>
              <a:t>, 2050H</a:t>
            </a:r>
          </a:p>
          <a:p>
            <a:pPr eaLnBrk="1" hangingPunct="1">
              <a:buFontTx/>
              <a:buNone/>
            </a:pPr>
            <a:r>
              <a:rPr lang="en-US" b="1" smtClean="0"/>
              <a:t>		</a:t>
            </a:r>
            <a:r>
              <a:rPr lang="en-US" b="1" smtClean="0">
                <a:solidFill>
                  <a:schemeClr val="accent2"/>
                </a:solidFill>
              </a:rPr>
              <a:t>ADI</a:t>
            </a:r>
            <a:r>
              <a:rPr lang="en-US" b="1" smtClean="0"/>
              <a:t> 30H</a:t>
            </a:r>
          </a:p>
          <a:p>
            <a:pPr eaLnBrk="1" hangingPunct="1">
              <a:buFontTx/>
              <a:buNone/>
            </a:pPr>
            <a:r>
              <a:rPr lang="en-US" b="1" smtClean="0"/>
              <a:t>		</a:t>
            </a:r>
            <a:r>
              <a:rPr lang="en-US" b="1" smtClean="0">
                <a:solidFill>
                  <a:schemeClr val="accent2"/>
                </a:solidFill>
              </a:rPr>
              <a:t>SUI</a:t>
            </a:r>
            <a:r>
              <a:rPr lang="en-US" b="1" smtClean="0"/>
              <a:t> 10H</a:t>
            </a:r>
          </a:p>
        </p:txBody>
      </p:sp>
    </p:spTree>
    <p:extLst>
      <p:ext uri="{BB962C8B-B14F-4D97-AF65-F5344CB8AC3E}">
        <p14:creationId xmlns:p14="http://schemas.microsoft.com/office/powerpoint/2010/main" val="2144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</a:t>
            </a:r>
            <a:r>
              <a:rPr lang="en-US" smtClean="0">
                <a:solidFill>
                  <a:srgbClr val="FF0000"/>
                </a:solidFill>
              </a:rPr>
              <a:t>Memory</a:t>
            </a:r>
            <a:r>
              <a:rPr lang="en-US" smtClean="0"/>
              <a:t> Addressing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of the operands is a memory location</a:t>
            </a:r>
          </a:p>
          <a:p>
            <a:pPr eaLnBrk="1" hangingPunct="1"/>
            <a:r>
              <a:rPr lang="en-US" smtClean="0"/>
              <a:t>Depending on how address of memory location is specified, </a:t>
            </a:r>
            <a:r>
              <a:rPr lang="en-US" b="1" smtClean="0">
                <a:solidFill>
                  <a:srgbClr val="FF0000"/>
                </a:solidFill>
              </a:rPr>
              <a:t>memory</a:t>
            </a:r>
            <a:r>
              <a:rPr lang="en-US" smtClean="0"/>
              <a:t> addressing is of two types</a:t>
            </a:r>
          </a:p>
          <a:p>
            <a:pPr lvl="1" eaLnBrk="1" hangingPunct="1"/>
            <a:r>
              <a:rPr lang="en-US" b="1" smtClean="0">
                <a:solidFill>
                  <a:srgbClr val="FF0000"/>
                </a:solidFill>
              </a:rPr>
              <a:t>Direct</a:t>
            </a:r>
            <a:r>
              <a:rPr lang="en-US" smtClean="0"/>
              <a:t> addressing</a:t>
            </a:r>
          </a:p>
          <a:p>
            <a:pPr lvl="1" eaLnBrk="1" hangingPunct="1"/>
            <a:r>
              <a:rPr lang="en-US" b="1" smtClean="0">
                <a:solidFill>
                  <a:srgbClr val="FF0000"/>
                </a:solidFill>
              </a:rPr>
              <a:t>Indirect</a:t>
            </a:r>
            <a:r>
              <a:rPr lang="en-US" smtClean="0"/>
              <a:t> addressing</a:t>
            </a:r>
          </a:p>
        </p:txBody>
      </p:sp>
    </p:spTree>
    <p:extLst>
      <p:ext uri="{BB962C8B-B14F-4D97-AF65-F5344CB8AC3E}">
        <p14:creationId xmlns:p14="http://schemas.microsoft.com/office/powerpoint/2010/main" val="17549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3(a) </a:t>
            </a:r>
            <a:r>
              <a:rPr lang="en-US" smtClean="0">
                <a:solidFill>
                  <a:srgbClr val="FF0000"/>
                </a:solidFill>
              </a:rPr>
              <a:t>Direct</a:t>
            </a:r>
            <a:r>
              <a:rPr lang="en-US" smtClean="0"/>
              <a:t> Addressing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16-bit</a:t>
            </a:r>
            <a:r>
              <a:rPr lang="en-US" smtClean="0"/>
              <a:t> Address of the memory location is specified in the instruction directly</a:t>
            </a:r>
          </a:p>
          <a:p>
            <a:pPr eaLnBrk="1" hangingPunct="1"/>
            <a:r>
              <a:rPr lang="en-US" smtClean="0"/>
              <a:t>Examples-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chemeClr val="accent2"/>
                </a:solidFill>
              </a:rPr>
              <a:t>LDA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2050</a:t>
            </a:r>
            <a:r>
              <a:rPr lang="en-US" b="1" smtClean="0"/>
              <a:t>H </a:t>
            </a:r>
            <a:r>
              <a:rPr lang="en-US" sz="2800" b="1" smtClean="0">
                <a:solidFill>
                  <a:srgbClr val="009900"/>
                </a:solidFill>
              </a:rPr>
              <a:t>;</a:t>
            </a:r>
            <a:r>
              <a:rPr lang="en-US" sz="2800" smtClean="0">
                <a:solidFill>
                  <a:srgbClr val="009900"/>
                </a:solidFill>
              </a:rPr>
              <a:t>load A with contents of memory 			location with address 2050H</a:t>
            </a:r>
            <a:endParaRPr lang="en-US" sz="2800" b="1" smtClean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</a:pPr>
            <a:r>
              <a:rPr lang="en-US" b="1" smtClean="0"/>
              <a:t>	</a:t>
            </a:r>
            <a:r>
              <a:rPr lang="en-US" b="1" smtClean="0">
                <a:solidFill>
                  <a:schemeClr val="accent2"/>
                </a:solidFill>
              </a:rPr>
              <a:t>STA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3050</a:t>
            </a:r>
            <a:r>
              <a:rPr lang="en-US" b="1" smtClean="0"/>
              <a:t>H </a:t>
            </a:r>
            <a:r>
              <a:rPr lang="en-US" sz="2800" b="1" smtClean="0">
                <a:solidFill>
                  <a:srgbClr val="009900"/>
                </a:solidFill>
              </a:rPr>
              <a:t>;store</a:t>
            </a:r>
            <a:r>
              <a:rPr lang="en-US" sz="2800" smtClean="0">
                <a:solidFill>
                  <a:srgbClr val="009900"/>
                </a:solidFill>
              </a:rPr>
              <a:t> A with contents of memory 			location with address 3050H</a:t>
            </a:r>
            <a:endParaRPr lang="en-US" sz="2800" b="1" smtClean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</a:pP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33355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3(b) </a:t>
            </a:r>
            <a:r>
              <a:rPr lang="en-US" smtClean="0">
                <a:solidFill>
                  <a:srgbClr val="FF0000"/>
                </a:solidFill>
              </a:rPr>
              <a:t>Indirect</a:t>
            </a:r>
            <a:r>
              <a:rPr lang="en-US" smtClean="0"/>
              <a:t> Addressing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24200"/>
          </a:xfrm>
        </p:spPr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FF0000"/>
                </a:solidFill>
              </a:rPr>
              <a:t>memory pointer</a:t>
            </a:r>
            <a:r>
              <a:rPr lang="en-US" smtClean="0"/>
              <a:t> register is used to store the address of the memory location</a:t>
            </a:r>
          </a:p>
          <a:p>
            <a:pPr eaLnBrk="1" hangingPunct="1"/>
            <a:r>
              <a:rPr lang="en-US" smtClean="0"/>
              <a:t>Example-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chemeClr val="accent2"/>
                </a:solidFill>
              </a:rPr>
              <a:t>MOV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M</a:t>
            </a:r>
            <a:r>
              <a:rPr lang="en-US" b="1" smtClean="0"/>
              <a:t>, </a:t>
            </a:r>
            <a:r>
              <a:rPr lang="en-US" b="1" smtClean="0">
                <a:solidFill>
                  <a:srgbClr val="D60093"/>
                </a:solidFill>
              </a:rPr>
              <a:t>A</a:t>
            </a:r>
            <a:r>
              <a:rPr lang="en-US" smtClean="0"/>
              <a:t> </a:t>
            </a:r>
            <a:r>
              <a:rPr lang="en-US" sz="2800" smtClean="0">
                <a:solidFill>
                  <a:srgbClr val="009900"/>
                </a:solidFill>
              </a:rPr>
              <a:t>;copy register A to memory location 		      whose address is stored in register 		      pair HL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371600" y="5486400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30H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762000" y="5486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D60093"/>
                </a:solidFill>
              </a:rPr>
              <a:t>A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352800" y="5486400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20H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3657600" y="4953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D60093"/>
                </a:solidFill>
              </a:rPr>
              <a:t>H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267200" y="5486400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50H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495800" y="4953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D60093"/>
                </a:solidFill>
              </a:rPr>
              <a:t>L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7620000" y="5486400"/>
            <a:ext cx="914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30H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6400800" y="55006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/>
              <a:t>2050H</a:t>
            </a: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5334000" y="5791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Line 17"/>
          <p:cNvSpPr>
            <a:spLocks noChangeShapeType="1"/>
          </p:cNvSpPr>
          <p:nvPr/>
        </p:nvSpPr>
        <p:spPr bwMode="auto">
          <a:xfrm>
            <a:off x="1844675" y="6111875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Line 18"/>
          <p:cNvSpPr>
            <a:spLocks noChangeShapeType="1"/>
          </p:cNvSpPr>
          <p:nvPr/>
        </p:nvSpPr>
        <p:spPr bwMode="auto">
          <a:xfrm>
            <a:off x="1828800" y="6400800"/>
            <a:ext cx="624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Line 19"/>
          <p:cNvSpPr>
            <a:spLocks noChangeShapeType="1"/>
          </p:cNvSpPr>
          <p:nvPr/>
        </p:nvSpPr>
        <p:spPr bwMode="auto">
          <a:xfrm flipV="1">
            <a:off x="8061325" y="6111875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</a:t>
            </a:r>
            <a:r>
              <a:rPr lang="en-US" smtClean="0">
                <a:solidFill>
                  <a:srgbClr val="FF0000"/>
                </a:solidFill>
              </a:rPr>
              <a:t>Input</a:t>
            </a:r>
            <a:r>
              <a:rPr lang="en-US" smtClean="0"/>
              <a:t>/</a:t>
            </a:r>
            <a:r>
              <a:rPr lang="en-US" smtClean="0">
                <a:solidFill>
                  <a:srgbClr val="FF0000"/>
                </a:solidFill>
              </a:rPr>
              <a:t>Output</a:t>
            </a:r>
            <a:r>
              <a:rPr lang="en-US" smtClean="0"/>
              <a:t> Addressing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8-bit</a:t>
            </a:r>
            <a:r>
              <a:rPr lang="en-US" smtClean="0"/>
              <a:t> address of the port is directly specified in the instruction</a:t>
            </a:r>
          </a:p>
          <a:p>
            <a:pPr eaLnBrk="1" hangingPunct="1"/>
            <a:r>
              <a:rPr lang="en-US" smtClean="0"/>
              <a:t>Examples-</a:t>
            </a:r>
          </a:p>
          <a:p>
            <a:pPr eaLnBrk="1" hangingPunct="1">
              <a:buFontTx/>
              <a:buNone/>
            </a:pPr>
            <a:r>
              <a:rPr lang="en-US" b="1" smtClean="0"/>
              <a:t>		</a:t>
            </a:r>
            <a:r>
              <a:rPr lang="en-US" b="1" smtClean="0">
                <a:solidFill>
                  <a:schemeClr val="accent2"/>
                </a:solidFill>
              </a:rPr>
              <a:t>IN</a:t>
            </a:r>
            <a:r>
              <a:rPr lang="en-US" b="1" smtClean="0"/>
              <a:t> 07H</a:t>
            </a:r>
          </a:p>
          <a:p>
            <a:pPr eaLnBrk="1" hangingPunct="1">
              <a:buFontTx/>
              <a:buNone/>
            </a:pPr>
            <a:r>
              <a:rPr lang="en-US" b="1" smtClean="0"/>
              <a:t>		</a:t>
            </a:r>
            <a:r>
              <a:rPr lang="en-US" b="1" smtClean="0">
                <a:solidFill>
                  <a:schemeClr val="accent2"/>
                </a:solidFill>
              </a:rPr>
              <a:t>OUT</a:t>
            </a:r>
            <a:r>
              <a:rPr lang="en-US" b="1" smtClean="0"/>
              <a:t> 21H</a:t>
            </a:r>
          </a:p>
        </p:txBody>
      </p:sp>
    </p:spTree>
    <p:extLst>
      <p:ext uri="{BB962C8B-B14F-4D97-AF65-F5344CB8AC3E}">
        <p14:creationId xmlns:p14="http://schemas.microsoft.com/office/powerpoint/2010/main" val="7889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5.</a:t>
            </a:r>
            <a:r>
              <a:rPr lang="en-US" smtClean="0"/>
              <a:t> Instruction &amp; Data Formats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8085 Instruction set can be classified according to size (in bytes) as</a:t>
            </a:r>
          </a:p>
          <a:p>
            <a:pPr marL="1270000" lvl="1" indent="-533400" eaLnBrk="1" hangingPunct="1">
              <a:buFontTx/>
              <a:buAutoNum type="arabicPeriod"/>
            </a:pPr>
            <a:r>
              <a:rPr lang="en-US" smtClean="0"/>
              <a:t>1-byte Instructions</a:t>
            </a:r>
          </a:p>
          <a:p>
            <a:pPr marL="1270000" lvl="1" indent="-533400" eaLnBrk="1" hangingPunct="1">
              <a:buFontTx/>
              <a:buAutoNum type="arabicPeriod"/>
            </a:pPr>
            <a:r>
              <a:rPr lang="en-US" smtClean="0"/>
              <a:t>2-byte Instructions</a:t>
            </a:r>
          </a:p>
          <a:p>
            <a:pPr marL="1270000" lvl="1" indent="-533400" eaLnBrk="1" hangingPunct="1">
              <a:buFontTx/>
              <a:buAutoNum type="arabicPeriod"/>
            </a:pPr>
            <a:r>
              <a:rPr lang="en-US" smtClean="0"/>
              <a:t>3-byte Instructions</a:t>
            </a:r>
          </a:p>
        </p:txBody>
      </p:sp>
    </p:spTree>
    <p:extLst>
      <p:ext uri="{BB962C8B-B14F-4D97-AF65-F5344CB8AC3E}">
        <p14:creationId xmlns:p14="http://schemas.microsoft.com/office/powerpoint/2010/main" val="42099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7680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47062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27273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97229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1972</Words>
  <Application>Microsoft Office PowerPoint</Application>
  <PresentationFormat>On-screen Show (4:3)</PresentationFormat>
  <Paragraphs>493</Paragraphs>
  <Slides>58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 SET OF 8085 </vt:lpstr>
      <vt:lpstr>DATA TRANSFER GROUP</vt:lpstr>
      <vt:lpstr>DATA TRANSFER GROUP</vt:lpstr>
      <vt:lpstr>DATA TRANSFER GROUP</vt:lpstr>
      <vt:lpstr>DATA TRANSFER GROUP</vt:lpstr>
      <vt:lpstr>DATA TRANSFER GROUP</vt:lpstr>
      <vt:lpstr>DATA TRANSFER GROUP</vt:lpstr>
      <vt:lpstr>DATA TRANSFER GROUP</vt:lpstr>
      <vt:lpstr>DATA TRANSFER GROUP</vt:lpstr>
      <vt:lpstr>DATA TRANSFER GROUP</vt:lpstr>
      <vt:lpstr>ARITHMETIC GROUP</vt:lpstr>
      <vt:lpstr>ARITHMEIC GROUP</vt:lpstr>
      <vt:lpstr>ARITHMETIC GROUP</vt:lpstr>
      <vt:lpstr>ARITHMETIC GROUP</vt:lpstr>
      <vt:lpstr>ARITHMETIC GROUP</vt:lpstr>
      <vt:lpstr>Assembly language program to add two numbers</vt:lpstr>
      <vt:lpstr>1. Data Transfer (Copy) Operations</vt:lpstr>
      <vt:lpstr>Example Data Transfer (Copy)                                            Operations         /            Instructions</vt:lpstr>
      <vt:lpstr>2. Arithmetic Operations</vt:lpstr>
      <vt:lpstr>Example Arithmetic            Operations         /          Instructions</vt:lpstr>
      <vt:lpstr>3. Logical &amp; Bit Manipulation Operations</vt:lpstr>
      <vt:lpstr>Example Logical &amp; Bit Manipulation            Operations         /          Instructions</vt:lpstr>
      <vt:lpstr>4. Branching Operations</vt:lpstr>
      <vt:lpstr>Example Branching            Operations         /          Instructions</vt:lpstr>
      <vt:lpstr>5. Machine Control Instructions</vt:lpstr>
      <vt:lpstr>4. Writing a Assembly Language Program</vt:lpstr>
      <vt:lpstr>Program 8085 in Assembly language to add two 8-bit numbers and store 8-bit result in register C.</vt:lpstr>
      <vt:lpstr>3. Algorithm</vt:lpstr>
      <vt:lpstr>4. Make a Flowchart</vt:lpstr>
      <vt:lpstr>5. Assembly Language Program</vt:lpstr>
      <vt:lpstr>Program 8085 in Assembly language to add two 8-bit numbers. Result can be more than 8-bits.</vt:lpstr>
      <vt:lpstr>PowerPoint Presentation</vt:lpstr>
      <vt:lpstr>PowerPoint Presentation</vt:lpstr>
      <vt:lpstr>2. Program Logic</vt:lpstr>
      <vt:lpstr>3. Algorithm</vt:lpstr>
      <vt:lpstr>4. Make a Flowchart</vt:lpstr>
      <vt:lpstr>5. Assembly Language Program</vt:lpstr>
      <vt:lpstr>4. Addressing Modes of 8085</vt:lpstr>
      <vt:lpstr>PowerPoint Presentation</vt:lpstr>
      <vt:lpstr>1. Register Addressing</vt:lpstr>
      <vt:lpstr>2. Immediate Addressing</vt:lpstr>
      <vt:lpstr>3. Memory Addressing</vt:lpstr>
      <vt:lpstr>3(a) Direct Addressing</vt:lpstr>
      <vt:lpstr>3(b) Indirect Addressing</vt:lpstr>
      <vt:lpstr>4. Input/Output Addressing</vt:lpstr>
      <vt:lpstr>5. Instruction &amp; Data Formats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prafulla.bafna</dc:creator>
  <cp:lastModifiedBy>prafulla.bafna</cp:lastModifiedBy>
  <cp:revision>1</cp:revision>
  <dcterms:created xsi:type="dcterms:W3CDTF">2014-11-28T09:34:15Z</dcterms:created>
  <dcterms:modified xsi:type="dcterms:W3CDTF">2014-11-28T09:40:54Z</dcterms:modified>
</cp:coreProperties>
</file>