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10158413" cy="7621588"/>
  <p:notesSz cx="6858000" cy="9144000"/>
  <p:defaultTextStyle>
    <a:defPPr>
      <a:defRPr lang="en-GB"/>
    </a:defPPr>
    <a:lvl1pPr algn="l" defTabSz="449263" rtl="0" fontAlgn="base">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DejaVu Sans" charset="0"/>
      </a:defRPr>
    </a:lvl1pPr>
    <a:lvl2pPr marL="742950" indent="-285750" algn="l" defTabSz="449263" rtl="0" fontAlgn="base">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DejaVu Sans" charset="0"/>
      </a:defRPr>
    </a:lvl2pPr>
    <a:lvl3pPr marL="1143000" indent="-228600" algn="l" defTabSz="449263" rtl="0" fontAlgn="base">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DejaVu Sans" charset="0"/>
      </a:defRPr>
    </a:lvl3pPr>
    <a:lvl4pPr marL="1600200" indent="-228600" algn="l" defTabSz="449263" rtl="0" fontAlgn="base">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DejaVu Sans" charset="0"/>
      </a:defRPr>
    </a:lvl4pPr>
    <a:lvl5pPr marL="2057400" indent="-228600" algn="l" defTabSz="449263" rtl="0" fontAlgn="base">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DejaVu Sans" charset="0"/>
      </a:defRPr>
    </a:lvl5pPr>
    <a:lvl6pPr marL="2286000" algn="l" defTabSz="914400" rtl="0" eaLnBrk="1" latinLnBrk="0" hangingPunct="1">
      <a:defRPr sz="2400" kern="1200">
        <a:solidFill>
          <a:schemeClr val="bg1"/>
        </a:solidFill>
        <a:latin typeface="Times New Roman" pitchFamily="16" charset="0"/>
        <a:ea typeface="+mn-ea"/>
        <a:cs typeface="DejaVu Sans" charset="0"/>
      </a:defRPr>
    </a:lvl6pPr>
    <a:lvl7pPr marL="2743200" algn="l" defTabSz="914400" rtl="0" eaLnBrk="1" latinLnBrk="0" hangingPunct="1">
      <a:defRPr sz="2400" kern="1200">
        <a:solidFill>
          <a:schemeClr val="bg1"/>
        </a:solidFill>
        <a:latin typeface="Times New Roman" pitchFamily="16" charset="0"/>
        <a:ea typeface="+mn-ea"/>
        <a:cs typeface="DejaVu Sans" charset="0"/>
      </a:defRPr>
    </a:lvl7pPr>
    <a:lvl8pPr marL="3200400" algn="l" defTabSz="914400" rtl="0" eaLnBrk="1" latinLnBrk="0" hangingPunct="1">
      <a:defRPr sz="2400" kern="1200">
        <a:solidFill>
          <a:schemeClr val="bg1"/>
        </a:solidFill>
        <a:latin typeface="Times New Roman" pitchFamily="16" charset="0"/>
        <a:ea typeface="+mn-ea"/>
        <a:cs typeface="DejaVu Sans" charset="0"/>
      </a:defRPr>
    </a:lvl8pPr>
    <a:lvl9pPr marL="3657600" algn="l" defTabSz="914400" rtl="0" eaLnBrk="1" latinLnBrk="0" hangingPunct="1">
      <a:defRPr sz="2400" kern="1200">
        <a:solidFill>
          <a:schemeClr val="bg1"/>
        </a:solidFill>
        <a:latin typeface="Times New Roman" pitchFamily="16" charset="0"/>
        <a:ea typeface="+mn-ea"/>
        <a:cs typeface="DejaVu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210" y="-96"/>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sldImg"/>
          </p:nvPr>
        </p:nvSpPr>
        <p:spPr bwMode="auto">
          <a:xfrm>
            <a:off x="0" y="695325"/>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0" name="Rectangle 2"/>
          <p:cNvSpPr>
            <a:spLocks noGrp="1" noChangeArrowheads="1"/>
          </p:cNvSpPr>
          <p:nvPr>
            <p:ph type="body"/>
          </p:nvPr>
        </p:nvSpPr>
        <p:spPr bwMode="auto">
          <a:xfrm>
            <a:off x="685800" y="4343400"/>
            <a:ext cx="5484813" cy="411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smtClean="0"/>
          </a:p>
        </p:txBody>
      </p:sp>
    </p:spTree>
    <p:extLst>
      <p:ext uri="{BB962C8B-B14F-4D97-AF65-F5344CB8AC3E}">
        <p14:creationId xmlns:p14="http://schemas.microsoft.com/office/powerpoint/2010/main" val="2349764731"/>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09" name="Rectangle 1"/>
          <p:cNvSpPr txBox="1">
            <a:spLocks noChangeArrowheads="1"/>
          </p:cNvSpPr>
          <p:nvPr>
            <p:ph type="sldImg"/>
          </p:nvPr>
        </p:nvSpPr>
        <p:spPr bwMode="auto">
          <a:xfrm>
            <a:off x="1144588" y="695325"/>
            <a:ext cx="4568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0"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5" name="Rectangle 1"/>
          <p:cNvSpPr txBox="1">
            <a:spLocks noChangeArrowheads="1"/>
          </p:cNvSpPr>
          <p:nvPr>
            <p:ph type="sldImg"/>
          </p:nvPr>
        </p:nvSpPr>
        <p:spPr bwMode="auto">
          <a:xfrm>
            <a:off x="1144588" y="695325"/>
            <a:ext cx="4568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2226"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49" name="Rectangle 1"/>
          <p:cNvSpPr txBox="1">
            <a:spLocks noChangeArrowheads="1"/>
          </p:cNvSpPr>
          <p:nvPr>
            <p:ph type="sldImg"/>
          </p:nvPr>
        </p:nvSpPr>
        <p:spPr bwMode="auto">
          <a:xfrm>
            <a:off x="1144588" y="695325"/>
            <a:ext cx="4568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0"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3" name="Rectangle 1"/>
          <p:cNvSpPr txBox="1">
            <a:spLocks noChangeArrowheads="1"/>
          </p:cNvSpPr>
          <p:nvPr>
            <p:ph type="sldImg"/>
          </p:nvPr>
        </p:nvSpPr>
        <p:spPr bwMode="auto">
          <a:xfrm>
            <a:off x="1144588" y="695325"/>
            <a:ext cx="4568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4274"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7" name="Rectangle 1"/>
          <p:cNvSpPr txBox="1">
            <a:spLocks noChangeArrowheads="1"/>
          </p:cNvSpPr>
          <p:nvPr>
            <p:ph type="sldImg"/>
          </p:nvPr>
        </p:nvSpPr>
        <p:spPr bwMode="auto">
          <a:xfrm>
            <a:off x="1144588" y="695325"/>
            <a:ext cx="4568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298"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1" name="Rectangle 1"/>
          <p:cNvSpPr txBox="1">
            <a:spLocks noChangeArrowheads="1"/>
          </p:cNvSpPr>
          <p:nvPr>
            <p:ph type="sldImg"/>
          </p:nvPr>
        </p:nvSpPr>
        <p:spPr bwMode="auto">
          <a:xfrm>
            <a:off x="1144588" y="695325"/>
            <a:ext cx="4568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2"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p:cNvSpPr txBox="1">
            <a:spLocks noChangeArrowheads="1"/>
          </p:cNvSpPr>
          <p:nvPr>
            <p:ph type="sldImg"/>
          </p:nvPr>
        </p:nvSpPr>
        <p:spPr bwMode="auto">
          <a:xfrm>
            <a:off x="1144588" y="695325"/>
            <a:ext cx="4568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7346"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69" name="Rectangle 1"/>
          <p:cNvSpPr txBox="1">
            <a:spLocks noChangeArrowheads="1"/>
          </p:cNvSpPr>
          <p:nvPr>
            <p:ph type="sldImg"/>
          </p:nvPr>
        </p:nvSpPr>
        <p:spPr bwMode="auto">
          <a:xfrm>
            <a:off x="1144588" y="695325"/>
            <a:ext cx="4568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8370"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3" name="Rectangle 1"/>
          <p:cNvSpPr txBox="1">
            <a:spLocks noChangeArrowheads="1"/>
          </p:cNvSpPr>
          <p:nvPr>
            <p:ph type="sldImg"/>
          </p:nvPr>
        </p:nvSpPr>
        <p:spPr bwMode="auto">
          <a:xfrm>
            <a:off x="1144588" y="695325"/>
            <a:ext cx="4568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4"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7" name="Rectangle 1"/>
          <p:cNvSpPr txBox="1">
            <a:spLocks noChangeArrowheads="1"/>
          </p:cNvSpPr>
          <p:nvPr>
            <p:ph type="sldImg"/>
          </p:nvPr>
        </p:nvSpPr>
        <p:spPr bwMode="auto">
          <a:xfrm>
            <a:off x="1144588" y="695325"/>
            <a:ext cx="4568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0418"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1" name="Rectangle 1"/>
          <p:cNvSpPr txBox="1">
            <a:spLocks noChangeArrowheads="1"/>
          </p:cNvSpPr>
          <p:nvPr>
            <p:ph type="sldImg"/>
          </p:nvPr>
        </p:nvSpPr>
        <p:spPr bwMode="auto">
          <a:xfrm>
            <a:off x="1144588" y="695325"/>
            <a:ext cx="4568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2"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3" name="Rectangle 1"/>
          <p:cNvSpPr txBox="1">
            <a:spLocks noChangeArrowheads="1"/>
          </p:cNvSpPr>
          <p:nvPr>
            <p:ph type="sldImg"/>
          </p:nvPr>
        </p:nvSpPr>
        <p:spPr bwMode="auto">
          <a:xfrm>
            <a:off x="1144588" y="695325"/>
            <a:ext cx="4568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4"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5" name="Rectangle 1"/>
          <p:cNvSpPr txBox="1">
            <a:spLocks noChangeArrowheads="1"/>
          </p:cNvSpPr>
          <p:nvPr>
            <p:ph type="sldImg"/>
          </p:nvPr>
        </p:nvSpPr>
        <p:spPr bwMode="auto">
          <a:xfrm>
            <a:off x="1144588" y="695325"/>
            <a:ext cx="4568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6"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89" name="Rectangle 1"/>
          <p:cNvSpPr txBox="1">
            <a:spLocks noChangeArrowheads="1"/>
          </p:cNvSpPr>
          <p:nvPr>
            <p:ph type="sldImg"/>
          </p:nvPr>
        </p:nvSpPr>
        <p:spPr bwMode="auto">
          <a:xfrm>
            <a:off x="1144588" y="695325"/>
            <a:ext cx="4568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0"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Rectangle 1"/>
          <p:cNvSpPr txBox="1">
            <a:spLocks noChangeArrowheads="1"/>
          </p:cNvSpPr>
          <p:nvPr>
            <p:ph type="sldImg"/>
          </p:nvPr>
        </p:nvSpPr>
        <p:spPr bwMode="auto">
          <a:xfrm>
            <a:off x="1144588" y="695325"/>
            <a:ext cx="4568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4"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7" name="Rectangle 1"/>
          <p:cNvSpPr txBox="1">
            <a:spLocks noChangeArrowheads="1"/>
          </p:cNvSpPr>
          <p:nvPr>
            <p:ph type="sldImg"/>
          </p:nvPr>
        </p:nvSpPr>
        <p:spPr bwMode="auto">
          <a:xfrm>
            <a:off x="1144588" y="695325"/>
            <a:ext cx="4568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38"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1" name="Rectangle 1"/>
          <p:cNvSpPr txBox="1">
            <a:spLocks noChangeArrowheads="1"/>
          </p:cNvSpPr>
          <p:nvPr>
            <p:ph type="sldImg"/>
          </p:nvPr>
        </p:nvSpPr>
        <p:spPr bwMode="auto">
          <a:xfrm>
            <a:off x="1144588" y="695325"/>
            <a:ext cx="4568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2"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5" name="Rectangle 1"/>
          <p:cNvSpPr txBox="1">
            <a:spLocks noChangeArrowheads="1"/>
          </p:cNvSpPr>
          <p:nvPr>
            <p:ph type="sldImg"/>
          </p:nvPr>
        </p:nvSpPr>
        <p:spPr bwMode="auto">
          <a:xfrm>
            <a:off x="1144588" y="695325"/>
            <a:ext cx="4568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7586"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09" name="Rectangle 1"/>
          <p:cNvSpPr txBox="1">
            <a:spLocks noChangeArrowheads="1"/>
          </p:cNvSpPr>
          <p:nvPr>
            <p:ph type="sldImg"/>
          </p:nvPr>
        </p:nvSpPr>
        <p:spPr bwMode="auto">
          <a:xfrm>
            <a:off x="1144588" y="695325"/>
            <a:ext cx="4568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8610"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3" name="Rectangle 1"/>
          <p:cNvSpPr txBox="1">
            <a:spLocks noChangeArrowheads="1"/>
          </p:cNvSpPr>
          <p:nvPr>
            <p:ph type="sldImg"/>
          </p:nvPr>
        </p:nvSpPr>
        <p:spPr bwMode="auto">
          <a:xfrm>
            <a:off x="1144588" y="695325"/>
            <a:ext cx="4568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4"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7" name="Rectangle 1"/>
          <p:cNvSpPr txBox="1">
            <a:spLocks noChangeArrowheads="1"/>
          </p:cNvSpPr>
          <p:nvPr>
            <p:ph type="sldImg"/>
          </p:nvPr>
        </p:nvSpPr>
        <p:spPr bwMode="auto">
          <a:xfrm>
            <a:off x="1144588" y="695325"/>
            <a:ext cx="4568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58"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1" name="Rectangle 1"/>
          <p:cNvSpPr txBox="1">
            <a:spLocks noChangeArrowheads="1"/>
          </p:cNvSpPr>
          <p:nvPr>
            <p:ph type="sldImg"/>
          </p:nvPr>
        </p:nvSpPr>
        <p:spPr bwMode="auto">
          <a:xfrm>
            <a:off x="1144588" y="695325"/>
            <a:ext cx="4568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2"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7" name="Rectangle 1"/>
          <p:cNvSpPr txBox="1">
            <a:spLocks noChangeArrowheads="1"/>
          </p:cNvSpPr>
          <p:nvPr>
            <p:ph type="sldImg"/>
          </p:nvPr>
        </p:nvSpPr>
        <p:spPr bwMode="auto">
          <a:xfrm>
            <a:off x="1144588" y="695325"/>
            <a:ext cx="4568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58"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5" name="Rectangle 1"/>
          <p:cNvSpPr txBox="1">
            <a:spLocks noChangeArrowheads="1"/>
          </p:cNvSpPr>
          <p:nvPr>
            <p:ph type="sldImg"/>
          </p:nvPr>
        </p:nvSpPr>
        <p:spPr bwMode="auto">
          <a:xfrm>
            <a:off x="1144588" y="695325"/>
            <a:ext cx="4568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2706"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29" name="Rectangle 1"/>
          <p:cNvSpPr txBox="1">
            <a:spLocks noChangeArrowheads="1"/>
          </p:cNvSpPr>
          <p:nvPr>
            <p:ph type="sldImg"/>
          </p:nvPr>
        </p:nvSpPr>
        <p:spPr bwMode="auto">
          <a:xfrm>
            <a:off x="1144588" y="695325"/>
            <a:ext cx="4568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3730"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3" name="Rectangle 1"/>
          <p:cNvSpPr txBox="1">
            <a:spLocks noChangeArrowheads="1"/>
          </p:cNvSpPr>
          <p:nvPr>
            <p:ph type="sldImg"/>
          </p:nvPr>
        </p:nvSpPr>
        <p:spPr bwMode="auto">
          <a:xfrm>
            <a:off x="1144588" y="695325"/>
            <a:ext cx="4568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4754"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7" name="Rectangle 1"/>
          <p:cNvSpPr txBox="1">
            <a:spLocks noChangeArrowheads="1"/>
          </p:cNvSpPr>
          <p:nvPr>
            <p:ph type="sldImg"/>
          </p:nvPr>
        </p:nvSpPr>
        <p:spPr bwMode="auto">
          <a:xfrm>
            <a:off x="1144588" y="695325"/>
            <a:ext cx="4568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5778"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1" name="Rectangle 1"/>
          <p:cNvSpPr txBox="1">
            <a:spLocks noChangeArrowheads="1"/>
          </p:cNvSpPr>
          <p:nvPr>
            <p:ph type="sldImg"/>
          </p:nvPr>
        </p:nvSpPr>
        <p:spPr bwMode="auto">
          <a:xfrm>
            <a:off x="1144588" y="695325"/>
            <a:ext cx="4568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6802"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5" name="Rectangle 1"/>
          <p:cNvSpPr txBox="1">
            <a:spLocks noChangeArrowheads="1"/>
          </p:cNvSpPr>
          <p:nvPr>
            <p:ph type="sldImg"/>
          </p:nvPr>
        </p:nvSpPr>
        <p:spPr bwMode="auto">
          <a:xfrm>
            <a:off x="1144588" y="695325"/>
            <a:ext cx="4568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26"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49" name="Rectangle 1"/>
          <p:cNvSpPr txBox="1">
            <a:spLocks noChangeArrowheads="1"/>
          </p:cNvSpPr>
          <p:nvPr>
            <p:ph type="sldImg"/>
          </p:nvPr>
        </p:nvSpPr>
        <p:spPr bwMode="auto">
          <a:xfrm>
            <a:off x="1144588" y="695325"/>
            <a:ext cx="4568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8850"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3" name="Rectangle 1"/>
          <p:cNvSpPr txBox="1">
            <a:spLocks noChangeArrowheads="1"/>
          </p:cNvSpPr>
          <p:nvPr>
            <p:ph type="sldImg"/>
          </p:nvPr>
        </p:nvSpPr>
        <p:spPr bwMode="auto">
          <a:xfrm>
            <a:off x="1144588" y="695325"/>
            <a:ext cx="4568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9874"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7" name="Rectangle 1"/>
          <p:cNvSpPr txBox="1">
            <a:spLocks noChangeArrowheads="1"/>
          </p:cNvSpPr>
          <p:nvPr>
            <p:ph type="sldImg"/>
          </p:nvPr>
        </p:nvSpPr>
        <p:spPr bwMode="auto">
          <a:xfrm>
            <a:off x="1144588" y="695325"/>
            <a:ext cx="4568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0898"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1" name="Rectangle 1"/>
          <p:cNvSpPr txBox="1">
            <a:spLocks noChangeArrowheads="1"/>
          </p:cNvSpPr>
          <p:nvPr>
            <p:ph type="sldImg"/>
          </p:nvPr>
        </p:nvSpPr>
        <p:spPr bwMode="auto">
          <a:xfrm>
            <a:off x="1144588" y="695325"/>
            <a:ext cx="4568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2"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5" name="Rectangle 1"/>
          <p:cNvSpPr txBox="1">
            <a:spLocks noChangeArrowheads="1"/>
          </p:cNvSpPr>
          <p:nvPr>
            <p:ph type="sldImg"/>
          </p:nvPr>
        </p:nvSpPr>
        <p:spPr bwMode="auto">
          <a:xfrm>
            <a:off x="1144588" y="695325"/>
            <a:ext cx="4568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7106"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29" name="Rectangle 1"/>
          <p:cNvSpPr txBox="1">
            <a:spLocks noChangeArrowheads="1"/>
          </p:cNvSpPr>
          <p:nvPr>
            <p:ph type="sldImg"/>
          </p:nvPr>
        </p:nvSpPr>
        <p:spPr bwMode="auto">
          <a:xfrm>
            <a:off x="1144588" y="695325"/>
            <a:ext cx="4568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0"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3" name="Rectangle 1"/>
          <p:cNvSpPr txBox="1">
            <a:spLocks noChangeArrowheads="1"/>
          </p:cNvSpPr>
          <p:nvPr>
            <p:ph type="sldImg"/>
          </p:nvPr>
        </p:nvSpPr>
        <p:spPr bwMode="auto">
          <a:xfrm>
            <a:off x="1144588" y="695325"/>
            <a:ext cx="4568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4"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7" name="Rectangle 1"/>
          <p:cNvSpPr txBox="1">
            <a:spLocks noChangeArrowheads="1"/>
          </p:cNvSpPr>
          <p:nvPr>
            <p:ph type="sldImg"/>
          </p:nvPr>
        </p:nvSpPr>
        <p:spPr bwMode="auto">
          <a:xfrm>
            <a:off x="1144588" y="695325"/>
            <a:ext cx="4568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78"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1" name="Rectangle 1"/>
          <p:cNvSpPr txBox="1">
            <a:spLocks noChangeArrowheads="1"/>
          </p:cNvSpPr>
          <p:nvPr>
            <p:ph type="sldImg"/>
          </p:nvPr>
        </p:nvSpPr>
        <p:spPr bwMode="auto">
          <a:xfrm>
            <a:off x="1144588" y="695325"/>
            <a:ext cx="4568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2"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366963"/>
            <a:ext cx="8634413" cy="16351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524000" y="4319588"/>
            <a:ext cx="7110413" cy="1946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idx="10"/>
          </p:nvPr>
        </p:nvSpPr>
        <p:spPr/>
        <p:txBody>
          <a:bodyPr/>
          <a:lstStyle>
            <a:lvl1pPr>
              <a:defRPr/>
            </a:lvl1pPr>
          </a:lstStyle>
          <a:p>
            <a:fld id="{109F2FDF-C93C-4E47-8179-C2E2D649B624}" type="slidenum">
              <a:rPr lang="en-US" altLang="en-US"/>
              <a:pPr/>
              <a:t>‹#›</a:t>
            </a:fld>
            <a:endParaRPr lang="en-US" altLang="en-US"/>
          </a:p>
        </p:txBody>
      </p:sp>
    </p:spTree>
    <p:extLst>
      <p:ext uri="{BB962C8B-B14F-4D97-AF65-F5344CB8AC3E}">
        <p14:creationId xmlns:p14="http://schemas.microsoft.com/office/powerpoint/2010/main" val="2892067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1705921F-8597-459C-A892-0C044761D66D}" type="slidenum">
              <a:rPr lang="en-US" altLang="en-US"/>
              <a:pPr/>
              <a:t>‹#›</a:t>
            </a:fld>
            <a:endParaRPr lang="en-US" altLang="en-US"/>
          </a:p>
        </p:txBody>
      </p:sp>
    </p:spTree>
    <p:extLst>
      <p:ext uri="{BB962C8B-B14F-4D97-AF65-F5344CB8AC3E}">
        <p14:creationId xmlns:p14="http://schemas.microsoft.com/office/powerpoint/2010/main" val="2172454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39000" y="676275"/>
            <a:ext cx="2157413"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676275"/>
            <a:ext cx="63246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6B7B25CC-FDF5-4B2D-A13C-587EB2F829C6}" type="slidenum">
              <a:rPr lang="en-US" altLang="en-US"/>
              <a:pPr/>
              <a:t>‹#›</a:t>
            </a:fld>
            <a:endParaRPr lang="en-US" altLang="en-US"/>
          </a:p>
        </p:txBody>
      </p:sp>
    </p:spTree>
    <p:extLst>
      <p:ext uri="{BB962C8B-B14F-4D97-AF65-F5344CB8AC3E}">
        <p14:creationId xmlns:p14="http://schemas.microsoft.com/office/powerpoint/2010/main" val="1656319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1737F01B-6681-4158-AA34-EBBBEC908AE0}" type="slidenum">
              <a:rPr lang="en-US" altLang="en-US"/>
              <a:pPr/>
              <a:t>‹#›</a:t>
            </a:fld>
            <a:endParaRPr lang="en-US" altLang="en-US"/>
          </a:p>
        </p:txBody>
      </p:sp>
    </p:spTree>
    <p:extLst>
      <p:ext uri="{BB962C8B-B14F-4D97-AF65-F5344CB8AC3E}">
        <p14:creationId xmlns:p14="http://schemas.microsoft.com/office/powerpoint/2010/main" val="2280503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01688" y="4897438"/>
            <a:ext cx="8636000" cy="15144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01688" y="3230563"/>
            <a:ext cx="8636000" cy="16668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idx="10"/>
          </p:nvPr>
        </p:nvSpPr>
        <p:spPr/>
        <p:txBody>
          <a:bodyPr/>
          <a:lstStyle>
            <a:lvl1pPr>
              <a:defRPr/>
            </a:lvl1pPr>
          </a:lstStyle>
          <a:p>
            <a:fld id="{84CA0199-2260-49D9-B2E0-4BE690345663}" type="slidenum">
              <a:rPr lang="en-US" altLang="en-US"/>
              <a:pPr/>
              <a:t>‹#›</a:t>
            </a:fld>
            <a:endParaRPr lang="en-US" altLang="en-US"/>
          </a:p>
        </p:txBody>
      </p:sp>
    </p:spTree>
    <p:extLst>
      <p:ext uri="{BB962C8B-B14F-4D97-AF65-F5344CB8AC3E}">
        <p14:creationId xmlns:p14="http://schemas.microsoft.com/office/powerpoint/2010/main" val="686680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2200275"/>
            <a:ext cx="4240213"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54613" y="2200275"/>
            <a:ext cx="42418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idx="10"/>
          </p:nvPr>
        </p:nvSpPr>
        <p:spPr/>
        <p:txBody>
          <a:bodyPr/>
          <a:lstStyle>
            <a:lvl1pPr>
              <a:defRPr/>
            </a:lvl1pPr>
          </a:lstStyle>
          <a:p>
            <a:fld id="{A5823511-2ACF-4171-89B3-57D14D17EF78}" type="slidenum">
              <a:rPr lang="en-US" altLang="en-US"/>
              <a:pPr/>
              <a:t>‹#›</a:t>
            </a:fld>
            <a:endParaRPr lang="en-US" altLang="en-US"/>
          </a:p>
        </p:txBody>
      </p:sp>
    </p:spTree>
    <p:extLst>
      <p:ext uri="{BB962C8B-B14F-4D97-AF65-F5344CB8AC3E}">
        <p14:creationId xmlns:p14="http://schemas.microsoft.com/office/powerpoint/2010/main" val="1003115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304800"/>
            <a:ext cx="9142413" cy="1270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8000" y="1706563"/>
            <a:ext cx="4487863" cy="7112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417763"/>
            <a:ext cx="4487863" cy="43910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60963" y="1706563"/>
            <a:ext cx="4489450" cy="7112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60963" y="2417763"/>
            <a:ext cx="4489450" cy="43910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idx="10"/>
          </p:nvPr>
        </p:nvSpPr>
        <p:spPr/>
        <p:txBody>
          <a:bodyPr/>
          <a:lstStyle>
            <a:lvl1pPr>
              <a:defRPr/>
            </a:lvl1pPr>
          </a:lstStyle>
          <a:p>
            <a:fld id="{029A7A28-A11F-4899-A4D1-02E787268224}" type="slidenum">
              <a:rPr lang="en-US" altLang="en-US"/>
              <a:pPr/>
              <a:t>‹#›</a:t>
            </a:fld>
            <a:endParaRPr lang="en-US" altLang="en-US"/>
          </a:p>
        </p:txBody>
      </p:sp>
    </p:spTree>
    <p:extLst>
      <p:ext uri="{BB962C8B-B14F-4D97-AF65-F5344CB8AC3E}">
        <p14:creationId xmlns:p14="http://schemas.microsoft.com/office/powerpoint/2010/main" val="1810055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idx="10"/>
          </p:nvPr>
        </p:nvSpPr>
        <p:spPr/>
        <p:txBody>
          <a:bodyPr/>
          <a:lstStyle>
            <a:lvl1pPr>
              <a:defRPr/>
            </a:lvl1pPr>
          </a:lstStyle>
          <a:p>
            <a:fld id="{7D0FABC5-D116-44E8-A1A5-B887892D17D6}" type="slidenum">
              <a:rPr lang="en-US" altLang="en-US"/>
              <a:pPr/>
              <a:t>‹#›</a:t>
            </a:fld>
            <a:endParaRPr lang="en-US" altLang="en-US"/>
          </a:p>
        </p:txBody>
      </p:sp>
    </p:spTree>
    <p:extLst>
      <p:ext uri="{BB962C8B-B14F-4D97-AF65-F5344CB8AC3E}">
        <p14:creationId xmlns:p14="http://schemas.microsoft.com/office/powerpoint/2010/main" val="3605896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E4AEDF5B-6DB0-4A00-974C-29F302898817}" type="slidenum">
              <a:rPr lang="en-US" altLang="en-US"/>
              <a:pPr/>
              <a:t>‹#›</a:t>
            </a:fld>
            <a:endParaRPr lang="en-US" altLang="en-US"/>
          </a:p>
        </p:txBody>
      </p:sp>
    </p:spTree>
    <p:extLst>
      <p:ext uri="{BB962C8B-B14F-4D97-AF65-F5344CB8AC3E}">
        <p14:creationId xmlns:p14="http://schemas.microsoft.com/office/powerpoint/2010/main" val="3729388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0" y="303213"/>
            <a:ext cx="3341688" cy="12922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71925" y="303213"/>
            <a:ext cx="5678488" cy="65055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8000" y="1595438"/>
            <a:ext cx="3341688" cy="52133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49CFAAB7-4FC4-4477-9E64-6C7C7DC25086}" type="slidenum">
              <a:rPr lang="en-US" altLang="en-US"/>
              <a:pPr/>
              <a:t>‹#›</a:t>
            </a:fld>
            <a:endParaRPr lang="en-US" altLang="en-US"/>
          </a:p>
        </p:txBody>
      </p:sp>
    </p:spTree>
    <p:extLst>
      <p:ext uri="{BB962C8B-B14F-4D97-AF65-F5344CB8AC3E}">
        <p14:creationId xmlns:p14="http://schemas.microsoft.com/office/powerpoint/2010/main" val="1975434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90725" y="5335588"/>
            <a:ext cx="6096000" cy="628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90725" y="681038"/>
            <a:ext cx="6096000" cy="45735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90725" y="5964238"/>
            <a:ext cx="6096000" cy="8953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2F869BA9-75D2-457F-AF43-75647D44236C}" type="slidenum">
              <a:rPr lang="en-US" altLang="en-US"/>
              <a:pPr/>
              <a:t>‹#›</a:t>
            </a:fld>
            <a:endParaRPr lang="en-US" altLang="en-US"/>
          </a:p>
        </p:txBody>
      </p:sp>
    </p:spTree>
    <p:extLst>
      <p:ext uri="{BB962C8B-B14F-4D97-AF65-F5344CB8AC3E}">
        <p14:creationId xmlns:p14="http://schemas.microsoft.com/office/powerpoint/2010/main" val="100145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762000" y="676275"/>
            <a:ext cx="8634413" cy="127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smtClean="0"/>
              <a:t>Click to edit the title text format</a:t>
            </a:r>
          </a:p>
        </p:txBody>
      </p:sp>
      <p:sp>
        <p:nvSpPr>
          <p:cNvPr id="1026" name="Rectangle 2"/>
          <p:cNvSpPr>
            <a:spLocks noGrp="1" noChangeArrowheads="1"/>
          </p:cNvSpPr>
          <p:nvPr>
            <p:ph type="body" idx="1"/>
          </p:nvPr>
        </p:nvSpPr>
        <p:spPr bwMode="auto">
          <a:xfrm>
            <a:off x="762000" y="2200275"/>
            <a:ext cx="8634413"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
        <p:nvSpPr>
          <p:cNvPr id="1027" name="Text Box 3"/>
          <p:cNvSpPr txBox="1">
            <a:spLocks noChangeArrowheads="1"/>
          </p:cNvSpPr>
          <p:nvPr/>
        </p:nvSpPr>
        <p:spPr bwMode="auto">
          <a:xfrm>
            <a:off x="762000" y="6942138"/>
            <a:ext cx="2117725" cy="50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8" name="Text Box 4"/>
          <p:cNvSpPr txBox="1">
            <a:spLocks noChangeArrowheads="1"/>
          </p:cNvSpPr>
          <p:nvPr/>
        </p:nvSpPr>
        <p:spPr bwMode="auto">
          <a:xfrm>
            <a:off x="3470275" y="6942138"/>
            <a:ext cx="3219450" cy="50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9" name="Rectangle 5"/>
          <p:cNvSpPr>
            <a:spLocks noGrp="1" noChangeArrowheads="1"/>
          </p:cNvSpPr>
          <p:nvPr>
            <p:ph type="sldNum"/>
          </p:nvPr>
        </p:nvSpPr>
        <p:spPr bwMode="auto">
          <a:xfrm>
            <a:off x="7280275" y="6942138"/>
            <a:ext cx="2117725"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defRPr>
            </a:lvl1pPr>
          </a:lstStyle>
          <a:p>
            <a:fld id="{7E8B585C-6AE8-4386-8D9D-C8278AE4B69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Times New Roman" pitchFamily="16" charset="0"/>
          <a:cs typeface="DejaVu Sans" charset="0"/>
        </a:defRPr>
      </a:lvl2pPr>
      <a:lvl3pPr marL="11430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Times New Roman" pitchFamily="16" charset="0"/>
          <a:cs typeface="DejaVu Sans" charset="0"/>
        </a:defRPr>
      </a:lvl3pPr>
      <a:lvl4pPr marL="16002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Times New Roman" pitchFamily="16" charset="0"/>
          <a:cs typeface="DejaVu Sans" charset="0"/>
        </a:defRPr>
      </a:lvl4pPr>
      <a:lvl5pPr marL="20574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Times New Roman" pitchFamily="16" charset="0"/>
          <a:cs typeface="DejaVu Sans" charset="0"/>
        </a:defRPr>
      </a:lvl5pPr>
      <a:lvl6pPr marL="25146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Times New Roman" pitchFamily="16" charset="0"/>
          <a:cs typeface="DejaVu Sans" charset="0"/>
        </a:defRPr>
      </a:lvl6pPr>
      <a:lvl7pPr marL="29718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Times New Roman" pitchFamily="16" charset="0"/>
          <a:cs typeface="DejaVu Sans" charset="0"/>
        </a:defRPr>
      </a:lvl7pPr>
      <a:lvl8pPr marL="34290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Times New Roman" pitchFamily="16" charset="0"/>
          <a:cs typeface="DejaVu Sans" charset="0"/>
        </a:defRPr>
      </a:lvl8pPr>
      <a:lvl9pPr marL="38862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Times New Roman" pitchFamily="16" charset="0"/>
          <a:cs typeface="DejaVu Sans"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itchFamily="16" charset="0"/>
        <a:defRPr sz="2800">
          <a:solidFill>
            <a:srgbClr val="000000"/>
          </a:solidFill>
          <a:latin typeface="+mn-lt"/>
          <a:cs typeface="+mn-cs"/>
        </a:defRPr>
      </a:lvl2pPr>
      <a:lvl3pPr marL="1143000" indent="-228600" algn="l" defTabSz="449263" rtl="0" eaLnBrk="0" fontAlgn="base" hangingPunct="0">
        <a:spcBef>
          <a:spcPts val="600"/>
        </a:spcBef>
        <a:spcAft>
          <a:spcPct val="0"/>
        </a:spcAft>
        <a:buClr>
          <a:srgbClr val="000000"/>
        </a:buClr>
        <a:buSzPct val="100000"/>
        <a:buFont typeface="Times New Roman" pitchFamily="16" charset="0"/>
        <a:defRPr sz="2400">
          <a:solidFill>
            <a:srgbClr val="000000"/>
          </a:solidFill>
          <a:latin typeface="+mn-lt"/>
          <a:cs typeface="+mn-cs"/>
        </a:defRPr>
      </a:lvl3pPr>
      <a:lvl4pPr marL="1600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4pPr>
      <a:lvl5pPr marL="20574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955675" y="263525"/>
            <a:ext cx="9094788" cy="1490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9pPr>
          </a:lstStyle>
          <a:p>
            <a:pPr>
              <a:lnSpc>
                <a:spcPct val="95000"/>
              </a:lnSpc>
              <a:buClrTx/>
              <a:buFontTx/>
              <a:buNone/>
            </a:pPr>
            <a:r>
              <a:rPr lang="en-US" altLang="en-US" sz="4400">
                <a:solidFill>
                  <a:srgbClr val="003366"/>
                </a:solidFill>
                <a:latin typeface="Verdana" pitchFamily="32" charset="0"/>
              </a:rPr>
              <a:t>Use Case Modeling</a:t>
            </a:r>
          </a:p>
        </p:txBody>
      </p:sp>
      <p:sp>
        <p:nvSpPr>
          <p:cNvPr id="3074" name="Text Box 2"/>
          <p:cNvSpPr txBox="1">
            <a:spLocks noChangeArrowheads="1"/>
          </p:cNvSpPr>
          <p:nvPr/>
        </p:nvSpPr>
        <p:spPr bwMode="auto">
          <a:xfrm>
            <a:off x="1001713" y="2166938"/>
            <a:ext cx="9039225" cy="455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1pPr>
            <a:lvl2pPr marL="455613" indent="-34290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2pPr>
            <a:lvl3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3pPr>
            <a:lvl4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4pPr>
            <a:lvl5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9pPr>
          </a:lstStyle>
          <a:p>
            <a:pPr lvl="1">
              <a:lnSpc>
                <a:spcPct val="95000"/>
              </a:lnSpc>
              <a:buFont typeface="Verdana" pitchFamily="32" charset="0"/>
              <a:buChar char="•"/>
            </a:pPr>
            <a:r>
              <a:rPr lang="en-US" altLang="en-US" sz="2200">
                <a:latin typeface="Verdana" pitchFamily="32" charset="0"/>
              </a:rPr>
              <a:t>Scenarios, Actors and Use cases</a:t>
            </a:r>
          </a:p>
          <a:p>
            <a:pPr lvl="1">
              <a:lnSpc>
                <a:spcPct val="95000"/>
              </a:lnSpc>
              <a:buFont typeface="Verdana" pitchFamily="32" charset="0"/>
              <a:buChar char="•"/>
            </a:pPr>
            <a:r>
              <a:rPr lang="en-US" altLang="en-US" sz="2200">
                <a:latin typeface="Verdana" pitchFamily="32" charset="0"/>
              </a:rPr>
              <a:t>Use case Relationships &lt;&lt;include&gt;&gt; and &lt;&lt;extend&gt;&gt;</a:t>
            </a:r>
          </a:p>
          <a:p>
            <a:pPr lvl="1">
              <a:lnSpc>
                <a:spcPct val="95000"/>
              </a:lnSpc>
              <a:buFont typeface="Verdana" pitchFamily="32" charset="0"/>
              <a:buChar char="•"/>
            </a:pPr>
            <a:r>
              <a:rPr lang="en-US" altLang="en-US" sz="2200">
                <a:latin typeface="Verdana" pitchFamily="32" charset="0"/>
              </a:rPr>
              <a:t>Use case Generalization</a:t>
            </a:r>
          </a:p>
          <a:p>
            <a:pPr lvl="1">
              <a:lnSpc>
                <a:spcPct val="95000"/>
              </a:lnSpc>
              <a:buFont typeface="Verdana" pitchFamily="32" charset="0"/>
              <a:buChar char="•"/>
            </a:pPr>
            <a:r>
              <a:rPr lang="en-US" altLang="en-US" sz="2200">
                <a:latin typeface="Verdana" pitchFamily="32" charset="0"/>
              </a:rPr>
              <a:t>Writing use cases formally</a:t>
            </a:r>
          </a:p>
          <a:p>
            <a:pPr lvl="1">
              <a:lnSpc>
                <a:spcPct val="95000"/>
              </a:lnSpc>
              <a:buFont typeface="Verdana" pitchFamily="32" charset="0"/>
              <a:buChar char="•"/>
            </a:pPr>
            <a:r>
              <a:rPr lang="en-US" altLang="en-US" sz="2200">
                <a:latin typeface="Verdana" pitchFamily="32" charset="0"/>
              </a:rPr>
              <a:t>Choosing System Boundary</a:t>
            </a:r>
          </a:p>
          <a:p>
            <a:pPr lvl="1">
              <a:lnSpc>
                <a:spcPct val="95000"/>
              </a:lnSpc>
              <a:buFont typeface="Verdana" pitchFamily="32" charset="0"/>
              <a:buChar char="•"/>
            </a:pPr>
            <a:r>
              <a:rPr lang="en-US" altLang="en-US" sz="2200">
                <a:latin typeface="Verdana" pitchFamily="32" charset="0"/>
              </a:rPr>
              <a:t>Finding Actors and Use cases</a:t>
            </a:r>
          </a:p>
          <a:p>
            <a:pPr lvl="1">
              <a:lnSpc>
                <a:spcPct val="95000"/>
              </a:lnSpc>
              <a:buFont typeface="Verdana" pitchFamily="32" charset="0"/>
              <a:buChar char="•"/>
            </a:pPr>
            <a:r>
              <a:rPr lang="en-US" altLang="en-US" sz="2200">
                <a:latin typeface="Verdana" pitchFamily="32" charset="0"/>
              </a:rPr>
              <a:t>Using use cases for testing</a:t>
            </a:r>
          </a:p>
          <a:p>
            <a:pPr lvl="1">
              <a:lnSpc>
                <a:spcPct val="95000"/>
              </a:lnSpc>
              <a:buFont typeface="Verdana" pitchFamily="32" charset="0"/>
              <a:buChar char="•"/>
            </a:pPr>
            <a:r>
              <a:rPr lang="en-US" altLang="en-US" sz="2200">
                <a:latin typeface="Verdana" pitchFamily="32" charset="0"/>
              </a:rPr>
              <a:t>Use-Case Realization</a:t>
            </a:r>
          </a:p>
          <a:p>
            <a:pPr>
              <a:lnSpc>
                <a:spcPct val="95000"/>
              </a:lnSpc>
              <a:buClrTx/>
              <a:buFontTx/>
              <a:buNone/>
            </a:pPr>
            <a:endParaRPr lang="en-US" altLang="en-US" sz="2200">
              <a:latin typeface="Verdana" pitchFamily="32"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955675" y="1074738"/>
            <a:ext cx="9094788"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9pPr>
          </a:lstStyle>
          <a:p>
            <a:pPr>
              <a:lnSpc>
                <a:spcPct val="95000"/>
              </a:lnSpc>
              <a:buClrTx/>
              <a:buFontTx/>
              <a:buNone/>
            </a:pPr>
            <a:r>
              <a:rPr lang="en-US" altLang="en-US" sz="4400">
                <a:solidFill>
                  <a:srgbClr val="003366"/>
                </a:solidFill>
                <a:latin typeface="Verdana" pitchFamily="32" charset="0"/>
              </a:rPr>
              <a:t>The include relationship</a:t>
            </a:r>
          </a:p>
        </p:txBody>
      </p:sp>
      <p:sp>
        <p:nvSpPr>
          <p:cNvPr id="12290" name="Text Box 2"/>
          <p:cNvSpPr txBox="1">
            <a:spLocks noChangeArrowheads="1"/>
          </p:cNvSpPr>
          <p:nvPr/>
        </p:nvSpPr>
        <p:spPr bwMode="auto">
          <a:xfrm>
            <a:off x="1001713" y="2166938"/>
            <a:ext cx="9039225" cy="5078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1pPr>
            <a:lvl2pPr marL="455613" indent="-34290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2pPr>
            <a:lvl3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3pPr>
            <a:lvl4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4pPr>
            <a:lvl5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9pPr>
          </a:lstStyle>
          <a:p>
            <a:pPr lvl="1">
              <a:lnSpc>
                <a:spcPct val="95000"/>
              </a:lnSpc>
              <a:buFont typeface="Verdana" pitchFamily="32" charset="0"/>
              <a:buChar char="•"/>
            </a:pPr>
            <a:r>
              <a:rPr lang="en-US" altLang="en-US" sz="2700">
                <a:latin typeface="Verdana" pitchFamily="32" charset="0"/>
              </a:rPr>
              <a:t>Supports reuse. </a:t>
            </a:r>
          </a:p>
          <a:p>
            <a:pPr lvl="1">
              <a:lnSpc>
                <a:spcPct val="95000"/>
              </a:lnSpc>
              <a:buFont typeface="Verdana" pitchFamily="32" charset="0"/>
              <a:buChar char="•"/>
            </a:pPr>
            <a:r>
              <a:rPr lang="en-US" altLang="en-US" sz="2700">
                <a:latin typeface="Verdana" pitchFamily="32" charset="0"/>
              </a:rPr>
              <a:t>Don</a:t>
            </a:r>
            <a:r>
              <a:rPr lang="en-US" altLang="en-US" sz="2700">
                <a:latin typeface="Arial" charset="0"/>
              </a:rPr>
              <a:t>’</a:t>
            </a:r>
            <a:r>
              <a:rPr lang="en-US" altLang="en-US" sz="2700">
                <a:latin typeface="Verdana" pitchFamily="32" charset="0"/>
              </a:rPr>
              <a:t>t use include relationship if an included use case describes behaviour which cannot be used by more than one use cases.</a:t>
            </a:r>
          </a:p>
          <a:p>
            <a:pPr lvl="1">
              <a:lnSpc>
                <a:spcPct val="95000"/>
              </a:lnSpc>
              <a:buFont typeface="Verdana" pitchFamily="32" charset="0"/>
              <a:buChar char="•"/>
            </a:pPr>
            <a:r>
              <a:rPr lang="en-US" altLang="en-US" sz="2700">
                <a:latin typeface="Verdana" pitchFamily="32" charset="0"/>
              </a:rPr>
              <a:t>E.g. In a VIDEO library management system, there are two options: either rent a DVD or buy a DVD. For both these options the customer can pay by using a credit card. So, both use cases </a:t>
            </a:r>
            <a:r>
              <a:rPr lang="en-US" altLang="en-US" sz="2700">
                <a:latin typeface="Arial" charset="0"/>
              </a:rPr>
              <a:t>“</a:t>
            </a:r>
            <a:r>
              <a:rPr lang="en-US" altLang="en-US" sz="2700">
                <a:latin typeface="Verdana" pitchFamily="32" charset="0"/>
              </a:rPr>
              <a:t>Process Rental Request</a:t>
            </a:r>
            <a:r>
              <a:rPr lang="en-US" altLang="en-US" sz="2700">
                <a:latin typeface="Arial" charset="0"/>
              </a:rPr>
              <a:t>”</a:t>
            </a:r>
            <a:r>
              <a:rPr lang="en-US" altLang="en-US" sz="2700">
                <a:latin typeface="Verdana" pitchFamily="32" charset="0"/>
              </a:rPr>
              <a:t> and </a:t>
            </a:r>
            <a:r>
              <a:rPr lang="en-US" altLang="en-US" sz="2700">
                <a:latin typeface="Arial" charset="0"/>
              </a:rPr>
              <a:t>“</a:t>
            </a:r>
            <a:r>
              <a:rPr lang="en-US" altLang="en-US" sz="2700">
                <a:latin typeface="Verdana" pitchFamily="32" charset="0"/>
              </a:rPr>
              <a:t>Process Sale Request</a:t>
            </a:r>
            <a:r>
              <a:rPr lang="en-US" altLang="en-US" sz="2700">
                <a:latin typeface="Arial" charset="0"/>
              </a:rPr>
              <a:t>”</a:t>
            </a:r>
            <a:r>
              <a:rPr lang="en-US" altLang="en-US" sz="2700">
                <a:latin typeface="Verdana" pitchFamily="32" charset="0"/>
              </a:rPr>
              <a:t> can include </a:t>
            </a:r>
            <a:r>
              <a:rPr lang="en-US" altLang="en-US" sz="2700">
                <a:latin typeface="Arial" charset="0"/>
              </a:rPr>
              <a:t>“</a:t>
            </a:r>
            <a:r>
              <a:rPr lang="en-US" altLang="en-US" sz="2700">
                <a:latin typeface="Verdana" pitchFamily="32" charset="0"/>
              </a:rPr>
              <a:t>Handle Credit card Payment</a:t>
            </a:r>
            <a:r>
              <a:rPr lang="en-US" altLang="en-US" sz="2700">
                <a:latin typeface="Arial" charset="0"/>
              </a:rPr>
              <a:t>”</a:t>
            </a:r>
            <a:r>
              <a:rPr lang="en-US" altLang="en-US" sz="2700">
                <a:latin typeface="Verdana" pitchFamily="32" charset="0"/>
              </a:rPr>
              <a:t> use case instead of writing it twice. </a:t>
            </a:r>
          </a:p>
          <a:p>
            <a:pPr>
              <a:lnSpc>
                <a:spcPct val="95000"/>
              </a:lnSpc>
              <a:buClrTx/>
              <a:buFontTx/>
              <a:buNone/>
            </a:pPr>
            <a:endParaRPr lang="en-US" altLang="en-US" sz="2700">
              <a:latin typeface="Verdana" pitchFamily="32" charset="0"/>
            </a:endParaRPr>
          </a:p>
          <a:p>
            <a:pPr>
              <a:lnSpc>
                <a:spcPct val="95000"/>
              </a:lnSpc>
              <a:buClrTx/>
              <a:buFontTx/>
              <a:buNone/>
            </a:pPr>
            <a:endParaRPr lang="en-US" altLang="en-US" sz="2700">
              <a:latin typeface="Verdana" pitchFamily="32"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3313" name="Text Box 1"/>
          <p:cNvSpPr txBox="1">
            <a:spLocks noChangeArrowheads="1"/>
          </p:cNvSpPr>
          <p:nvPr/>
        </p:nvSpPr>
        <p:spPr bwMode="auto">
          <a:xfrm>
            <a:off x="955675" y="1074738"/>
            <a:ext cx="9094788"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9pPr>
          </a:lstStyle>
          <a:p>
            <a:pPr>
              <a:lnSpc>
                <a:spcPct val="95000"/>
              </a:lnSpc>
              <a:buClrTx/>
              <a:buFontTx/>
              <a:buNone/>
            </a:pPr>
            <a:r>
              <a:rPr lang="en-US" altLang="en-US" sz="4400">
                <a:solidFill>
                  <a:srgbClr val="003366"/>
                </a:solidFill>
                <a:latin typeface="Verdana" pitchFamily="32" charset="0"/>
              </a:rPr>
              <a:t>The include relationship</a:t>
            </a:r>
          </a:p>
        </p:txBody>
      </p:sp>
      <p:pic>
        <p:nvPicPr>
          <p:cNvPr id="133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6475" y="3067050"/>
            <a:ext cx="4662488" cy="45529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955675" y="1074738"/>
            <a:ext cx="9094788"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9pPr>
          </a:lstStyle>
          <a:p>
            <a:pPr>
              <a:lnSpc>
                <a:spcPct val="95000"/>
              </a:lnSpc>
              <a:buClrTx/>
              <a:buFontTx/>
              <a:buNone/>
            </a:pPr>
            <a:r>
              <a:rPr lang="en-US" altLang="en-US" sz="4400">
                <a:solidFill>
                  <a:srgbClr val="003366"/>
                </a:solidFill>
                <a:latin typeface="Verdana" pitchFamily="32" charset="0"/>
              </a:rPr>
              <a:t>The extend relationship</a:t>
            </a:r>
          </a:p>
        </p:txBody>
      </p:sp>
      <p:sp>
        <p:nvSpPr>
          <p:cNvPr id="14338" name="Text Box 2"/>
          <p:cNvSpPr txBox="1">
            <a:spLocks noChangeArrowheads="1"/>
          </p:cNvSpPr>
          <p:nvPr/>
        </p:nvSpPr>
        <p:spPr bwMode="auto">
          <a:xfrm>
            <a:off x="1001713" y="2166938"/>
            <a:ext cx="9039225" cy="455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1pPr>
            <a:lvl2pPr marL="455613" indent="-34290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2pPr>
            <a:lvl3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3pPr>
            <a:lvl4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4pPr>
            <a:lvl5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9pPr>
          </a:lstStyle>
          <a:p>
            <a:pPr lvl="1">
              <a:lnSpc>
                <a:spcPct val="95000"/>
              </a:lnSpc>
              <a:buFont typeface="Verdana" pitchFamily="32" charset="0"/>
              <a:buChar char="•"/>
            </a:pPr>
            <a:r>
              <a:rPr lang="en-US" altLang="en-US" sz="2700">
                <a:latin typeface="Verdana" pitchFamily="32" charset="0"/>
              </a:rPr>
              <a:t>Used to depict some additional functionality required of a use case by putting the description of the additional functionality in another use case and letting this new use case extend the original use case. </a:t>
            </a:r>
          </a:p>
          <a:p>
            <a:pPr>
              <a:lnSpc>
                <a:spcPct val="95000"/>
              </a:lnSpc>
              <a:buClrTx/>
              <a:buFontTx/>
              <a:buNone/>
            </a:pPr>
            <a:endParaRPr lang="en-US" altLang="en-US" sz="2700">
              <a:latin typeface="Verdana" pitchFamily="32" charset="0"/>
            </a:endParaRPr>
          </a:p>
          <a:p>
            <a:pPr lvl="1">
              <a:lnSpc>
                <a:spcPct val="95000"/>
              </a:lnSpc>
              <a:buFont typeface="Verdana" pitchFamily="32" charset="0"/>
              <a:buChar char="•"/>
            </a:pPr>
            <a:r>
              <a:rPr lang="en-US" altLang="en-US" sz="2700">
                <a:latin typeface="Verdana" pitchFamily="32" charset="0"/>
              </a:rPr>
              <a:t>Denoted by a dashed arrow with &lt;&lt;extend&gt;&gt; stereotype. The base of the arrow points towards the extending use case and the arrowhead points to the extended use case.</a:t>
            </a:r>
          </a:p>
          <a:p>
            <a:pPr>
              <a:lnSpc>
                <a:spcPct val="95000"/>
              </a:lnSpc>
              <a:buClrTx/>
              <a:buFontTx/>
              <a:buNone/>
            </a:pPr>
            <a:endParaRPr lang="en-US" altLang="en-US" sz="2700">
              <a:latin typeface="Verdana" pitchFamily="32"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5361" name="Text Box 1"/>
          <p:cNvSpPr txBox="1">
            <a:spLocks noChangeArrowheads="1"/>
          </p:cNvSpPr>
          <p:nvPr/>
        </p:nvSpPr>
        <p:spPr bwMode="auto">
          <a:xfrm>
            <a:off x="955675" y="1008063"/>
            <a:ext cx="9094788" cy="74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9pPr>
          </a:lstStyle>
          <a:p>
            <a:pPr>
              <a:lnSpc>
                <a:spcPct val="95000"/>
              </a:lnSpc>
              <a:buClrTx/>
              <a:buFontTx/>
              <a:buNone/>
            </a:pPr>
            <a:r>
              <a:rPr lang="en-US" altLang="en-US" sz="4900">
                <a:solidFill>
                  <a:srgbClr val="003366"/>
                </a:solidFill>
                <a:latin typeface="Verdana" pitchFamily="32" charset="0"/>
              </a:rPr>
              <a:t>Example</a:t>
            </a:r>
          </a:p>
        </p:txBody>
      </p:sp>
      <p:sp>
        <p:nvSpPr>
          <p:cNvPr id="15362" name="Text Box 2"/>
          <p:cNvSpPr txBox="1">
            <a:spLocks noChangeArrowheads="1"/>
          </p:cNvSpPr>
          <p:nvPr/>
        </p:nvSpPr>
        <p:spPr bwMode="auto">
          <a:xfrm>
            <a:off x="1001713" y="2166938"/>
            <a:ext cx="9039225" cy="5078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1pPr>
            <a:lvl2pPr marL="455613" indent="-34290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2pPr>
            <a:lvl3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3pPr>
            <a:lvl4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4pPr>
            <a:lvl5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9pPr>
          </a:lstStyle>
          <a:p>
            <a:pPr lvl="1">
              <a:lnSpc>
                <a:spcPct val="95000"/>
              </a:lnSpc>
              <a:buFont typeface="Verdana" pitchFamily="32" charset="0"/>
              <a:buChar char="•"/>
            </a:pPr>
            <a:r>
              <a:rPr lang="en-US" altLang="en-US" sz="2700">
                <a:latin typeface="Verdana" pitchFamily="32" charset="0"/>
              </a:rPr>
              <a:t>Consider an IT Company that gives part of the developer's salary as gift vouchers to be redeemed at specific supermarkets only. When the use cases for the Supermarket Management System were written, base-lined and the system built, the mode of payment was cash. Later, when the supermarket signed an agreement with the IT Company, it wanted the system to have a provision to accept payment through redemption of gift vouchers. Suppose that the use case "Process Customer Sale" was written in the following manner:</a:t>
            </a:r>
          </a:p>
          <a:p>
            <a:pPr>
              <a:lnSpc>
                <a:spcPct val="95000"/>
              </a:lnSpc>
              <a:buClrTx/>
              <a:buFontTx/>
              <a:buNone/>
            </a:pPr>
            <a:endParaRPr lang="en-US" altLang="en-US" sz="2700">
              <a:latin typeface="Verdana" pitchFamily="32"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955675" y="1008063"/>
            <a:ext cx="9094788" cy="74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9pPr>
          </a:lstStyle>
          <a:p>
            <a:pPr>
              <a:lnSpc>
                <a:spcPct val="95000"/>
              </a:lnSpc>
              <a:buClrTx/>
              <a:buFontTx/>
              <a:buNone/>
            </a:pPr>
            <a:r>
              <a:rPr lang="en-US" altLang="en-US" sz="4900">
                <a:solidFill>
                  <a:srgbClr val="003366"/>
                </a:solidFill>
                <a:latin typeface="Verdana" pitchFamily="32" charset="0"/>
              </a:rPr>
              <a:t>Example</a:t>
            </a:r>
          </a:p>
        </p:txBody>
      </p:sp>
      <p:sp>
        <p:nvSpPr>
          <p:cNvPr id="16386" name="Text Box 2"/>
          <p:cNvSpPr txBox="1">
            <a:spLocks noChangeArrowheads="1"/>
          </p:cNvSpPr>
          <p:nvPr/>
        </p:nvSpPr>
        <p:spPr bwMode="auto">
          <a:xfrm>
            <a:off x="1001713" y="2166938"/>
            <a:ext cx="9039225" cy="5092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9pPr>
          </a:lstStyle>
          <a:p>
            <a:pPr>
              <a:lnSpc>
                <a:spcPct val="95000"/>
              </a:lnSpc>
              <a:buClrTx/>
              <a:buFontTx/>
              <a:buNone/>
            </a:pPr>
            <a:r>
              <a:rPr lang="en-US" altLang="en-US" sz="2200">
                <a:latin typeface="Arial" charset="0"/>
              </a:rPr>
              <a:t>1)</a:t>
            </a:r>
            <a:r>
              <a:rPr lang="en-US" altLang="en-US" sz="2200">
                <a:latin typeface="Verdana" pitchFamily="32" charset="0"/>
              </a:rPr>
              <a:t>     Customer arrives at the Payment Counter with the goods that he intends to buy.</a:t>
            </a:r>
          </a:p>
          <a:p>
            <a:pPr>
              <a:lnSpc>
                <a:spcPct val="95000"/>
              </a:lnSpc>
              <a:buClrTx/>
              <a:buFontTx/>
              <a:buNone/>
            </a:pPr>
            <a:r>
              <a:rPr lang="en-US" altLang="en-US" sz="2200">
                <a:latin typeface="Verdana" pitchFamily="32" charset="0"/>
              </a:rPr>
              <a:t>2)     Cashier starts a new transaction on the system.</a:t>
            </a:r>
          </a:p>
          <a:p>
            <a:pPr>
              <a:lnSpc>
                <a:spcPct val="95000"/>
              </a:lnSpc>
              <a:buClrTx/>
              <a:buFontTx/>
              <a:buNone/>
            </a:pPr>
            <a:r>
              <a:rPr lang="en-US" altLang="en-US" sz="2200">
                <a:latin typeface="Verdana" pitchFamily="32" charset="0"/>
              </a:rPr>
              <a:t>3)     Cashier repeats steps 3 and 4 till all the goods submitted by the customer are over.</a:t>
            </a:r>
          </a:p>
          <a:p>
            <a:pPr>
              <a:lnSpc>
                <a:spcPct val="95000"/>
              </a:lnSpc>
              <a:buClrTx/>
              <a:buFontTx/>
              <a:buNone/>
            </a:pPr>
            <a:r>
              <a:rPr lang="en-US" altLang="en-US" sz="2200">
                <a:latin typeface="Verdana" pitchFamily="32" charset="0"/>
              </a:rPr>
              <a:t>4)     Cashier submits the bar code of the item to the system with the aid of a bar code scanner.</a:t>
            </a:r>
          </a:p>
          <a:p>
            <a:pPr>
              <a:lnSpc>
                <a:spcPct val="95000"/>
              </a:lnSpc>
              <a:buClrTx/>
              <a:buFontTx/>
              <a:buNone/>
            </a:pPr>
            <a:r>
              <a:rPr lang="en-US" altLang="en-US" sz="2200">
                <a:latin typeface="Verdana" pitchFamily="32" charset="0"/>
              </a:rPr>
              <a:t>5)     System reads the item's description and its price</a:t>
            </a:r>
          </a:p>
          <a:p>
            <a:pPr>
              <a:lnSpc>
                <a:spcPct val="95000"/>
              </a:lnSpc>
              <a:buClrTx/>
              <a:buFontTx/>
              <a:buNone/>
            </a:pPr>
            <a:r>
              <a:rPr lang="en-US" altLang="en-US" sz="2200">
                <a:latin typeface="Verdana" pitchFamily="32" charset="0"/>
              </a:rPr>
              <a:t>6)     System displays total amount.</a:t>
            </a:r>
          </a:p>
          <a:p>
            <a:pPr>
              <a:lnSpc>
                <a:spcPct val="95000"/>
              </a:lnSpc>
              <a:buClrTx/>
              <a:buFontTx/>
              <a:buNone/>
            </a:pPr>
            <a:r>
              <a:rPr lang="en-US" altLang="en-US" sz="2200">
                <a:latin typeface="Verdana" pitchFamily="32" charset="0"/>
              </a:rPr>
              <a:t>7)     Cashier communicates total to the customer and asks for payment.</a:t>
            </a:r>
          </a:p>
          <a:p>
            <a:pPr>
              <a:lnSpc>
                <a:spcPct val="95000"/>
              </a:lnSpc>
              <a:buClrTx/>
              <a:buFontTx/>
              <a:buNone/>
            </a:pPr>
            <a:r>
              <a:rPr lang="en-US" altLang="en-US" sz="2200">
                <a:latin typeface="Verdana" pitchFamily="32" charset="0"/>
              </a:rPr>
              <a:t>8)     Customer pays the required amount through cash.</a:t>
            </a:r>
          </a:p>
          <a:p>
            <a:pPr>
              <a:lnSpc>
                <a:spcPct val="95000"/>
              </a:lnSpc>
              <a:buClrTx/>
              <a:buFontTx/>
              <a:buNone/>
            </a:pPr>
            <a:r>
              <a:rPr lang="en-US" altLang="en-US" sz="2200">
                <a:latin typeface="Verdana" pitchFamily="32" charset="0"/>
              </a:rPr>
              <a:t>9)     Cashier commands system to generate receipt.</a:t>
            </a:r>
          </a:p>
          <a:p>
            <a:pPr>
              <a:lnSpc>
                <a:spcPct val="95000"/>
              </a:lnSpc>
              <a:buClrTx/>
              <a:buFontTx/>
              <a:buNone/>
            </a:pPr>
            <a:r>
              <a:rPr lang="en-US" altLang="en-US" sz="2200">
                <a:latin typeface="Verdana" pitchFamily="32" charset="0"/>
              </a:rPr>
              <a:t>10) System logs the transaction and generates the receipt.</a:t>
            </a:r>
          </a:p>
          <a:p>
            <a:pPr>
              <a:lnSpc>
                <a:spcPct val="95000"/>
              </a:lnSpc>
              <a:buClrTx/>
              <a:buFontTx/>
              <a:buNone/>
            </a:pPr>
            <a:r>
              <a:rPr lang="en-US" altLang="en-US" sz="2200">
                <a:latin typeface="Verdana" pitchFamily="32" charset="0"/>
              </a:rPr>
              <a:t>11) Customer leaves with his goods and the receipt.</a:t>
            </a:r>
          </a:p>
          <a:p>
            <a:pPr>
              <a:lnSpc>
                <a:spcPct val="95000"/>
              </a:lnSpc>
              <a:buClrTx/>
              <a:buFontTx/>
              <a:buNone/>
            </a:pPr>
            <a:endParaRPr lang="en-US" altLang="en-US" sz="2200">
              <a:latin typeface="Verdana" pitchFamily="32"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7409" name="Text Box 1"/>
          <p:cNvSpPr txBox="1">
            <a:spLocks noChangeArrowheads="1"/>
          </p:cNvSpPr>
          <p:nvPr/>
        </p:nvSpPr>
        <p:spPr bwMode="auto">
          <a:xfrm>
            <a:off x="955675" y="1008063"/>
            <a:ext cx="9094788" cy="74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9pPr>
          </a:lstStyle>
          <a:p>
            <a:pPr>
              <a:lnSpc>
                <a:spcPct val="95000"/>
              </a:lnSpc>
              <a:buClrTx/>
              <a:buFontTx/>
              <a:buNone/>
            </a:pPr>
            <a:r>
              <a:rPr lang="en-US" altLang="en-US" sz="4900">
                <a:solidFill>
                  <a:srgbClr val="003366"/>
                </a:solidFill>
                <a:latin typeface="Verdana" pitchFamily="32" charset="0"/>
              </a:rPr>
              <a:t>Example</a:t>
            </a:r>
          </a:p>
        </p:txBody>
      </p:sp>
      <p:sp>
        <p:nvSpPr>
          <p:cNvPr id="17410" name="Text Box 2"/>
          <p:cNvSpPr txBox="1">
            <a:spLocks noChangeArrowheads="1"/>
          </p:cNvSpPr>
          <p:nvPr/>
        </p:nvSpPr>
        <p:spPr bwMode="auto">
          <a:xfrm>
            <a:off x="1001713" y="2166938"/>
            <a:ext cx="9039225" cy="455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1pPr>
            <a:lvl2pPr marL="455613" indent="-34290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2pPr>
            <a:lvl3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3pPr>
            <a:lvl4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4pPr>
            <a:lvl5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9pPr>
          </a:lstStyle>
          <a:p>
            <a:pPr lvl="1">
              <a:lnSpc>
                <a:spcPct val="95000"/>
              </a:lnSpc>
              <a:buFont typeface="Verdana" pitchFamily="32" charset="0"/>
              <a:buChar char="•"/>
            </a:pPr>
            <a:r>
              <a:rPr lang="en-US" altLang="en-US" sz="2200">
                <a:latin typeface="Verdana" pitchFamily="32" charset="0"/>
              </a:rPr>
              <a:t>Suppose that this use case is an artifact and hence cannot be modified. </a:t>
            </a:r>
          </a:p>
          <a:p>
            <a:pPr lvl="1">
              <a:lnSpc>
                <a:spcPct val="95000"/>
              </a:lnSpc>
              <a:buFont typeface="Verdana" pitchFamily="32" charset="0"/>
              <a:buChar char="•"/>
            </a:pPr>
            <a:r>
              <a:rPr lang="en-US" altLang="en-US" sz="2200">
                <a:latin typeface="Verdana" pitchFamily="32" charset="0"/>
              </a:rPr>
              <a:t>Aim is to add the extra behaviour without changing the original use case. </a:t>
            </a:r>
          </a:p>
          <a:p>
            <a:pPr lvl="1">
              <a:lnSpc>
                <a:spcPct val="95000"/>
              </a:lnSpc>
              <a:buFont typeface="Verdana" pitchFamily="32" charset="0"/>
              <a:buChar char="•"/>
            </a:pPr>
            <a:r>
              <a:rPr lang="en-US" altLang="en-US" sz="2200">
                <a:latin typeface="Verdana" pitchFamily="32" charset="0"/>
              </a:rPr>
              <a:t>Use "extend" relationship </a:t>
            </a:r>
          </a:p>
          <a:p>
            <a:pPr lvl="1">
              <a:lnSpc>
                <a:spcPct val="95000"/>
              </a:lnSpc>
              <a:buFont typeface="Verdana" pitchFamily="32" charset="0"/>
              <a:buChar char="•"/>
            </a:pPr>
            <a:r>
              <a:rPr lang="en-US" altLang="en-US" sz="2200">
                <a:latin typeface="Verdana" pitchFamily="32" charset="0"/>
              </a:rPr>
              <a:t>Write another use case, "Handle voucher redemption" which describes the sequence of steps when the employee of the IT company wants to purchase goods through voucher redemption. </a:t>
            </a:r>
          </a:p>
          <a:p>
            <a:pPr lvl="1">
              <a:lnSpc>
                <a:spcPct val="95000"/>
              </a:lnSpc>
              <a:buFont typeface="Verdana" pitchFamily="32" charset="0"/>
              <a:buChar char="•"/>
            </a:pPr>
            <a:r>
              <a:rPr lang="en-US" altLang="en-US" sz="2200">
                <a:latin typeface="Verdana" pitchFamily="32" charset="0"/>
              </a:rPr>
              <a:t>This use case is the extending use case. </a:t>
            </a:r>
          </a:p>
          <a:p>
            <a:pPr lvl="1">
              <a:lnSpc>
                <a:spcPct val="95000"/>
              </a:lnSpc>
              <a:buFont typeface="Verdana" pitchFamily="32" charset="0"/>
              <a:buChar char="•"/>
            </a:pPr>
            <a:r>
              <a:rPr lang="en-US" altLang="en-US" sz="2200">
                <a:latin typeface="Verdana" pitchFamily="32" charset="0"/>
              </a:rPr>
              <a:t>Clearly specify the point at which the extending use case extends the base use case and the condition under which it does so.</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8433" name="Text Box 1"/>
          <p:cNvSpPr txBox="1">
            <a:spLocks noChangeArrowheads="1"/>
          </p:cNvSpPr>
          <p:nvPr/>
        </p:nvSpPr>
        <p:spPr bwMode="auto">
          <a:xfrm>
            <a:off x="955675" y="1008063"/>
            <a:ext cx="9094788" cy="74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9pPr>
          </a:lstStyle>
          <a:p>
            <a:pPr>
              <a:lnSpc>
                <a:spcPct val="95000"/>
              </a:lnSpc>
              <a:buClrTx/>
              <a:buFontTx/>
              <a:buNone/>
            </a:pPr>
            <a:r>
              <a:rPr lang="en-US" altLang="en-US" sz="4900">
                <a:solidFill>
                  <a:srgbClr val="003366"/>
                </a:solidFill>
                <a:latin typeface="Verdana" pitchFamily="32" charset="0"/>
              </a:rPr>
              <a:t>Example</a:t>
            </a:r>
          </a:p>
        </p:txBody>
      </p:sp>
      <p:pic>
        <p:nvPicPr>
          <p:cNvPr id="184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2413" y="2160588"/>
            <a:ext cx="5307012" cy="46799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9457" name="Text Box 1"/>
          <p:cNvSpPr txBox="1">
            <a:spLocks noChangeArrowheads="1"/>
          </p:cNvSpPr>
          <p:nvPr/>
        </p:nvSpPr>
        <p:spPr bwMode="auto">
          <a:xfrm>
            <a:off x="955675" y="1008063"/>
            <a:ext cx="9094788" cy="74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9pPr>
          </a:lstStyle>
          <a:p>
            <a:pPr>
              <a:lnSpc>
                <a:spcPct val="95000"/>
              </a:lnSpc>
              <a:buClrTx/>
              <a:buFontTx/>
              <a:buNone/>
            </a:pPr>
            <a:r>
              <a:rPr lang="en-US" altLang="en-US" sz="4900">
                <a:solidFill>
                  <a:srgbClr val="003366"/>
                </a:solidFill>
                <a:latin typeface="Verdana" pitchFamily="32" charset="0"/>
              </a:rPr>
              <a:t>Example</a:t>
            </a:r>
          </a:p>
        </p:txBody>
      </p:sp>
      <p:sp>
        <p:nvSpPr>
          <p:cNvPr id="19458" name="Text Box 2"/>
          <p:cNvSpPr txBox="1">
            <a:spLocks noChangeArrowheads="1"/>
          </p:cNvSpPr>
          <p:nvPr/>
        </p:nvSpPr>
        <p:spPr bwMode="auto">
          <a:xfrm>
            <a:off x="1001713" y="2166938"/>
            <a:ext cx="9039225" cy="6046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1pPr>
            <a:lvl2pPr marL="455613" indent="-3429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9pPr>
          </a:lstStyle>
          <a:p>
            <a:pPr>
              <a:lnSpc>
                <a:spcPct val="95000"/>
              </a:lnSpc>
              <a:buClrTx/>
              <a:buFontTx/>
              <a:buNone/>
            </a:pPr>
            <a:r>
              <a:rPr lang="en-US" altLang="en-US" sz="2200">
                <a:latin typeface="Verdana" pitchFamily="32" charset="0"/>
              </a:rPr>
              <a:t>Extension points in Base use case:</a:t>
            </a:r>
          </a:p>
          <a:p>
            <a:pPr lvl="1">
              <a:lnSpc>
                <a:spcPct val="95000"/>
              </a:lnSpc>
              <a:buFont typeface="Verdana" pitchFamily="32" charset="0"/>
              <a:buChar char="•"/>
            </a:pPr>
            <a:r>
              <a:rPr lang="en-US" altLang="en-US" sz="2200">
                <a:latin typeface="Verdana" pitchFamily="32" charset="0"/>
              </a:rPr>
              <a:t>Customer an employee of IT Company SoftTech: Step-I</a:t>
            </a:r>
          </a:p>
          <a:p>
            <a:pPr lvl="1">
              <a:lnSpc>
                <a:spcPct val="95000"/>
              </a:lnSpc>
              <a:buFont typeface="Verdana" pitchFamily="32" charset="0"/>
              <a:buChar char="•"/>
            </a:pPr>
            <a:r>
              <a:rPr lang="en-US" altLang="en-US" sz="2200">
                <a:latin typeface="Verdana" pitchFamily="32" charset="0"/>
              </a:rPr>
              <a:t>Payment: Step 7.</a:t>
            </a:r>
          </a:p>
          <a:p>
            <a:pPr lvl="1">
              <a:lnSpc>
                <a:spcPct val="95000"/>
              </a:lnSpc>
              <a:buFont typeface="Verdana" pitchFamily="32" charset="0"/>
              <a:buChar char="•"/>
            </a:pPr>
            <a:r>
              <a:rPr lang="en-US" altLang="en-US" sz="2200" b="1">
                <a:latin typeface="Verdana" pitchFamily="32" charset="0"/>
              </a:rPr>
              <a:t> </a:t>
            </a:r>
          </a:p>
          <a:p>
            <a:pPr lvl="1">
              <a:lnSpc>
                <a:spcPct val="95000"/>
              </a:lnSpc>
              <a:buFont typeface="Verdana" pitchFamily="32" charset="0"/>
              <a:buChar char="•"/>
            </a:pPr>
            <a:r>
              <a:rPr lang="en-US" altLang="en-US" sz="2200">
                <a:latin typeface="Verdana" pitchFamily="32" charset="0"/>
              </a:rPr>
              <a:t>Use Case: Handle Voucher Redemption</a:t>
            </a:r>
          </a:p>
          <a:p>
            <a:pPr lvl="1">
              <a:lnSpc>
                <a:spcPct val="95000"/>
              </a:lnSpc>
              <a:buFont typeface="Verdana" pitchFamily="32" charset="0"/>
              <a:buChar char="•"/>
            </a:pPr>
            <a:r>
              <a:rPr lang="en-US" altLang="en-US" sz="2200">
                <a:latin typeface="Verdana" pitchFamily="32" charset="0"/>
              </a:rPr>
              <a:t>Trigger: Customer wants to pay with supermarket's vouchers</a:t>
            </a:r>
            <a:r>
              <a:rPr lang="en-US" altLang="en-US" sz="2200" b="1">
                <a:latin typeface="Verdana" pitchFamily="32" charset="0"/>
              </a:rPr>
              <a:t>.</a:t>
            </a:r>
          </a:p>
          <a:p>
            <a:pPr lvl="1">
              <a:lnSpc>
                <a:spcPct val="95000"/>
              </a:lnSpc>
              <a:buFont typeface="Verdana" pitchFamily="32" charset="0"/>
              <a:buChar char="•"/>
            </a:pPr>
            <a:r>
              <a:rPr lang="en-US" altLang="en-US" sz="2200">
                <a:latin typeface="Verdana" pitchFamily="32" charset="0"/>
              </a:rPr>
              <a:t>Extension Point: Payment in "Process Customer Sale"</a:t>
            </a:r>
          </a:p>
          <a:p>
            <a:pPr lvl="1">
              <a:lnSpc>
                <a:spcPct val="95000"/>
              </a:lnSpc>
              <a:buFont typeface="Verdana" pitchFamily="32" charset="0"/>
              <a:buChar char="•"/>
            </a:pPr>
            <a:r>
              <a:rPr lang="en-US" altLang="en-US" sz="2200">
                <a:latin typeface="Verdana" pitchFamily="32" charset="0"/>
              </a:rPr>
              <a:t>Level: Subfunction</a:t>
            </a:r>
          </a:p>
          <a:p>
            <a:pPr lvl="1">
              <a:lnSpc>
                <a:spcPct val="95000"/>
              </a:lnSpc>
              <a:buFont typeface="Verdana" pitchFamily="32" charset="0"/>
              <a:buChar char="•"/>
            </a:pPr>
            <a:r>
              <a:rPr lang="en-US" altLang="en-US" sz="2200">
                <a:latin typeface="Verdana" pitchFamily="32" charset="0"/>
              </a:rPr>
              <a:t>Main Success Scenario:</a:t>
            </a:r>
          </a:p>
          <a:p>
            <a:pPr lvl="1">
              <a:lnSpc>
                <a:spcPct val="95000"/>
              </a:lnSpc>
              <a:buFont typeface="Verdana" pitchFamily="32" charset="0"/>
              <a:buChar char="•"/>
            </a:pPr>
            <a:r>
              <a:rPr lang="en-US" altLang="en-US" sz="2200">
                <a:latin typeface="Verdana" pitchFamily="32" charset="0"/>
              </a:rPr>
              <a:t>1) Customer gives the vouchers to the cashier.</a:t>
            </a:r>
          </a:p>
          <a:p>
            <a:pPr lvl="1">
              <a:lnSpc>
                <a:spcPct val="95000"/>
              </a:lnSpc>
              <a:buFont typeface="Verdana" pitchFamily="32" charset="0"/>
              <a:buChar char="•"/>
            </a:pPr>
            <a:r>
              <a:rPr lang="en-US" altLang="en-US" sz="2200">
                <a:latin typeface="Verdana" pitchFamily="32" charset="0"/>
              </a:rPr>
              <a:t>2) Cashier validates the vouchers and enters the voucher id.</a:t>
            </a:r>
          </a:p>
          <a:p>
            <a:pPr lvl="1">
              <a:lnSpc>
                <a:spcPct val="95000"/>
              </a:lnSpc>
              <a:buFont typeface="Arial" charset="0"/>
              <a:buChar char="•"/>
            </a:pPr>
            <a:r>
              <a:rPr lang="en-US" altLang="en-US" sz="2200" b="1">
                <a:latin typeface="Arial" charset="0"/>
              </a:rPr>
              <a:t>……</a:t>
            </a:r>
            <a:r>
              <a:rPr lang="en-US" altLang="en-US" sz="2200" b="1">
                <a:latin typeface="Verdana" pitchFamily="32" charset="0"/>
              </a:rPr>
              <a:t>..</a:t>
            </a:r>
          </a:p>
          <a:p>
            <a:pPr lvl="1">
              <a:lnSpc>
                <a:spcPct val="95000"/>
              </a:lnSpc>
              <a:buFont typeface="Verdana" pitchFamily="32" charset="0"/>
              <a:buChar char="•"/>
            </a:pPr>
            <a:r>
              <a:rPr lang="en-US" altLang="en-US" sz="2200" b="1">
                <a:latin typeface="Verdana" pitchFamily="32" charset="0"/>
              </a:rPr>
              <a:t> </a:t>
            </a:r>
          </a:p>
          <a:p>
            <a:pPr>
              <a:lnSpc>
                <a:spcPct val="95000"/>
              </a:lnSpc>
              <a:buClrTx/>
              <a:buFontTx/>
              <a:buNone/>
            </a:pPr>
            <a:endParaRPr lang="en-US" altLang="en-US" sz="2200">
              <a:latin typeface="Verdana" pitchFamily="32" charset="0"/>
            </a:endParaRPr>
          </a:p>
          <a:p>
            <a:pPr>
              <a:lnSpc>
                <a:spcPct val="95000"/>
              </a:lnSpc>
              <a:buClrTx/>
              <a:buFontTx/>
              <a:buNone/>
            </a:pPr>
            <a:endParaRPr lang="en-US" altLang="en-US" sz="2200">
              <a:latin typeface="Verdana" pitchFamily="32" charset="0"/>
            </a:endParaRPr>
          </a:p>
          <a:p>
            <a:pPr>
              <a:lnSpc>
                <a:spcPct val="95000"/>
              </a:lnSpc>
              <a:buClrTx/>
              <a:buFontTx/>
              <a:buNone/>
            </a:pPr>
            <a:endParaRPr lang="en-US" altLang="en-US" sz="2200">
              <a:latin typeface="Verdana" pitchFamily="32" charset="0"/>
            </a:endParaRPr>
          </a:p>
          <a:p>
            <a:pPr>
              <a:lnSpc>
                <a:spcPct val="95000"/>
              </a:lnSpc>
              <a:buClrTx/>
              <a:buFontTx/>
              <a:buNone/>
            </a:pPr>
            <a:endParaRPr lang="en-US" altLang="en-US" sz="2200">
              <a:latin typeface="Verdana" pitchFamily="32" charset="0"/>
            </a:endParaRPr>
          </a:p>
          <a:p>
            <a:pPr>
              <a:lnSpc>
                <a:spcPct val="95000"/>
              </a:lnSpc>
              <a:buClrTx/>
              <a:buFontTx/>
              <a:buNone/>
            </a:pPr>
            <a:endParaRPr lang="en-US" altLang="en-US" sz="2200">
              <a:latin typeface="Verdana" pitchFamily="32"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0481" name="Text Box 1"/>
          <p:cNvSpPr txBox="1">
            <a:spLocks noChangeArrowheads="1"/>
          </p:cNvSpPr>
          <p:nvPr/>
        </p:nvSpPr>
        <p:spPr bwMode="auto">
          <a:xfrm>
            <a:off x="955675" y="330200"/>
            <a:ext cx="9094788" cy="1423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9pPr>
          </a:lstStyle>
          <a:p>
            <a:pPr>
              <a:lnSpc>
                <a:spcPct val="95000"/>
              </a:lnSpc>
              <a:buClrTx/>
              <a:buFontTx/>
              <a:buNone/>
            </a:pPr>
            <a:r>
              <a:rPr lang="en-US" altLang="en-US" sz="4400">
                <a:solidFill>
                  <a:srgbClr val="003366"/>
                </a:solidFill>
                <a:latin typeface="Verdana" pitchFamily="32" charset="0"/>
              </a:rPr>
              <a:t>Use Case Generalization</a:t>
            </a:r>
          </a:p>
        </p:txBody>
      </p:sp>
      <p:sp>
        <p:nvSpPr>
          <p:cNvPr id="20482" name="Text Box 2"/>
          <p:cNvSpPr txBox="1">
            <a:spLocks noChangeArrowheads="1"/>
          </p:cNvSpPr>
          <p:nvPr/>
        </p:nvSpPr>
        <p:spPr bwMode="auto">
          <a:xfrm>
            <a:off x="1001713" y="2166938"/>
            <a:ext cx="9039225" cy="455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1pPr>
            <a:lvl2pPr marL="455613" indent="-34290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2pPr>
            <a:lvl3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3pPr>
            <a:lvl4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4pPr>
            <a:lvl5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9pPr>
          </a:lstStyle>
          <a:p>
            <a:pPr lvl="1">
              <a:lnSpc>
                <a:spcPct val="95000"/>
              </a:lnSpc>
              <a:buFont typeface="Verdana" pitchFamily="32" charset="0"/>
              <a:buChar char="•"/>
            </a:pPr>
            <a:r>
              <a:rPr lang="en-US" altLang="en-US" sz="2700">
                <a:latin typeface="Verdana" pitchFamily="32" charset="0"/>
              </a:rPr>
              <a:t>A relationship between a base use case and a derived use case that specifies how a derived use case specializes the features that it inherits from the base use case. </a:t>
            </a:r>
          </a:p>
          <a:p>
            <a:pPr lvl="1">
              <a:lnSpc>
                <a:spcPct val="95000"/>
              </a:lnSpc>
              <a:buFont typeface="Verdana" pitchFamily="32" charset="0"/>
              <a:buChar char="•"/>
            </a:pPr>
            <a:r>
              <a:rPr lang="en-US" altLang="en-US" sz="2700">
                <a:latin typeface="Verdana" pitchFamily="32" charset="0"/>
              </a:rPr>
              <a:t>Both base and derived use cases enjoy the same relationship with the actor. </a:t>
            </a:r>
          </a:p>
          <a:p>
            <a:pPr lvl="1">
              <a:lnSpc>
                <a:spcPct val="95000"/>
              </a:lnSpc>
              <a:buFont typeface="Verdana" pitchFamily="32" charset="0"/>
              <a:buChar char="•"/>
            </a:pPr>
            <a:r>
              <a:rPr lang="en-US" altLang="en-US" sz="2700">
                <a:latin typeface="Verdana" pitchFamily="32" charset="0"/>
              </a:rPr>
              <a:t>However, the derived use case simply does not use the features that it inherits but modifies them in some manner.</a:t>
            </a:r>
          </a:p>
          <a:p>
            <a:pPr>
              <a:lnSpc>
                <a:spcPct val="95000"/>
              </a:lnSpc>
              <a:buClrTx/>
              <a:buFontTx/>
              <a:buNone/>
            </a:pPr>
            <a:endParaRPr lang="en-US" altLang="en-US" sz="2700">
              <a:latin typeface="Verdana" pitchFamily="32"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1505" name="Text Box 1"/>
          <p:cNvSpPr txBox="1">
            <a:spLocks noChangeArrowheads="1"/>
          </p:cNvSpPr>
          <p:nvPr/>
        </p:nvSpPr>
        <p:spPr bwMode="auto">
          <a:xfrm>
            <a:off x="955675" y="1008063"/>
            <a:ext cx="9094788" cy="74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9pPr>
          </a:lstStyle>
          <a:p>
            <a:pPr>
              <a:lnSpc>
                <a:spcPct val="95000"/>
              </a:lnSpc>
              <a:buClrTx/>
              <a:buFontTx/>
              <a:buNone/>
            </a:pPr>
            <a:r>
              <a:rPr lang="en-US" altLang="en-US" sz="4900">
                <a:solidFill>
                  <a:srgbClr val="003366"/>
                </a:solidFill>
                <a:latin typeface="Verdana" pitchFamily="32" charset="0"/>
              </a:rPr>
              <a:t>Example</a:t>
            </a:r>
          </a:p>
        </p:txBody>
      </p:sp>
      <p:sp>
        <p:nvSpPr>
          <p:cNvPr id="21506" name="Text Box 2"/>
          <p:cNvSpPr txBox="1">
            <a:spLocks noChangeArrowheads="1"/>
          </p:cNvSpPr>
          <p:nvPr/>
        </p:nvSpPr>
        <p:spPr bwMode="auto">
          <a:xfrm>
            <a:off x="1001713" y="2166938"/>
            <a:ext cx="9039225" cy="455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1pPr>
            <a:lvl2pPr marL="455613" indent="-34290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2pPr>
            <a:lvl3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3pPr>
            <a:lvl4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4pPr>
            <a:lvl5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9pPr>
          </a:lstStyle>
          <a:p>
            <a:pPr lvl="1">
              <a:lnSpc>
                <a:spcPct val="95000"/>
              </a:lnSpc>
              <a:buFont typeface="Verdana" pitchFamily="32" charset="0"/>
              <a:buChar char="•"/>
            </a:pPr>
            <a:r>
              <a:rPr lang="en-US" altLang="en-US" sz="2700">
                <a:latin typeface="Verdana" pitchFamily="32" charset="0"/>
              </a:rPr>
              <a:t>Consider a geometric package which draws polygons of various shapes and sizes. Suppose there is a use case that describes the sequence of steps to draw a polygon. </a:t>
            </a:r>
          </a:p>
          <a:p>
            <a:pPr lvl="1">
              <a:lnSpc>
                <a:spcPct val="95000"/>
              </a:lnSpc>
              <a:buFont typeface="Verdana" pitchFamily="32" charset="0"/>
              <a:buChar char="•"/>
            </a:pPr>
            <a:r>
              <a:rPr lang="en-US" altLang="en-US" sz="2700">
                <a:latin typeface="Verdana" pitchFamily="32" charset="0"/>
              </a:rPr>
              <a:t>Use cases "Draw Square" and "Draw Triangle" inherit from this use case and specialize the behavior to draw squares and triangles. The use cases "Draw Triangle" and "Draw Rectangle" enjoy the same relationship with the Mathematician as the use case "Draw Polygon". </a:t>
            </a:r>
          </a:p>
          <a:p>
            <a:pPr>
              <a:lnSpc>
                <a:spcPct val="95000"/>
              </a:lnSpc>
              <a:buClrTx/>
              <a:buFontTx/>
              <a:buNone/>
            </a:pPr>
            <a:endParaRPr lang="en-US" altLang="en-US" sz="2700">
              <a:latin typeface="Verdana" pitchFamily="32"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955675" y="1074738"/>
            <a:ext cx="9094788"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9pPr>
          </a:lstStyle>
          <a:p>
            <a:pPr>
              <a:lnSpc>
                <a:spcPct val="95000"/>
              </a:lnSpc>
              <a:buClrTx/>
              <a:buFontTx/>
              <a:buNone/>
            </a:pPr>
            <a:r>
              <a:rPr lang="en-US" altLang="en-US" sz="4400">
                <a:solidFill>
                  <a:srgbClr val="003366"/>
                </a:solidFill>
                <a:latin typeface="Verdana" pitchFamily="32" charset="0"/>
              </a:rPr>
              <a:t>Scenario</a:t>
            </a:r>
          </a:p>
        </p:txBody>
      </p:sp>
      <p:sp>
        <p:nvSpPr>
          <p:cNvPr id="4098" name="Text Box 2"/>
          <p:cNvSpPr txBox="1">
            <a:spLocks noChangeArrowheads="1"/>
          </p:cNvSpPr>
          <p:nvPr/>
        </p:nvSpPr>
        <p:spPr bwMode="auto">
          <a:xfrm>
            <a:off x="1001713" y="2166938"/>
            <a:ext cx="9039225" cy="4672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1pPr>
            <a:lvl2pPr marL="455613" indent="-34290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2pPr>
            <a:lvl3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3pPr>
            <a:lvl4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4pPr>
            <a:lvl5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9pPr>
          </a:lstStyle>
          <a:p>
            <a:pPr lvl="1">
              <a:lnSpc>
                <a:spcPct val="95000"/>
              </a:lnSpc>
              <a:buFont typeface="Verdana" pitchFamily="32" charset="0"/>
              <a:buChar char="•"/>
            </a:pPr>
            <a:r>
              <a:rPr lang="en-US" altLang="en-US" sz="2200">
                <a:latin typeface="Verdana" pitchFamily="32" charset="0"/>
              </a:rPr>
              <a:t>Scenario- A sequence of steps describing an interaction between a user and a system. </a:t>
            </a:r>
          </a:p>
          <a:p>
            <a:pPr lvl="1">
              <a:lnSpc>
                <a:spcPct val="95000"/>
              </a:lnSpc>
              <a:buFont typeface="Verdana" pitchFamily="32" charset="0"/>
              <a:buChar char="•"/>
            </a:pPr>
            <a:r>
              <a:rPr lang="en-US" altLang="en-US" sz="2200" b="1">
                <a:latin typeface="Verdana" pitchFamily="32" charset="0"/>
              </a:rPr>
              <a:t>E.g. Operation of an ATM card machine</a:t>
            </a:r>
            <a:r>
              <a:rPr lang="en-US" altLang="en-US" sz="2700" b="1">
                <a:latin typeface="Verdana" pitchFamily="32" charset="0"/>
              </a:rPr>
              <a:t> </a:t>
            </a:r>
            <a:r>
              <a:rPr lang="en-US" altLang="en-US" sz="2200">
                <a:latin typeface="Verdana" pitchFamily="32" charset="0"/>
              </a:rPr>
              <a:t>(All goes well scenario)</a:t>
            </a:r>
          </a:p>
          <a:p>
            <a:pPr>
              <a:lnSpc>
                <a:spcPct val="95000"/>
              </a:lnSpc>
              <a:buClrTx/>
              <a:buFontTx/>
              <a:buNone/>
            </a:pPr>
            <a:r>
              <a:rPr lang="en-US" altLang="en-US" sz="2200">
                <a:latin typeface="Verdana" pitchFamily="32" charset="0"/>
              </a:rPr>
              <a:t>The customer inserts a card in the machine. The machine prompts him for a pin. The customer enters the pin. The machine authenticates the pin, displays the balance and asks the user to enter the amount that he wants to withdraw. After the user enters the amount, the machine verifies that the amount is less than Rs. 500 less than the amount present in the savings account of the customer. It then generates the cash and displays the balance in the savings account. The customer ends the transaction and the machine outputs the card.</a:t>
            </a:r>
            <a:r>
              <a:rPr lang="en-US" altLang="en-US" sz="2700">
                <a:latin typeface="Verdana" pitchFamily="32" charset="0"/>
              </a:rPr>
              <a:t> </a:t>
            </a:r>
          </a:p>
          <a:p>
            <a:pPr>
              <a:lnSpc>
                <a:spcPct val="95000"/>
              </a:lnSpc>
              <a:buClrTx/>
              <a:buFontTx/>
              <a:buNone/>
            </a:pPr>
            <a:endParaRPr lang="en-US" altLang="en-US" sz="2700">
              <a:latin typeface="Verdana" pitchFamily="32"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2529" name="Text Box 1"/>
          <p:cNvSpPr txBox="1">
            <a:spLocks noChangeArrowheads="1"/>
          </p:cNvSpPr>
          <p:nvPr/>
        </p:nvSpPr>
        <p:spPr bwMode="auto">
          <a:xfrm>
            <a:off x="955675" y="1008063"/>
            <a:ext cx="9094788" cy="74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9pPr>
          </a:lstStyle>
          <a:p>
            <a:pPr>
              <a:lnSpc>
                <a:spcPct val="95000"/>
              </a:lnSpc>
              <a:buClrTx/>
              <a:buFontTx/>
              <a:buNone/>
            </a:pPr>
            <a:r>
              <a:rPr lang="en-US" altLang="en-US" sz="4900">
                <a:solidFill>
                  <a:srgbClr val="003366"/>
                </a:solidFill>
                <a:latin typeface="Verdana" pitchFamily="32" charset="0"/>
              </a:rPr>
              <a:t>Example</a:t>
            </a:r>
          </a:p>
        </p:txBody>
      </p:sp>
      <p:pic>
        <p:nvPicPr>
          <p:cNvPr id="2253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3475" y="2057400"/>
            <a:ext cx="8016875" cy="5562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3553" name="Text Box 1"/>
          <p:cNvSpPr txBox="1">
            <a:spLocks noChangeArrowheads="1"/>
          </p:cNvSpPr>
          <p:nvPr/>
        </p:nvSpPr>
        <p:spPr bwMode="auto">
          <a:xfrm>
            <a:off x="955675" y="263525"/>
            <a:ext cx="9094788" cy="1490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9pPr>
          </a:lstStyle>
          <a:p>
            <a:pPr>
              <a:lnSpc>
                <a:spcPct val="95000"/>
              </a:lnSpc>
              <a:buClrTx/>
              <a:buFontTx/>
              <a:buNone/>
            </a:pPr>
            <a:r>
              <a:rPr lang="en-US" altLang="en-US" sz="4900">
                <a:solidFill>
                  <a:srgbClr val="003366"/>
                </a:solidFill>
                <a:latin typeface="Verdana" pitchFamily="32" charset="0"/>
              </a:rPr>
              <a:t>Writing Use Cases Formally</a:t>
            </a:r>
          </a:p>
        </p:txBody>
      </p:sp>
      <p:sp>
        <p:nvSpPr>
          <p:cNvPr id="23554" name="Text Box 2"/>
          <p:cNvSpPr txBox="1">
            <a:spLocks noChangeArrowheads="1"/>
          </p:cNvSpPr>
          <p:nvPr/>
        </p:nvSpPr>
        <p:spPr bwMode="auto">
          <a:xfrm>
            <a:off x="495300" y="2251075"/>
            <a:ext cx="8661400" cy="4471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9pPr>
          </a:lstStyle>
          <a:p>
            <a:pPr>
              <a:lnSpc>
                <a:spcPct val="95000"/>
              </a:lnSpc>
              <a:buClrTx/>
              <a:buFontTx/>
              <a:buNone/>
            </a:pPr>
            <a:r>
              <a:rPr lang="en-US" altLang="en-US" sz="2700">
                <a:latin typeface="Verdana" pitchFamily="32" charset="0"/>
              </a:rPr>
              <a:t>1. </a:t>
            </a:r>
            <a:r>
              <a:rPr lang="en-US" altLang="en-US" sz="2700" b="1">
                <a:latin typeface="Verdana" pitchFamily="32" charset="0"/>
              </a:rPr>
              <a:t>Primary Actor</a:t>
            </a:r>
            <a:r>
              <a:rPr lang="en-US" altLang="en-US" sz="2700">
                <a:latin typeface="Verdana" pitchFamily="32" charset="0"/>
              </a:rPr>
              <a:t>: The principle actor who will initiate the use case.</a:t>
            </a:r>
          </a:p>
          <a:p>
            <a:pPr>
              <a:lnSpc>
                <a:spcPct val="95000"/>
              </a:lnSpc>
              <a:buClrTx/>
              <a:buFontTx/>
              <a:buNone/>
            </a:pPr>
            <a:r>
              <a:rPr lang="en-US" altLang="en-US" sz="2700">
                <a:latin typeface="Verdana" pitchFamily="32" charset="0"/>
              </a:rPr>
              <a:t> </a:t>
            </a:r>
          </a:p>
          <a:p>
            <a:pPr>
              <a:lnSpc>
                <a:spcPct val="95000"/>
              </a:lnSpc>
              <a:buClrTx/>
              <a:buFontTx/>
              <a:buNone/>
            </a:pPr>
            <a:r>
              <a:rPr lang="en-US" altLang="en-US" sz="2700">
                <a:latin typeface="Verdana" pitchFamily="32" charset="0"/>
              </a:rPr>
              <a:t>2. </a:t>
            </a:r>
            <a:r>
              <a:rPr lang="en-US" altLang="en-US" sz="2700" b="1">
                <a:latin typeface="Verdana" pitchFamily="32" charset="0"/>
              </a:rPr>
              <a:t>Stakeholders and Interests</a:t>
            </a:r>
            <a:r>
              <a:rPr lang="en-US" altLang="en-US" sz="2700">
                <a:latin typeface="Verdana" pitchFamily="32" charset="0"/>
              </a:rPr>
              <a:t>: People and even entities who are interested in the system.  </a:t>
            </a:r>
          </a:p>
          <a:p>
            <a:pPr>
              <a:lnSpc>
                <a:spcPct val="95000"/>
              </a:lnSpc>
              <a:buClrTx/>
              <a:buFontTx/>
              <a:buNone/>
            </a:pPr>
            <a:endParaRPr lang="en-US" altLang="en-US" sz="2700">
              <a:latin typeface="Verdana" pitchFamily="32" charset="0"/>
            </a:endParaRPr>
          </a:p>
          <a:p>
            <a:pPr>
              <a:lnSpc>
                <a:spcPct val="95000"/>
              </a:lnSpc>
              <a:buClrTx/>
              <a:buFontTx/>
              <a:buNone/>
            </a:pPr>
            <a:r>
              <a:rPr lang="en-US" altLang="en-US" sz="2700">
                <a:latin typeface="Verdana" pitchFamily="32" charset="0"/>
              </a:rPr>
              <a:t>3. P</a:t>
            </a:r>
            <a:r>
              <a:rPr lang="en-US" altLang="en-US" sz="2700" b="1">
                <a:latin typeface="Verdana" pitchFamily="32" charset="0"/>
              </a:rPr>
              <a:t>re and Post-Conditions:</a:t>
            </a:r>
            <a:r>
              <a:rPr lang="en-US" altLang="en-US" sz="2700">
                <a:latin typeface="Verdana" pitchFamily="32" charset="0"/>
              </a:rPr>
              <a:t> A Pre-condition describes something which must always be true before beginning a scenario in a use case. It is not tested within the use case.</a:t>
            </a:r>
            <a:r>
              <a:rPr lang="en-US" altLang="en-US" sz="2700">
                <a:latin typeface="Arial" charset="0"/>
              </a:rPr>
              <a:t> </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4577" name="Text Box 1"/>
          <p:cNvSpPr txBox="1">
            <a:spLocks noChangeArrowheads="1"/>
          </p:cNvSpPr>
          <p:nvPr/>
        </p:nvSpPr>
        <p:spPr bwMode="auto">
          <a:xfrm>
            <a:off x="955675" y="1008063"/>
            <a:ext cx="9094788" cy="74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9pPr>
          </a:lstStyle>
          <a:p>
            <a:pPr>
              <a:lnSpc>
                <a:spcPct val="95000"/>
              </a:lnSpc>
              <a:buClrTx/>
              <a:buFontTx/>
              <a:buNone/>
            </a:pPr>
            <a:r>
              <a:rPr lang="en-US" altLang="en-US" sz="4900">
                <a:solidFill>
                  <a:srgbClr val="003366"/>
                </a:solidFill>
                <a:latin typeface="Verdana" pitchFamily="32" charset="0"/>
              </a:rPr>
              <a:t>Writing Use Cases Formally</a:t>
            </a:r>
          </a:p>
        </p:txBody>
      </p:sp>
      <p:sp>
        <p:nvSpPr>
          <p:cNvPr id="24578" name="Text Box 2"/>
          <p:cNvSpPr txBox="1">
            <a:spLocks noChangeArrowheads="1"/>
          </p:cNvSpPr>
          <p:nvPr/>
        </p:nvSpPr>
        <p:spPr bwMode="auto">
          <a:xfrm>
            <a:off x="1001713" y="2166938"/>
            <a:ext cx="9039225" cy="455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9pPr>
          </a:lstStyle>
          <a:p>
            <a:pPr>
              <a:lnSpc>
                <a:spcPct val="95000"/>
              </a:lnSpc>
              <a:buClrTx/>
              <a:buFontTx/>
              <a:buNone/>
            </a:pPr>
            <a:r>
              <a:rPr lang="en-US" altLang="en-US" sz="2700">
                <a:latin typeface="Verdana" pitchFamily="32" charset="0"/>
              </a:rPr>
              <a:t>Post condition is a condition that must be true at</a:t>
            </a:r>
          </a:p>
          <a:p>
            <a:pPr>
              <a:lnSpc>
                <a:spcPct val="95000"/>
              </a:lnSpc>
              <a:buClrTx/>
              <a:buFontTx/>
              <a:buNone/>
            </a:pPr>
            <a:r>
              <a:rPr lang="en-US" altLang="en-US" sz="2700">
                <a:latin typeface="Verdana" pitchFamily="32" charset="0"/>
              </a:rPr>
              <a:t>the successful completion of the use case </a:t>
            </a:r>
          </a:p>
          <a:p>
            <a:pPr>
              <a:lnSpc>
                <a:spcPct val="95000"/>
              </a:lnSpc>
              <a:buClrTx/>
              <a:buFontTx/>
              <a:buNone/>
            </a:pPr>
            <a:r>
              <a:rPr lang="en-US" altLang="en-US" sz="2700">
                <a:latin typeface="Verdana" pitchFamily="32" charset="0"/>
              </a:rPr>
              <a:t> </a:t>
            </a:r>
          </a:p>
          <a:p>
            <a:pPr>
              <a:lnSpc>
                <a:spcPct val="95000"/>
              </a:lnSpc>
              <a:buClrTx/>
              <a:buFontTx/>
              <a:buNone/>
            </a:pPr>
            <a:r>
              <a:rPr lang="en-US" altLang="en-US" sz="2700">
                <a:latin typeface="Verdana" pitchFamily="32" charset="0"/>
              </a:rPr>
              <a:t>4. </a:t>
            </a:r>
            <a:r>
              <a:rPr lang="en-US" altLang="en-US" sz="2700" b="1">
                <a:latin typeface="Verdana" pitchFamily="32" charset="0"/>
              </a:rPr>
              <a:t>Main Success Scenario</a:t>
            </a:r>
            <a:r>
              <a:rPr lang="en-US" altLang="en-US" sz="2700">
                <a:latin typeface="Verdana" pitchFamily="32" charset="0"/>
              </a:rPr>
              <a:t>: It is the </a:t>
            </a:r>
            <a:r>
              <a:rPr lang="en-US" altLang="en-US" sz="2700">
                <a:latin typeface="Arial" charset="0"/>
              </a:rPr>
              <a:t>“</a:t>
            </a:r>
            <a:r>
              <a:rPr lang="en-US" altLang="en-US" sz="2700">
                <a:latin typeface="Verdana" pitchFamily="32" charset="0"/>
              </a:rPr>
              <a:t>everything goes well</a:t>
            </a:r>
            <a:r>
              <a:rPr lang="en-US" altLang="en-US" sz="2700">
                <a:latin typeface="Arial" charset="0"/>
              </a:rPr>
              <a:t>”</a:t>
            </a:r>
            <a:r>
              <a:rPr lang="en-US" altLang="en-US" sz="2700">
                <a:latin typeface="Verdana" pitchFamily="32" charset="0"/>
              </a:rPr>
              <a:t> scenario. The actor successfully fulfills his goal by interacting with the system. </a:t>
            </a:r>
          </a:p>
          <a:p>
            <a:pPr>
              <a:lnSpc>
                <a:spcPct val="95000"/>
              </a:lnSpc>
              <a:buClrTx/>
              <a:buFontTx/>
              <a:buNone/>
            </a:pPr>
            <a:r>
              <a:rPr lang="en-US" altLang="en-US" sz="2700">
                <a:latin typeface="Verdana" pitchFamily="32" charset="0"/>
              </a:rPr>
              <a:t> </a:t>
            </a:r>
          </a:p>
          <a:p>
            <a:pPr>
              <a:lnSpc>
                <a:spcPct val="95000"/>
              </a:lnSpc>
              <a:buClrTx/>
              <a:buFontTx/>
              <a:buNone/>
            </a:pPr>
            <a:r>
              <a:rPr lang="en-US" altLang="en-US" sz="2700">
                <a:latin typeface="Verdana" pitchFamily="32" charset="0"/>
              </a:rPr>
              <a:t>5. </a:t>
            </a:r>
            <a:r>
              <a:rPr lang="en-US" altLang="en-US" sz="2700" b="1">
                <a:latin typeface="Verdana" pitchFamily="32" charset="0"/>
              </a:rPr>
              <a:t>Alternate Flow:</a:t>
            </a:r>
            <a:r>
              <a:rPr lang="en-US" altLang="en-US" sz="2700">
                <a:latin typeface="Verdana" pitchFamily="32" charset="0"/>
              </a:rPr>
              <a:t> They are the other scenarios described. </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5601" name="Text Box 1"/>
          <p:cNvSpPr txBox="1">
            <a:spLocks noChangeArrowheads="1"/>
          </p:cNvSpPr>
          <p:nvPr/>
        </p:nvSpPr>
        <p:spPr bwMode="auto">
          <a:xfrm>
            <a:off x="955675" y="1008063"/>
            <a:ext cx="9094788" cy="74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9pPr>
          </a:lstStyle>
          <a:p>
            <a:pPr>
              <a:lnSpc>
                <a:spcPct val="95000"/>
              </a:lnSpc>
              <a:buClrTx/>
              <a:buFontTx/>
              <a:buNone/>
            </a:pPr>
            <a:r>
              <a:rPr lang="en-US" altLang="en-US" sz="4900">
                <a:solidFill>
                  <a:srgbClr val="003366"/>
                </a:solidFill>
                <a:latin typeface="Verdana" pitchFamily="32" charset="0"/>
              </a:rPr>
              <a:t>Writing Use Cases Formally</a:t>
            </a:r>
          </a:p>
        </p:txBody>
      </p:sp>
      <p:sp>
        <p:nvSpPr>
          <p:cNvPr id="25602" name="Text Box 2"/>
          <p:cNvSpPr txBox="1">
            <a:spLocks noChangeArrowheads="1"/>
          </p:cNvSpPr>
          <p:nvPr/>
        </p:nvSpPr>
        <p:spPr bwMode="auto">
          <a:xfrm>
            <a:off x="1001713" y="2166938"/>
            <a:ext cx="9039225" cy="455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9pPr>
          </a:lstStyle>
          <a:p>
            <a:pPr>
              <a:lnSpc>
                <a:spcPct val="95000"/>
              </a:lnSpc>
              <a:buClrTx/>
              <a:buFontTx/>
              <a:buNone/>
            </a:pPr>
            <a:r>
              <a:rPr lang="en-US" altLang="en-US" sz="2700">
                <a:latin typeface="Verdana" pitchFamily="32" charset="0"/>
              </a:rPr>
              <a:t>6.</a:t>
            </a:r>
            <a:r>
              <a:rPr lang="en-US" altLang="en-US" sz="2700" b="1">
                <a:latin typeface="Verdana" pitchFamily="32" charset="0"/>
              </a:rPr>
              <a:t>Special Requirements:</a:t>
            </a:r>
            <a:r>
              <a:rPr lang="en-US" altLang="en-US" sz="2700">
                <a:latin typeface="Verdana" pitchFamily="32" charset="0"/>
              </a:rPr>
              <a:t> Here, non-functional requirements or any constraints relating to the use case may be recorded. </a:t>
            </a:r>
          </a:p>
          <a:p>
            <a:pPr>
              <a:lnSpc>
                <a:spcPct val="95000"/>
              </a:lnSpc>
              <a:buClrTx/>
              <a:buFontTx/>
              <a:buNone/>
            </a:pPr>
            <a:r>
              <a:rPr lang="en-US" altLang="en-US" sz="2700">
                <a:latin typeface="Verdana" pitchFamily="32" charset="0"/>
              </a:rPr>
              <a:t> </a:t>
            </a:r>
          </a:p>
          <a:p>
            <a:pPr>
              <a:lnSpc>
                <a:spcPct val="95000"/>
              </a:lnSpc>
              <a:buClrTx/>
              <a:buFontTx/>
              <a:buNone/>
            </a:pPr>
            <a:r>
              <a:rPr lang="en-US" altLang="en-US" sz="2700">
                <a:latin typeface="Verdana" pitchFamily="32" charset="0"/>
              </a:rPr>
              <a:t>7.</a:t>
            </a:r>
            <a:r>
              <a:rPr lang="en-US" altLang="en-US" sz="2700" b="1">
                <a:latin typeface="Verdana" pitchFamily="32" charset="0"/>
              </a:rPr>
              <a:t>Technology and Data Variations List:</a:t>
            </a:r>
            <a:r>
              <a:rPr lang="en-US" altLang="en-US" sz="2700">
                <a:latin typeface="Verdana" pitchFamily="32" charset="0"/>
              </a:rPr>
              <a:t> In this section, any variation in the method to perform a task is recorded. </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6625" name="Text Box 1"/>
          <p:cNvSpPr txBox="1">
            <a:spLocks noChangeArrowheads="1"/>
          </p:cNvSpPr>
          <p:nvPr/>
        </p:nvSpPr>
        <p:spPr bwMode="auto">
          <a:xfrm>
            <a:off x="955675" y="1008063"/>
            <a:ext cx="9094788" cy="74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9pPr>
          </a:lstStyle>
          <a:p>
            <a:pPr>
              <a:lnSpc>
                <a:spcPct val="95000"/>
              </a:lnSpc>
              <a:buClrTx/>
              <a:buFontTx/>
              <a:buNone/>
            </a:pPr>
            <a:r>
              <a:rPr lang="en-US" altLang="en-US" sz="4900">
                <a:solidFill>
                  <a:srgbClr val="003366"/>
                </a:solidFill>
                <a:latin typeface="Verdana" pitchFamily="32" charset="0"/>
              </a:rPr>
              <a:t>A Note about Actors</a:t>
            </a:r>
          </a:p>
        </p:txBody>
      </p:sp>
      <p:sp>
        <p:nvSpPr>
          <p:cNvPr id="26626" name="Text Box 2"/>
          <p:cNvSpPr txBox="1">
            <a:spLocks noChangeArrowheads="1"/>
          </p:cNvSpPr>
          <p:nvPr/>
        </p:nvSpPr>
        <p:spPr bwMode="auto">
          <a:xfrm>
            <a:off x="1001713" y="2166938"/>
            <a:ext cx="9039225" cy="5135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1pPr>
            <a:lvl2pPr marL="455613" indent="-3429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9pPr>
          </a:lstStyle>
          <a:p>
            <a:pPr>
              <a:lnSpc>
                <a:spcPct val="95000"/>
              </a:lnSpc>
              <a:buClrTx/>
              <a:buFontTx/>
              <a:buNone/>
            </a:pPr>
            <a:endParaRPr lang="en-US" altLang="en-US" sz="3100">
              <a:latin typeface="Verdana" pitchFamily="32" charset="0"/>
            </a:endParaRPr>
          </a:p>
          <a:p>
            <a:pPr lvl="1">
              <a:lnSpc>
                <a:spcPct val="95000"/>
              </a:lnSpc>
              <a:buFont typeface="Verdana" pitchFamily="32" charset="0"/>
              <a:buChar char="•"/>
            </a:pPr>
            <a:r>
              <a:rPr lang="en-US" altLang="en-US" sz="2700">
                <a:latin typeface="Verdana" pitchFamily="32" charset="0"/>
              </a:rPr>
              <a:t>Actors are of three types Primary, Supporting and off-stage. The Primary actor is the one who fulfils his goal with the help of the system. </a:t>
            </a:r>
          </a:p>
          <a:p>
            <a:pPr lvl="1">
              <a:lnSpc>
                <a:spcPct val="95000"/>
              </a:lnSpc>
              <a:buFont typeface="Verdana" pitchFamily="32" charset="0"/>
              <a:buChar char="•"/>
            </a:pPr>
            <a:r>
              <a:rPr lang="en-US" altLang="en-US" sz="2700">
                <a:latin typeface="Verdana" pitchFamily="32" charset="0"/>
              </a:rPr>
              <a:t>The Supporting actor provides some service to the system. </a:t>
            </a:r>
          </a:p>
          <a:p>
            <a:pPr>
              <a:lnSpc>
                <a:spcPct val="95000"/>
              </a:lnSpc>
              <a:buClrTx/>
              <a:buFontTx/>
              <a:buNone/>
            </a:pPr>
            <a:endParaRPr lang="en-US" altLang="en-US" sz="2700">
              <a:latin typeface="Verdana" pitchFamily="32" charset="0"/>
            </a:endParaRPr>
          </a:p>
          <a:p>
            <a:pPr lvl="1">
              <a:lnSpc>
                <a:spcPct val="95000"/>
              </a:lnSpc>
              <a:buFont typeface="Verdana" pitchFamily="32" charset="0"/>
              <a:buChar char="•"/>
            </a:pPr>
            <a:r>
              <a:rPr lang="en-US" altLang="en-US" sz="2700">
                <a:latin typeface="Verdana" pitchFamily="32" charset="0"/>
              </a:rPr>
              <a:t>The Off-stage actor is interested in the behaviour of the use case but does not fall in the above two categories.</a:t>
            </a:r>
          </a:p>
          <a:p>
            <a:pPr>
              <a:lnSpc>
                <a:spcPct val="95000"/>
              </a:lnSpc>
              <a:buClrTx/>
              <a:buFontTx/>
              <a:buNone/>
            </a:pPr>
            <a:endParaRPr lang="en-US" altLang="en-US" sz="2700">
              <a:latin typeface="Verdana" pitchFamily="32" charset="0"/>
            </a:endParaRPr>
          </a:p>
          <a:p>
            <a:pPr>
              <a:lnSpc>
                <a:spcPct val="95000"/>
              </a:lnSpc>
              <a:buClrTx/>
              <a:buFontTx/>
              <a:buNone/>
            </a:pPr>
            <a:endParaRPr lang="en-US" altLang="en-US" sz="2700">
              <a:latin typeface="Verdana" pitchFamily="32" charset="0"/>
            </a:endParaRPr>
          </a:p>
          <a:p>
            <a:pPr>
              <a:lnSpc>
                <a:spcPct val="95000"/>
              </a:lnSpc>
              <a:buClrTx/>
              <a:buFontTx/>
              <a:buNone/>
            </a:pPr>
            <a:endParaRPr lang="en-US" altLang="en-US" sz="2700">
              <a:latin typeface="Verdana" pitchFamily="32"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7649" name="Text Box 1"/>
          <p:cNvSpPr txBox="1">
            <a:spLocks noChangeArrowheads="1"/>
          </p:cNvSpPr>
          <p:nvPr/>
        </p:nvSpPr>
        <p:spPr bwMode="auto">
          <a:xfrm>
            <a:off x="955675" y="398463"/>
            <a:ext cx="9094788" cy="1355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9pPr>
          </a:lstStyle>
          <a:p>
            <a:pPr>
              <a:lnSpc>
                <a:spcPct val="95000"/>
              </a:lnSpc>
              <a:buClrTx/>
              <a:buFontTx/>
              <a:buNone/>
            </a:pPr>
            <a:r>
              <a:rPr lang="en-US" altLang="en-US" sz="4400">
                <a:solidFill>
                  <a:srgbClr val="003366"/>
                </a:solidFill>
                <a:latin typeface="Verdana" pitchFamily="32" charset="0"/>
              </a:rPr>
              <a:t>How to Choose the System Boundary?</a:t>
            </a:r>
          </a:p>
        </p:txBody>
      </p:sp>
      <p:sp>
        <p:nvSpPr>
          <p:cNvPr id="27650" name="Text Box 2"/>
          <p:cNvSpPr txBox="1">
            <a:spLocks noChangeArrowheads="1"/>
          </p:cNvSpPr>
          <p:nvPr/>
        </p:nvSpPr>
        <p:spPr bwMode="auto">
          <a:xfrm>
            <a:off x="1001713" y="2166938"/>
            <a:ext cx="9039225" cy="4745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1pPr>
            <a:lvl2pPr marL="455613" indent="-3429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9pPr>
          </a:lstStyle>
          <a:p>
            <a:pPr>
              <a:lnSpc>
                <a:spcPct val="95000"/>
              </a:lnSpc>
              <a:buClrTx/>
              <a:buFontTx/>
              <a:buNone/>
            </a:pPr>
            <a:endParaRPr lang="en-US" altLang="en-US" sz="3100">
              <a:latin typeface="Verdana" pitchFamily="32" charset="0"/>
            </a:endParaRPr>
          </a:p>
          <a:p>
            <a:pPr lvl="1">
              <a:lnSpc>
                <a:spcPct val="95000"/>
              </a:lnSpc>
              <a:buFont typeface="Verdana" pitchFamily="32" charset="0"/>
              <a:buChar char="•"/>
            </a:pPr>
            <a:r>
              <a:rPr lang="en-US" altLang="en-US" sz="2700">
                <a:latin typeface="Verdana" pitchFamily="32" charset="0"/>
              </a:rPr>
              <a:t>When we design an ATM system, other than the ATM, everything else is outside its boundary. </a:t>
            </a:r>
          </a:p>
          <a:p>
            <a:pPr>
              <a:lnSpc>
                <a:spcPct val="95000"/>
              </a:lnSpc>
              <a:buClrTx/>
              <a:buFontTx/>
              <a:buNone/>
            </a:pPr>
            <a:endParaRPr lang="en-US" altLang="en-US" sz="2700">
              <a:latin typeface="Verdana" pitchFamily="32" charset="0"/>
            </a:endParaRPr>
          </a:p>
          <a:p>
            <a:pPr lvl="1">
              <a:lnSpc>
                <a:spcPct val="95000"/>
              </a:lnSpc>
              <a:buFont typeface="Verdana" pitchFamily="32" charset="0"/>
              <a:buChar char="•"/>
            </a:pPr>
            <a:r>
              <a:rPr lang="en-US" altLang="en-US" sz="2700">
                <a:latin typeface="Verdana" pitchFamily="32" charset="0"/>
              </a:rPr>
              <a:t>The Bank's Branch Manager, the Security Manager, the Customer are outside its boundary. </a:t>
            </a:r>
          </a:p>
          <a:p>
            <a:pPr>
              <a:lnSpc>
                <a:spcPct val="95000"/>
              </a:lnSpc>
              <a:buClrTx/>
              <a:buFontTx/>
              <a:buNone/>
            </a:pPr>
            <a:endParaRPr lang="en-US" altLang="en-US" sz="2700">
              <a:latin typeface="Verdana" pitchFamily="32" charset="0"/>
            </a:endParaRPr>
          </a:p>
          <a:p>
            <a:pPr lvl="1">
              <a:lnSpc>
                <a:spcPct val="95000"/>
              </a:lnSpc>
              <a:buFont typeface="Verdana" pitchFamily="32" charset="0"/>
              <a:buChar char="•"/>
            </a:pPr>
            <a:r>
              <a:rPr lang="en-US" altLang="en-US" sz="2700">
                <a:latin typeface="Verdana" pitchFamily="32" charset="0"/>
              </a:rPr>
              <a:t>To identify the boundary, the questions asked can be "Should the system we are designing validate the customer's card? No. So let there be a separate system for this purpose.</a:t>
            </a:r>
          </a:p>
          <a:p>
            <a:pPr>
              <a:lnSpc>
                <a:spcPct val="95000"/>
              </a:lnSpc>
              <a:buClrTx/>
              <a:buFontTx/>
              <a:buNone/>
            </a:pPr>
            <a:endParaRPr lang="en-US" altLang="en-US" sz="2700">
              <a:latin typeface="Verdana" pitchFamily="32"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8673" name="Text Box 1"/>
          <p:cNvSpPr txBox="1">
            <a:spLocks noChangeArrowheads="1"/>
          </p:cNvSpPr>
          <p:nvPr/>
        </p:nvSpPr>
        <p:spPr bwMode="auto">
          <a:xfrm>
            <a:off x="955675" y="263525"/>
            <a:ext cx="9094788" cy="1490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9pPr>
          </a:lstStyle>
          <a:p>
            <a:pPr>
              <a:lnSpc>
                <a:spcPct val="95000"/>
              </a:lnSpc>
              <a:buClrTx/>
              <a:buFontTx/>
              <a:buNone/>
            </a:pPr>
            <a:r>
              <a:rPr lang="en-US" altLang="en-US" sz="4900">
                <a:solidFill>
                  <a:srgbClr val="003366"/>
                </a:solidFill>
                <a:latin typeface="Verdana" pitchFamily="32" charset="0"/>
              </a:rPr>
              <a:t>How to Choose the System Boundary?</a:t>
            </a:r>
          </a:p>
        </p:txBody>
      </p:sp>
      <p:sp>
        <p:nvSpPr>
          <p:cNvPr id="28674" name="Text Box 2"/>
          <p:cNvSpPr txBox="1">
            <a:spLocks noChangeArrowheads="1"/>
          </p:cNvSpPr>
          <p:nvPr/>
        </p:nvSpPr>
        <p:spPr bwMode="auto">
          <a:xfrm>
            <a:off x="1001713" y="2166938"/>
            <a:ext cx="9039225" cy="455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1pPr>
            <a:lvl2pPr marL="455613" indent="-34290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2pPr>
            <a:lvl3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3pPr>
            <a:lvl4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4pPr>
            <a:lvl5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9pPr>
          </a:lstStyle>
          <a:p>
            <a:pPr lvl="1">
              <a:lnSpc>
                <a:spcPct val="95000"/>
              </a:lnSpc>
              <a:buFont typeface="Verdana" pitchFamily="32" charset="0"/>
              <a:buChar char="•"/>
            </a:pPr>
            <a:r>
              <a:rPr lang="en-US" altLang="en-US" sz="2700">
                <a:latin typeface="Verdana" pitchFamily="32" charset="0"/>
              </a:rPr>
              <a:t>Is it the ATM's duty to generate and print its own money? No. So it</a:t>
            </a:r>
            <a:r>
              <a:rPr lang="en-US" altLang="en-US" sz="2700">
                <a:latin typeface="Arial" charset="0"/>
              </a:rPr>
              <a:t>’</a:t>
            </a:r>
            <a:r>
              <a:rPr lang="en-US" altLang="en-US" sz="2700">
                <a:latin typeface="Verdana" pitchFamily="32" charset="0"/>
              </a:rPr>
              <a:t>s the local branch manager's job to authorize the amount of money for a particular machine and see that it remains equipped to deal with the customers. So a decision on what lies outside must be reached so as to automatically get an idea of the boundary. </a:t>
            </a:r>
          </a:p>
          <a:p>
            <a:pPr>
              <a:lnSpc>
                <a:spcPct val="95000"/>
              </a:lnSpc>
              <a:buClrTx/>
              <a:buFontTx/>
              <a:buNone/>
            </a:pPr>
            <a:endParaRPr lang="en-US" altLang="en-US" sz="3600">
              <a:latin typeface="Verdana" pitchFamily="32" charset="0"/>
            </a:endParaRPr>
          </a:p>
          <a:p>
            <a:pPr>
              <a:lnSpc>
                <a:spcPct val="95000"/>
              </a:lnSpc>
              <a:buClrTx/>
              <a:buFontTx/>
              <a:buNone/>
            </a:pPr>
            <a:endParaRPr lang="en-US" altLang="en-US" sz="3600">
              <a:latin typeface="Verdana" pitchFamily="32"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9697" name="Text Box 1"/>
          <p:cNvSpPr txBox="1">
            <a:spLocks noChangeArrowheads="1"/>
          </p:cNvSpPr>
          <p:nvPr/>
        </p:nvSpPr>
        <p:spPr bwMode="auto">
          <a:xfrm>
            <a:off x="955675" y="1008063"/>
            <a:ext cx="9094788" cy="74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9pPr>
          </a:lstStyle>
          <a:p>
            <a:pPr>
              <a:lnSpc>
                <a:spcPct val="95000"/>
              </a:lnSpc>
              <a:buClrTx/>
              <a:buFontTx/>
              <a:buNone/>
            </a:pPr>
            <a:r>
              <a:rPr lang="en-US" altLang="en-US" sz="4900">
                <a:solidFill>
                  <a:srgbClr val="003366"/>
                </a:solidFill>
                <a:latin typeface="Verdana" pitchFamily="32" charset="0"/>
              </a:rPr>
              <a:t>Finding Actors</a:t>
            </a:r>
          </a:p>
        </p:txBody>
      </p:sp>
      <p:sp>
        <p:nvSpPr>
          <p:cNvPr id="29698" name="Text Box 2"/>
          <p:cNvSpPr txBox="1">
            <a:spLocks noChangeArrowheads="1"/>
          </p:cNvSpPr>
          <p:nvPr/>
        </p:nvSpPr>
        <p:spPr bwMode="auto">
          <a:xfrm>
            <a:off x="1001713" y="2166938"/>
            <a:ext cx="9039225" cy="455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1pPr>
            <a:lvl2pPr marL="455613" indent="-34290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2pPr>
            <a:lvl3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3pPr>
            <a:lvl4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4pPr>
            <a:lvl5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9pPr>
          </a:lstStyle>
          <a:p>
            <a:pPr lvl="1">
              <a:lnSpc>
                <a:spcPct val="95000"/>
              </a:lnSpc>
              <a:buFont typeface="Verdana" pitchFamily="32" charset="0"/>
              <a:buChar char="•"/>
            </a:pPr>
            <a:r>
              <a:rPr lang="en-US" altLang="en-US" sz="2700">
                <a:latin typeface="Verdana" pitchFamily="32" charset="0"/>
              </a:rPr>
              <a:t>Any system is built to perform certain functions. </a:t>
            </a:r>
          </a:p>
          <a:p>
            <a:pPr lvl="1">
              <a:lnSpc>
                <a:spcPct val="95000"/>
              </a:lnSpc>
              <a:buFont typeface="Verdana" pitchFamily="32" charset="0"/>
              <a:buChar char="•"/>
            </a:pPr>
            <a:r>
              <a:rPr lang="en-US" altLang="en-US" sz="2700">
                <a:latin typeface="Verdana" pitchFamily="32" charset="0"/>
              </a:rPr>
              <a:t>Who benefits from the system's functionality? </a:t>
            </a:r>
          </a:p>
          <a:p>
            <a:pPr lvl="1">
              <a:lnSpc>
                <a:spcPct val="95000"/>
              </a:lnSpc>
              <a:buFont typeface="Verdana" pitchFamily="32" charset="0"/>
              <a:buChar char="•"/>
            </a:pPr>
            <a:r>
              <a:rPr lang="en-US" altLang="en-US" sz="2700">
                <a:latin typeface="Verdana" pitchFamily="32" charset="0"/>
              </a:rPr>
              <a:t>Who provides functionality to this system? </a:t>
            </a:r>
          </a:p>
          <a:p>
            <a:pPr lvl="1">
              <a:lnSpc>
                <a:spcPct val="95000"/>
              </a:lnSpc>
              <a:buFont typeface="Verdana" pitchFamily="32" charset="0"/>
              <a:buChar char="•"/>
            </a:pPr>
            <a:r>
              <a:rPr lang="en-US" altLang="en-US" sz="2700">
                <a:latin typeface="Verdana" pitchFamily="32" charset="0"/>
              </a:rPr>
              <a:t>Whose job is it to keep the system in a working condition?</a:t>
            </a:r>
            <a:r>
              <a:rPr lang="en-US" altLang="en-US" sz="2700">
                <a:latin typeface="Arial" charset="0"/>
              </a:rPr>
              <a:t>”</a:t>
            </a:r>
          </a:p>
          <a:p>
            <a:pPr lvl="1">
              <a:lnSpc>
                <a:spcPct val="95000"/>
              </a:lnSpc>
              <a:buFont typeface="Verdana" pitchFamily="32" charset="0"/>
              <a:buChar char="•"/>
            </a:pPr>
            <a:r>
              <a:rPr lang="en-US" altLang="en-US" sz="2700">
                <a:latin typeface="Verdana" pitchFamily="32" charset="0"/>
              </a:rPr>
              <a:t>Who will manage and secure the system?</a:t>
            </a:r>
            <a:r>
              <a:rPr lang="en-US" altLang="en-US" sz="2700">
                <a:latin typeface="Arial" charset="0"/>
              </a:rPr>
              <a:t>“</a:t>
            </a:r>
          </a:p>
          <a:p>
            <a:pPr lvl="1">
              <a:lnSpc>
                <a:spcPct val="95000"/>
              </a:lnSpc>
              <a:buFont typeface="Verdana" pitchFamily="32" charset="0"/>
              <a:buChar char="•"/>
            </a:pPr>
            <a:r>
              <a:rPr lang="en-US" altLang="en-US" sz="2700">
                <a:latin typeface="Verdana" pitchFamily="32" charset="0"/>
              </a:rPr>
              <a:t>Will the system interact with any other system/ hardware?</a:t>
            </a:r>
          </a:p>
          <a:p>
            <a:pPr lvl="1">
              <a:lnSpc>
                <a:spcPct val="95000"/>
              </a:lnSpc>
              <a:buFont typeface="Verdana" pitchFamily="32" charset="0"/>
              <a:buChar char="•"/>
            </a:pPr>
            <a:r>
              <a:rPr lang="en-US" altLang="en-US" sz="2700">
                <a:latin typeface="Verdana" pitchFamily="32" charset="0"/>
              </a:rPr>
              <a:t>Will it take services from or give services to any other system?  </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0721" name="Text Box 1"/>
          <p:cNvSpPr txBox="1">
            <a:spLocks noChangeArrowheads="1"/>
          </p:cNvSpPr>
          <p:nvPr/>
        </p:nvSpPr>
        <p:spPr bwMode="auto">
          <a:xfrm>
            <a:off x="955675" y="1008063"/>
            <a:ext cx="9094788" cy="74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9pPr>
          </a:lstStyle>
          <a:p>
            <a:pPr>
              <a:lnSpc>
                <a:spcPct val="95000"/>
              </a:lnSpc>
              <a:buClrTx/>
              <a:buFontTx/>
              <a:buNone/>
            </a:pPr>
            <a:r>
              <a:rPr lang="en-US" altLang="en-US" sz="4900">
                <a:solidFill>
                  <a:srgbClr val="003366"/>
                </a:solidFill>
                <a:latin typeface="Verdana" pitchFamily="32" charset="0"/>
              </a:rPr>
              <a:t>Finding Use Cases</a:t>
            </a:r>
          </a:p>
        </p:txBody>
      </p:sp>
      <p:sp>
        <p:nvSpPr>
          <p:cNvPr id="30722" name="Text Box 2"/>
          <p:cNvSpPr txBox="1">
            <a:spLocks noChangeArrowheads="1"/>
          </p:cNvSpPr>
          <p:nvPr/>
        </p:nvSpPr>
        <p:spPr bwMode="auto">
          <a:xfrm>
            <a:off x="1001713" y="2166938"/>
            <a:ext cx="9039225" cy="455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1pPr>
            <a:lvl2pPr marL="455613" indent="-3429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9pPr>
          </a:lstStyle>
          <a:p>
            <a:pPr>
              <a:lnSpc>
                <a:spcPct val="95000"/>
              </a:lnSpc>
              <a:buClrTx/>
              <a:buFontTx/>
              <a:buNone/>
            </a:pPr>
            <a:endParaRPr lang="en-US" altLang="en-US" sz="3600">
              <a:latin typeface="Verdana" pitchFamily="32" charset="0"/>
            </a:endParaRPr>
          </a:p>
          <a:p>
            <a:pPr lvl="1">
              <a:lnSpc>
                <a:spcPct val="95000"/>
              </a:lnSpc>
              <a:buFont typeface="Verdana" pitchFamily="32" charset="0"/>
              <a:buChar char="•"/>
            </a:pPr>
            <a:r>
              <a:rPr lang="en-US" altLang="en-US" sz="2700">
                <a:latin typeface="Verdana" pitchFamily="32" charset="0"/>
              </a:rPr>
              <a:t>Identify the goals of the primary actors </a:t>
            </a:r>
          </a:p>
          <a:p>
            <a:pPr lvl="1">
              <a:lnSpc>
                <a:spcPct val="95000"/>
              </a:lnSpc>
              <a:buFont typeface="Verdana" pitchFamily="32" charset="0"/>
              <a:buChar char="•"/>
            </a:pPr>
            <a:r>
              <a:rPr lang="en-US" altLang="en-US" sz="2700">
                <a:latin typeface="Verdana" pitchFamily="32" charset="0"/>
              </a:rPr>
              <a:t>Use a verb to note the starting name of the use case like "Withdraw Cash", "Secure ATM machine" etc. </a:t>
            </a:r>
          </a:p>
          <a:p>
            <a:pPr>
              <a:lnSpc>
                <a:spcPct val="95000"/>
              </a:lnSpc>
              <a:buClrTx/>
              <a:buFontTx/>
              <a:buNone/>
            </a:pPr>
            <a:endParaRPr lang="en-US" altLang="en-US" sz="2700">
              <a:latin typeface="Verdana" pitchFamily="32" charset="0"/>
            </a:endParaRPr>
          </a:p>
          <a:p>
            <a:pPr>
              <a:lnSpc>
                <a:spcPct val="95000"/>
              </a:lnSpc>
              <a:buClrTx/>
              <a:buFontTx/>
              <a:buNone/>
            </a:pPr>
            <a:endParaRPr lang="en-US" altLang="en-US" sz="2700">
              <a:latin typeface="Verdana" pitchFamily="32"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1745" name="Text Box 1"/>
          <p:cNvSpPr txBox="1">
            <a:spLocks noChangeArrowheads="1"/>
          </p:cNvSpPr>
          <p:nvPr/>
        </p:nvSpPr>
        <p:spPr bwMode="auto">
          <a:xfrm>
            <a:off x="1077913" y="963613"/>
            <a:ext cx="9094787" cy="1490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9pPr>
          </a:lstStyle>
          <a:p>
            <a:pPr>
              <a:lnSpc>
                <a:spcPct val="95000"/>
              </a:lnSpc>
              <a:buClrTx/>
              <a:buFontTx/>
              <a:buNone/>
            </a:pPr>
            <a:r>
              <a:rPr lang="en-US" altLang="en-US" sz="4400">
                <a:solidFill>
                  <a:srgbClr val="003366"/>
                </a:solidFill>
                <a:latin typeface="Verdana" pitchFamily="32" charset="0"/>
              </a:rPr>
              <a:t>Use of Use cases for Validation</a:t>
            </a:r>
            <a:r>
              <a:rPr lang="en-US" altLang="en-US" sz="4900" b="1">
                <a:solidFill>
                  <a:srgbClr val="003366"/>
                </a:solidFill>
                <a:latin typeface="Arial" charset="0"/>
              </a:rPr>
              <a:t> </a:t>
            </a:r>
          </a:p>
        </p:txBody>
      </p:sp>
      <p:sp>
        <p:nvSpPr>
          <p:cNvPr id="31746" name="Text Box 2"/>
          <p:cNvSpPr txBox="1">
            <a:spLocks noChangeArrowheads="1"/>
          </p:cNvSpPr>
          <p:nvPr/>
        </p:nvSpPr>
        <p:spPr bwMode="auto">
          <a:xfrm>
            <a:off x="1001713" y="2166938"/>
            <a:ext cx="9039225" cy="455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1pPr>
            <a:lvl2pPr marL="455613" indent="-34290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2pPr>
            <a:lvl3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3pPr>
            <a:lvl4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4pPr>
            <a:lvl5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9pPr>
          </a:lstStyle>
          <a:p>
            <a:pPr lvl="1">
              <a:lnSpc>
                <a:spcPct val="95000"/>
              </a:lnSpc>
              <a:buFont typeface="Verdana" pitchFamily="32" charset="0"/>
              <a:buChar char="•"/>
            </a:pPr>
            <a:r>
              <a:rPr lang="en-US" altLang="en-US" sz="2200">
                <a:latin typeface="Verdana" pitchFamily="32" charset="0"/>
              </a:rPr>
              <a:t>Validation means testing whether a system has been built that actually meets the requirements of the customer. </a:t>
            </a:r>
          </a:p>
          <a:p>
            <a:pPr>
              <a:lnSpc>
                <a:spcPct val="95000"/>
              </a:lnSpc>
              <a:buClrTx/>
              <a:buFontTx/>
              <a:buNone/>
            </a:pPr>
            <a:endParaRPr lang="en-US" altLang="en-US" sz="2200">
              <a:latin typeface="Verdana" pitchFamily="32" charset="0"/>
            </a:endParaRPr>
          </a:p>
          <a:p>
            <a:pPr lvl="1">
              <a:lnSpc>
                <a:spcPct val="95000"/>
              </a:lnSpc>
              <a:buFont typeface="Verdana" pitchFamily="32" charset="0"/>
              <a:buChar char="•"/>
            </a:pPr>
            <a:r>
              <a:rPr lang="en-US" altLang="en-US" sz="2200">
                <a:latin typeface="Verdana" pitchFamily="32" charset="0"/>
              </a:rPr>
              <a:t>The customer may not be IT-savvy </a:t>
            </a:r>
          </a:p>
          <a:p>
            <a:pPr>
              <a:lnSpc>
                <a:spcPct val="95000"/>
              </a:lnSpc>
              <a:buClrTx/>
              <a:buFontTx/>
              <a:buNone/>
            </a:pPr>
            <a:endParaRPr lang="en-US" altLang="en-US" sz="2200">
              <a:latin typeface="Verdana" pitchFamily="32" charset="0"/>
            </a:endParaRPr>
          </a:p>
          <a:p>
            <a:pPr lvl="1">
              <a:lnSpc>
                <a:spcPct val="95000"/>
              </a:lnSpc>
              <a:buFont typeface="Verdana" pitchFamily="32" charset="0"/>
              <a:buChar char="•"/>
            </a:pPr>
            <a:r>
              <a:rPr lang="en-US" altLang="en-US" sz="2200">
                <a:latin typeface="Verdana" pitchFamily="32" charset="0"/>
              </a:rPr>
              <a:t>Customer may not know the capabilities of the programming language/platform that the developer intends to use. </a:t>
            </a:r>
          </a:p>
          <a:p>
            <a:pPr>
              <a:lnSpc>
                <a:spcPct val="95000"/>
              </a:lnSpc>
              <a:buClrTx/>
              <a:buFontTx/>
              <a:buNone/>
            </a:pPr>
            <a:endParaRPr lang="en-US" altLang="en-US" sz="2200">
              <a:latin typeface="Verdana" pitchFamily="32" charset="0"/>
            </a:endParaRPr>
          </a:p>
          <a:p>
            <a:pPr lvl="1">
              <a:lnSpc>
                <a:spcPct val="95000"/>
              </a:lnSpc>
              <a:buFont typeface="Verdana" pitchFamily="32" charset="0"/>
              <a:buChar char="•"/>
            </a:pPr>
            <a:r>
              <a:rPr lang="en-US" altLang="en-US" sz="2200">
                <a:latin typeface="Verdana" pitchFamily="32" charset="0"/>
              </a:rPr>
              <a:t>Thus the onus falls on the developer to make the customer aware of the capabilities.</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121" name="Text Box 1"/>
          <p:cNvSpPr txBox="1">
            <a:spLocks noChangeArrowheads="1"/>
          </p:cNvSpPr>
          <p:nvPr/>
        </p:nvSpPr>
        <p:spPr bwMode="auto">
          <a:xfrm>
            <a:off x="919163" y="1008063"/>
            <a:ext cx="9131300" cy="74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9pPr>
          </a:lstStyle>
          <a:p>
            <a:pPr>
              <a:lnSpc>
                <a:spcPct val="95000"/>
              </a:lnSpc>
              <a:buClrTx/>
              <a:buFontTx/>
              <a:buNone/>
            </a:pPr>
            <a:r>
              <a:rPr lang="en-US" altLang="en-US" sz="4400">
                <a:solidFill>
                  <a:srgbClr val="003366"/>
                </a:solidFill>
                <a:latin typeface="Verdana" pitchFamily="32" charset="0"/>
              </a:rPr>
              <a:t>Alternate Scenarios (1 &amp; 2)</a:t>
            </a:r>
            <a:r>
              <a:rPr lang="en-US" altLang="en-US" sz="4900">
                <a:solidFill>
                  <a:srgbClr val="003366"/>
                </a:solidFill>
                <a:latin typeface="Verdana" pitchFamily="32" charset="0"/>
              </a:rPr>
              <a:t> </a:t>
            </a:r>
          </a:p>
        </p:txBody>
      </p:sp>
      <p:sp>
        <p:nvSpPr>
          <p:cNvPr id="5122" name="Text Box 2"/>
          <p:cNvSpPr txBox="1">
            <a:spLocks noChangeArrowheads="1"/>
          </p:cNvSpPr>
          <p:nvPr/>
        </p:nvSpPr>
        <p:spPr bwMode="auto">
          <a:xfrm>
            <a:off x="1001713" y="2166938"/>
            <a:ext cx="9039225" cy="455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9pPr>
          </a:lstStyle>
          <a:p>
            <a:pPr>
              <a:lnSpc>
                <a:spcPct val="95000"/>
              </a:lnSpc>
              <a:buClrTx/>
              <a:buFontTx/>
              <a:buNone/>
            </a:pPr>
            <a:r>
              <a:rPr lang="en-US" altLang="en-US" sz="2700">
                <a:latin typeface="Arial" charset="0"/>
              </a:rPr>
              <a:t>1.</a:t>
            </a:r>
            <a:r>
              <a:rPr lang="en-US" altLang="en-US" sz="2700">
                <a:latin typeface="Verdana" pitchFamily="32" charset="0"/>
              </a:rPr>
              <a:t> </a:t>
            </a:r>
            <a:r>
              <a:rPr lang="en-US" altLang="en-US" sz="2700">
                <a:latin typeface="Arial" charset="0"/>
              </a:rPr>
              <a:t>When the customer types the pin, the system outputs that the pin is invalid and asks the user to try again. This goes on two more times and if the pin is incorrect each time, the machine ends the transaction and outputs the card to the customer. If the pin was correct at any of the three attempts, then the all goes well scenario would have ensued.</a:t>
            </a:r>
          </a:p>
          <a:p>
            <a:pPr>
              <a:lnSpc>
                <a:spcPct val="95000"/>
              </a:lnSpc>
              <a:buClrTx/>
              <a:buFontTx/>
              <a:buNone/>
            </a:pPr>
            <a:r>
              <a:rPr lang="en-US" altLang="en-US" sz="2700">
                <a:latin typeface="Arial" charset="0"/>
              </a:rPr>
              <a:t> </a:t>
            </a:r>
          </a:p>
          <a:p>
            <a:pPr>
              <a:lnSpc>
                <a:spcPct val="95000"/>
              </a:lnSpc>
              <a:buClrTx/>
              <a:buFontTx/>
              <a:buNone/>
            </a:pPr>
            <a:r>
              <a:rPr lang="en-US" altLang="en-US" sz="2700">
                <a:latin typeface="Verdana" pitchFamily="32" charset="0"/>
              </a:rPr>
              <a:t>2.</a:t>
            </a:r>
            <a:r>
              <a:rPr lang="en-US" altLang="en-US" sz="2700">
                <a:latin typeface="Arial" charset="0"/>
              </a:rPr>
              <a:t>The machine was informed that the inserted card was stolen. It removes the card and ends the transaction.</a:t>
            </a:r>
          </a:p>
          <a:p>
            <a:pPr>
              <a:lnSpc>
                <a:spcPct val="95000"/>
              </a:lnSpc>
              <a:buClrTx/>
              <a:buFontTx/>
              <a:buNone/>
            </a:pPr>
            <a:r>
              <a:rPr lang="en-US" altLang="en-US" sz="3100">
                <a:latin typeface="Arial" charset="0"/>
              </a:rPr>
              <a:t> </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2769" name="Text Box 1"/>
          <p:cNvSpPr txBox="1">
            <a:spLocks noChangeArrowheads="1"/>
          </p:cNvSpPr>
          <p:nvPr/>
        </p:nvSpPr>
        <p:spPr bwMode="auto">
          <a:xfrm>
            <a:off x="955675" y="1074738"/>
            <a:ext cx="9094788"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9pPr>
          </a:lstStyle>
          <a:p>
            <a:pPr>
              <a:lnSpc>
                <a:spcPct val="95000"/>
              </a:lnSpc>
              <a:buClrTx/>
              <a:buFontTx/>
              <a:buNone/>
            </a:pPr>
            <a:r>
              <a:rPr lang="en-US" altLang="en-US" sz="4400">
                <a:solidFill>
                  <a:srgbClr val="003366"/>
                </a:solidFill>
                <a:latin typeface="Verdana" pitchFamily="32" charset="0"/>
              </a:rPr>
              <a:t>Use of Use cases for Validation</a:t>
            </a:r>
          </a:p>
        </p:txBody>
      </p:sp>
      <p:sp>
        <p:nvSpPr>
          <p:cNvPr id="32770" name="Text Box 2"/>
          <p:cNvSpPr txBox="1">
            <a:spLocks noChangeArrowheads="1"/>
          </p:cNvSpPr>
          <p:nvPr/>
        </p:nvSpPr>
        <p:spPr bwMode="auto">
          <a:xfrm>
            <a:off x="1001713" y="2166938"/>
            <a:ext cx="9039225" cy="455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1pPr>
            <a:lvl2pPr marL="455613" indent="-34290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2pPr>
            <a:lvl3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3pPr>
            <a:lvl4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4pPr>
            <a:lvl5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9pPr>
          </a:lstStyle>
          <a:p>
            <a:pPr lvl="1">
              <a:lnSpc>
                <a:spcPct val="95000"/>
              </a:lnSpc>
              <a:buFont typeface="Verdana" pitchFamily="32" charset="0"/>
              <a:buChar char="•"/>
            </a:pPr>
            <a:r>
              <a:rPr lang="en-US" altLang="en-US" sz="2700">
                <a:latin typeface="Verdana" pitchFamily="32" charset="0"/>
              </a:rPr>
              <a:t>Developer must review requirements with the customer to satisfy himself that these are what the customer actually means and wants. </a:t>
            </a:r>
          </a:p>
          <a:p>
            <a:pPr lvl="1">
              <a:lnSpc>
                <a:spcPct val="95000"/>
              </a:lnSpc>
              <a:buFont typeface="Verdana" pitchFamily="32" charset="0"/>
              <a:buChar char="•"/>
            </a:pPr>
            <a:r>
              <a:rPr lang="en-US" altLang="en-US" sz="2700">
                <a:latin typeface="Verdana" pitchFamily="32" charset="0"/>
              </a:rPr>
              <a:t>After discussions with the customer, he can adapt the use cases accordingly. </a:t>
            </a:r>
          </a:p>
          <a:p>
            <a:pPr lvl="1">
              <a:lnSpc>
                <a:spcPct val="95000"/>
              </a:lnSpc>
              <a:buFont typeface="Verdana" pitchFamily="32" charset="0"/>
              <a:buChar char="•"/>
            </a:pPr>
            <a:r>
              <a:rPr lang="en-US" altLang="en-US" sz="2700">
                <a:latin typeface="Verdana" pitchFamily="32" charset="0"/>
              </a:rPr>
              <a:t>Process involves iterations and frequent reviews and discussions with the customer. </a:t>
            </a:r>
          </a:p>
          <a:p>
            <a:pPr lvl="1">
              <a:lnSpc>
                <a:spcPct val="95000"/>
              </a:lnSpc>
              <a:buFont typeface="Verdana" pitchFamily="32" charset="0"/>
              <a:buChar char="•"/>
            </a:pPr>
            <a:r>
              <a:rPr lang="en-US" altLang="en-US" sz="2700">
                <a:latin typeface="Verdana" pitchFamily="32" charset="0"/>
              </a:rPr>
              <a:t>Very important to validate the requirements of the customer in the early stages of software development. </a:t>
            </a:r>
          </a:p>
          <a:p>
            <a:pPr>
              <a:lnSpc>
                <a:spcPct val="95000"/>
              </a:lnSpc>
              <a:buClrTx/>
              <a:buFontTx/>
              <a:buNone/>
            </a:pPr>
            <a:endParaRPr lang="en-US" altLang="en-US" sz="2700">
              <a:latin typeface="Verdana" pitchFamily="32"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3793" name="Text Box 1"/>
          <p:cNvSpPr txBox="1">
            <a:spLocks noChangeArrowheads="1"/>
          </p:cNvSpPr>
          <p:nvPr/>
        </p:nvSpPr>
        <p:spPr bwMode="auto">
          <a:xfrm>
            <a:off x="955675" y="398463"/>
            <a:ext cx="9094788" cy="1355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9pPr>
          </a:lstStyle>
          <a:p>
            <a:pPr>
              <a:lnSpc>
                <a:spcPct val="95000"/>
              </a:lnSpc>
              <a:buClrTx/>
              <a:buFontTx/>
              <a:buNone/>
            </a:pPr>
            <a:r>
              <a:rPr lang="en-US" altLang="en-US" sz="4400">
                <a:solidFill>
                  <a:srgbClr val="003366"/>
                </a:solidFill>
                <a:latin typeface="Verdana" pitchFamily="32" charset="0"/>
              </a:rPr>
              <a:t>Use of Use cases for Verification</a:t>
            </a:r>
          </a:p>
        </p:txBody>
      </p:sp>
      <p:sp>
        <p:nvSpPr>
          <p:cNvPr id="33794" name="Text Box 2"/>
          <p:cNvSpPr txBox="1">
            <a:spLocks noChangeArrowheads="1"/>
          </p:cNvSpPr>
          <p:nvPr/>
        </p:nvSpPr>
        <p:spPr bwMode="auto">
          <a:xfrm>
            <a:off x="1001713" y="2166938"/>
            <a:ext cx="9039225" cy="455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1pPr>
            <a:lvl2pPr marL="455613" indent="-34290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2pPr>
            <a:lvl3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3pPr>
            <a:lvl4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4pPr>
            <a:lvl5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9pPr>
          </a:lstStyle>
          <a:p>
            <a:pPr lvl="1">
              <a:lnSpc>
                <a:spcPct val="95000"/>
              </a:lnSpc>
              <a:buFont typeface="Verdana" pitchFamily="32" charset="0"/>
              <a:buChar char="•"/>
            </a:pPr>
            <a:r>
              <a:rPr lang="en-US" altLang="en-US" sz="2700">
                <a:latin typeface="Verdana" pitchFamily="32" charset="0"/>
              </a:rPr>
              <a:t>Verification involves determining whether a system has been built according to the requirements specification and design. </a:t>
            </a:r>
          </a:p>
          <a:p>
            <a:pPr lvl="1">
              <a:lnSpc>
                <a:spcPct val="95000"/>
              </a:lnSpc>
              <a:buFont typeface="Verdana" pitchFamily="32" charset="0"/>
              <a:buChar char="•"/>
            </a:pPr>
            <a:r>
              <a:rPr lang="en-US" altLang="en-US" sz="2700">
                <a:latin typeface="Verdana" pitchFamily="32" charset="0"/>
              </a:rPr>
              <a:t>Verify by comparing the steps in the use cases and actually executing the system to determine that it behaves in a manner as specified in the use case description. </a:t>
            </a:r>
          </a:p>
          <a:p>
            <a:pPr lvl="1">
              <a:lnSpc>
                <a:spcPct val="95000"/>
              </a:lnSpc>
              <a:buFont typeface="Verdana" pitchFamily="32" charset="0"/>
              <a:buChar char="•"/>
            </a:pPr>
            <a:r>
              <a:rPr lang="en-US" altLang="en-US" sz="2700">
                <a:latin typeface="Verdana" pitchFamily="32" charset="0"/>
              </a:rPr>
              <a:t>Verification can take place only after executable parts of the system have been constructed. </a:t>
            </a:r>
          </a:p>
          <a:p>
            <a:pPr lvl="1">
              <a:lnSpc>
                <a:spcPct val="95000"/>
              </a:lnSpc>
              <a:buFont typeface="Verdana" pitchFamily="32" charset="0"/>
              <a:buChar char="•"/>
            </a:pPr>
            <a:r>
              <a:rPr lang="en-US" altLang="en-US" sz="2700">
                <a:latin typeface="Verdana" pitchFamily="32" charset="0"/>
              </a:rPr>
              <a:t>Not necessary to prolong verification after the entire system has been built. </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4817" name="Text Box 1"/>
          <p:cNvSpPr txBox="1">
            <a:spLocks noChangeArrowheads="1"/>
          </p:cNvSpPr>
          <p:nvPr/>
        </p:nvSpPr>
        <p:spPr bwMode="auto">
          <a:xfrm>
            <a:off x="955675" y="398463"/>
            <a:ext cx="9094788" cy="1355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9pPr>
          </a:lstStyle>
          <a:p>
            <a:pPr>
              <a:lnSpc>
                <a:spcPct val="95000"/>
              </a:lnSpc>
              <a:buClrTx/>
              <a:buFontTx/>
              <a:buNone/>
            </a:pPr>
            <a:r>
              <a:rPr lang="en-US" altLang="en-US" sz="4400">
                <a:solidFill>
                  <a:srgbClr val="003366"/>
                </a:solidFill>
                <a:latin typeface="Verdana" pitchFamily="32" charset="0"/>
              </a:rPr>
              <a:t>Use of Use cases for Verification</a:t>
            </a:r>
          </a:p>
        </p:txBody>
      </p:sp>
      <p:sp>
        <p:nvSpPr>
          <p:cNvPr id="34818" name="Text Box 2"/>
          <p:cNvSpPr txBox="1">
            <a:spLocks noChangeArrowheads="1"/>
          </p:cNvSpPr>
          <p:nvPr/>
        </p:nvSpPr>
        <p:spPr bwMode="auto">
          <a:xfrm>
            <a:off x="1001713" y="2166938"/>
            <a:ext cx="9039225" cy="455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1pPr>
            <a:lvl2pPr marL="455613" indent="-34290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2pPr>
            <a:lvl3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3pPr>
            <a:lvl4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4pPr>
            <a:lvl5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9pPr>
          </a:lstStyle>
          <a:p>
            <a:pPr lvl="1">
              <a:lnSpc>
                <a:spcPct val="95000"/>
              </a:lnSpc>
              <a:buFont typeface="Verdana" pitchFamily="32" charset="0"/>
              <a:buChar char="•"/>
            </a:pPr>
            <a:r>
              <a:rPr lang="en-US" altLang="en-US" sz="2700">
                <a:latin typeface="Verdana" pitchFamily="32" charset="0"/>
              </a:rPr>
              <a:t>If some of architecturally significant, high risk use cases have been realized in code, treat it as a partial system and verify it against the use case descriptions.</a:t>
            </a:r>
          </a:p>
          <a:p>
            <a:pPr>
              <a:lnSpc>
                <a:spcPct val="95000"/>
              </a:lnSpc>
              <a:buClrTx/>
              <a:buFontTx/>
              <a:buNone/>
            </a:pPr>
            <a:endParaRPr lang="en-US" altLang="en-US" sz="2700">
              <a:latin typeface="Verdana" pitchFamily="32" charset="0"/>
            </a:endParaRPr>
          </a:p>
          <a:p>
            <a:pPr lvl="1">
              <a:lnSpc>
                <a:spcPct val="95000"/>
              </a:lnSpc>
              <a:buFont typeface="Verdana" pitchFamily="32" charset="0"/>
              <a:buChar char="•"/>
            </a:pPr>
            <a:r>
              <a:rPr lang="en-US" altLang="en-US" sz="2700">
                <a:latin typeface="Verdana" pitchFamily="32" charset="0"/>
              </a:rPr>
              <a:t>Prepare test cases during the analysis and design. </a:t>
            </a:r>
          </a:p>
          <a:p>
            <a:pPr>
              <a:lnSpc>
                <a:spcPct val="95000"/>
              </a:lnSpc>
              <a:buClrTx/>
              <a:buFontTx/>
              <a:buNone/>
            </a:pPr>
            <a:endParaRPr lang="en-US" altLang="en-US" sz="2700">
              <a:latin typeface="Verdana" pitchFamily="32" charset="0"/>
            </a:endParaRPr>
          </a:p>
          <a:p>
            <a:pPr lvl="1">
              <a:lnSpc>
                <a:spcPct val="95000"/>
              </a:lnSpc>
              <a:buFont typeface="Verdana" pitchFamily="32" charset="0"/>
              <a:buChar char="•"/>
            </a:pPr>
            <a:r>
              <a:rPr lang="en-US" altLang="en-US" sz="2700">
                <a:latin typeface="Verdana" pitchFamily="32" charset="0"/>
              </a:rPr>
              <a:t>As the system is built,execute these test cases to detect the presence of bugs.</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5841" name="Text Box 1"/>
          <p:cNvSpPr txBox="1">
            <a:spLocks noChangeArrowheads="1"/>
          </p:cNvSpPr>
          <p:nvPr/>
        </p:nvSpPr>
        <p:spPr bwMode="auto">
          <a:xfrm>
            <a:off x="955675" y="263525"/>
            <a:ext cx="9094788" cy="1490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9pPr>
          </a:lstStyle>
          <a:p>
            <a:pPr>
              <a:lnSpc>
                <a:spcPct val="95000"/>
              </a:lnSpc>
              <a:buClrTx/>
              <a:buFontTx/>
              <a:buNone/>
            </a:pPr>
            <a:r>
              <a:rPr lang="en-US" altLang="en-US" sz="4900">
                <a:solidFill>
                  <a:srgbClr val="003366"/>
                </a:solidFill>
                <a:latin typeface="Verdana" pitchFamily="32" charset="0"/>
              </a:rPr>
              <a:t>Use of Use cases for Verification</a:t>
            </a:r>
          </a:p>
        </p:txBody>
      </p:sp>
      <p:sp>
        <p:nvSpPr>
          <p:cNvPr id="35842" name="Text Box 2"/>
          <p:cNvSpPr txBox="1">
            <a:spLocks noChangeArrowheads="1"/>
          </p:cNvSpPr>
          <p:nvPr/>
        </p:nvSpPr>
        <p:spPr bwMode="auto">
          <a:xfrm>
            <a:off x="1001713" y="2166938"/>
            <a:ext cx="9039225" cy="455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1pPr>
            <a:lvl2pPr marL="455613" indent="-34290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2pPr>
            <a:lvl3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3pPr>
            <a:lvl4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4pPr>
            <a:lvl5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9pPr>
          </a:lstStyle>
          <a:p>
            <a:pPr lvl="1">
              <a:lnSpc>
                <a:spcPct val="95000"/>
              </a:lnSpc>
              <a:buFont typeface="Verdana" pitchFamily="32" charset="0"/>
              <a:buChar char="•"/>
            </a:pPr>
            <a:r>
              <a:rPr lang="en-US" altLang="en-US" sz="3100">
                <a:latin typeface="Verdana" pitchFamily="32" charset="0"/>
              </a:rPr>
              <a:t>Use cases describe the functional requirements of the system </a:t>
            </a:r>
          </a:p>
          <a:p>
            <a:pPr>
              <a:lnSpc>
                <a:spcPct val="95000"/>
              </a:lnSpc>
              <a:buClrTx/>
              <a:buFontTx/>
              <a:buNone/>
            </a:pPr>
            <a:endParaRPr lang="en-US" altLang="en-US" sz="3100">
              <a:latin typeface="Verdana" pitchFamily="32" charset="0"/>
            </a:endParaRPr>
          </a:p>
          <a:p>
            <a:pPr lvl="1">
              <a:lnSpc>
                <a:spcPct val="95000"/>
              </a:lnSpc>
              <a:buFont typeface="Verdana" pitchFamily="32" charset="0"/>
              <a:buChar char="•"/>
            </a:pPr>
            <a:r>
              <a:rPr lang="en-US" altLang="en-US" sz="3100">
                <a:latin typeface="Verdana" pitchFamily="32" charset="0"/>
              </a:rPr>
              <a:t>Use them to prepare the test cases. </a:t>
            </a:r>
          </a:p>
          <a:p>
            <a:pPr>
              <a:lnSpc>
                <a:spcPct val="95000"/>
              </a:lnSpc>
              <a:buClrTx/>
              <a:buFontTx/>
              <a:buNone/>
            </a:pPr>
            <a:endParaRPr lang="en-US" altLang="en-US" sz="3100">
              <a:latin typeface="Verdana" pitchFamily="32" charset="0"/>
            </a:endParaRPr>
          </a:p>
          <a:p>
            <a:pPr>
              <a:lnSpc>
                <a:spcPct val="95000"/>
              </a:lnSpc>
              <a:buClrTx/>
              <a:buFontTx/>
              <a:buNone/>
            </a:pPr>
            <a:endParaRPr lang="en-US" altLang="en-US" sz="3100">
              <a:latin typeface="Verdana" pitchFamily="32" charset="0"/>
            </a:endParaRPr>
          </a:p>
          <a:p>
            <a:pPr>
              <a:lnSpc>
                <a:spcPct val="95000"/>
              </a:lnSpc>
              <a:buClrTx/>
              <a:buFontTx/>
              <a:buNone/>
            </a:pPr>
            <a:endParaRPr lang="en-US" altLang="en-US" sz="3100">
              <a:latin typeface="Verdana" pitchFamily="32" charset="0"/>
            </a:endParaRPr>
          </a:p>
          <a:p>
            <a:pPr>
              <a:lnSpc>
                <a:spcPct val="95000"/>
              </a:lnSpc>
              <a:buClrTx/>
              <a:buFontTx/>
              <a:buNone/>
            </a:pPr>
            <a:endParaRPr lang="en-US" altLang="en-US" sz="4000">
              <a:latin typeface="Verdana" pitchFamily="32" charset="0"/>
            </a:endParaRPr>
          </a:p>
          <a:p>
            <a:pPr>
              <a:lnSpc>
                <a:spcPct val="95000"/>
              </a:lnSpc>
              <a:buClrTx/>
              <a:buFontTx/>
              <a:buNone/>
            </a:pPr>
            <a:endParaRPr lang="en-US" altLang="en-US" sz="4000">
              <a:latin typeface="Verdana" pitchFamily="32"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6865" name="Text Box 1"/>
          <p:cNvSpPr txBox="1">
            <a:spLocks noChangeArrowheads="1"/>
          </p:cNvSpPr>
          <p:nvPr/>
        </p:nvSpPr>
        <p:spPr bwMode="auto">
          <a:xfrm>
            <a:off x="955675" y="1074738"/>
            <a:ext cx="9094788"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9pPr>
          </a:lstStyle>
          <a:p>
            <a:pPr>
              <a:lnSpc>
                <a:spcPct val="95000"/>
              </a:lnSpc>
              <a:buClrTx/>
              <a:buFontTx/>
              <a:buNone/>
            </a:pPr>
            <a:r>
              <a:rPr lang="en-US" altLang="en-US" sz="4400">
                <a:solidFill>
                  <a:srgbClr val="003366"/>
                </a:solidFill>
                <a:latin typeface="Verdana" pitchFamily="32" charset="0"/>
              </a:rPr>
              <a:t>Use Case Realization</a:t>
            </a:r>
          </a:p>
        </p:txBody>
      </p:sp>
      <p:sp>
        <p:nvSpPr>
          <p:cNvPr id="36866" name="Text Box 2"/>
          <p:cNvSpPr txBox="1">
            <a:spLocks noChangeArrowheads="1"/>
          </p:cNvSpPr>
          <p:nvPr/>
        </p:nvSpPr>
        <p:spPr bwMode="auto">
          <a:xfrm>
            <a:off x="1001713" y="2166938"/>
            <a:ext cx="9039225" cy="455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1pPr>
            <a:lvl2pPr marL="455613" indent="-3429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9pPr>
          </a:lstStyle>
          <a:p>
            <a:pPr>
              <a:lnSpc>
                <a:spcPct val="95000"/>
              </a:lnSpc>
              <a:buClrTx/>
              <a:buFontTx/>
              <a:buNone/>
            </a:pPr>
            <a:endParaRPr lang="en-US" altLang="en-US" sz="3100">
              <a:latin typeface="Verdana" pitchFamily="32" charset="0"/>
            </a:endParaRPr>
          </a:p>
          <a:p>
            <a:pPr lvl="1">
              <a:lnSpc>
                <a:spcPct val="95000"/>
              </a:lnSpc>
              <a:buFont typeface="Verdana" pitchFamily="32" charset="0"/>
              <a:buChar char="•"/>
            </a:pPr>
            <a:r>
              <a:rPr lang="en-US" altLang="en-US" sz="2700" b="1">
                <a:latin typeface="Verdana" pitchFamily="32" charset="0"/>
              </a:rPr>
              <a:t>Realization:</a:t>
            </a:r>
            <a:r>
              <a:rPr lang="en-US" altLang="en-US" sz="2700">
                <a:latin typeface="Verdana" pitchFamily="32" charset="0"/>
              </a:rPr>
              <a:t> A relationship between an element that specifies behaviour and one that provides implementation.</a:t>
            </a:r>
          </a:p>
          <a:p>
            <a:pPr>
              <a:lnSpc>
                <a:spcPct val="95000"/>
              </a:lnSpc>
              <a:buClrTx/>
              <a:buFontTx/>
              <a:buNone/>
            </a:pPr>
            <a:r>
              <a:rPr lang="en-US" altLang="en-US" sz="2700">
                <a:latin typeface="Verdana" pitchFamily="32" charset="0"/>
              </a:rPr>
              <a:t> </a:t>
            </a:r>
          </a:p>
          <a:p>
            <a:pPr lvl="1">
              <a:lnSpc>
                <a:spcPct val="95000"/>
              </a:lnSpc>
              <a:buFont typeface="Verdana" pitchFamily="32" charset="0"/>
              <a:buChar char="•"/>
            </a:pPr>
            <a:r>
              <a:rPr lang="en-US" altLang="en-US" sz="2700">
                <a:latin typeface="Verdana" pitchFamily="32" charset="0"/>
              </a:rPr>
              <a:t>Use cases can be realized by collaboration. </a:t>
            </a:r>
          </a:p>
          <a:p>
            <a:pPr>
              <a:lnSpc>
                <a:spcPct val="95000"/>
              </a:lnSpc>
              <a:buClrTx/>
              <a:buFontTx/>
              <a:buNone/>
            </a:pPr>
            <a:endParaRPr lang="en-US" altLang="en-US" sz="2700">
              <a:latin typeface="Verdana" pitchFamily="32" charset="0"/>
            </a:endParaRPr>
          </a:p>
          <a:p>
            <a:pPr lvl="1">
              <a:lnSpc>
                <a:spcPct val="95000"/>
              </a:lnSpc>
              <a:buFont typeface="Verdana" pitchFamily="32" charset="0"/>
              <a:buChar char="•"/>
            </a:pPr>
            <a:r>
              <a:rPr lang="en-US" altLang="en-US" sz="2700">
                <a:latin typeface="Verdana" pitchFamily="32" charset="0"/>
              </a:rPr>
              <a:t>Collaboration describes a set of objects assembled to carry out a certain task and identifies the specific role that objects play.</a:t>
            </a:r>
          </a:p>
          <a:p>
            <a:pPr>
              <a:lnSpc>
                <a:spcPct val="95000"/>
              </a:lnSpc>
              <a:buClrTx/>
              <a:buFontTx/>
              <a:buNone/>
            </a:pPr>
            <a:endParaRPr lang="en-US" altLang="en-US" sz="2700">
              <a:latin typeface="Verdana" pitchFamily="32"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7889" name="Text Box 1"/>
          <p:cNvSpPr txBox="1">
            <a:spLocks noChangeArrowheads="1"/>
          </p:cNvSpPr>
          <p:nvPr/>
        </p:nvSpPr>
        <p:spPr bwMode="auto">
          <a:xfrm>
            <a:off x="955675" y="1008063"/>
            <a:ext cx="9094788" cy="74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9pPr>
          </a:lstStyle>
          <a:p>
            <a:pPr>
              <a:lnSpc>
                <a:spcPct val="95000"/>
              </a:lnSpc>
              <a:buClrTx/>
              <a:buFontTx/>
              <a:buNone/>
            </a:pPr>
            <a:r>
              <a:rPr lang="en-US" altLang="en-US" sz="4900">
                <a:solidFill>
                  <a:srgbClr val="003366"/>
                </a:solidFill>
                <a:latin typeface="Verdana" pitchFamily="32" charset="0"/>
              </a:rPr>
              <a:t>Use Case Realization</a:t>
            </a:r>
          </a:p>
        </p:txBody>
      </p:sp>
      <p:pic>
        <p:nvPicPr>
          <p:cNvPr id="378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4338" y="2790825"/>
            <a:ext cx="4575175" cy="45339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8913" name="Text Box 1"/>
          <p:cNvSpPr txBox="1">
            <a:spLocks noChangeArrowheads="1"/>
          </p:cNvSpPr>
          <p:nvPr/>
        </p:nvSpPr>
        <p:spPr bwMode="auto">
          <a:xfrm>
            <a:off x="955675" y="1008063"/>
            <a:ext cx="9094788" cy="74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9pPr>
          </a:lstStyle>
          <a:p>
            <a:pPr>
              <a:lnSpc>
                <a:spcPct val="95000"/>
              </a:lnSpc>
              <a:buClrTx/>
              <a:buFontTx/>
              <a:buNone/>
            </a:pPr>
            <a:r>
              <a:rPr lang="en-US" altLang="en-US" sz="4900">
                <a:solidFill>
                  <a:srgbClr val="003366"/>
                </a:solidFill>
                <a:latin typeface="Verdana" pitchFamily="32" charset="0"/>
              </a:rPr>
              <a:t>Use Case Realization</a:t>
            </a:r>
          </a:p>
        </p:txBody>
      </p:sp>
      <p:sp>
        <p:nvSpPr>
          <p:cNvPr id="38914" name="Text Box 2"/>
          <p:cNvSpPr txBox="1">
            <a:spLocks noChangeArrowheads="1"/>
          </p:cNvSpPr>
          <p:nvPr/>
        </p:nvSpPr>
        <p:spPr bwMode="auto">
          <a:xfrm>
            <a:off x="1001713" y="2166938"/>
            <a:ext cx="9039225" cy="455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1pPr>
            <a:lvl2pPr marL="455613" indent="-34290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2pPr>
            <a:lvl3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3pPr>
            <a:lvl4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4pPr>
            <a:lvl5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9pPr>
          </a:lstStyle>
          <a:p>
            <a:pPr lvl="1">
              <a:lnSpc>
                <a:spcPct val="95000"/>
              </a:lnSpc>
              <a:buFont typeface="Verdana" pitchFamily="32" charset="0"/>
              <a:buChar char="•"/>
            </a:pPr>
            <a:r>
              <a:rPr lang="en-US" altLang="en-US" sz="2700">
                <a:latin typeface="Verdana" pitchFamily="32" charset="0"/>
              </a:rPr>
              <a:t>Actual classes that occur and the roles they play can be shown with the collaboration icon.</a:t>
            </a:r>
          </a:p>
          <a:p>
            <a:pPr>
              <a:lnSpc>
                <a:spcPct val="95000"/>
              </a:lnSpc>
              <a:buClrTx/>
              <a:buFontTx/>
              <a:buNone/>
            </a:pPr>
            <a:endParaRPr lang="en-US" altLang="en-US" sz="2700">
              <a:latin typeface="Verdana" pitchFamily="32" charset="0"/>
            </a:endParaRPr>
          </a:p>
          <a:p>
            <a:pPr>
              <a:lnSpc>
                <a:spcPct val="95000"/>
              </a:lnSpc>
              <a:buClrTx/>
              <a:buFontTx/>
              <a:buNone/>
            </a:pPr>
            <a:r>
              <a:rPr lang="en-US" altLang="en-US" sz="3600">
                <a:latin typeface="Arial" charset="0"/>
              </a:rPr>
              <a:t> </a:t>
            </a:r>
          </a:p>
        </p:txBody>
      </p:sp>
      <p:pic>
        <p:nvPicPr>
          <p:cNvPr id="389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6200" y="3381375"/>
            <a:ext cx="7315200" cy="42386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ext Box 1"/>
          <p:cNvSpPr txBox="1">
            <a:spLocks noChangeArrowheads="1"/>
          </p:cNvSpPr>
          <p:nvPr/>
        </p:nvSpPr>
        <p:spPr bwMode="auto">
          <a:xfrm>
            <a:off x="279400" y="228600"/>
            <a:ext cx="9601200" cy="701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itchFamily="16" charset="0"/>
                <a:cs typeface="DejaVu Sans"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itchFamily="16" charset="0"/>
                <a:cs typeface="DejaVu San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itchFamily="16" charset="0"/>
                <a:cs typeface="DejaVu San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itchFamily="16" charset="0"/>
                <a:cs typeface="DejaVu San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itchFamily="16"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itchFamily="16"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itchFamily="16"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itchFamily="16"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itchFamily="16" charset="0"/>
                <a:cs typeface="DejaVu Sans" charset="0"/>
              </a:defRPr>
            </a:lvl9pPr>
          </a:lstStyle>
          <a:p>
            <a:pPr>
              <a:spcBef>
                <a:spcPts val="500"/>
              </a:spcBef>
              <a:buFont typeface="Times New Roman" pitchFamily="16" charset="0"/>
              <a:buChar char="•"/>
            </a:pPr>
            <a:r>
              <a:rPr lang="en-US" altLang="en-US" sz="2000"/>
              <a:t>In this use cases example, Credit Card Processing System (Credit Card Payment Gateway) is a subject, i.e. system under design or consideration. </a:t>
            </a:r>
          </a:p>
          <a:p>
            <a:pPr>
              <a:spcBef>
                <a:spcPts val="500"/>
              </a:spcBef>
              <a:buFont typeface="Times New Roman" pitchFamily="16" charset="0"/>
              <a:buChar char="•"/>
            </a:pPr>
            <a:r>
              <a:rPr lang="en-US" altLang="en-US" sz="2000"/>
              <a:t>Primary  Actor of the system is the Merchant’s Credit Card Processing System. </a:t>
            </a:r>
          </a:p>
          <a:p>
            <a:pPr>
              <a:spcBef>
                <a:spcPts val="500"/>
              </a:spcBef>
              <a:buFont typeface="Times New Roman" pitchFamily="16" charset="0"/>
              <a:buChar char="•"/>
            </a:pPr>
            <a:r>
              <a:rPr lang="en-US" altLang="en-US" sz="2000"/>
              <a:t>The merchant submits a credit card transaction request to the credit card payment gateway on behalf of a customer. </a:t>
            </a:r>
          </a:p>
          <a:p>
            <a:pPr>
              <a:spcBef>
                <a:spcPts val="500"/>
              </a:spcBef>
              <a:buFont typeface="Times New Roman" pitchFamily="16" charset="0"/>
              <a:buChar char="•"/>
            </a:pPr>
            <a:r>
              <a:rPr lang="en-US" altLang="en-US" sz="2000"/>
              <a:t>Bank which issued customer's credit card is actor which could approve or reject the transaction. If transaction is approved, funds will be transferred to merchant's bank account. </a:t>
            </a:r>
          </a:p>
          <a:p>
            <a:pPr>
              <a:spcBef>
                <a:spcPts val="500"/>
              </a:spcBef>
              <a:buFont typeface="Times New Roman" pitchFamily="16" charset="0"/>
              <a:buChar char="•"/>
            </a:pPr>
            <a:r>
              <a:rPr lang="en-US" altLang="en-US" sz="2000"/>
              <a:t>Authorize and Capture use case is the most common type of credit card transaction. The requested amount of money should be first authorized by Customer's Credit Card Bank, and if approved, is further submitted for settlement. During the settlement funds approved for the credit card transaction are deposited into the Merchant's Bank account. </a:t>
            </a:r>
          </a:p>
          <a:p>
            <a:pPr>
              <a:spcBef>
                <a:spcPts val="500"/>
              </a:spcBef>
              <a:buFont typeface="Times New Roman" pitchFamily="16" charset="0"/>
              <a:buChar char="•"/>
            </a:pPr>
            <a:r>
              <a:rPr lang="en-US" altLang="en-US" sz="2000"/>
              <a:t>In some cases, only authorization is requested and the transaction will not be sent for settlement. In this case, usually if no further action is taken within some number of days, the authorization expires. Merchants can submit this request if they want to verify the availability of funds on the customer’s credit card, if item is not currently in stock, or if merchant wants to review orders before shipping. </a:t>
            </a:r>
          </a:p>
          <a:p>
            <a:pPr>
              <a:spcBef>
                <a:spcPts val="500"/>
              </a:spcBef>
              <a:buFont typeface="Times New Roman" pitchFamily="16" charset="0"/>
              <a:buChar char="•"/>
            </a:pPr>
            <a:r>
              <a:rPr lang="en-US" altLang="en-US" sz="2000"/>
              <a:t>Capture (request to capture funds that were previously authorized) use case describes several scenarios when merchant needs to complete some previously authorized transaction - either submitted through the payment gateway or requested without using the system, e.g. using voice authorization. </a:t>
            </a:r>
          </a:p>
          <a:p>
            <a:pPr>
              <a:spcBef>
                <a:spcPts val="500"/>
              </a:spcBef>
            </a:pPr>
            <a:endParaRPr lang="en-US" altLang="en-US" sz="200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ext Box 1"/>
          <p:cNvSpPr txBox="1">
            <a:spLocks noChangeArrowheads="1"/>
          </p:cNvSpPr>
          <p:nvPr/>
        </p:nvSpPr>
        <p:spPr bwMode="auto">
          <a:xfrm>
            <a:off x="762000" y="914400"/>
            <a:ext cx="8636000" cy="585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itchFamily="16" charset="0"/>
                <a:cs typeface="DejaVu Sans"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itchFamily="16" charset="0"/>
                <a:cs typeface="DejaVu San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itchFamily="16" charset="0"/>
                <a:cs typeface="DejaVu San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itchFamily="16" charset="0"/>
                <a:cs typeface="DejaVu San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itchFamily="16"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itchFamily="16"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itchFamily="16"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itchFamily="16"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itchFamily="16" charset="0"/>
                <a:cs typeface="DejaVu Sans" charset="0"/>
              </a:defRPr>
            </a:lvl9pPr>
          </a:lstStyle>
          <a:p>
            <a:pPr>
              <a:spcBef>
                <a:spcPts val="700"/>
              </a:spcBef>
              <a:buFont typeface="Times New Roman" pitchFamily="16" charset="0"/>
              <a:buChar char="•"/>
            </a:pPr>
            <a:r>
              <a:rPr lang="en-US" altLang="en-US" sz="2800" b="1"/>
              <a:t>Credit</a:t>
            </a:r>
            <a:r>
              <a:rPr lang="en-US" altLang="en-US" sz="2800"/>
              <a:t> use case describes situations when customer should receive a refund for a transaction that was either successfully processed and settled through the system or for some transaction that was not originally submitted through the payment gateway. </a:t>
            </a:r>
          </a:p>
          <a:p>
            <a:pPr>
              <a:spcBef>
                <a:spcPts val="700"/>
              </a:spcBef>
              <a:buFont typeface="Times New Roman" pitchFamily="16" charset="0"/>
              <a:buChar char="•"/>
            </a:pPr>
            <a:r>
              <a:rPr lang="en-US" altLang="en-US" sz="2800" b="1"/>
              <a:t>Void</a:t>
            </a:r>
            <a:r>
              <a:rPr lang="en-US" altLang="en-US" sz="2800"/>
              <a:t> use case describes cases when it is needed to cancel one or several related transactions that were not yet settled. If possible, the transactions will not be sent for settlement. If the Void transaction fails, the original transaction is likely already settled. </a:t>
            </a:r>
          </a:p>
          <a:p>
            <a:pPr>
              <a:spcBef>
                <a:spcPts val="700"/>
              </a:spcBef>
              <a:buFont typeface="Times New Roman" pitchFamily="16" charset="0"/>
              <a:buChar char="•"/>
            </a:pPr>
            <a:r>
              <a:rPr lang="en-US" altLang="en-US" sz="2800" b="1"/>
              <a:t>Verify</a:t>
            </a:r>
            <a:r>
              <a:rPr lang="en-US" altLang="en-US" sz="2800"/>
              <a:t> use case describes zero or small amount verification transactions which could also include verification of some client's data such as address. </a:t>
            </a:r>
          </a:p>
          <a:p>
            <a:pPr>
              <a:spcBef>
                <a:spcPts val="700"/>
              </a:spcBef>
            </a:pPr>
            <a:endParaRPr lang="en-US" altLang="en-US" sz="280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8349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5" name="Text Box 1"/>
          <p:cNvSpPr txBox="1">
            <a:spLocks noChangeArrowheads="1"/>
          </p:cNvSpPr>
          <p:nvPr/>
        </p:nvSpPr>
        <p:spPr bwMode="auto">
          <a:xfrm>
            <a:off x="955675" y="1074738"/>
            <a:ext cx="9094788"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9pPr>
          </a:lstStyle>
          <a:p>
            <a:pPr>
              <a:lnSpc>
                <a:spcPct val="95000"/>
              </a:lnSpc>
              <a:buClrTx/>
              <a:buFontTx/>
              <a:buNone/>
            </a:pPr>
            <a:r>
              <a:rPr lang="en-US" altLang="en-US" sz="4400">
                <a:solidFill>
                  <a:srgbClr val="003366"/>
                </a:solidFill>
                <a:latin typeface="Verdana" pitchFamily="32" charset="0"/>
              </a:rPr>
              <a:t>Alternate Scenario (3)</a:t>
            </a:r>
          </a:p>
        </p:txBody>
      </p:sp>
      <p:sp>
        <p:nvSpPr>
          <p:cNvPr id="6146" name="Text Box 2"/>
          <p:cNvSpPr txBox="1">
            <a:spLocks noChangeArrowheads="1"/>
          </p:cNvSpPr>
          <p:nvPr/>
        </p:nvSpPr>
        <p:spPr bwMode="auto">
          <a:xfrm>
            <a:off x="1001713" y="2166938"/>
            <a:ext cx="9039225" cy="455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9pPr>
          </a:lstStyle>
          <a:p>
            <a:pPr>
              <a:lnSpc>
                <a:spcPct val="95000"/>
              </a:lnSpc>
              <a:buClrTx/>
              <a:buFontTx/>
              <a:buNone/>
            </a:pPr>
            <a:r>
              <a:rPr lang="en-US" altLang="en-US" sz="2700">
                <a:latin typeface="Verdana" pitchFamily="32" charset="0"/>
              </a:rPr>
              <a:t>3. </a:t>
            </a:r>
            <a:r>
              <a:rPr lang="en-US" altLang="en-US" sz="2200">
                <a:latin typeface="Verdana" pitchFamily="32" charset="0"/>
              </a:rPr>
              <a:t>If after the successful validation of the pin the user enters an amount not less than Rs. 500  less than or equal to the amount in the savings account. The machine outputs a warning about the fine that the customer would have to pay if his balance would become less than Rs. 500 and asks him if he still wants to continue. If the user consents than the machine outputs the cash, displays the balance in the customer's account, shows him the fine that he has to pay within one month to the bank. The customer ends the transaction and the machine outputs the card back to him.</a:t>
            </a:r>
          </a:p>
          <a:p>
            <a:pPr>
              <a:lnSpc>
                <a:spcPct val="95000"/>
              </a:lnSpc>
              <a:buClrTx/>
              <a:buFontTx/>
              <a:buNone/>
            </a:pPr>
            <a:endParaRPr lang="en-US" altLang="en-US" sz="2200">
              <a:latin typeface="Verdana" pitchFamily="32"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955675" y="1074738"/>
            <a:ext cx="9094788"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9pPr>
          </a:lstStyle>
          <a:p>
            <a:pPr>
              <a:lnSpc>
                <a:spcPct val="95000"/>
              </a:lnSpc>
              <a:buClrTx/>
              <a:buFontTx/>
              <a:buNone/>
            </a:pPr>
            <a:r>
              <a:rPr lang="en-US" altLang="en-US" sz="4400">
                <a:solidFill>
                  <a:srgbClr val="003366"/>
                </a:solidFill>
                <a:latin typeface="Verdana" pitchFamily="32" charset="0"/>
              </a:rPr>
              <a:t>Alternate Scenario (4)</a:t>
            </a:r>
          </a:p>
        </p:txBody>
      </p:sp>
      <p:sp>
        <p:nvSpPr>
          <p:cNvPr id="7170" name="Text Box 2"/>
          <p:cNvSpPr txBox="1">
            <a:spLocks noChangeArrowheads="1"/>
          </p:cNvSpPr>
          <p:nvPr/>
        </p:nvSpPr>
        <p:spPr bwMode="auto">
          <a:xfrm>
            <a:off x="660400" y="2166938"/>
            <a:ext cx="9380538" cy="455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9pPr>
          </a:lstStyle>
          <a:p>
            <a:pPr>
              <a:lnSpc>
                <a:spcPct val="95000"/>
              </a:lnSpc>
              <a:buClrTx/>
              <a:buFontTx/>
              <a:buNone/>
            </a:pPr>
            <a:r>
              <a:rPr lang="en-US" altLang="en-US" sz="2200">
                <a:latin typeface="Verdana" pitchFamily="32" charset="0"/>
              </a:rPr>
              <a:t>4. After the pin validation, the customer enters an amount greater than the amount in his savings account. The machine outputs the message and asks the user to re-enter. If he re-enters the correct amount then the successful scenario will ensue else if he enters amount less than or equal to the amount in his savings account but not less than Rs. 500 less than the amount in his savings account, then case 3 will occur. If he persists in entering an amount greater than the amount in his savings account, the machine will give him two more opportunities and then output the card and end the transaction.</a:t>
            </a:r>
          </a:p>
          <a:p>
            <a:pPr>
              <a:lnSpc>
                <a:spcPct val="95000"/>
              </a:lnSpc>
              <a:buClrTx/>
              <a:buFontTx/>
              <a:buNone/>
            </a:pPr>
            <a:endParaRPr lang="en-US" altLang="en-US" sz="2200">
              <a:latin typeface="Verdana" pitchFamily="32"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955675" y="1074738"/>
            <a:ext cx="9094788"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9pPr>
          </a:lstStyle>
          <a:p>
            <a:pPr>
              <a:lnSpc>
                <a:spcPct val="95000"/>
              </a:lnSpc>
              <a:buClrTx/>
              <a:buFontTx/>
              <a:buNone/>
            </a:pPr>
            <a:r>
              <a:rPr lang="en-US" altLang="en-US" sz="4400">
                <a:solidFill>
                  <a:srgbClr val="003366"/>
                </a:solidFill>
                <a:latin typeface="Verdana" pitchFamily="32" charset="0"/>
              </a:rPr>
              <a:t>Use Case</a:t>
            </a:r>
          </a:p>
        </p:txBody>
      </p:sp>
      <p:sp>
        <p:nvSpPr>
          <p:cNvPr id="8194" name="Text Box 2"/>
          <p:cNvSpPr txBox="1">
            <a:spLocks noChangeArrowheads="1"/>
          </p:cNvSpPr>
          <p:nvPr/>
        </p:nvSpPr>
        <p:spPr bwMode="auto">
          <a:xfrm>
            <a:off x="1001713" y="2166938"/>
            <a:ext cx="9039225" cy="455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1pPr>
            <a:lvl2pPr marL="455613" indent="-34290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2pPr>
            <a:lvl3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3pPr>
            <a:lvl4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4pPr>
            <a:lvl5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9pPr>
          </a:lstStyle>
          <a:p>
            <a:pPr lvl="1">
              <a:lnSpc>
                <a:spcPct val="95000"/>
              </a:lnSpc>
              <a:buFont typeface="Verdana" pitchFamily="32" charset="0"/>
              <a:buChar char="•"/>
            </a:pPr>
            <a:r>
              <a:rPr lang="en-US" altLang="en-US" sz="2700">
                <a:latin typeface="Verdana" pitchFamily="32" charset="0"/>
              </a:rPr>
              <a:t>Use Case-A collection of successful and unsuccessful scenarios that describe users using a system to support their goal. </a:t>
            </a:r>
          </a:p>
          <a:p>
            <a:pPr>
              <a:lnSpc>
                <a:spcPct val="95000"/>
              </a:lnSpc>
              <a:buClrTx/>
              <a:buFontTx/>
              <a:buNone/>
            </a:pPr>
            <a:endParaRPr lang="en-US" altLang="en-US" sz="2700">
              <a:latin typeface="Verdana" pitchFamily="32" charset="0"/>
            </a:endParaRPr>
          </a:p>
          <a:p>
            <a:pPr lvl="1">
              <a:lnSpc>
                <a:spcPct val="95000"/>
              </a:lnSpc>
              <a:buFont typeface="Verdana" pitchFamily="32" charset="0"/>
              <a:buChar char="•"/>
            </a:pPr>
            <a:r>
              <a:rPr lang="en-US" altLang="en-US" sz="2700">
                <a:latin typeface="Verdana" pitchFamily="32" charset="0"/>
              </a:rPr>
              <a:t>First scenario was </a:t>
            </a:r>
            <a:r>
              <a:rPr lang="en-US" altLang="en-US" sz="2700">
                <a:latin typeface="Arial" charset="0"/>
              </a:rPr>
              <a:t>“</a:t>
            </a:r>
            <a:r>
              <a:rPr lang="en-US" altLang="en-US" sz="2700">
                <a:latin typeface="Verdana" pitchFamily="32" charset="0"/>
              </a:rPr>
              <a:t>Everything goes well</a:t>
            </a:r>
            <a:r>
              <a:rPr lang="en-US" altLang="en-US" sz="2700">
                <a:latin typeface="Arial" charset="0"/>
              </a:rPr>
              <a:t>”</a:t>
            </a:r>
            <a:r>
              <a:rPr lang="en-US" altLang="en-US" sz="2700">
                <a:latin typeface="Verdana" pitchFamily="32" charset="0"/>
              </a:rPr>
              <a:t> scenario and </a:t>
            </a:r>
            <a:r>
              <a:rPr lang="en-US" altLang="en-US" sz="2700">
                <a:latin typeface="Arial" charset="0"/>
              </a:rPr>
              <a:t>“</a:t>
            </a:r>
            <a:r>
              <a:rPr lang="en-US" altLang="en-US" sz="2700">
                <a:latin typeface="Verdana" pitchFamily="32" charset="0"/>
              </a:rPr>
              <a:t>persistently inputting invalid password using a stolen card, </a:t>
            </a:r>
            <a:r>
              <a:rPr lang="en-US" altLang="en-US" sz="2700">
                <a:latin typeface="Arial" charset="0"/>
              </a:rPr>
              <a:t>“</a:t>
            </a:r>
            <a:r>
              <a:rPr lang="en-US" altLang="en-US" sz="2700">
                <a:latin typeface="Verdana" pitchFamily="32" charset="0"/>
              </a:rPr>
              <a:t>persistently inputting an amount greater than amount in the savings account</a:t>
            </a:r>
            <a:r>
              <a:rPr lang="en-US" altLang="en-US" sz="2700">
                <a:latin typeface="Arial" charset="0"/>
              </a:rPr>
              <a:t>”</a:t>
            </a:r>
            <a:r>
              <a:rPr lang="en-US" altLang="en-US" sz="2700">
                <a:latin typeface="Verdana" pitchFamily="32" charset="0"/>
              </a:rPr>
              <a:t> were examples of unsuccessful scenarios.</a:t>
            </a:r>
          </a:p>
          <a:p>
            <a:pPr>
              <a:lnSpc>
                <a:spcPct val="95000"/>
              </a:lnSpc>
              <a:buClrTx/>
              <a:buFontTx/>
              <a:buNone/>
            </a:pPr>
            <a:endParaRPr lang="en-US" altLang="en-US" sz="2700">
              <a:latin typeface="Verdana" pitchFamily="32"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955675" y="1074738"/>
            <a:ext cx="9094788"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9pPr>
          </a:lstStyle>
          <a:p>
            <a:pPr>
              <a:lnSpc>
                <a:spcPct val="95000"/>
              </a:lnSpc>
              <a:buClrTx/>
              <a:buFontTx/>
              <a:buNone/>
            </a:pPr>
            <a:r>
              <a:rPr lang="en-US" altLang="en-US" sz="4400">
                <a:solidFill>
                  <a:srgbClr val="003366"/>
                </a:solidFill>
                <a:latin typeface="Verdana" pitchFamily="32" charset="0"/>
              </a:rPr>
              <a:t>Actor</a:t>
            </a:r>
          </a:p>
        </p:txBody>
      </p:sp>
      <p:sp>
        <p:nvSpPr>
          <p:cNvPr id="9218" name="Text Box 2"/>
          <p:cNvSpPr txBox="1">
            <a:spLocks noChangeArrowheads="1"/>
          </p:cNvSpPr>
          <p:nvPr/>
        </p:nvSpPr>
        <p:spPr bwMode="auto">
          <a:xfrm>
            <a:off x="1001713" y="2166938"/>
            <a:ext cx="9039225" cy="455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1pPr>
            <a:lvl2pPr marL="455613" indent="-34290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2pPr>
            <a:lvl3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3pPr>
            <a:lvl4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4pPr>
            <a:lvl5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9pPr>
          </a:lstStyle>
          <a:p>
            <a:pPr lvl="1">
              <a:lnSpc>
                <a:spcPct val="95000"/>
              </a:lnSpc>
              <a:buFont typeface="Arial" charset="0"/>
              <a:buChar char="•"/>
            </a:pPr>
            <a:r>
              <a:rPr lang="en-US" altLang="en-US" sz="2700">
                <a:latin typeface="Arial" charset="0"/>
              </a:rPr>
              <a:t>An actor is a role than a user plays with respect to the system. </a:t>
            </a:r>
          </a:p>
          <a:p>
            <a:pPr lvl="1">
              <a:lnSpc>
                <a:spcPct val="95000"/>
              </a:lnSpc>
              <a:buFont typeface="Arial" charset="0"/>
              <a:buChar char="•"/>
            </a:pPr>
            <a:r>
              <a:rPr lang="en-US" altLang="en-US" sz="2700">
                <a:latin typeface="Arial" charset="0"/>
              </a:rPr>
              <a:t>E.g.s.Customer, the manager of the local branch where the machine is located, the regional security manager</a:t>
            </a:r>
          </a:p>
          <a:p>
            <a:pPr>
              <a:lnSpc>
                <a:spcPct val="95000"/>
              </a:lnSpc>
              <a:buClrTx/>
              <a:buFontTx/>
              <a:buNone/>
            </a:pPr>
            <a:endParaRPr lang="en-US" altLang="en-US" sz="2700">
              <a:latin typeface="Arial" charset="0"/>
            </a:endParaRPr>
          </a:p>
          <a:p>
            <a:pPr>
              <a:lnSpc>
                <a:spcPct val="95000"/>
              </a:lnSpc>
              <a:buClrTx/>
              <a:buFontTx/>
              <a:buNone/>
            </a:pPr>
            <a:endParaRPr lang="en-US" altLang="en-US" sz="2700">
              <a:latin typeface="Arial" charset="0"/>
            </a:endParaRPr>
          </a:p>
        </p:txBody>
      </p:sp>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3959225"/>
            <a:ext cx="5759450" cy="36607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955675" y="398463"/>
            <a:ext cx="9094788" cy="1355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9pPr>
          </a:lstStyle>
          <a:p>
            <a:pPr>
              <a:lnSpc>
                <a:spcPct val="95000"/>
              </a:lnSpc>
              <a:buClrTx/>
              <a:buFontTx/>
              <a:buNone/>
            </a:pPr>
            <a:r>
              <a:rPr lang="en-US" altLang="en-US" sz="4400">
                <a:solidFill>
                  <a:srgbClr val="003366"/>
                </a:solidFill>
                <a:latin typeface="Verdana" pitchFamily="32" charset="0"/>
              </a:rPr>
              <a:t>Representation of a non-human Actor</a:t>
            </a:r>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3400425"/>
            <a:ext cx="5759450" cy="2540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955675" y="1074738"/>
            <a:ext cx="9094788"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DejaVu Sans" charset="0"/>
              </a:defRPr>
            </a:lvl9pPr>
          </a:lstStyle>
          <a:p>
            <a:pPr>
              <a:lnSpc>
                <a:spcPct val="95000"/>
              </a:lnSpc>
              <a:buClrTx/>
              <a:buFontTx/>
              <a:buNone/>
            </a:pPr>
            <a:r>
              <a:rPr lang="en-US" altLang="en-US" sz="4400">
                <a:solidFill>
                  <a:srgbClr val="003366"/>
                </a:solidFill>
                <a:latin typeface="Verdana" pitchFamily="32" charset="0"/>
              </a:rPr>
              <a:t>The include relationship</a:t>
            </a:r>
          </a:p>
        </p:txBody>
      </p:sp>
      <p:sp>
        <p:nvSpPr>
          <p:cNvPr id="11266" name="Text Box 2"/>
          <p:cNvSpPr txBox="1">
            <a:spLocks noChangeArrowheads="1"/>
          </p:cNvSpPr>
          <p:nvPr/>
        </p:nvSpPr>
        <p:spPr bwMode="auto">
          <a:xfrm>
            <a:off x="1001713" y="2166938"/>
            <a:ext cx="9039225" cy="455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1pPr>
            <a:lvl2pPr marL="455613" indent="-34290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2pPr>
            <a:lvl3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3pPr>
            <a:lvl4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4pPr>
            <a:lvl5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400">
                <a:solidFill>
                  <a:srgbClr val="000000"/>
                </a:solidFill>
                <a:latin typeface="Times New Roman" pitchFamily="16" charset="0"/>
                <a:cs typeface="DejaVu Sans" charset="0"/>
              </a:defRPr>
            </a:lvl9pPr>
          </a:lstStyle>
          <a:p>
            <a:pPr lvl="1">
              <a:lnSpc>
                <a:spcPct val="95000"/>
              </a:lnSpc>
              <a:buFont typeface="Verdana" pitchFamily="32" charset="0"/>
              <a:buChar char="•"/>
            </a:pPr>
            <a:r>
              <a:rPr lang="en-US" altLang="en-US" sz="2200">
                <a:latin typeface="Verdana" pitchFamily="32" charset="0"/>
              </a:rPr>
              <a:t>Used to depict similar behaviour across several use-cases without the description of that behaviour being replicated.</a:t>
            </a:r>
          </a:p>
          <a:p>
            <a:pPr>
              <a:lnSpc>
                <a:spcPct val="95000"/>
              </a:lnSpc>
              <a:buClrTx/>
              <a:buFontTx/>
              <a:buNone/>
            </a:pPr>
            <a:endParaRPr lang="en-US" altLang="en-US" sz="2200">
              <a:latin typeface="Verdana" pitchFamily="32" charset="0"/>
            </a:endParaRPr>
          </a:p>
          <a:p>
            <a:pPr lvl="1">
              <a:lnSpc>
                <a:spcPct val="95000"/>
              </a:lnSpc>
              <a:buFont typeface="Verdana" pitchFamily="32" charset="0"/>
              <a:buChar char="•"/>
            </a:pPr>
            <a:r>
              <a:rPr lang="en-US" altLang="en-US" sz="2200">
                <a:latin typeface="Verdana" pitchFamily="32" charset="0"/>
              </a:rPr>
              <a:t>Akin to that of a function or a macro in programming languages. </a:t>
            </a:r>
          </a:p>
          <a:p>
            <a:pPr>
              <a:lnSpc>
                <a:spcPct val="95000"/>
              </a:lnSpc>
              <a:buClrTx/>
              <a:buFontTx/>
              <a:buNone/>
            </a:pPr>
            <a:endParaRPr lang="en-US" altLang="en-US" sz="2200">
              <a:latin typeface="Verdana" pitchFamily="32" charset="0"/>
            </a:endParaRPr>
          </a:p>
          <a:p>
            <a:pPr lvl="1">
              <a:lnSpc>
                <a:spcPct val="95000"/>
              </a:lnSpc>
              <a:buFont typeface="Verdana" pitchFamily="32" charset="0"/>
              <a:buChar char="•"/>
            </a:pPr>
            <a:r>
              <a:rPr lang="en-US" altLang="en-US" sz="2200">
                <a:latin typeface="Verdana" pitchFamily="32" charset="0"/>
              </a:rPr>
              <a:t>Suppose a use case </a:t>
            </a:r>
            <a:r>
              <a:rPr lang="en-US" altLang="en-US" sz="2200">
                <a:latin typeface="Arial" charset="0"/>
              </a:rPr>
              <a:t>“</a:t>
            </a:r>
            <a:r>
              <a:rPr lang="en-US" altLang="en-US" sz="2200">
                <a:latin typeface="Verdana" pitchFamily="32" charset="0"/>
              </a:rPr>
              <a:t>A</a:t>
            </a:r>
            <a:r>
              <a:rPr lang="en-US" altLang="en-US" sz="2200">
                <a:latin typeface="Arial" charset="0"/>
              </a:rPr>
              <a:t>”</a:t>
            </a:r>
            <a:r>
              <a:rPr lang="en-US" altLang="en-US" sz="2200">
                <a:latin typeface="Verdana" pitchFamily="32" charset="0"/>
              </a:rPr>
              <a:t> includes another use case </a:t>
            </a:r>
            <a:r>
              <a:rPr lang="en-US" altLang="en-US" sz="2200">
                <a:latin typeface="Arial" charset="0"/>
              </a:rPr>
              <a:t>“</a:t>
            </a:r>
            <a:r>
              <a:rPr lang="en-US" altLang="en-US" sz="2200">
                <a:latin typeface="Verdana" pitchFamily="32" charset="0"/>
              </a:rPr>
              <a:t>B</a:t>
            </a:r>
            <a:r>
              <a:rPr lang="en-US" altLang="en-US" sz="2200">
                <a:latin typeface="Arial" charset="0"/>
              </a:rPr>
              <a:t>”</a:t>
            </a:r>
            <a:r>
              <a:rPr lang="en-US" altLang="en-US" sz="2200">
                <a:latin typeface="Verdana" pitchFamily="32" charset="0"/>
              </a:rPr>
              <a:t>. At the point in A where B is included, control will be transferred the steps listed for B and after the steps in B are carried are carried out; control is transferred back to the main use case A. Suppose other use cases </a:t>
            </a:r>
            <a:r>
              <a:rPr lang="en-US" altLang="en-US" sz="2200">
                <a:latin typeface="Arial" charset="0"/>
              </a:rPr>
              <a:t>“</a:t>
            </a:r>
            <a:r>
              <a:rPr lang="en-US" altLang="en-US" sz="2200">
                <a:latin typeface="Verdana" pitchFamily="32" charset="0"/>
              </a:rPr>
              <a:t>C</a:t>
            </a:r>
            <a:r>
              <a:rPr lang="en-US" altLang="en-US" sz="2200">
                <a:latin typeface="Arial" charset="0"/>
              </a:rPr>
              <a:t>”</a:t>
            </a:r>
            <a:r>
              <a:rPr lang="en-US" altLang="en-US" sz="2200">
                <a:latin typeface="Verdana" pitchFamily="32" charset="0"/>
              </a:rPr>
              <a:t> and </a:t>
            </a:r>
            <a:r>
              <a:rPr lang="en-US" altLang="en-US" sz="2200">
                <a:latin typeface="Arial" charset="0"/>
              </a:rPr>
              <a:t>“</a:t>
            </a:r>
            <a:r>
              <a:rPr lang="en-US" altLang="en-US" sz="2200">
                <a:latin typeface="Verdana" pitchFamily="32" charset="0"/>
              </a:rPr>
              <a:t>D</a:t>
            </a:r>
            <a:r>
              <a:rPr lang="en-US" altLang="en-US" sz="2200">
                <a:latin typeface="Arial" charset="0"/>
              </a:rPr>
              <a:t>”</a:t>
            </a:r>
            <a:r>
              <a:rPr lang="en-US" altLang="en-US" sz="2200">
                <a:latin typeface="Verdana" pitchFamily="32" charset="0"/>
              </a:rPr>
              <a:t> want to include the use case D, they can do so. The use case B is written only once and used multiple times by different use cases.</a:t>
            </a:r>
            <a:r>
              <a:rPr lang="en-US" altLang="en-US" sz="3100">
                <a:latin typeface="Arial" charset="0"/>
              </a:rPr>
              <a:t> </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
        <a:cs typeface="DejaVu Sans"/>
      </a:majorFont>
      <a:minorFont>
        <a:latin typeface="Times New Roman"/>
        <a:ea typeface=""/>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n-US" sz="2400" b="0" i="0" u="none" strike="noStrike" cap="none" normalizeH="0" baseline="0" smtClean="0">
            <a:ln>
              <a:noFill/>
            </a:ln>
            <a:solidFill>
              <a:schemeClr val="bg1"/>
            </a:solidFill>
            <a:effectLst/>
            <a:latin typeface="Times New Roman" pitchFamily="16" charset="0"/>
            <a:cs typeface="DejaVu San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n-US" sz="2400" b="0" i="0" u="none" strike="noStrike" cap="none" normalizeH="0" baseline="0" smtClean="0">
            <a:ln>
              <a:noFill/>
            </a:ln>
            <a:solidFill>
              <a:schemeClr val="bg1"/>
            </a:solidFill>
            <a:effectLst/>
            <a:latin typeface="Times New Roman" pitchFamily="16" charset="0"/>
            <a:cs typeface="DejaVu Sans"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658</TotalTime>
  <Words>2260</Words>
  <Application>Microsoft Office PowerPoint</Application>
  <PresentationFormat>Custom</PresentationFormat>
  <Paragraphs>190</Paragraphs>
  <Slides>39</Slides>
  <Notes>38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Times New Roman</vt:lpstr>
      <vt:lpstr>DejaVu Sans</vt:lpstr>
      <vt:lpstr>Verdana</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dc:creator>
  <cp:lastModifiedBy>SACHIN.NAIK</cp:lastModifiedBy>
  <cp:revision>9</cp:revision>
  <cp:lastPrinted>1601-01-01T00:00:00Z</cp:lastPrinted>
  <dcterms:created xsi:type="dcterms:W3CDTF">2004-05-06T09:28:21Z</dcterms:created>
  <dcterms:modified xsi:type="dcterms:W3CDTF">2015-08-28T05:34:24Z</dcterms:modified>
</cp:coreProperties>
</file>