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5" r:id="rId5"/>
    <p:sldId id="266" r:id="rId6"/>
    <p:sldId id="258" r:id="rId7"/>
    <p:sldId id="259" r:id="rId8"/>
    <p:sldId id="262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F3FE-581A-48A7-A75F-5DE027692CCD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5646-70E4-43AD-8294-960D508D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Chap-13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Join Types</a:t>
            </a:r>
          </a:p>
          <a:p>
            <a:r>
              <a:rPr lang="en-US" dirty="0" smtClean="0"/>
              <a:t> </a:t>
            </a:r>
            <a:r>
              <a:rPr lang="fr-FR" dirty="0" smtClean="0"/>
              <a:t>Simple 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</a:p>
          <a:p>
            <a:r>
              <a:rPr lang="fr-FR" dirty="0"/>
              <a:t> </a:t>
            </a:r>
            <a:r>
              <a:rPr lang="en-US" dirty="0" smtClean="0"/>
              <a:t>Inner &amp; Outer Joins</a:t>
            </a:r>
          </a:p>
          <a:p>
            <a:r>
              <a:rPr lang="en-US" dirty="0" smtClean="0"/>
              <a:t> Self-Joins</a:t>
            </a:r>
            <a:r>
              <a:rPr lang="fr-FR" dirty="0" smtClean="0"/>
              <a:t>,  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equi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endParaRPr lang="fr-FR" dirty="0" smtClean="0"/>
          </a:p>
          <a:p>
            <a:r>
              <a:rPr lang="fr-FR" dirty="0" smtClean="0"/>
              <a:t> non </a:t>
            </a:r>
            <a:r>
              <a:rPr lang="fr-FR" dirty="0" err="1" smtClean="0"/>
              <a:t>equi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endParaRPr lang="fr-F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37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Outer Joins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Place a “(+)”Next to the Column Name in </a:t>
            </a:r>
          </a:p>
          <a:p>
            <a:r>
              <a:rPr lang="en-US" dirty="0" smtClean="0"/>
              <a:t>the WHERE clause of the SHORTER table</a:t>
            </a:r>
          </a:p>
          <a:p>
            <a:r>
              <a:rPr lang="en-US" dirty="0" smtClean="0"/>
              <a:t>Where to Use:</a:t>
            </a:r>
          </a:p>
          <a:p>
            <a:r>
              <a:rPr lang="en-US" dirty="0" smtClean="0"/>
              <a:t>When you have null values in a column that </a:t>
            </a:r>
          </a:p>
          <a:p>
            <a:r>
              <a:rPr lang="en-US" dirty="0" smtClean="0"/>
              <a:t>you are joining on</a:t>
            </a:r>
          </a:p>
          <a:p>
            <a:r>
              <a:rPr lang="en-US" dirty="0" smtClean="0"/>
              <a:t>When a parent record may not have a child </a:t>
            </a:r>
          </a:p>
          <a:p>
            <a:r>
              <a:rPr lang="en-US" dirty="0" smtClean="0"/>
              <a:t>record</a:t>
            </a:r>
          </a:p>
          <a:p>
            <a:r>
              <a:rPr lang="en-US" dirty="0" smtClean="0"/>
              <a:t>A Table Can Only Be Outer Joined to One </a:t>
            </a:r>
          </a:p>
          <a:p>
            <a:r>
              <a:rPr lang="en-US" dirty="0" smtClean="0"/>
              <a:t>Other Table within a Given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6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outer 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What if in addition we would like to see all classes, disregarding if someone has registered for them or not?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students S RIGHT OUTER JOIN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outer 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Or, in Oracle's syntax: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students S,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S.ssn</a:t>
            </a:r>
            <a:r>
              <a:rPr lang="en-US" dirty="0" smtClean="0"/>
              <a:t>(+)= </a:t>
            </a:r>
            <a:r>
              <a:rPr lang="en-US" dirty="0" err="1" smtClean="0"/>
              <a:t>SC.student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class;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however does not yield anything new.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Outer 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But if we do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SC.student</a:t>
            </a:r>
            <a:r>
              <a:rPr lang="en-US" dirty="0" smtClean="0"/>
              <a:t>, </a:t>
            </a:r>
            <a:r>
              <a:rPr lang="en-US" dirty="0" err="1" smtClean="0"/>
              <a:t>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students_classesSC</a:t>
            </a:r>
            <a:r>
              <a:rPr lang="en-US" dirty="0" smtClean="0"/>
              <a:t> RIGHT OUTER </a:t>
            </a:r>
            <a:r>
              <a:rPr lang="en-US" dirty="0" err="1" smtClean="0"/>
              <a:t>JOINclasses</a:t>
            </a:r>
            <a:r>
              <a:rPr lang="en-US" dirty="0" smtClean="0"/>
              <a:t> C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C.class_code</a:t>
            </a:r>
            <a:r>
              <a:rPr lang="en-US" dirty="0" smtClean="0"/>
              <a:t>=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class_code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Or, in Oracle's syntax: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SC.student</a:t>
            </a:r>
            <a:r>
              <a:rPr lang="en-US" dirty="0" smtClean="0"/>
              <a:t>, </a:t>
            </a:r>
            <a:r>
              <a:rPr lang="en-US" dirty="0" err="1" smtClean="0"/>
              <a:t>C.class_code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students_classesSC</a:t>
            </a:r>
            <a:r>
              <a:rPr lang="en-US" dirty="0" smtClean="0"/>
              <a:t>, classes C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SC.class</a:t>
            </a:r>
            <a:r>
              <a:rPr lang="en-US" dirty="0" smtClean="0"/>
              <a:t>(+)= </a:t>
            </a:r>
            <a:r>
              <a:rPr lang="en-US" dirty="0" err="1" smtClean="0"/>
              <a:t>C.class_code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class_code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8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Outer join</a:t>
            </a:r>
          </a:p>
          <a:p>
            <a:r>
              <a:rPr lang="en-US" dirty="0" smtClean="0"/>
              <a:t> And let us see all students and classes they are taking, plus</a:t>
            </a:r>
          </a:p>
          <a:p>
            <a:r>
              <a:rPr lang="en-US" dirty="0" smtClean="0"/>
              <a:t>students who are not taking any classes and classes for which</a:t>
            </a:r>
          </a:p>
          <a:p>
            <a:r>
              <a:rPr lang="en-US" dirty="0" smtClean="0"/>
              <a:t>nobody registered.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r>
              <a:rPr lang="en-US" dirty="0" smtClean="0"/>
              <a:t>FROM students S,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r>
              <a:rPr lang="en-US" dirty="0" smtClean="0"/>
              <a:t>(+)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SC.student</a:t>
            </a:r>
            <a:r>
              <a:rPr lang="en-US" dirty="0" smtClean="0"/>
              <a:t>, </a:t>
            </a:r>
            <a:r>
              <a:rPr lang="en-US" dirty="0" err="1" smtClean="0"/>
              <a:t>C.class_code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students_classesSC</a:t>
            </a:r>
            <a:r>
              <a:rPr lang="en-US" dirty="0" smtClean="0"/>
              <a:t>, classes C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SC.class</a:t>
            </a:r>
            <a:r>
              <a:rPr lang="en-US" dirty="0" smtClean="0"/>
              <a:t>(+) = </a:t>
            </a:r>
            <a:r>
              <a:rPr lang="en-US" dirty="0" err="1" smtClean="0"/>
              <a:t>C.class_code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8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Outer join</a:t>
            </a:r>
          </a:p>
          <a:p>
            <a:r>
              <a:rPr lang="en-US" dirty="0" smtClean="0"/>
              <a:t> A word of caution, though. Let’s say you would like to get all</a:t>
            </a:r>
          </a:p>
          <a:p>
            <a:r>
              <a:rPr lang="en-US" dirty="0" smtClean="0"/>
              <a:t>students who are taking CIS525 plus all other students, even</a:t>
            </a:r>
          </a:p>
          <a:p>
            <a:r>
              <a:rPr lang="en-US" dirty="0" smtClean="0"/>
              <a:t>though they are not taking CIS525: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r>
              <a:rPr lang="en-US" dirty="0" smtClean="0"/>
              <a:t>FROM students S,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r>
              <a:rPr lang="en-US" dirty="0" smtClean="0"/>
              <a:t>(+)</a:t>
            </a:r>
          </a:p>
          <a:p>
            <a:r>
              <a:rPr lang="en-US" dirty="0" err="1" smtClean="0"/>
              <a:t>ANDSC.class</a:t>
            </a:r>
            <a:r>
              <a:rPr lang="en-US" dirty="0" smtClean="0"/>
              <a:t>= 'CIS525'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SC.class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Outer join</a:t>
            </a:r>
          </a:p>
          <a:p>
            <a:r>
              <a:rPr lang="en-US" dirty="0" smtClean="0"/>
              <a:t> We did not get the outer join because AND overrides the outer</a:t>
            </a:r>
          </a:p>
          <a:p>
            <a:r>
              <a:rPr lang="en-US" dirty="0" smtClean="0"/>
              <a:t>join condition. This is the correct syntax: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r>
              <a:rPr lang="en-US" dirty="0" smtClean="0"/>
              <a:t>FROM students S,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r>
              <a:rPr lang="en-US" dirty="0" smtClean="0"/>
              <a:t>(+)</a:t>
            </a:r>
          </a:p>
          <a:p>
            <a:r>
              <a:rPr lang="en-US" dirty="0" err="1" smtClean="0"/>
              <a:t>ANDSC.class</a:t>
            </a:r>
            <a:r>
              <a:rPr lang="en-US" dirty="0" smtClean="0"/>
              <a:t>(+)= 'CIS525'</a:t>
            </a:r>
          </a:p>
          <a:p>
            <a:r>
              <a:rPr lang="en-US" dirty="0" smtClean="0"/>
              <a:t>ORDER BY </a:t>
            </a:r>
            <a:r>
              <a:rPr lang="en-US" smtClean="0"/>
              <a:t>SC.class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 Types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 Simple Join: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No links made between multiple tables</a:t>
            </a:r>
          </a:p>
          <a:p>
            <a:pPr marL="0" indent="0">
              <a:buNone/>
            </a:pPr>
            <a:r>
              <a:rPr lang="en-US" dirty="0" smtClean="0"/>
              <a:t>RESULT: Cartesian Product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 Inner Join</a:t>
            </a:r>
          </a:p>
          <a:p>
            <a:pPr marL="0" indent="0">
              <a:buNone/>
            </a:pPr>
            <a:r>
              <a:rPr lang="en-US" dirty="0" smtClean="0"/>
              <a:t>TABLE1.Foreign Key = TABLE2.Primary Key</a:t>
            </a:r>
          </a:p>
          <a:p>
            <a:pPr marL="0" indent="0">
              <a:buNone/>
            </a:pPr>
            <a:r>
              <a:rPr lang="en-US" dirty="0" smtClean="0"/>
              <a:t>RESULT: 1 record for each match between the 2 tables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 Outer Join</a:t>
            </a:r>
          </a:p>
          <a:p>
            <a:pPr marL="0" indent="0">
              <a:buNone/>
            </a:pPr>
            <a:r>
              <a:rPr lang="en-US" dirty="0" smtClean="0"/>
              <a:t>TABLE1.Foreign Key = TABLE2.Primary Key(+)</a:t>
            </a:r>
          </a:p>
          <a:p>
            <a:pPr marL="0" indent="0">
              <a:buNone/>
            </a:pPr>
            <a:r>
              <a:rPr lang="en-US" dirty="0" smtClean="0"/>
              <a:t>RESULT: 1 record for each match between the 2  tables AND 1 record for each where the record only exists in TABLE1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“</a:t>
            </a:r>
            <a:r>
              <a:rPr lang="en-US" dirty="0" err="1" smtClean="0"/>
              <a:t>Shorthand”for</a:t>
            </a:r>
            <a:r>
              <a:rPr lang="en-US" dirty="0" smtClean="0"/>
              <a:t> Table or Column 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SELECT Aliases Appear as Column </a:t>
            </a:r>
          </a:p>
          <a:p>
            <a:r>
              <a:rPr lang="en-US" dirty="0" smtClean="0"/>
              <a:t>Headers in the Output</a:t>
            </a:r>
          </a:p>
          <a:p>
            <a:r>
              <a:rPr lang="en-US" dirty="0" smtClean="0"/>
              <a:t>Aliases Cannot be Keywords (SELECT, </a:t>
            </a:r>
          </a:p>
          <a:p>
            <a:r>
              <a:rPr lang="en-US" dirty="0" smtClean="0"/>
              <a:t>FROM, WHERE,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Joining Tables Together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Joins Between Tables are Usually Based </a:t>
            </a:r>
          </a:p>
          <a:p>
            <a:r>
              <a:rPr lang="en-US" dirty="0" smtClean="0"/>
              <a:t>on Primary / Foreign Keys</a:t>
            </a:r>
          </a:p>
          <a:p>
            <a:r>
              <a:rPr lang="en-US" dirty="0" smtClean="0"/>
              <a:t>Make Sure Joins Between All Tables in the </a:t>
            </a:r>
          </a:p>
          <a:p>
            <a:r>
              <a:rPr lang="en-US" dirty="0" smtClean="0"/>
              <a:t>FROM Clause Exist</a:t>
            </a:r>
          </a:p>
          <a:p>
            <a:r>
              <a:rPr lang="en-US" dirty="0" smtClean="0"/>
              <a:t>List Joins Between Tables Before Other </a:t>
            </a:r>
          </a:p>
          <a:p>
            <a:r>
              <a:rPr lang="en-US" dirty="0" smtClean="0"/>
              <a:t>Selection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see which student is registered for which class: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students </a:t>
            </a:r>
            <a:r>
              <a:rPr lang="en-US" dirty="0" err="1" smtClean="0"/>
              <a:t>S,students_classesSC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exactly the same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students S </a:t>
            </a:r>
            <a:r>
              <a:rPr lang="en-US" dirty="0" err="1" smtClean="0"/>
              <a:t>JOINstudents_classesSC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Cartesian / Simple 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mo_id</a:t>
            </a:r>
            <a:r>
              <a:rPr lang="en-US" dirty="0" smtClean="0"/>
              <a:t>, </a:t>
            </a:r>
            <a:r>
              <a:rPr lang="en-US" dirty="0" err="1" smtClean="0"/>
              <a:t>poc</a:t>
            </a:r>
            <a:r>
              <a:rPr lang="en-US" dirty="0" smtClean="0"/>
              <a:t>, </a:t>
            </a:r>
            <a:r>
              <a:rPr lang="en-US" dirty="0" err="1" smtClean="0"/>
              <a:t>parameter_desc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monitors, parameters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543800" cy="356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5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Inner Join Between 2 Tables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SELECT </a:t>
            </a:r>
            <a:r>
              <a:rPr lang="en-US" sz="2400" dirty="0" err="1" smtClean="0"/>
              <a:t>mo_id</a:t>
            </a:r>
            <a:r>
              <a:rPr lang="en-US" sz="2400" dirty="0" smtClean="0"/>
              <a:t>, </a:t>
            </a:r>
            <a:r>
              <a:rPr lang="en-US" sz="2400" dirty="0" err="1" smtClean="0"/>
              <a:t>poc</a:t>
            </a:r>
            <a:r>
              <a:rPr lang="en-US" sz="2400" dirty="0" smtClean="0"/>
              <a:t>, </a:t>
            </a:r>
            <a:r>
              <a:rPr lang="en-US" sz="2400" dirty="0" err="1" smtClean="0"/>
              <a:t>parameter_desc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FROM monitors, parameters</a:t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err="1" smtClean="0"/>
              <a:t>pa_parameter_code</a:t>
            </a:r>
            <a:r>
              <a:rPr lang="en-US" sz="2400" dirty="0" smtClean="0"/>
              <a:t> = </a:t>
            </a:r>
            <a:r>
              <a:rPr lang="en-US" sz="2400" dirty="0" err="1" smtClean="0"/>
              <a:t>parameter_code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472792" cy="401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2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But for some reason we would also like to include the students who are not registered for any course. This is where an outer join comes handy: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students S LEFT OUTER JOIN         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BY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 outer join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Or, in Oracle's traditional syntax: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S.ssn</a:t>
            </a:r>
            <a:r>
              <a:rPr lang="en-US" dirty="0" smtClean="0"/>
              <a:t>, </a:t>
            </a:r>
            <a:r>
              <a:rPr lang="en-US" dirty="0" err="1" smtClean="0"/>
              <a:t>SC.class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students S, </a:t>
            </a:r>
            <a:r>
              <a:rPr lang="en-US" dirty="0" err="1" smtClean="0"/>
              <a:t>students_classesSC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S.ssn</a:t>
            </a:r>
            <a:r>
              <a:rPr lang="en-US" dirty="0" smtClean="0"/>
              <a:t>= </a:t>
            </a:r>
            <a:r>
              <a:rPr lang="en-US" dirty="0" err="1" smtClean="0"/>
              <a:t>SC.student</a:t>
            </a:r>
            <a:r>
              <a:rPr lang="en-US" dirty="0" smtClean="0"/>
              <a:t>(+)</a:t>
            </a:r>
          </a:p>
          <a:p>
            <a:pPr marL="0" indent="0">
              <a:buNone/>
            </a:pPr>
            <a:r>
              <a:rPr lang="en-US" dirty="0" smtClean="0"/>
              <a:t>ORDER BY class;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are bound to meet old school Oracle programmers who</a:t>
            </a:r>
          </a:p>
          <a:p>
            <a:pPr marL="0" indent="0">
              <a:buNone/>
            </a:pPr>
            <a:r>
              <a:rPr lang="en-US" dirty="0" smtClean="0"/>
              <a:t>swear by the (+) syntax. So, to be on the safe side, learn both</a:t>
            </a:r>
          </a:p>
          <a:p>
            <a:pPr marL="0" indent="0">
              <a:buNone/>
            </a:pPr>
            <a:r>
              <a:rPr lang="en-US" dirty="0" smtClean="0"/>
              <a:t>syntaxes and avoid getting into a fight with a senior colleague</a:t>
            </a:r>
          </a:p>
          <a:p>
            <a:pPr marL="0" indent="0">
              <a:buNone/>
            </a:pPr>
            <a:r>
              <a:rPr lang="en-US" dirty="0" err="1" smtClean="0"/>
              <a:t>overa</a:t>
            </a:r>
            <a:r>
              <a:rPr lang="en-US" dirty="0" smtClean="0"/>
              <a:t> (+).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703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Chap-13</vt:lpstr>
      <vt:lpstr>Aliases </vt:lpstr>
      <vt:lpstr>Joining Tables Together </vt:lpstr>
      <vt:lpstr>Join </vt:lpstr>
      <vt:lpstr>Join </vt:lpstr>
      <vt:lpstr>Cartesian / Simple Join </vt:lpstr>
      <vt:lpstr>Inner Join Between 2 Tables </vt:lpstr>
      <vt:lpstr>Left outer join</vt:lpstr>
      <vt:lpstr>Left outer join </vt:lpstr>
      <vt:lpstr>Outer Joins </vt:lpstr>
      <vt:lpstr>Right outer join </vt:lpstr>
      <vt:lpstr>Right outer join </vt:lpstr>
      <vt:lpstr>Outer join </vt:lpstr>
      <vt:lpstr>PowerPoint Presentation</vt:lpstr>
      <vt:lpstr>PowerPoint Presentation</vt:lpstr>
      <vt:lpstr>PowerPoint Presentation</vt:lpstr>
      <vt:lpstr>Join Types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Anuja Bokhare</dc:creator>
  <cp:lastModifiedBy>Anuja Bokhare</cp:lastModifiedBy>
  <cp:revision>6</cp:revision>
  <dcterms:created xsi:type="dcterms:W3CDTF">2015-09-01T04:30:30Z</dcterms:created>
  <dcterms:modified xsi:type="dcterms:W3CDTF">2015-09-07T06:01:07Z</dcterms:modified>
</cp:coreProperties>
</file>