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8D36E-0E00-4917-A534-28D3CA75012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DB78B-DC9C-4BCB-BA03-AB4EA86B8B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3A285-D82B-4839-8FBB-108DD6579B58}" type="slidenum">
              <a:rPr lang="en-CA"/>
              <a:pPr/>
              <a:t>2</a:t>
            </a:fld>
            <a:endParaRPr lang="en-CA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68036-E431-4095-82C6-B4E8D442A2B7}" type="slidenum">
              <a:rPr lang="en-CA"/>
              <a:pPr/>
              <a:t>11</a:t>
            </a:fld>
            <a:endParaRPr lang="en-CA"/>
          </a:p>
        </p:txBody>
      </p:sp>
      <p:sp>
        <p:nvSpPr>
          <p:cNvPr id="74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B6033-7C9B-4367-8403-1BA3191E1E21}" type="slidenum">
              <a:rPr lang="en-CA"/>
              <a:pPr/>
              <a:t>12</a:t>
            </a:fld>
            <a:endParaRPr lang="en-CA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13143-1329-40DC-BF37-15616FFE40F0}" type="slidenum">
              <a:rPr lang="en-CA"/>
              <a:pPr/>
              <a:t>13</a:t>
            </a:fld>
            <a:endParaRPr lang="en-CA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A5F3A-3F03-4F38-ACB5-987EE6C4726A}" type="slidenum">
              <a:rPr lang="en-CA"/>
              <a:pPr/>
              <a:t>14</a:t>
            </a:fld>
            <a:endParaRPr lang="en-CA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21060-A887-45C4-B054-9263C18BBA98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DB12B-FAFE-4EEB-8515-B9699CD40510}" type="slidenum">
              <a:rPr lang="en-CA"/>
              <a:pPr/>
              <a:t>3</a:t>
            </a:fld>
            <a:endParaRPr lang="en-CA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17407-4BA7-43C0-A2D2-2E839697D45F}" type="slidenum">
              <a:rPr lang="en-CA"/>
              <a:pPr/>
              <a:t>4</a:t>
            </a:fld>
            <a:endParaRPr lang="en-CA"/>
          </a:p>
        </p:txBody>
      </p:sp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C2C73-AB67-423A-ACAF-86D3652E2B51}" type="slidenum">
              <a:rPr lang="en-CA"/>
              <a:pPr/>
              <a:t>5</a:t>
            </a:fld>
            <a:endParaRPr lang="en-CA"/>
          </a:p>
        </p:txBody>
      </p:sp>
      <p:sp>
        <p:nvSpPr>
          <p:cNvPr id="73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FBD0A-E439-4C8C-90CF-78E2D3C3D94A}" type="slidenum">
              <a:rPr lang="en-CA"/>
              <a:pPr/>
              <a:t>6</a:t>
            </a:fld>
            <a:endParaRPr lang="en-CA"/>
          </a:p>
        </p:txBody>
      </p:sp>
      <p:sp>
        <p:nvSpPr>
          <p:cNvPr id="73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F0923-A53E-4335-808D-3B4D622B413D}" type="slidenum">
              <a:rPr lang="en-CA"/>
              <a:pPr/>
              <a:t>7</a:t>
            </a:fld>
            <a:endParaRPr lang="en-CA"/>
          </a:p>
        </p:txBody>
      </p:sp>
      <p:sp>
        <p:nvSpPr>
          <p:cNvPr id="73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83319-EA4A-419E-8A39-C5DA7128A506}" type="slidenum">
              <a:rPr lang="en-CA"/>
              <a:pPr/>
              <a:t>8</a:t>
            </a:fld>
            <a:endParaRPr lang="en-CA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152EA-FDB1-47EA-94FF-C8BDA90BF6E5}" type="slidenum">
              <a:rPr lang="en-CA"/>
              <a:pPr/>
              <a:t>9</a:t>
            </a:fld>
            <a:endParaRPr lang="en-CA"/>
          </a:p>
        </p:txBody>
      </p:sp>
      <p:sp>
        <p:nvSpPr>
          <p:cNvPr id="74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D97DF-3AFD-4273-82F0-AC9E01A36F93}" type="slidenum">
              <a:rPr lang="en-CA"/>
              <a:pPr/>
              <a:t>10</a:t>
            </a:fld>
            <a:endParaRPr lang="en-CA"/>
          </a:p>
        </p:txBody>
      </p:sp>
      <p:sp>
        <p:nvSpPr>
          <p:cNvPr id="74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4998671-30CE-431A-A8F8-AEEEC501B3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AF-D714-4957-BC04-4A900F70D83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0984-9ECA-460D-8AE8-D00FD4F712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7831F1F9-C5B1-4937-994B-8F180A2A0362}" type="slidenum">
              <a:rPr lang="en-US"/>
              <a:pPr/>
              <a:t>10</a:t>
            </a:fld>
            <a:endParaRPr lang="en-CA"/>
          </a:p>
        </p:txBody>
      </p:sp>
      <p:sp>
        <p:nvSpPr>
          <p:cNvPr id="7434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(6)</a:t>
            </a:r>
          </a:p>
        </p:txBody>
      </p:sp>
      <p:sp>
        <p:nvSpPr>
          <p:cNvPr id="743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View equivalence:</a:t>
            </a:r>
          </a:p>
          <a:p>
            <a:pPr lvl="1"/>
            <a:r>
              <a:rPr lang="en-US"/>
              <a:t>A less restrictive definition of equivalence of schedules  </a:t>
            </a:r>
          </a:p>
          <a:p>
            <a:endParaRPr lang="en-US"/>
          </a:p>
          <a:p>
            <a:r>
              <a:rPr lang="en-US"/>
              <a:t>View serializability:</a:t>
            </a:r>
          </a:p>
          <a:p>
            <a:pPr lvl="1"/>
            <a:r>
              <a:rPr lang="en-US"/>
              <a:t>Definition of serializability based on view equivalence. </a:t>
            </a:r>
          </a:p>
          <a:p>
            <a:pPr lvl="1"/>
            <a:r>
              <a:rPr lang="en-US"/>
              <a:t>A schedule is </a:t>
            </a:r>
            <a:r>
              <a:rPr lang="en-US" i="1"/>
              <a:t>view</a:t>
            </a:r>
            <a:r>
              <a:rPr lang="en-US"/>
              <a:t> </a:t>
            </a:r>
            <a:r>
              <a:rPr lang="en-US" i="1"/>
              <a:t>serializable</a:t>
            </a:r>
            <a:r>
              <a:rPr lang="en-US"/>
              <a:t> if it is </a:t>
            </a:r>
            <a:r>
              <a:rPr lang="en-US" i="1"/>
              <a:t>view</a:t>
            </a:r>
            <a:r>
              <a:rPr lang="en-US"/>
              <a:t> </a:t>
            </a:r>
            <a:r>
              <a:rPr lang="en-US" i="1"/>
              <a:t>equivalent</a:t>
            </a:r>
            <a:r>
              <a:rPr lang="en-US"/>
              <a:t> to a serial schedule.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43F82A15-5C35-40EA-96B6-5177228992FE}" type="slidenum">
              <a:rPr lang="en-US"/>
              <a:pPr/>
              <a:t>11</a:t>
            </a:fld>
            <a:endParaRPr lang="en-CA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(7)</a:t>
            </a:r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/>
              <a:t>Two schedules are said to be view equivalent if the following three conditions hold: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100"/>
              <a:t>The same set of transactions participates in S and S’, and S and S’ include the same operations of those transactions.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100"/>
              <a:t>For any operation Ri(X) of Ti in S, if the value of X read by the operation has been written by an operation Wj(X) of Tj (or if it is the original value of X before the schedule started), the same condition must hold for the value of X read by operation Ri(X) of Ti in S’.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100"/>
              <a:t>If the operation Wk(Y) of Tk is the last operation to write item Y in S, then Wk(Y) of Tk must also be the last operation to write item Y in S’.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679FEED1-CC1A-4D86-843F-6289E6C8FDC2}" type="slidenum">
              <a:rPr lang="en-US"/>
              <a:pPr/>
              <a:t>12</a:t>
            </a:fld>
            <a:endParaRPr lang="en-CA"/>
          </a:p>
        </p:txBody>
      </p:sp>
      <p:sp>
        <p:nvSpPr>
          <p:cNvPr id="7475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(8)</a:t>
            </a:r>
          </a:p>
        </p:txBody>
      </p:sp>
      <p:sp>
        <p:nvSpPr>
          <p:cNvPr id="747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premise behind view equivalence:</a:t>
            </a:r>
          </a:p>
          <a:p>
            <a:pPr lvl="1"/>
            <a:r>
              <a:rPr lang="en-US"/>
              <a:t>As long as each read operation of a transaction reads the result of </a:t>
            </a:r>
            <a:r>
              <a:rPr lang="en-US" i="1"/>
              <a:t>the same write operation</a:t>
            </a:r>
            <a:r>
              <a:rPr lang="en-US"/>
              <a:t> in both schedules, the write operations of each transaction must produce the same results.</a:t>
            </a:r>
          </a:p>
          <a:p>
            <a:pPr lvl="1"/>
            <a:r>
              <a:rPr lang="en-US"/>
              <a:t>“</a:t>
            </a:r>
            <a:r>
              <a:rPr lang="en-US" b="1"/>
              <a:t>The view</a:t>
            </a:r>
            <a:r>
              <a:rPr lang="en-US"/>
              <a:t>”: the read operations are said to see </a:t>
            </a:r>
            <a:r>
              <a:rPr lang="en-US" i="1"/>
              <a:t>the same view</a:t>
            </a:r>
            <a:r>
              <a:rPr lang="en-US"/>
              <a:t> in both schedules.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76397B9C-C04D-411E-A98C-690B57226AC9}" type="slidenum">
              <a:rPr lang="en-US"/>
              <a:pPr/>
              <a:t>13</a:t>
            </a:fld>
            <a:endParaRPr lang="en-CA"/>
          </a:p>
        </p:txBody>
      </p:sp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(9)</a:t>
            </a:r>
          </a:p>
        </p:txBody>
      </p:sp>
      <p:sp>
        <p:nvSpPr>
          <p:cNvPr id="74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/>
              <a:t>Relationship between</a:t>
            </a:r>
            <a:r>
              <a:rPr lang="en-US"/>
              <a:t> </a:t>
            </a:r>
            <a:r>
              <a:rPr lang="en-US" b="1"/>
              <a:t>view and conflict equivalence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/>
              <a:t>The two are same under </a:t>
            </a:r>
            <a:r>
              <a:rPr lang="en-US" b="1"/>
              <a:t>constrained write assumption</a:t>
            </a:r>
            <a:r>
              <a:rPr lang="en-US"/>
              <a:t> which assumes that if T writes X, it is constrained by the value of X it read; i.e., new X  = f(old X)</a:t>
            </a:r>
          </a:p>
          <a:p>
            <a:pPr lvl="1">
              <a:lnSpc>
                <a:spcPct val="80000"/>
              </a:lnSpc>
            </a:pPr>
            <a:r>
              <a:rPr lang="en-US"/>
              <a:t>Conflict serializability is </a:t>
            </a:r>
            <a:r>
              <a:rPr lang="en-US" b="1"/>
              <a:t>stricter</a:t>
            </a:r>
            <a:r>
              <a:rPr lang="en-US"/>
              <a:t> than view serializability. With unconstrained write (or blind write), a schedule that is view serializable is not necessarily conflict serializable.</a:t>
            </a:r>
          </a:p>
          <a:p>
            <a:pPr lvl="1">
              <a:lnSpc>
                <a:spcPct val="80000"/>
              </a:lnSpc>
            </a:pPr>
            <a:r>
              <a:rPr lang="en-US"/>
              <a:t>Any conflict serializable schedule is also view serializable, but not vice versa.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B34CB1A6-71C4-4C05-8D94-8DD88EAAF395}" type="slidenum">
              <a:rPr lang="en-US"/>
              <a:pPr/>
              <a:t>14</a:t>
            </a:fld>
            <a:endParaRPr lang="en-CA"/>
          </a:p>
        </p:txBody>
      </p:sp>
      <p:sp>
        <p:nvSpPr>
          <p:cNvPr id="751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(10)</a:t>
            </a: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Relationship between view and conflict equivalence (cont):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Consider the following schedule of three transactions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T1: r1(X), w1(X); 	T2: w2(X); 	and  	T3: w3(X):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Schedule Sa: r1(X); w2(X); w1(X); w3(X); c1; c2; c3;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In Sa, the operations w2(X) and w3(X) are blind writes, since T1 and T3 do not read the value of X. 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Sa is view serializable, since it is view equivalent to the serial schedule T1, T2, T3.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However, Sa is not conflict serializable, since it is not conflict equivalent to any serial schedule.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5D2-8E79-4915-A054-D66167ECDAE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88300" cy="4368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60000"/>
              </a:spcBef>
              <a:spcAft>
                <a:spcPct val="60000"/>
              </a:spcAft>
              <a:buFont typeface="Wingdings" pitchFamily="2" charset="2"/>
              <a:buNone/>
              <a:tabLst>
                <a:tab pos="571500" algn="l"/>
              </a:tabLst>
            </a:pPr>
            <a:r>
              <a:rPr lang="en-US" sz="2100" b="1">
                <a:cs typeface="Times New Roman" pitchFamily="18" charset="0"/>
              </a:rPr>
              <a:t>1   Purpose of Concurrency Control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>
                <a:cs typeface="Times New Roman" pitchFamily="18" charset="0"/>
              </a:rPr>
              <a:t>To enforce Isolation (through mutual exclusion) among conflicting transactions. 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>
                <a:cs typeface="Times New Roman" pitchFamily="18" charset="0"/>
              </a:rPr>
              <a:t>To preserve database consistency through consistency preserving execution of transactions.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>
                <a:cs typeface="Times New Roman" pitchFamily="18" charset="0"/>
              </a:rPr>
              <a:t>To resolve read-write and write-write conflicts.</a:t>
            </a:r>
          </a:p>
          <a:p>
            <a:pPr marL="457200" lvl="1" indent="0" algn="just">
              <a:lnSpc>
                <a:spcPct val="90000"/>
              </a:lnSpc>
              <a:buFontTx/>
              <a:buNone/>
              <a:tabLst>
                <a:tab pos="571500" algn="l"/>
              </a:tabLst>
            </a:pPr>
            <a:endParaRPr lang="en-US" sz="2200"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FontTx/>
              <a:buNone/>
              <a:tabLst>
                <a:tab pos="571500" algn="l"/>
              </a:tabLst>
            </a:pPr>
            <a:r>
              <a:rPr lang="en-US" sz="2200">
                <a:cs typeface="Times New Roman" pitchFamily="18" charset="0"/>
              </a:rPr>
              <a:t>Example:  In concurrent execution environment if </a:t>
            </a:r>
            <a:r>
              <a:rPr lang="en-US" sz="2200" i="1">
                <a:cs typeface="Times New Roman" pitchFamily="18" charset="0"/>
              </a:rPr>
              <a:t>T</a:t>
            </a:r>
            <a:r>
              <a:rPr lang="en-US" sz="2200" i="1" baseline="-25000">
                <a:cs typeface="Times New Roman" pitchFamily="18" charset="0"/>
              </a:rPr>
              <a:t>1</a:t>
            </a:r>
            <a:r>
              <a:rPr lang="en-US" sz="2200">
                <a:cs typeface="Times New Roman" pitchFamily="18" charset="0"/>
              </a:rPr>
              <a:t> conflicts with </a:t>
            </a:r>
            <a:r>
              <a:rPr lang="en-US" sz="2200" i="1">
                <a:cs typeface="Times New Roman" pitchFamily="18" charset="0"/>
              </a:rPr>
              <a:t>T</a:t>
            </a:r>
            <a:r>
              <a:rPr lang="en-US" sz="2200" i="1" baseline="-25000">
                <a:cs typeface="Times New Roman" pitchFamily="18" charset="0"/>
              </a:rPr>
              <a:t>2</a:t>
            </a:r>
            <a:r>
              <a:rPr lang="en-US" sz="2200">
                <a:cs typeface="Times New Roman" pitchFamily="18" charset="0"/>
              </a:rPr>
              <a:t> over a data item </a:t>
            </a:r>
            <a:r>
              <a:rPr lang="en-US" sz="2200" i="1">
                <a:cs typeface="Times New Roman" pitchFamily="18" charset="0"/>
              </a:rPr>
              <a:t>A</a:t>
            </a:r>
            <a:r>
              <a:rPr lang="en-US" sz="2200">
                <a:cs typeface="Times New Roman" pitchFamily="18" charset="0"/>
              </a:rPr>
              <a:t>, then the existing concurrency control decides if </a:t>
            </a:r>
            <a:r>
              <a:rPr lang="en-US" sz="2200" i="1">
                <a:cs typeface="Times New Roman" pitchFamily="18" charset="0"/>
              </a:rPr>
              <a:t>T</a:t>
            </a:r>
            <a:r>
              <a:rPr lang="en-US" sz="2200" i="1" baseline="-25000">
                <a:cs typeface="Times New Roman" pitchFamily="18" charset="0"/>
              </a:rPr>
              <a:t>1</a:t>
            </a:r>
            <a:r>
              <a:rPr lang="en-US" sz="2200">
                <a:cs typeface="Times New Roman" pitchFamily="18" charset="0"/>
              </a:rPr>
              <a:t> or </a:t>
            </a:r>
            <a:r>
              <a:rPr lang="en-US" sz="2200" i="1">
                <a:cs typeface="Times New Roman" pitchFamily="18" charset="0"/>
              </a:rPr>
              <a:t>T</a:t>
            </a:r>
            <a:r>
              <a:rPr lang="en-US" sz="2200" i="1" baseline="-25000">
                <a:cs typeface="Times New Roman" pitchFamily="18" charset="0"/>
              </a:rPr>
              <a:t>2</a:t>
            </a:r>
            <a:r>
              <a:rPr lang="en-US" sz="2200">
                <a:cs typeface="Times New Roman" pitchFamily="18" charset="0"/>
              </a:rPr>
              <a:t> should get the </a:t>
            </a:r>
            <a:r>
              <a:rPr lang="en-US" sz="2200" i="1">
                <a:cs typeface="Times New Roman" pitchFamily="18" charset="0"/>
              </a:rPr>
              <a:t>A</a:t>
            </a:r>
            <a:r>
              <a:rPr lang="en-US" sz="2200">
                <a:cs typeface="Times New Roman" pitchFamily="18" charset="0"/>
              </a:rPr>
              <a:t> and if the other transaction is rolled-back or waits.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1639-2BD9-4526-BAF6-5A8F9B7A5BB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8300"/>
            <a:ext cx="8105775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100" b="1">
                <a:cs typeface="Times New Roman" pitchFamily="18" charset="0"/>
              </a:rPr>
              <a:t>Two-Phase Locking Techniques</a:t>
            </a:r>
          </a:p>
          <a:p>
            <a:pPr marL="457200" lvl="1" indent="0" algn="just">
              <a:buFont typeface="Wingdings" pitchFamily="2" charset="2"/>
              <a:buNone/>
            </a:pPr>
            <a:r>
              <a:rPr lang="en-US" sz="2200">
                <a:cs typeface="Times New Roman" pitchFamily="18" charset="0"/>
              </a:rPr>
              <a:t>Locking is an operation which secures (a) permission to Read or (b) permission to Write a data item for a transaction.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sz="2200">
                <a:cs typeface="Times New Roman" pitchFamily="18" charset="0"/>
              </a:rPr>
              <a:t>Example: </a:t>
            </a:r>
            <a:r>
              <a:rPr lang="en-US" sz="2200" i="1">
                <a:cs typeface="Times New Roman" pitchFamily="18" charset="0"/>
              </a:rPr>
              <a:t>Lock</a:t>
            </a:r>
            <a:r>
              <a:rPr lang="en-US" sz="2200">
                <a:cs typeface="Times New Roman" pitchFamily="18" charset="0"/>
              </a:rPr>
              <a:t>(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).  Data item 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 is locked in behalf of the requesting transaction.  </a:t>
            </a:r>
            <a:endParaRPr lang="en-US">
              <a:cs typeface="Times New Roman" pitchFamily="18" charset="0"/>
            </a:endParaRPr>
          </a:p>
          <a:p>
            <a:pPr marL="457200" lvl="1" indent="0" algn="just">
              <a:buFontTx/>
              <a:buNone/>
            </a:pPr>
            <a:endParaRPr lang="en-US" sz="2200">
              <a:cs typeface="Times New Roman" pitchFamily="18" charset="0"/>
            </a:endParaRPr>
          </a:p>
          <a:p>
            <a:pPr marL="457200" lvl="1" indent="0" algn="just">
              <a:buFontTx/>
              <a:buNone/>
            </a:pPr>
            <a:r>
              <a:rPr lang="en-US" sz="2200">
                <a:cs typeface="Times New Roman" pitchFamily="18" charset="0"/>
              </a:rPr>
              <a:t>Unlocking is an operation which removes these permissions from the data item.  Example: </a:t>
            </a:r>
            <a:r>
              <a:rPr lang="en-US" sz="2200" i="1">
                <a:cs typeface="Times New Roman" pitchFamily="18" charset="0"/>
              </a:rPr>
              <a:t>Unlock</a:t>
            </a:r>
            <a:r>
              <a:rPr lang="en-US" sz="2200">
                <a:cs typeface="Times New Roman" pitchFamily="18" charset="0"/>
              </a:rPr>
              <a:t>(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).  Data item 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 is made available to all other transactions.</a:t>
            </a:r>
          </a:p>
          <a:p>
            <a:pPr marL="457200" lvl="1" indent="0" algn="just">
              <a:buFontTx/>
              <a:buNone/>
            </a:pPr>
            <a:r>
              <a:rPr lang="en-US" sz="2200" i="1"/>
              <a:t>Lock</a:t>
            </a:r>
            <a:r>
              <a:rPr lang="en-US" sz="2200"/>
              <a:t> and </a:t>
            </a:r>
            <a:r>
              <a:rPr lang="en-US" sz="2200" i="1"/>
              <a:t>Unlock</a:t>
            </a:r>
            <a:r>
              <a:rPr lang="en-US" sz="2200"/>
              <a:t> are atomic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2668-DC0D-44B3-9020-9BBE84A03A4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7813"/>
            <a:ext cx="82169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95425"/>
            <a:ext cx="7772400" cy="3162300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>
                <a:cs typeface="Times New Roman" pitchFamily="18" charset="0"/>
              </a:rPr>
              <a:t>Two-Phase Locking Techniques: E</a:t>
            </a:r>
            <a:r>
              <a:rPr lang="en-US" sz="2000" b="1"/>
              <a:t>ssential components</a:t>
            </a:r>
            <a:r>
              <a:rPr lang="en-US" sz="2000"/>
              <a:t> 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Two locks modes (a) shared (read) and (b) exclusive (write).</a:t>
            </a:r>
          </a:p>
          <a:p>
            <a:pPr marL="457200" lvl="1" indent="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Shared mode:  shared lock (</a:t>
            </a:r>
            <a:r>
              <a:rPr lang="en-US" sz="2000" i="1"/>
              <a:t>X</a:t>
            </a:r>
            <a:r>
              <a:rPr lang="en-US" sz="2000"/>
              <a:t>).  More than one transaction can apply share lock on </a:t>
            </a:r>
            <a:r>
              <a:rPr lang="en-US" sz="2000" i="1"/>
              <a:t>X</a:t>
            </a:r>
            <a:r>
              <a:rPr lang="en-US" sz="2000"/>
              <a:t> for reading its value but no write lock can be applied on </a:t>
            </a:r>
            <a:r>
              <a:rPr lang="en-US" sz="2000" i="1"/>
              <a:t>X</a:t>
            </a:r>
            <a:r>
              <a:rPr lang="en-US" sz="2000"/>
              <a:t> by any other transaction.</a:t>
            </a:r>
          </a:p>
          <a:p>
            <a:pPr marL="457200" lvl="1" indent="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Exclusive mode: Write lock (</a:t>
            </a:r>
            <a:r>
              <a:rPr lang="en-US" sz="2000" i="1"/>
              <a:t>X</a:t>
            </a:r>
            <a:r>
              <a:rPr lang="en-US" sz="2000"/>
              <a:t>).  Only one write lock on </a:t>
            </a:r>
            <a:r>
              <a:rPr lang="en-US" sz="2000" i="1"/>
              <a:t>X</a:t>
            </a:r>
            <a:r>
              <a:rPr lang="en-US" sz="2000"/>
              <a:t> can exist at any time and no shared lock can be applied by any other transaction on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 marL="457200" lvl="1" indent="0" algn="ctr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/>
              <a:t>Conflict matrix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852863" y="4657725"/>
          <a:ext cx="1717675" cy="1755775"/>
        </p:xfrm>
        <a:graphic>
          <a:graphicData uri="http://schemas.openxmlformats.org/presentationml/2006/ole">
            <p:oleObj spid="_x0000_s1026" name="VISIO" r:id="rId3" imgW="1717560" imgH="175572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3E4-05EF-4C56-A35B-01CBBA5B41E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  <a:tabLst>
                <a:tab pos="5715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571500" algn="l"/>
              </a:tabLst>
            </a:pPr>
            <a:r>
              <a:rPr lang="en-US" sz="2200">
                <a:cs typeface="Times New Roman" pitchFamily="18" charset="0"/>
              </a:rPr>
              <a:t>Lock Manager: Managing locks on data items.</a:t>
            </a:r>
          </a:p>
          <a:p>
            <a:pPr marL="685800" lvl="1" indent="0" algn="just">
              <a:buFontTx/>
              <a:buNone/>
              <a:tabLst>
                <a:tab pos="571500" algn="l"/>
              </a:tabLst>
            </a:pPr>
            <a:r>
              <a:rPr lang="en-US" sz="2200">
                <a:cs typeface="Times New Roman" pitchFamily="18" charset="0"/>
              </a:rPr>
              <a:t>Lock table: Lock manager uses it to store the identity of transaction locking (the data item, lock mode and pointer to the next data item locked). One simple way to implement a lock table is through linked list.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35088" y="4843463"/>
          <a:ext cx="7043737" cy="792162"/>
        </p:xfrm>
        <a:graphic>
          <a:graphicData uri="http://schemas.openxmlformats.org/presentationml/2006/ole">
            <p:oleObj spid="_x0000_s2050" name="VISIO" r:id="rId3" imgW="5879880" imgH="63648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6BF-3656-4F23-A847-9AED61A2DF2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772400" cy="12668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Database requires that all transactions should be well-formed.  A transaction is well-formed if:</a:t>
            </a:r>
          </a:p>
          <a:p>
            <a:pPr marL="685800" lvl="1" indent="0">
              <a:buFontTx/>
              <a:buChar char="•"/>
              <a:tabLst>
                <a:tab pos="1028700" algn="l"/>
              </a:tabLst>
            </a:pPr>
            <a:endParaRPr lang="en-US" sz="22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79550" y="3448050"/>
            <a:ext cx="6864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>
                <a:latin typeface="Times New Roman" pitchFamily="18" charset="0"/>
              </a:rPr>
              <a:t>It must lock the data item before it reads or writes to it.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Times New Roman" pitchFamily="18" charset="0"/>
              </a:rPr>
              <a:t>It must not lock an already locked data items and it must not try to unlock a free data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7076F4F2-513C-4A61-8E78-92169D150A8F}" type="slidenum">
              <a:rPr lang="en-US"/>
              <a:pPr/>
              <a:t>2</a:t>
            </a:fld>
            <a:endParaRPr lang="en-CA"/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 Characterizing Schedules based on Recoverability (1)</a:t>
            </a:r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Transaction schedule or history</a:t>
            </a:r>
            <a:r>
              <a:rPr 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When transactions are executing concurrently in an interleaved fashion, the order of execution of operations from the various transactions forms what is known as a transaction schedule (or history). </a:t>
            </a:r>
          </a:p>
          <a:p>
            <a:pPr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/>
              <a:t>schedule</a:t>
            </a:r>
            <a:r>
              <a:rPr lang="en-US" sz="2400"/>
              <a:t> (or </a:t>
            </a:r>
            <a:r>
              <a:rPr lang="en-US" sz="2400" b="1"/>
              <a:t>history</a:t>
            </a:r>
            <a:r>
              <a:rPr lang="en-US" sz="2400"/>
              <a:t>) S of n transactions T1, T2, …, Tn: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It is an ordering of the operations of the transactions subject to the constraint that, for each transaction Ti that participates in S, the operations of T1 in S must appear in the same order in which they occur in T1.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Note, however, that operations from other transactions Tj can be interleaved with the operations of Ti in S.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E5A-FFE9-47CD-9361-DABABACA907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The following code performs the lock operation: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B:	if LOCK (X) = 0 (*item is unlocked*)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	then LOCK (X) </a:t>
            </a:r>
            <a:r>
              <a:rPr lang="en-US" sz="220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goto B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end;</a:t>
            </a:r>
          </a:p>
          <a:p>
            <a:pPr marL="685800" lvl="1">
              <a:spcBef>
                <a:spcPct val="20000"/>
              </a:spcBef>
              <a:buClr>
                <a:schemeClr val="accent2"/>
              </a:buClr>
              <a:buSzPct val="60000"/>
              <a:buFontTx/>
              <a:buChar char="•"/>
              <a:tabLst>
                <a:tab pos="1028700" algn="l"/>
              </a:tabLs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DA4C-B712-4559-A2FD-0E078C47490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The following code performs the unlock operation: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	LOCK (X) </a:t>
            </a:r>
            <a:r>
              <a:rPr lang="en-US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200">
                <a:cs typeface="Times New Roman" pitchFamily="18" charset="0"/>
              </a:rPr>
              <a:t> 0 (*unlock the item*)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</a:rPr>
              <a:t>	if any transactions are waiting then</a:t>
            </a:r>
            <a:endParaRPr lang="en-US" sz="220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028700" algn="l"/>
              </a:tabLst>
            </a:pPr>
            <a:r>
              <a:rPr lang="en-US" sz="2200">
                <a:cs typeface="Times New Roman" pitchFamily="18" charset="0"/>
                <a:sym typeface="Symbol" pitchFamily="18" charset="2"/>
              </a:rPr>
              <a:t>		wake up one of the waiting the transactions;</a:t>
            </a:r>
          </a:p>
          <a:p>
            <a:pPr marL="685800" lvl="1">
              <a:spcBef>
                <a:spcPct val="20000"/>
              </a:spcBef>
              <a:buClr>
                <a:schemeClr val="accent2"/>
              </a:buClr>
              <a:buSzPct val="60000"/>
              <a:buFontTx/>
              <a:buChar char="•"/>
              <a:tabLst>
                <a:tab pos="1028700" algn="l"/>
              </a:tabLs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034-E3AD-43AA-976D-79579FAA5D9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 sz="2200">
                <a:cs typeface="Times New Roman" pitchFamily="18" charset="0"/>
              </a:rPr>
              <a:t>The following code performs the read operation: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B: if 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= “</a:t>
            </a:r>
            <a:r>
              <a:rPr lang="en-US">
                <a:cs typeface="Times New Roman" pitchFamily="18" charset="0"/>
              </a:rPr>
              <a:t>unlocked” then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begin 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</a:t>
            </a:r>
            <a:r>
              <a:rPr lang="en-US">
                <a:cs typeface="Times New Roman" pitchFamily="18" charset="0"/>
              </a:rPr>
              <a:t> “read-locked”;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no_of_reads (X)  1;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end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>
                <a:cs typeface="Times New Roman" pitchFamily="18" charset="0"/>
              </a:rPr>
              <a:t>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</a:t>
            </a:r>
            <a:r>
              <a:rPr lang="en-US">
                <a:cs typeface="Times New Roman" pitchFamily="18" charset="0"/>
              </a:rPr>
              <a:t> “read-locked” then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no_of_reads (X)  no_of_reads (X) +1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else begin wait (until LOCK (X) = “unlocked” and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	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EDF1-B0F5-4078-B01A-0DD3D8B49CE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 sz="2200">
                <a:cs typeface="Times New Roman" pitchFamily="18" charset="0"/>
              </a:rPr>
              <a:t>The following code performs the write lock operation: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B: if 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= “</a:t>
            </a:r>
            <a:r>
              <a:rPr lang="en-US">
                <a:cs typeface="Times New Roman" pitchFamily="18" charset="0"/>
              </a:rPr>
              <a:t>unlocked” then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</a:t>
            </a:r>
            <a:r>
              <a:rPr lang="en-US">
                <a:cs typeface="Times New Roman" pitchFamily="18" charset="0"/>
              </a:rPr>
              <a:t> “write-locked”;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else begin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       wait (until LOCK (X) = “unlocked” and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   the lock manager wakes up the transaction);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go to B</a:t>
            </a:r>
          </a:p>
          <a:p>
            <a:pPr marL="685800" lvl="1" algn="just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28A0-324C-4E30-80CA-22E32C2B927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52425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 sz="2200">
                <a:cs typeface="Times New Roman" pitchFamily="18" charset="0"/>
              </a:rPr>
              <a:t>The following code performs the unlock operation:</a:t>
            </a:r>
          </a:p>
          <a:p>
            <a:pPr>
              <a:lnSpc>
                <a:spcPct val="95000"/>
              </a:lnSpc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if 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= “</a:t>
            </a:r>
            <a:r>
              <a:rPr lang="en-US">
                <a:cs typeface="Times New Roman" pitchFamily="18" charset="0"/>
              </a:rPr>
              <a:t>write-locked” then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begin 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</a:t>
            </a:r>
            <a:r>
              <a:rPr lang="en-US">
                <a:cs typeface="Times New Roman" pitchFamily="18" charset="0"/>
              </a:rPr>
              <a:t> “unlocked”;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end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>
                <a:cs typeface="Times New Roman" pitchFamily="18" charset="0"/>
              </a:rPr>
              <a:t>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</a:t>
            </a:r>
            <a:r>
              <a:rPr lang="en-US">
                <a:cs typeface="Times New Roman" pitchFamily="18" charset="0"/>
              </a:rPr>
              <a:t> “read-locked” then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	begin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</a:rPr>
              <a:t>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no_of_reads (X)  no_of_reads (X) -1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  if  no_of_reads (X) = 0 then 		  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	 </a:t>
            </a:r>
            <a:r>
              <a:rPr lang="en-US">
                <a:cs typeface="Times New Roman" pitchFamily="18" charset="0"/>
              </a:rPr>
              <a:t>LOCK (X) = “unlocked”;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D6D2-CEFC-43F9-8DE3-0212A3E0178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2000">
                <a:latin typeface="Arial" charset="0"/>
              </a:rPr>
              <a:t>When we use the share/exclusive locking scheme, the system must enforce the following rules: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1. A transaction </a:t>
            </a:r>
            <a:r>
              <a:rPr lang="en-US" sz="2100" i="1"/>
              <a:t>T</a:t>
            </a:r>
            <a:r>
              <a:rPr lang="en-US" sz="2100"/>
              <a:t> must issue the operation </a:t>
            </a:r>
            <a:r>
              <a:rPr lang="en-US" sz="2100" i="1"/>
              <a:t>read_lock(X)</a:t>
            </a:r>
            <a:r>
              <a:rPr lang="en-US" sz="2100"/>
              <a:t> or </a:t>
            </a:r>
            <a:r>
              <a:rPr lang="en-US" sz="2100" i="1"/>
              <a:t>write_lock(X)</a:t>
            </a:r>
            <a:r>
              <a:rPr lang="en-US" sz="2100"/>
              <a:t> before any </a:t>
            </a:r>
            <a:r>
              <a:rPr lang="en-US" sz="2100" i="1"/>
              <a:t>read_item(X)</a:t>
            </a:r>
            <a:r>
              <a:rPr lang="en-US" sz="2100"/>
              <a:t> operation is performed in </a:t>
            </a:r>
            <a:r>
              <a:rPr lang="en-US" sz="2100" i="1"/>
              <a:t>T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2. A transaction </a:t>
            </a:r>
            <a:r>
              <a:rPr lang="en-US" sz="2100" i="1"/>
              <a:t>T</a:t>
            </a:r>
            <a:r>
              <a:rPr lang="en-US" sz="2100"/>
              <a:t> must issue the operation </a:t>
            </a:r>
            <a:r>
              <a:rPr lang="en-US" sz="2100" i="1"/>
              <a:t>write_lock(X)</a:t>
            </a:r>
            <a:r>
              <a:rPr lang="en-US" sz="2100"/>
              <a:t> before any </a:t>
            </a:r>
            <a:r>
              <a:rPr lang="en-US" sz="2100" i="1"/>
              <a:t>write_item(X)</a:t>
            </a:r>
            <a:r>
              <a:rPr lang="en-US" sz="2100"/>
              <a:t> operation is performed in </a:t>
            </a:r>
            <a:r>
              <a:rPr lang="en-US" sz="2100" i="1"/>
              <a:t>T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3. A transaction </a:t>
            </a:r>
            <a:r>
              <a:rPr lang="en-US" sz="2100" i="1"/>
              <a:t>T</a:t>
            </a:r>
            <a:r>
              <a:rPr lang="en-US" sz="2100"/>
              <a:t> must issue the operation </a:t>
            </a:r>
            <a:r>
              <a:rPr lang="en-US" sz="2100" i="1"/>
              <a:t>unlock(X)</a:t>
            </a:r>
            <a:r>
              <a:rPr lang="en-US" sz="2100"/>
              <a:t> after all </a:t>
            </a:r>
            <a:r>
              <a:rPr lang="en-US" sz="2100" i="1"/>
              <a:t>read_item(X)</a:t>
            </a:r>
            <a:r>
              <a:rPr lang="en-US" sz="2100"/>
              <a:t> and </a:t>
            </a:r>
            <a:r>
              <a:rPr lang="en-US" sz="2100" i="1"/>
              <a:t>write_item(X)</a:t>
            </a:r>
            <a:r>
              <a:rPr lang="en-US" sz="2100"/>
              <a:t> operations are completed in </a:t>
            </a:r>
            <a:r>
              <a:rPr lang="en-US" sz="2100" i="1"/>
              <a:t>T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4. A transaction </a:t>
            </a:r>
            <a:r>
              <a:rPr lang="en-US" sz="2100" i="1"/>
              <a:t>T</a:t>
            </a:r>
            <a:r>
              <a:rPr lang="en-US" sz="2100"/>
              <a:t> must not issue a </a:t>
            </a:r>
            <a:r>
              <a:rPr lang="en-US" sz="2100" i="1"/>
              <a:t>read_lock(X)</a:t>
            </a:r>
            <a:r>
              <a:rPr lang="en-US" sz="2100"/>
              <a:t> operation if it already holds a read(shared) lock or a write(exclusive) lock on item </a:t>
            </a:r>
            <a:r>
              <a:rPr lang="en-US" sz="2100" i="1"/>
              <a:t>X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5. A transaction </a:t>
            </a:r>
            <a:r>
              <a:rPr lang="en-US" sz="2100" i="1"/>
              <a:t>T</a:t>
            </a:r>
            <a:r>
              <a:rPr lang="en-US" sz="2100"/>
              <a:t> must not issue a </a:t>
            </a:r>
            <a:r>
              <a:rPr lang="en-US" sz="2100" i="1"/>
              <a:t>write_lock(X)</a:t>
            </a:r>
            <a:r>
              <a:rPr lang="en-US" sz="2100"/>
              <a:t> operation if it already holds a read(shared) lock or a write(exclusive) lock on item </a:t>
            </a:r>
            <a:r>
              <a:rPr lang="en-US" sz="2100" i="1"/>
              <a:t>X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6. A transaction </a:t>
            </a:r>
            <a:r>
              <a:rPr lang="en-US" sz="2100" i="1"/>
              <a:t>T</a:t>
            </a:r>
            <a:r>
              <a:rPr lang="en-US" sz="2100"/>
              <a:t> must not issue the operation </a:t>
            </a:r>
            <a:r>
              <a:rPr lang="en-US" sz="2100" i="1"/>
              <a:t>unlock(X)</a:t>
            </a:r>
            <a:r>
              <a:rPr lang="en-US" sz="2100"/>
              <a:t> unless it already holds a read (shared) lock or a write(exclusive) lock on item </a:t>
            </a:r>
            <a:r>
              <a:rPr lang="en-US" sz="2100" i="1"/>
              <a:t>X</a:t>
            </a:r>
            <a:r>
              <a:rPr lang="en-US" sz="2100"/>
              <a:t>.</a:t>
            </a:r>
          </a:p>
          <a:p>
            <a:pPr>
              <a:lnSpc>
                <a:spcPct val="80000"/>
              </a:lnSpc>
            </a:pPr>
            <a:r>
              <a:rPr lang="en-US" sz="2100"/>
              <a:t> </a:t>
            </a: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1D5-9EF2-4003-8DD3-5BC3E29E848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52425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1266825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</a:tabLst>
            </a:pPr>
            <a:r>
              <a:rPr lang="en-US" sz="2200" b="1">
                <a:cs typeface="Times New Roman" pitchFamily="18" charset="0"/>
              </a:rPr>
              <a:t>Two-Phase Locking Techniques: E</a:t>
            </a:r>
            <a:r>
              <a:rPr lang="en-US" sz="2200" b="1"/>
              <a:t>ssential components</a:t>
            </a:r>
            <a:endParaRPr lang="en-US" sz="2200"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</a:tabLst>
            </a:pPr>
            <a:r>
              <a:rPr lang="en-US" sz="2600">
                <a:cs typeface="Times New Roman" pitchFamily="18" charset="0"/>
              </a:rPr>
              <a:t>	</a:t>
            </a:r>
            <a:r>
              <a:rPr lang="en-US" sz="2200" b="1">
                <a:cs typeface="Times New Roman" pitchFamily="18" charset="0"/>
              </a:rPr>
              <a:t>Lock conversion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</a:tabLst>
            </a:pPr>
            <a:r>
              <a:rPr lang="en-US" sz="2200" b="1">
                <a:cs typeface="Times New Roman" pitchFamily="18" charset="0"/>
              </a:rPr>
              <a:t>	     Lock upgrade: existing read lock to write lock</a:t>
            </a:r>
          </a:p>
          <a:p>
            <a:pPr>
              <a:lnSpc>
                <a:spcPct val="95000"/>
              </a:lnSpc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</a:tabLst>
            </a:pPr>
            <a:r>
              <a:rPr lang="en-US" sz="2600">
                <a:cs typeface="Times New Roman" pitchFamily="18" charset="0"/>
              </a:rPr>
              <a:t>		</a:t>
            </a:r>
            <a:r>
              <a:rPr lang="en-US">
                <a:cs typeface="Times New Roman" pitchFamily="18" charset="0"/>
              </a:rPr>
              <a:t>if </a:t>
            </a:r>
            <a:r>
              <a:rPr lang="en-US" i="1">
                <a:cs typeface="Times New Roman" pitchFamily="18" charset="0"/>
              </a:rPr>
              <a:t>T</a:t>
            </a:r>
            <a:r>
              <a:rPr lang="en-US" i="1" baseline="-25000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 has a read-lock (X) </a:t>
            </a:r>
            <a:r>
              <a:rPr lang="en-US">
                <a:cs typeface="Times New Roman" pitchFamily="18" charset="0"/>
                <a:sym typeface="Symbol" pitchFamily="18" charset="2"/>
              </a:rPr>
              <a:t>and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cs typeface="Times New Roman" pitchFamily="18" charset="0"/>
                <a:sym typeface="Symbol" pitchFamily="18" charset="2"/>
              </a:rPr>
              <a:t> has no read-lock (X) (i  j) then</a:t>
            </a:r>
            <a:endParaRPr lang="en-US">
              <a:cs typeface="Times New Roman" pitchFamily="18" charset="0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</a:rPr>
              <a:t>	     convert read-lock (X) to write-lock (X)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    else</a:t>
            </a:r>
            <a:endParaRPr lang="en-US">
              <a:cs typeface="Times New Roman" pitchFamily="18" charset="0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    force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to wait until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i="1" baseline="-25000"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cs typeface="Times New Roman" pitchFamily="18" charset="0"/>
                <a:sym typeface="Symbol" pitchFamily="18" charset="2"/>
              </a:rPr>
              <a:t> unlocks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X</a:t>
            </a:r>
          </a:p>
          <a:p>
            <a:pPr marL="685800" lvl="1" algn="just">
              <a:lnSpc>
                <a:spcPct val="95000"/>
              </a:lnSpc>
              <a:spcBef>
                <a:spcPct val="10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 sz="2200" b="1">
                <a:cs typeface="Times New Roman" pitchFamily="18" charset="0"/>
              </a:rPr>
              <a:t>Lock downgrade: existing write lock to read lock</a:t>
            </a:r>
          </a:p>
          <a:p>
            <a:pPr>
              <a:lnSpc>
                <a:spcPct val="95000"/>
              </a:lnSpc>
              <a:spcBef>
                <a:spcPct val="6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</a:tabLst>
            </a:pPr>
            <a:r>
              <a:rPr lang="en-US">
                <a:cs typeface="Times New Roman" pitchFamily="18" charset="0"/>
              </a:rPr>
              <a:t>               </a:t>
            </a:r>
            <a:r>
              <a:rPr lang="en-US" i="1">
                <a:cs typeface="Times New Roman" pitchFamily="18" charset="0"/>
              </a:rPr>
              <a:t> T</a:t>
            </a:r>
            <a:r>
              <a:rPr lang="en-US" i="1" baseline="-25000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 has a write-lock (X)    (*no transaction can have any lock on X*)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</a:rPr>
              <a:t>	     convert write-lock (X) to read-lock (X)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  <a:tabLst>
                <a:tab pos="228600" algn="l"/>
              </a:tabLst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EAD-D390-41FB-91EB-D55CC348A35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52425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cs typeface="Times New Roman" pitchFamily="18" charset="0"/>
              </a:rPr>
              <a:t>Two-Phase Locking Techniques: The algorithm</a:t>
            </a:r>
            <a:endParaRPr lang="en-US" sz="220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  <a:r>
              <a:rPr lang="en-US" sz="1700" b="1">
                <a:cs typeface="Times New Roman" pitchFamily="18" charset="0"/>
              </a:rPr>
              <a:t>Two Phases</a:t>
            </a:r>
            <a:r>
              <a:rPr lang="en-US" sz="1700">
                <a:cs typeface="Times New Roman" pitchFamily="18" charset="0"/>
              </a:rPr>
              <a:t>:  (a) Locking (Growing) (b) Unlocking (Shrinking).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Locking (Growing) Phase</a:t>
            </a:r>
            <a:r>
              <a:rPr lang="en-US" sz="1700">
                <a:cs typeface="Times New Roman" pitchFamily="18" charset="0"/>
              </a:rPr>
              <a:t>:  A transaction applies locks (read or write) on desired data items one at a time.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Unlocking (Shrinking) Phase</a:t>
            </a:r>
            <a:r>
              <a:rPr lang="en-US" sz="1700">
                <a:cs typeface="Times New Roman" pitchFamily="18" charset="0"/>
              </a:rPr>
              <a:t>: A transaction unlocks its locked data items one at a time.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  <a:r>
              <a:rPr lang="en-US" sz="1700" b="1">
                <a:cs typeface="Times New Roman" pitchFamily="18" charset="0"/>
              </a:rPr>
              <a:t>Requirement:</a:t>
            </a:r>
            <a:r>
              <a:rPr lang="en-US" sz="1700">
                <a:cs typeface="Times New Roman" pitchFamily="18" charset="0"/>
              </a:rPr>
              <a:t>  For a transaction these two phases must be mutually exclusively, that is, during locking phase unlocking phase must not start and during unlocking phase locking phase must not begin.</a:t>
            </a:r>
            <a:endParaRPr lang="en-US" sz="200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A42-72E6-408F-98CC-2409AB2018E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52425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cs typeface="Times New Roman" pitchFamily="18" charset="0"/>
              </a:rPr>
              <a:t>Two-Phase Locking Techniques: The algorithm</a:t>
            </a:r>
            <a:endParaRPr lang="en-US" sz="220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  <a:r>
              <a:rPr lang="en-US" sz="1700" b="1" u="sng">
                <a:cs typeface="Times New Roman" pitchFamily="18" charset="0"/>
              </a:rPr>
              <a:t>T1</a:t>
            </a:r>
            <a:r>
              <a:rPr lang="en-US" sz="1700" b="1">
                <a:cs typeface="Times New Roman" pitchFamily="18" charset="0"/>
              </a:rPr>
              <a:t>			</a:t>
            </a:r>
            <a:r>
              <a:rPr lang="en-US" sz="1700" b="1" u="sng">
                <a:cs typeface="Times New Roman" pitchFamily="18" charset="0"/>
              </a:rPr>
              <a:t>T2</a:t>
            </a:r>
            <a:r>
              <a:rPr lang="en-US" sz="1700" b="1">
                <a:cs typeface="Times New Roman" pitchFamily="18" charset="0"/>
              </a:rPr>
              <a:t>		    </a:t>
            </a:r>
            <a:r>
              <a:rPr lang="en-US" sz="1700" b="1" u="sng">
                <a:cs typeface="Times New Roman" pitchFamily="18" charset="0"/>
              </a:rPr>
              <a:t>Result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read_lock (Y);		read_lock (X);	    Initial values: X=20; Y=30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(Y);		read_item (X);	    Result of serial execution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unlock (Y);		unlock (X);	    T</a:t>
            </a:r>
            <a:r>
              <a:rPr lang="en-US" sz="1700" baseline="-25000">
                <a:cs typeface="Times New Roman" pitchFamily="18" charset="0"/>
              </a:rPr>
              <a:t>1</a:t>
            </a:r>
            <a:r>
              <a:rPr lang="en-US" sz="1700">
                <a:cs typeface="Times New Roman" pitchFamily="18" charset="0"/>
              </a:rPr>
              <a:t> followed by T</a:t>
            </a:r>
            <a:r>
              <a:rPr lang="en-US" sz="1700" baseline="-25000">
                <a:cs typeface="Times New Roman" pitchFamily="18" charset="0"/>
              </a:rPr>
              <a:t>2</a:t>
            </a:r>
            <a:r>
              <a:rPr lang="en-US" sz="1700">
                <a:cs typeface="Times New Roman" pitchFamily="18" charset="0"/>
              </a:rPr>
              <a:t> 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write_lock (X);		Write_lock (Y);	    X=50, Y=80.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(X);		read_item (Y);	    Result of serial execution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X:=X+Y;		Y:=X+Y;		    T</a:t>
            </a:r>
            <a:r>
              <a:rPr lang="en-US" sz="1700" baseline="-25000">
                <a:cs typeface="Times New Roman" pitchFamily="18" charset="0"/>
              </a:rPr>
              <a:t>2</a:t>
            </a:r>
            <a:r>
              <a:rPr lang="en-US" sz="1700">
                <a:cs typeface="Times New Roman" pitchFamily="18" charset="0"/>
              </a:rPr>
              <a:t> followed by T</a:t>
            </a:r>
            <a:r>
              <a:rPr lang="en-US" sz="1700" baseline="-25000">
                <a:cs typeface="Times New Roman" pitchFamily="18" charset="0"/>
              </a:rPr>
              <a:t>1</a:t>
            </a:r>
            <a:r>
              <a:rPr lang="en-US" sz="1700">
                <a:cs typeface="Times New Roman" pitchFamily="18" charset="0"/>
              </a:rPr>
              <a:t> 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write_item (X);	write_item (Y);	    X=70, Y=50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unlock (X);		unlock (Y);</a:t>
            </a:r>
            <a:endParaRPr lang="en-US" sz="200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7E-E89E-4DC0-ADFE-0A1AB6E3989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190500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cs typeface="Times New Roman" pitchFamily="18" charset="0"/>
              </a:rPr>
              <a:t>Two-Phase Locking Techniques: The algorithm</a:t>
            </a:r>
            <a:endParaRPr lang="en-US" sz="170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T1			T2		    </a:t>
            </a:r>
            <a:r>
              <a:rPr lang="en-US" sz="1700" b="1" u="sng">
                <a:cs typeface="Times New Roman" pitchFamily="18" charset="0"/>
              </a:rPr>
              <a:t>Result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read_lock (Y);				    X=50; Y=50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(Y);				    Nonserializable because it.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  <a:r>
              <a:rPr lang="en-US" sz="1700" b="1">
                <a:cs typeface="Times New Roman" pitchFamily="18" charset="0"/>
              </a:rPr>
              <a:t>unlock (Y);</a:t>
            </a:r>
            <a:r>
              <a:rPr lang="en-US" sz="1700">
                <a:cs typeface="Times New Roman" pitchFamily="18" charset="0"/>
              </a:rPr>
              <a:t>				    violated two-phase policy.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read_lock (X); 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read_item (X);	    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</a:t>
            </a:r>
            <a:r>
              <a:rPr lang="en-US" sz="1700" b="1">
                <a:cs typeface="Times New Roman" pitchFamily="18" charset="0"/>
              </a:rPr>
              <a:t>unlock (X); 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			write_lock (Y);</a:t>
            </a:r>
            <a:r>
              <a:rPr lang="en-US" sz="1700">
                <a:cs typeface="Times New Roman" pitchFamily="18" charset="0"/>
              </a:rPr>
              <a:t>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read_item (Y);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Y:=X+Y;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write_item (Y);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			unlock (Y);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</a:t>
            </a:r>
            <a:r>
              <a:rPr lang="en-US" sz="1700" b="1">
                <a:cs typeface="Times New Roman" pitchFamily="18" charset="0"/>
              </a:rPr>
              <a:t>write_lock (X);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(X);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X:=X+Y;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write_item (X);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unlock (X);</a:t>
            </a:r>
            <a:endParaRPr lang="en-US" sz="170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85825" y="2800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028700" y="2811463"/>
            <a:ext cx="0" cy="1371600"/>
          </a:xfrm>
          <a:prstGeom prst="line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52425" y="313055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143250" y="1609725"/>
            <a:ext cx="0" cy="48101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284288" y="1866900"/>
            <a:ext cx="3630612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FB916746-7A97-44CE-B843-7E3C51B480B2}" type="slidenum">
              <a:rPr lang="en-US"/>
              <a:pPr/>
              <a:t>3</a:t>
            </a:fld>
            <a:endParaRPr lang="en-CA"/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Recoverability (2)</a:t>
            </a:r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Schedules classified on recoverability:</a:t>
            </a:r>
          </a:p>
          <a:p>
            <a:pPr>
              <a:lnSpc>
                <a:spcPct val="80000"/>
              </a:lnSpc>
            </a:pPr>
            <a:r>
              <a:rPr lang="en-US" b="1"/>
              <a:t>Recoverable schedule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One where no transaction needs to be rolled back. 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A schedule S is recoverable if no transaction T in S commits until all transactions T’ that have written an item that T reads have committed.</a:t>
            </a:r>
          </a:p>
          <a:p>
            <a:pPr>
              <a:lnSpc>
                <a:spcPct val="80000"/>
              </a:lnSpc>
            </a:pPr>
            <a:r>
              <a:rPr lang="en-US" b="1"/>
              <a:t>Cascadeless schedule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One where every transaction reads only  the items that are written by committed transactions.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E9E3-9F3A-4D27-8CCE-4DDC09D8668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190500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cs typeface="Times New Roman" pitchFamily="18" charset="0"/>
              </a:rPr>
              <a:t>Two-Phase Locking Techniques: The algorithm</a:t>
            </a:r>
            <a:endParaRPr lang="en-US" sz="170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  <a:r>
              <a:rPr lang="en-US" sz="1700" b="1" u="sng">
                <a:cs typeface="Times New Roman" pitchFamily="18" charset="0"/>
              </a:rPr>
              <a:t>T’1</a:t>
            </a:r>
            <a:r>
              <a:rPr lang="en-US" sz="1700" b="1">
                <a:cs typeface="Times New Roman" pitchFamily="18" charset="0"/>
              </a:rPr>
              <a:t>			</a:t>
            </a:r>
            <a:r>
              <a:rPr lang="en-US" sz="1700" b="1" u="sng">
                <a:cs typeface="Times New Roman" pitchFamily="18" charset="0"/>
              </a:rPr>
              <a:t>T’2</a:t>
            </a:r>
            <a:r>
              <a:rPr lang="en-US" sz="1700" b="1">
                <a:cs typeface="Times New Roman" pitchFamily="18" charset="0"/>
              </a:rPr>
              <a:t>		</a:t>
            </a:r>
            <a:endParaRPr lang="en-US" sz="1700" b="1" u="sng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read_lock (Y);		read_lock (X);	</a:t>
            </a:r>
            <a:r>
              <a:rPr lang="en-US" sz="1700" i="1">
                <a:cs typeface="Times New Roman" pitchFamily="18" charset="0"/>
              </a:rPr>
              <a:t>T</a:t>
            </a:r>
            <a:r>
              <a:rPr lang="en-US" sz="1700" i="1" baseline="-25000">
                <a:cs typeface="Times New Roman" pitchFamily="18" charset="0"/>
              </a:rPr>
              <a:t>1</a:t>
            </a:r>
            <a:r>
              <a:rPr lang="en-US" sz="1700">
                <a:cs typeface="Times New Roman" pitchFamily="18" charset="0"/>
              </a:rPr>
              <a:t> and </a:t>
            </a:r>
            <a:r>
              <a:rPr lang="en-US" sz="1700" i="1">
                <a:cs typeface="Times New Roman" pitchFamily="18" charset="0"/>
              </a:rPr>
              <a:t>T</a:t>
            </a:r>
            <a:r>
              <a:rPr lang="en-US" sz="1700" i="1" baseline="-25000">
                <a:cs typeface="Times New Roman" pitchFamily="18" charset="0"/>
              </a:rPr>
              <a:t>2</a:t>
            </a:r>
            <a:r>
              <a:rPr lang="en-US" sz="1700">
                <a:cs typeface="Times New Roman" pitchFamily="18" charset="0"/>
              </a:rPr>
              <a:t> follow two-phase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(Y);		read_item (X);	policy but they are subject to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write_lock (X);		write_lock (Y);	deadlock, which must be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unlock (Y);		unlock (X);	dealt with.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read_item (X);		read_item (Y);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X:=X+Y;		Y:=X+Y;		    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write_item (X);	write_item (Y);	</a:t>
            </a:r>
          </a:p>
          <a:p>
            <a:pPr marL="457200" indent="-45720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	unlock (X);		unlock (Y);</a:t>
            </a:r>
            <a:endParaRPr lang="en-US" sz="200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85825" y="2800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2B58-1431-49E5-83D8-9BB0BC21B03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190500"/>
            <a:ext cx="7173912" cy="914400"/>
          </a:xfrm>
        </p:spPr>
        <p:txBody>
          <a:bodyPr/>
          <a:lstStyle/>
          <a:p>
            <a:r>
              <a:rPr lang="en-US" sz="3400" b="1"/>
              <a:t>Database Concurrency Control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521700" cy="37719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85800" algn="l"/>
              </a:tabLst>
            </a:pPr>
            <a:endParaRPr lang="en-US" sz="2200" b="1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 algn="just">
              <a:buFontTx/>
              <a:buNone/>
              <a:tabLst>
                <a:tab pos="685800" algn="l"/>
              </a:tabLst>
            </a:pPr>
            <a:endParaRPr lang="en-US" sz="2200">
              <a:cs typeface="Times New Roman" pitchFamily="18" charset="0"/>
            </a:endParaRPr>
          </a:p>
          <a:p>
            <a:pPr marL="685800" lvl="1" indent="0">
              <a:buFontTx/>
              <a:buChar char="•"/>
              <a:tabLst>
                <a:tab pos="685800" algn="l"/>
              </a:tabLst>
            </a:pPr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>
                <a:cs typeface="Times New Roman" pitchFamily="18" charset="0"/>
              </a:rPr>
              <a:t>Two-Phase Locking Techniques: The algorithm</a:t>
            </a:r>
            <a:endParaRPr lang="en-US" sz="170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Two-phase policy generates two locking algorithms (a) Basic and (b) Conservative.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  <a:r>
              <a:rPr lang="en-US" sz="1700" b="1" u="sng">
                <a:cs typeface="Times New Roman" pitchFamily="18" charset="0"/>
              </a:rPr>
              <a:t>Conservative</a:t>
            </a:r>
            <a:r>
              <a:rPr lang="en-US" sz="1700" b="1">
                <a:cs typeface="Times New Roman" pitchFamily="18" charset="0"/>
              </a:rPr>
              <a:t>:  Prevents deadlock by locking all desired data items before transaction begins execution.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  <a:r>
              <a:rPr lang="en-US" sz="1700" b="1" u="sng">
                <a:cs typeface="Times New Roman" pitchFamily="18" charset="0"/>
              </a:rPr>
              <a:t>Basic</a:t>
            </a:r>
            <a:r>
              <a:rPr lang="en-US" sz="1700" b="1">
                <a:cs typeface="Times New Roman" pitchFamily="18" charset="0"/>
              </a:rPr>
              <a:t>:  Transaction locks data items incrementally.  This may cause deadlock which is dealt with.</a:t>
            </a:r>
          </a:p>
          <a:p>
            <a:pPr marL="457200" indent="-457200" algn="just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b="1">
                <a:cs typeface="Times New Roman" pitchFamily="18" charset="0"/>
              </a:rPr>
              <a:t>	</a:t>
            </a:r>
            <a:r>
              <a:rPr lang="en-US" sz="1700" b="1" u="sng">
                <a:cs typeface="Times New Roman" pitchFamily="18" charset="0"/>
              </a:rPr>
              <a:t>Strict</a:t>
            </a:r>
            <a:r>
              <a:rPr lang="en-US" sz="1700" b="1">
                <a:cs typeface="Times New Roman" pitchFamily="18" charset="0"/>
              </a:rPr>
              <a:t>:  A more stricter version of Basic algorithm where unlocking is performed after a transaction terminates (commits or aborts and rolled-back).  This is the most commonly used two-phase locking algorithm.</a:t>
            </a:r>
            <a:endParaRPr lang="en-US" sz="2600" b="1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85825" y="28003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E51DA893-B940-4592-BDEC-E1052A13993F}" type="slidenum">
              <a:rPr lang="en-US"/>
              <a:pPr/>
              <a:t>4</a:t>
            </a:fld>
            <a:endParaRPr lang="en-CA"/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Recoverability (3)</a:t>
            </a: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/>
              <a:t>Schedules classified on recoverability (contd.):</a:t>
            </a:r>
          </a:p>
          <a:p>
            <a:pPr>
              <a:lnSpc>
                <a:spcPct val="90000"/>
              </a:lnSpc>
            </a:pPr>
            <a:r>
              <a:rPr lang="en-US" sz="3200" b="1"/>
              <a:t>Schedules requiring cascaded rollback</a:t>
            </a:r>
            <a:r>
              <a:rPr lang="en-US" sz="3200"/>
              <a:t>:</a:t>
            </a:r>
          </a:p>
          <a:p>
            <a:pPr lvl="1">
              <a:lnSpc>
                <a:spcPct val="90000"/>
              </a:lnSpc>
            </a:pPr>
            <a:r>
              <a:rPr lang="en-US" sz="3000"/>
              <a:t>A schedule in which uncommitted transactions that read an item from a failed transaction must be rolled back. </a:t>
            </a:r>
          </a:p>
          <a:p>
            <a:pPr>
              <a:lnSpc>
                <a:spcPct val="90000"/>
              </a:lnSpc>
            </a:pPr>
            <a:r>
              <a:rPr lang="en-US" b="1"/>
              <a:t>Strict Schedules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A schedule in which a transaction can neither read or write an item X until the last transaction that wrote X has committed.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8FBE6291-04F2-46B0-AD6F-615FE9EC572E}" type="slidenum">
              <a:rPr lang="en-US"/>
              <a:pPr/>
              <a:t>5</a:t>
            </a:fld>
            <a:endParaRPr lang="en-CA"/>
          </a:p>
        </p:txBody>
      </p:sp>
      <p:sp>
        <p:nvSpPr>
          <p:cNvPr id="7331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5 Characterizing Schedules based on Serializability (1)</a:t>
            </a: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 schedule:</a:t>
            </a:r>
          </a:p>
          <a:p>
            <a:pPr lvl="1"/>
            <a:r>
              <a:rPr lang="en-US"/>
              <a:t>A schedule S is serial if, for every transaction T participating in the schedule, all the operations of T are executed consecutively in the schedule.</a:t>
            </a:r>
          </a:p>
          <a:p>
            <a:pPr lvl="2"/>
            <a:r>
              <a:rPr lang="en-US"/>
              <a:t>Otherwise, the schedule is called nonserial schedule.</a:t>
            </a:r>
          </a:p>
          <a:p>
            <a:r>
              <a:rPr lang="en-US"/>
              <a:t>Serializable schedule:</a:t>
            </a:r>
          </a:p>
          <a:p>
            <a:pPr lvl="1"/>
            <a:r>
              <a:rPr lang="en-US"/>
              <a:t>A schedule S is serializable if it is equivalent to some serial schedule of the same n transactions.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2D03F6DC-7A83-4079-B9F4-5D0B39594E14}" type="slidenum">
              <a:rPr lang="en-US"/>
              <a:pPr/>
              <a:t>6</a:t>
            </a:fld>
            <a:endParaRPr lang="en-CA"/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(2)</a:t>
            </a:r>
          </a:p>
        </p:txBody>
      </p:sp>
      <p:sp>
        <p:nvSpPr>
          <p:cNvPr id="735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Result equivalent:</a:t>
            </a:r>
          </a:p>
          <a:p>
            <a:pPr lvl="1"/>
            <a:r>
              <a:rPr lang="en-US"/>
              <a:t>Two schedules are called result equivalent if they produce the same final state of the database.</a:t>
            </a:r>
          </a:p>
          <a:p>
            <a:r>
              <a:rPr lang="en-US"/>
              <a:t>Conflict equivalent:</a:t>
            </a:r>
          </a:p>
          <a:p>
            <a:pPr lvl="1"/>
            <a:r>
              <a:rPr lang="en-US"/>
              <a:t>Two schedules are said to be conflict equivalent if the order of any two conflicting operations is the same in both schedules.</a:t>
            </a:r>
          </a:p>
          <a:p>
            <a:r>
              <a:rPr lang="en-US"/>
              <a:t>Conflict serializable:</a:t>
            </a:r>
          </a:p>
          <a:p>
            <a:pPr lvl="1"/>
            <a:r>
              <a:rPr lang="en-US"/>
              <a:t>A schedule S is said to be conflict serializable if it is conflict equivalent to some serial schedule S’.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8212C494-0442-4139-8C21-9E4BF2926F12}" type="slidenum">
              <a:rPr lang="en-US"/>
              <a:pPr/>
              <a:t>7</a:t>
            </a:fld>
            <a:endParaRPr lang="en-CA"/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(3)</a:t>
            </a:r>
          </a:p>
        </p:txBody>
      </p:sp>
      <p:sp>
        <p:nvSpPr>
          <p:cNvPr id="737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Being serializable is </a:t>
            </a:r>
            <a:r>
              <a:rPr lang="en-US" u="sng"/>
              <a:t>not</a:t>
            </a:r>
            <a:r>
              <a:rPr lang="en-US"/>
              <a:t> the same as being serial</a:t>
            </a:r>
          </a:p>
          <a:p>
            <a:r>
              <a:rPr lang="en-US"/>
              <a:t>Being serializable implies that the schedule is a </a:t>
            </a:r>
            <a:r>
              <a:rPr lang="en-US" u="sng"/>
              <a:t>correct</a:t>
            </a:r>
            <a:r>
              <a:rPr lang="en-US"/>
              <a:t> schedule.</a:t>
            </a:r>
          </a:p>
          <a:p>
            <a:pPr lvl="1"/>
            <a:r>
              <a:rPr lang="en-US"/>
              <a:t>It will leave the database in a consistent state. </a:t>
            </a:r>
          </a:p>
          <a:p>
            <a:pPr lvl="1"/>
            <a:r>
              <a:rPr lang="en-US"/>
              <a:t>The interleaving is appropriate and will result in a state as if the transactions were serially executed, yet will achieve efficiency due to concurrent execution.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EDF93958-ECE8-48F2-95C1-BE501471FBB2}" type="slidenum">
              <a:rPr lang="en-US"/>
              <a:pPr/>
              <a:t>8</a:t>
            </a:fld>
            <a:endParaRPr lang="en-CA"/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(4)</a:t>
            </a:r>
          </a:p>
        </p:txBody>
      </p:sp>
      <p:sp>
        <p:nvSpPr>
          <p:cNvPr id="73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Serializability is hard to check.</a:t>
            </a:r>
          </a:p>
          <a:p>
            <a:pPr lvl="1"/>
            <a:r>
              <a:rPr lang="en-US"/>
              <a:t>Interleaving of operations occurs in an operating system through some scheduler</a:t>
            </a:r>
          </a:p>
          <a:p>
            <a:pPr lvl="1"/>
            <a:r>
              <a:rPr lang="en-US"/>
              <a:t>Difficult to determine beforehand how the operations in a schedule will be interleaved.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17- </a:t>
            </a:r>
            <a:fld id="{DCA87311-8D1B-45E7-9457-F05C88CCC358}" type="slidenum">
              <a:rPr lang="en-US"/>
              <a:pPr/>
              <a:t>9</a:t>
            </a:fld>
            <a:endParaRPr lang="en-CA"/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Characterizing Schedules based on Serializability (5)</a:t>
            </a:r>
          </a:p>
        </p:txBody>
      </p:sp>
      <p:sp>
        <p:nvSpPr>
          <p:cNvPr id="74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Practical approach:</a:t>
            </a:r>
          </a:p>
          <a:p>
            <a:pPr>
              <a:lnSpc>
                <a:spcPct val="80000"/>
              </a:lnSpc>
            </a:pPr>
            <a:r>
              <a:rPr lang="en-US"/>
              <a:t>Come up with methods (protocols) to ensure serializability. </a:t>
            </a:r>
          </a:p>
          <a:p>
            <a:pPr>
              <a:lnSpc>
                <a:spcPct val="80000"/>
              </a:lnSpc>
            </a:pPr>
            <a:r>
              <a:rPr lang="en-US"/>
              <a:t>It’s not possible to determine when a schedule begins and when it ends.</a:t>
            </a:r>
          </a:p>
          <a:p>
            <a:pPr lvl="1">
              <a:lnSpc>
                <a:spcPct val="80000"/>
              </a:lnSpc>
            </a:pPr>
            <a:r>
              <a:rPr lang="en-US"/>
              <a:t>Hence, we reduce the problem of checking the whole schedule to checking only a </a:t>
            </a:r>
            <a:r>
              <a:rPr lang="en-US" b="1"/>
              <a:t>committed</a:t>
            </a:r>
            <a:r>
              <a:rPr lang="en-US"/>
              <a:t> </a:t>
            </a:r>
            <a:r>
              <a:rPr lang="en-US" b="1"/>
              <a:t>project</a:t>
            </a:r>
            <a:r>
              <a:rPr lang="en-US"/>
              <a:t> of the schedule (i.e. operations from only the committed transactions.)</a:t>
            </a:r>
          </a:p>
          <a:p>
            <a:pPr>
              <a:lnSpc>
                <a:spcPct val="80000"/>
              </a:lnSpc>
            </a:pPr>
            <a:r>
              <a:rPr lang="en-US"/>
              <a:t>Current approach used in most DBMSs: </a:t>
            </a:r>
          </a:p>
          <a:p>
            <a:pPr lvl="1">
              <a:lnSpc>
                <a:spcPct val="80000"/>
              </a:lnSpc>
            </a:pPr>
            <a:r>
              <a:rPr lang="en-US"/>
              <a:t>Use of locks with two phase locking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1631</Words>
  <Application>Microsoft Office PowerPoint</Application>
  <PresentationFormat>On-screen Show (4:3)</PresentationFormat>
  <Paragraphs>317</Paragraphs>
  <Slides>31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Visio 2000 Drawing</vt:lpstr>
      <vt:lpstr>Slide 1</vt:lpstr>
      <vt:lpstr>4 Characterizing Schedules based on Recoverability (1)</vt:lpstr>
      <vt:lpstr>Characterizing Schedules based on Recoverability (2)</vt:lpstr>
      <vt:lpstr>Characterizing Schedules based on Recoverability (3)</vt:lpstr>
      <vt:lpstr>5 Characterizing Schedules based on Serializability (1)</vt:lpstr>
      <vt:lpstr>Characterizing Schedules based on Serializability (2)</vt:lpstr>
      <vt:lpstr>Characterizing Schedules based on Serializability (3)</vt:lpstr>
      <vt:lpstr>Characterizing Schedules based on Serializability (4)</vt:lpstr>
      <vt:lpstr>Characterizing Schedules based on Serializability (5)</vt:lpstr>
      <vt:lpstr>Characterizing Schedules based on Serializability (6)</vt:lpstr>
      <vt:lpstr>Characterizing Schedules based on Serializability (7)</vt:lpstr>
      <vt:lpstr>Characterizing Schedules based on Serializability (8)</vt:lpstr>
      <vt:lpstr>Characterizing Schedules based on Serializability (9)</vt:lpstr>
      <vt:lpstr>Characterizing Schedules based on Serializability (10)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When we use the share/exclusive locking scheme, the system must enforce the following rules: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Anuja.B</dc:creator>
  <cp:lastModifiedBy>Anuja.B</cp:lastModifiedBy>
  <cp:revision>2</cp:revision>
  <dcterms:created xsi:type="dcterms:W3CDTF">2015-08-30T06:14:29Z</dcterms:created>
  <dcterms:modified xsi:type="dcterms:W3CDTF">2015-08-30T06:24:57Z</dcterms:modified>
</cp:coreProperties>
</file>